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31"/>
  </p:notesMasterIdLst>
  <p:sldIdLst>
    <p:sldId id="256" r:id="rId7"/>
    <p:sldId id="361" r:id="rId8"/>
    <p:sldId id="429" r:id="rId9"/>
    <p:sldId id="414" r:id="rId10"/>
    <p:sldId id="262" r:id="rId11"/>
    <p:sldId id="430" r:id="rId12"/>
    <p:sldId id="431" r:id="rId13"/>
    <p:sldId id="261" r:id="rId14"/>
    <p:sldId id="263" r:id="rId15"/>
    <p:sldId id="416" r:id="rId16"/>
    <p:sldId id="259" r:id="rId17"/>
    <p:sldId id="417" r:id="rId18"/>
    <p:sldId id="418" r:id="rId19"/>
    <p:sldId id="422" r:id="rId20"/>
    <p:sldId id="423" r:id="rId21"/>
    <p:sldId id="424" r:id="rId22"/>
    <p:sldId id="425" r:id="rId23"/>
    <p:sldId id="426" r:id="rId24"/>
    <p:sldId id="427" r:id="rId25"/>
    <p:sldId id="428" r:id="rId26"/>
    <p:sldId id="410" r:id="rId27"/>
    <p:sldId id="411" r:id="rId28"/>
    <p:sldId id="412" r:id="rId29"/>
    <p:sldId id="409"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96327"/>
  </p:normalViewPr>
  <p:slideViewPr>
    <p:cSldViewPr snapToGrid="0" snapToObjects="1">
      <p:cViewPr varScale="1">
        <p:scale>
          <a:sx n="82" d="100"/>
          <a:sy n="82" d="100"/>
        </p:scale>
        <p:origin x="57" y="42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theme" Target="theme/theme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tableStyles" Target="tableStyles.xml"/><Relationship Id="rId8"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74559E-C4BF-464D-B683-8CF0A4DB7D23}"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US"/>
        </a:p>
      </dgm:t>
    </dgm:pt>
    <dgm:pt modelId="{8156356D-9F82-457C-ABFC-16392A341216}">
      <dgm:prSet/>
      <dgm:spPr/>
      <dgm:t>
        <a:bodyPr/>
        <a:lstStyle/>
        <a:p>
          <a:r>
            <a:rPr lang="en-GB"/>
            <a:t>How organisations differ in terms of sector, structure, strategy, products and services, as well as customers and how this influences people management strategy.</a:t>
          </a:r>
        </a:p>
      </dgm:t>
    </dgm:pt>
    <dgm:pt modelId="{4DA5A8C0-97CF-4AF5-BBD2-12C94C3C0E17}" type="parTrans" cxnId="{8FC2DC32-3A8B-4065-8271-ABD32331C7C1}">
      <dgm:prSet/>
      <dgm:spPr/>
      <dgm:t>
        <a:bodyPr/>
        <a:lstStyle/>
        <a:p>
          <a:endParaRPr lang="en-GB"/>
        </a:p>
      </dgm:t>
    </dgm:pt>
    <dgm:pt modelId="{549809B0-4007-4335-9E51-5CE065CEFEAD}" type="sibTrans" cxnId="{8FC2DC32-3A8B-4065-8271-ABD32331C7C1}">
      <dgm:prSet/>
      <dgm:spPr/>
      <dgm:t>
        <a:bodyPr/>
        <a:lstStyle/>
        <a:p>
          <a:endParaRPr lang="en-GB"/>
        </a:p>
      </dgm:t>
    </dgm:pt>
    <dgm:pt modelId="{F52DCD62-70CC-40FE-9381-055D8B0B0B18}">
      <dgm:prSet/>
      <dgm:spPr/>
      <dgm:t>
        <a:bodyPr/>
        <a:lstStyle/>
        <a:p>
          <a:r>
            <a:rPr lang="en-GB" dirty="0"/>
            <a:t>How external factors influence organisational and people management strategy.</a:t>
          </a:r>
        </a:p>
      </dgm:t>
    </dgm:pt>
    <dgm:pt modelId="{27CA2029-6DEB-4702-8B2C-02BC4C1B64A8}" type="parTrans" cxnId="{40C66D35-9D9C-412A-842A-1E16E695D701}">
      <dgm:prSet/>
      <dgm:spPr/>
      <dgm:t>
        <a:bodyPr/>
        <a:lstStyle/>
        <a:p>
          <a:endParaRPr lang="en-GB"/>
        </a:p>
      </dgm:t>
    </dgm:pt>
    <dgm:pt modelId="{DD05DA14-A75E-496B-B880-F7B7C760FE95}" type="sibTrans" cxnId="{40C66D35-9D9C-412A-842A-1E16E695D701}">
      <dgm:prSet/>
      <dgm:spPr/>
      <dgm:t>
        <a:bodyPr/>
        <a:lstStyle/>
        <a:p>
          <a:endParaRPr lang="en-GB"/>
        </a:p>
      </dgm:t>
    </dgm:pt>
    <dgm:pt modelId="{517FA319-FFA2-44C2-B4FF-1FE53E61F492}">
      <dgm:prSet/>
      <dgm:spPr/>
      <dgm:t>
        <a:bodyPr/>
        <a:lstStyle/>
        <a:p>
          <a:r>
            <a:rPr lang="en-GB" dirty="0"/>
            <a:t>The Political, Economic, Social, Technological, Legal, Environmental and Ethical factors </a:t>
          </a:r>
          <a:r>
            <a:rPr lang="en-GB"/>
            <a:t>that can influence organisations.</a:t>
          </a:r>
          <a:endParaRPr lang="en-GB" dirty="0"/>
        </a:p>
      </dgm:t>
    </dgm:pt>
    <dgm:pt modelId="{181B48C7-C975-4A8B-A2E3-95DA35F764F6}" type="parTrans" cxnId="{9A780207-3B62-4846-BDFC-0BAF7019F191}">
      <dgm:prSet/>
      <dgm:spPr/>
      <dgm:t>
        <a:bodyPr/>
        <a:lstStyle/>
        <a:p>
          <a:endParaRPr lang="en-GB"/>
        </a:p>
      </dgm:t>
    </dgm:pt>
    <dgm:pt modelId="{7A34C0AB-4749-485D-820F-1713E2E7B303}" type="sibTrans" cxnId="{9A780207-3B62-4846-BDFC-0BAF7019F191}">
      <dgm:prSet/>
      <dgm:spPr/>
      <dgm:t>
        <a:bodyPr/>
        <a:lstStyle/>
        <a:p>
          <a:endParaRPr lang="en-GB"/>
        </a:p>
      </dgm:t>
    </dgm:pt>
    <dgm:pt modelId="{C7C1E0C2-16C6-46DD-9781-C6C457A45E6F}">
      <dgm:prSet/>
      <dgm:spPr/>
      <dgm:t>
        <a:bodyPr/>
        <a:lstStyle/>
        <a:p>
          <a:r>
            <a:rPr lang="en-GB" dirty="0"/>
            <a:t>Different approaches to formulating people plans and strategy and how people management strategy relates to organisational strategy.</a:t>
          </a:r>
        </a:p>
      </dgm:t>
    </dgm:pt>
    <dgm:pt modelId="{54461306-9131-4838-B2DD-53CC769AA0F5}" type="parTrans" cxnId="{32DDC1CF-584B-4546-A796-8BC5519BA069}">
      <dgm:prSet/>
      <dgm:spPr/>
      <dgm:t>
        <a:bodyPr/>
        <a:lstStyle/>
        <a:p>
          <a:endParaRPr lang="en-GB"/>
        </a:p>
      </dgm:t>
    </dgm:pt>
    <dgm:pt modelId="{F8149EA2-7F47-47E5-A0AA-FA17C9F5D808}" type="sibTrans" cxnId="{32DDC1CF-584B-4546-A796-8BC5519BA069}">
      <dgm:prSet/>
      <dgm:spPr/>
      <dgm:t>
        <a:bodyPr/>
        <a:lstStyle/>
        <a:p>
          <a:endParaRPr lang="en-GB"/>
        </a:p>
      </dgm:t>
    </dgm:pt>
    <dgm:pt modelId="{035DA32A-3D8E-4F16-AC70-3F993DE5517B}">
      <dgm:prSet/>
      <dgm:spPr/>
      <dgm:t>
        <a:bodyPr/>
        <a:lstStyle/>
        <a:p>
          <a:r>
            <a:rPr lang="en-GB" dirty="0"/>
            <a:t>What good people practice looks like in a range of organisations.</a:t>
          </a:r>
        </a:p>
      </dgm:t>
    </dgm:pt>
    <dgm:pt modelId="{FDB4AFFE-77CA-4398-AC26-DDBEBEE37F67}" type="parTrans" cxnId="{C16A0527-498B-4420-8CA4-0A9CF7809598}">
      <dgm:prSet/>
      <dgm:spPr/>
      <dgm:t>
        <a:bodyPr/>
        <a:lstStyle/>
        <a:p>
          <a:endParaRPr lang="en-GB"/>
        </a:p>
      </dgm:t>
    </dgm:pt>
    <dgm:pt modelId="{D1600D71-E385-47DE-AD57-D9368D6CD020}" type="sibTrans" cxnId="{C16A0527-498B-4420-8CA4-0A9CF7809598}">
      <dgm:prSet/>
      <dgm:spPr/>
      <dgm:t>
        <a:bodyPr/>
        <a:lstStyle/>
        <a:p>
          <a:endParaRPr lang="en-GB"/>
        </a:p>
      </dgm:t>
    </dgm:pt>
    <dgm:pt modelId="{155E0EFC-8803-47F1-88BC-F1017BE88229}">
      <dgm:prSet/>
      <dgm:spPr/>
      <dgm:t>
        <a:bodyPr/>
        <a:lstStyle/>
        <a:p>
          <a:r>
            <a:rPr lang="en-GB" dirty="0"/>
            <a:t>How to critically evaluate your organisation’s performance data to inform strategy.</a:t>
          </a:r>
        </a:p>
      </dgm:t>
    </dgm:pt>
    <dgm:pt modelId="{084C5D4C-9ECF-4548-BA7A-ED3C5470F636}" type="parTrans" cxnId="{0EE14210-1810-4516-9032-97766837C621}">
      <dgm:prSet/>
      <dgm:spPr/>
      <dgm:t>
        <a:bodyPr/>
        <a:lstStyle/>
        <a:p>
          <a:endParaRPr lang="en-GB"/>
        </a:p>
      </dgm:t>
    </dgm:pt>
    <dgm:pt modelId="{4355C5FF-1D27-4218-AA9A-BF51C2676639}" type="sibTrans" cxnId="{0EE14210-1810-4516-9032-97766837C621}">
      <dgm:prSet/>
      <dgm:spPr/>
      <dgm:t>
        <a:bodyPr/>
        <a:lstStyle/>
        <a:p>
          <a:endParaRPr lang="en-GB"/>
        </a:p>
      </dgm:t>
    </dgm:pt>
    <dgm:pt modelId="{06D55C0B-AE2A-4A71-9E46-91A5FF9ABD0A}">
      <dgm:prSet/>
      <dgm:spPr/>
      <dgm:t>
        <a:bodyPr/>
        <a:lstStyle/>
        <a:p>
          <a:r>
            <a:rPr lang="en-GB" dirty="0"/>
            <a:t>The role and purpose of ethics and governance in organisations.</a:t>
          </a:r>
        </a:p>
      </dgm:t>
    </dgm:pt>
    <dgm:pt modelId="{1F8CC6EE-FA0A-4C0A-98F0-253DF2C0A0EB}" type="parTrans" cxnId="{25D270D6-4DFA-410A-8987-6B7112DF5CF2}">
      <dgm:prSet/>
      <dgm:spPr/>
      <dgm:t>
        <a:bodyPr/>
        <a:lstStyle/>
        <a:p>
          <a:endParaRPr lang="en-GB"/>
        </a:p>
      </dgm:t>
    </dgm:pt>
    <dgm:pt modelId="{88AD5F75-1B6B-4FF6-A1E5-8635CADEBD1A}" type="sibTrans" cxnId="{25D270D6-4DFA-410A-8987-6B7112DF5CF2}">
      <dgm:prSet/>
      <dgm:spPr/>
      <dgm:t>
        <a:bodyPr/>
        <a:lstStyle/>
        <a:p>
          <a:endParaRPr lang="en-GB"/>
        </a:p>
      </dgm:t>
    </dgm:pt>
    <dgm:pt modelId="{6FD87CD6-7C3B-4AF9-9D71-3FB12419F0A4}">
      <dgm:prSet/>
      <dgm:spPr/>
      <dgm:t>
        <a:bodyPr/>
        <a:lstStyle/>
        <a:p>
          <a:r>
            <a:rPr lang="en-GB" dirty="0"/>
            <a:t>How your organisation impacts society.</a:t>
          </a:r>
        </a:p>
      </dgm:t>
    </dgm:pt>
    <dgm:pt modelId="{6476D309-0F08-41AA-91DD-A30DFBE6FCA3}" type="parTrans" cxnId="{64390909-6CAD-4081-8628-B75E4AD8D05F}">
      <dgm:prSet/>
      <dgm:spPr/>
      <dgm:t>
        <a:bodyPr/>
        <a:lstStyle/>
        <a:p>
          <a:endParaRPr lang="en-GB"/>
        </a:p>
      </dgm:t>
    </dgm:pt>
    <dgm:pt modelId="{AA94FC0C-0DF2-44BE-8037-C9C1A7556D9B}" type="sibTrans" cxnId="{64390909-6CAD-4081-8628-B75E4AD8D05F}">
      <dgm:prSet/>
      <dgm:spPr/>
      <dgm:t>
        <a:bodyPr/>
        <a:lstStyle/>
        <a:p>
          <a:endParaRPr lang="en-GB"/>
        </a:p>
      </dgm:t>
    </dgm:pt>
    <dgm:pt modelId="{7882511D-6E12-5542-89A9-E3D0FB7F00FA}" type="pres">
      <dgm:prSet presAssocID="{2974559E-C4BF-464D-B683-8CF0A4DB7D23}" presName="vert0" presStyleCnt="0">
        <dgm:presLayoutVars>
          <dgm:dir/>
          <dgm:animOne val="branch"/>
          <dgm:animLvl val="lvl"/>
        </dgm:presLayoutVars>
      </dgm:prSet>
      <dgm:spPr/>
    </dgm:pt>
    <dgm:pt modelId="{42081570-1337-41BC-9A1A-180E76B20D21}" type="pres">
      <dgm:prSet presAssocID="{8156356D-9F82-457C-ABFC-16392A341216}" presName="thickLine" presStyleLbl="alignNode1" presStyleIdx="0" presStyleCnt="8"/>
      <dgm:spPr/>
    </dgm:pt>
    <dgm:pt modelId="{60CABAA1-A127-4935-BAFF-A0C278CA38E8}" type="pres">
      <dgm:prSet presAssocID="{8156356D-9F82-457C-ABFC-16392A341216}" presName="horz1" presStyleCnt="0"/>
      <dgm:spPr/>
    </dgm:pt>
    <dgm:pt modelId="{16D98F1D-9A3F-4DF4-8CCD-23A94DC4AF3C}" type="pres">
      <dgm:prSet presAssocID="{8156356D-9F82-457C-ABFC-16392A341216}" presName="tx1" presStyleLbl="revTx" presStyleIdx="0" presStyleCnt="8"/>
      <dgm:spPr/>
    </dgm:pt>
    <dgm:pt modelId="{F572941C-E4C2-475E-9AFF-8C60A8EB6901}" type="pres">
      <dgm:prSet presAssocID="{8156356D-9F82-457C-ABFC-16392A341216}" presName="vert1" presStyleCnt="0"/>
      <dgm:spPr/>
    </dgm:pt>
    <dgm:pt modelId="{E11EE3EC-CED0-40DD-AEA7-B964E8A4DE06}" type="pres">
      <dgm:prSet presAssocID="{F52DCD62-70CC-40FE-9381-055D8B0B0B18}" presName="thickLine" presStyleLbl="alignNode1" presStyleIdx="1" presStyleCnt="8"/>
      <dgm:spPr/>
    </dgm:pt>
    <dgm:pt modelId="{402AB0A7-1C2D-42F5-9E94-C7E465EA549A}" type="pres">
      <dgm:prSet presAssocID="{F52DCD62-70CC-40FE-9381-055D8B0B0B18}" presName="horz1" presStyleCnt="0"/>
      <dgm:spPr/>
    </dgm:pt>
    <dgm:pt modelId="{FBF88B7E-9E5B-4CC6-BE7F-3E31042D19D8}" type="pres">
      <dgm:prSet presAssocID="{F52DCD62-70CC-40FE-9381-055D8B0B0B18}" presName="tx1" presStyleLbl="revTx" presStyleIdx="1" presStyleCnt="8"/>
      <dgm:spPr/>
    </dgm:pt>
    <dgm:pt modelId="{8A667C47-6C23-40FB-AA6D-8291C32EE67D}" type="pres">
      <dgm:prSet presAssocID="{F52DCD62-70CC-40FE-9381-055D8B0B0B18}" presName="vert1" presStyleCnt="0"/>
      <dgm:spPr/>
    </dgm:pt>
    <dgm:pt modelId="{7237C066-1D09-4837-B1E4-5914F6189A85}" type="pres">
      <dgm:prSet presAssocID="{517FA319-FFA2-44C2-B4FF-1FE53E61F492}" presName="thickLine" presStyleLbl="alignNode1" presStyleIdx="2" presStyleCnt="8"/>
      <dgm:spPr/>
    </dgm:pt>
    <dgm:pt modelId="{FA55BC1D-988E-4579-B113-F0F4A35B43AA}" type="pres">
      <dgm:prSet presAssocID="{517FA319-FFA2-44C2-B4FF-1FE53E61F492}" presName="horz1" presStyleCnt="0"/>
      <dgm:spPr/>
    </dgm:pt>
    <dgm:pt modelId="{2C05F003-EE9F-48DE-A847-6CBFE84B09C4}" type="pres">
      <dgm:prSet presAssocID="{517FA319-FFA2-44C2-B4FF-1FE53E61F492}" presName="tx1" presStyleLbl="revTx" presStyleIdx="2" presStyleCnt="8"/>
      <dgm:spPr/>
    </dgm:pt>
    <dgm:pt modelId="{A65BC42E-E523-4ECB-99E6-FF7AD20A4241}" type="pres">
      <dgm:prSet presAssocID="{517FA319-FFA2-44C2-B4FF-1FE53E61F492}" presName="vert1" presStyleCnt="0"/>
      <dgm:spPr/>
    </dgm:pt>
    <dgm:pt modelId="{69D9F090-5DF5-4FC2-8C55-84EF315BD162}" type="pres">
      <dgm:prSet presAssocID="{C7C1E0C2-16C6-46DD-9781-C6C457A45E6F}" presName="thickLine" presStyleLbl="alignNode1" presStyleIdx="3" presStyleCnt="8"/>
      <dgm:spPr/>
    </dgm:pt>
    <dgm:pt modelId="{78ADDEFD-C4B6-4E81-AE1C-389703FE6458}" type="pres">
      <dgm:prSet presAssocID="{C7C1E0C2-16C6-46DD-9781-C6C457A45E6F}" presName="horz1" presStyleCnt="0"/>
      <dgm:spPr/>
    </dgm:pt>
    <dgm:pt modelId="{C16CD7E8-0867-4E91-A6CE-4697C32DF225}" type="pres">
      <dgm:prSet presAssocID="{C7C1E0C2-16C6-46DD-9781-C6C457A45E6F}" presName="tx1" presStyleLbl="revTx" presStyleIdx="3" presStyleCnt="8"/>
      <dgm:spPr/>
    </dgm:pt>
    <dgm:pt modelId="{D95A23AA-250C-44B4-A330-98937F73E420}" type="pres">
      <dgm:prSet presAssocID="{C7C1E0C2-16C6-46DD-9781-C6C457A45E6F}" presName="vert1" presStyleCnt="0"/>
      <dgm:spPr/>
    </dgm:pt>
    <dgm:pt modelId="{08F8211A-1C0D-4A64-B583-6E587C7DA494}" type="pres">
      <dgm:prSet presAssocID="{035DA32A-3D8E-4F16-AC70-3F993DE5517B}" presName="thickLine" presStyleLbl="alignNode1" presStyleIdx="4" presStyleCnt="8"/>
      <dgm:spPr/>
    </dgm:pt>
    <dgm:pt modelId="{7A2F99BF-26EF-4862-9DA0-2CDAA01D7333}" type="pres">
      <dgm:prSet presAssocID="{035DA32A-3D8E-4F16-AC70-3F993DE5517B}" presName="horz1" presStyleCnt="0"/>
      <dgm:spPr/>
    </dgm:pt>
    <dgm:pt modelId="{E5BA8895-1FDE-40BF-BDD3-10DD2E1D8021}" type="pres">
      <dgm:prSet presAssocID="{035DA32A-3D8E-4F16-AC70-3F993DE5517B}" presName="tx1" presStyleLbl="revTx" presStyleIdx="4" presStyleCnt="8"/>
      <dgm:spPr/>
    </dgm:pt>
    <dgm:pt modelId="{07DB5791-1686-4F48-A591-B8F78927FF14}" type="pres">
      <dgm:prSet presAssocID="{035DA32A-3D8E-4F16-AC70-3F993DE5517B}" presName="vert1" presStyleCnt="0"/>
      <dgm:spPr/>
    </dgm:pt>
    <dgm:pt modelId="{EFC66943-B4E5-4CFE-BAFD-8829B07E4E77}" type="pres">
      <dgm:prSet presAssocID="{155E0EFC-8803-47F1-88BC-F1017BE88229}" presName="thickLine" presStyleLbl="alignNode1" presStyleIdx="5" presStyleCnt="8"/>
      <dgm:spPr/>
    </dgm:pt>
    <dgm:pt modelId="{DD81C75E-B355-4603-AAA3-564D1E4ECD7B}" type="pres">
      <dgm:prSet presAssocID="{155E0EFC-8803-47F1-88BC-F1017BE88229}" presName="horz1" presStyleCnt="0"/>
      <dgm:spPr/>
    </dgm:pt>
    <dgm:pt modelId="{9830378A-6E10-4502-B8F1-586518B368AE}" type="pres">
      <dgm:prSet presAssocID="{155E0EFC-8803-47F1-88BC-F1017BE88229}" presName="tx1" presStyleLbl="revTx" presStyleIdx="5" presStyleCnt="8"/>
      <dgm:spPr/>
    </dgm:pt>
    <dgm:pt modelId="{B3C535DD-59CC-4912-8509-6DBCC7DEE653}" type="pres">
      <dgm:prSet presAssocID="{155E0EFC-8803-47F1-88BC-F1017BE88229}" presName="vert1" presStyleCnt="0"/>
      <dgm:spPr/>
    </dgm:pt>
    <dgm:pt modelId="{1AEEB260-3A26-4A4A-BABA-6F5240CC533C}" type="pres">
      <dgm:prSet presAssocID="{06D55C0B-AE2A-4A71-9E46-91A5FF9ABD0A}" presName="thickLine" presStyleLbl="alignNode1" presStyleIdx="6" presStyleCnt="8"/>
      <dgm:spPr/>
    </dgm:pt>
    <dgm:pt modelId="{7BE38607-3C78-4DD6-B5F3-93A538A18CAE}" type="pres">
      <dgm:prSet presAssocID="{06D55C0B-AE2A-4A71-9E46-91A5FF9ABD0A}" presName="horz1" presStyleCnt="0"/>
      <dgm:spPr/>
    </dgm:pt>
    <dgm:pt modelId="{A24783C6-AC59-465D-83D4-107583CF6E09}" type="pres">
      <dgm:prSet presAssocID="{06D55C0B-AE2A-4A71-9E46-91A5FF9ABD0A}" presName="tx1" presStyleLbl="revTx" presStyleIdx="6" presStyleCnt="8"/>
      <dgm:spPr/>
    </dgm:pt>
    <dgm:pt modelId="{E166B61C-6218-4B9B-8E7A-8AF614A63E80}" type="pres">
      <dgm:prSet presAssocID="{06D55C0B-AE2A-4A71-9E46-91A5FF9ABD0A}" presName="vert1" presStyleCnt="0"/>
      <dgm:spPr/>
    </dgm:pt>
    <dgm:pt modelId="{1F477E63-841D-4B39-A090-F6C78E2E6F98}" type="pres">
      <dgm:prSet presAssocID="{6FD87CD6-7C3B-4AF9-9D71-3FB12419F0A4}" presName="thickLine" presStyleLbl="alignNode1" presStyleIdx="7" presStyleCnt="8"/>
      <dgm:spPr/>
    </dgm:pt>
    <dgm:pt modelId="{15744C06-4B1E-4ED9-A3B9-E9E398F44F43}" type="pres">
      <dgm:prSet presAssocID="{6FD87CD6-7C3B-4AF9-9D71-3FB12419F0A4}" presName="horz1" presStyleCnt="0"/>
      <dgm:spPr/>
    </dgm:pt>
    <dgm:pt modelId="{C7464F9E-EB8B-4DF0-8600-279B000CB37D}" type="pres">
      <dgm:prSet presAssocID="{6FD87CD6-7C3B-4AF9-9D71-3FB12419F0A4}" presName="tx1" presStyleLbl="revTx" presStyleIdx="7" presStyleCnt="8"/>
      <dgm:spPr/>
    </dgm:pt>
    <dgm:pt modelId="{79BEB3FC-11AE-4C98-AE64-3D8962CD376B}" type="pres">
      <dgm:prSet presAssocID="{6FD87CD6-7C3B-4AF9-9D71-3FB12419F0A4}" presName="vert1" presStyleCnt="0"/>
      <dgm:spPr/>
    </dgm:pt>
  </dgm:ptLst>
  <dgm:cxnLst>
    <dgm:cxn modelId="{9A780207-3B62-4846-BDFC-0BAF7019F191}" srcId="{2974559E-C4BF-464D-B683-8CF0A4DB7D23}" destId="{517FA319-FFA2-44C2-B4FF-1FE53E61F492}" srcOrd="2" destOrd="0" parTransId="{181B48C7-C975-4A8B-A2E3-95DA35F764F6}" sibTransId="{7A34C0AB-4749-485D-820F-1713E2E7B303}"/>
    <dgm:cxn modelId="{64390909-6CAD-4081-8628-B75E4AD8D05F}" srcId="{2974559E-C4BF-464D-B683-8CF0A4DB7D23}" destId="{6FD87CD6-7C3B-4AF9-9D71-3FB12419F0A4}" srcOrd="7" destOrd="0" parTransId="{6476D309-0F08-41AA-91DD-A30DFBE6FCA3}" sibTransId="{AA94FC0C-0DF2-44BE-8037-C9C1A7556D9B}"/>
    <dgm:cxn modelId="{A81BEE0C-1524-4592-AE0C-74D75795D104}" type="presOf" srcId="{C7C1E0C2-16C6-46DD-9781-C6C457A45E6F}" destId="{C16CD7E8-0867-4E91-A6CE-4697C32DF225}" srcOrd="0" destOrd="0" presId="urn:microsoft.com/office/officeart/2008/layout/LinedList"/>
    <dgm:cxn modelId="{0EE14210-1810-4516-9032-97766837C621}" srcId="{2974559E-C4BF-464D-B683-8CF0A4DB7D23}" destId="{155E0EFC-8803-47F1-88BC-F1017BE88229}" srcOrd="5" destOrd="0" parTransId="{084C5D4C-9ECF-4548-BA7A-ED3C5470F636}" sibTransId="{4355C5FF-1D27-4218-AA9A-BF51C2676639}"/>
    <dgm:cxn modelId="{C16A0527-498B-4420-8CA4-0A9CF7809598}" srcId="{2974559E-C4BF-464D-B683-8CF0A4DB7D23}" destId="{035DA32A-3D8E-4F16-AC70-3F993DE5517B}" srcOrd="4" destOrd="0" parTransId="{FDB4AFFE-77CA-4398-AC26-DDBEBEE37F67}" sibTransId="{D1600D71-E385-47DE-AD57-D9368D6CD020}"/>
    <dgm:cxn modelId="{8FC2DC32-3A8B-4065-8271-ABD32331C7C1}" srcId="{2974559E-C4BF-464D-B683-8CF0A4DB7D23}" destId="{8156356D-9F82-457C-ABFC-16392A341216}" srcOrd="0" destOrd="0" parTransId="{4DA5A8C0-97CF-4AF5-BBD2-12C94C3C0E17}" sibTransId="{549809B0-4007-4335-9E51-5CE065CEFEAD}"/>
    <dgm:cxn modelId="{40C66D35-9D9C-412A-842A-1E16E695D701}" srcId="{2974559E-C4BF-464D-B683-8CF0A4DB7D23}" destId="{F52DCD62-70CC-40FE-9381-055D8B0B0B18}" srcOrd="1" destOrd="0" parTransId="{27CA2029-6DEB-4702-8B2C-02BC4C1B64A8}" sibTransId="{DD05DA14-A75E-496B-B880-F7B7C760FE95}"/>
    <dgm:cxn modelId="{60F7D83F-9251-4245-AB81-A4D638BE3E9F}" type="presOf" srcId="{035DA32A-3D8E-4F16-AC70-3F993DE5517B}" destId="{E5BA8895-1FDE-40BF-BDD3-10DD2E1D8021}" srcOrd="0" destOrd="0" presId="urn:microsoft.com/office/officeart/2008/layout/LinedList"/>
    <dgm:cxn modelId="{84487C48-42DE-48A6-A8F2-48C5E7FBAC61}" type="presOf" srcId="{6FD87CD6-7C3B-4AF9-9D71-3FB12419F0A4}" destId="{C7464F9E-EB8B-4DF0-8600-279B000CB37D}" srcOrd="0" destOrd="0" presId="urn:microsoft.com/office/officeart/2008/layout/LinedList"/>
    <dgm:cxn modelId="{3A4EF983-106E-46E8-B80F-EF3FDAFA3884}" type="presOf" srcId="{8156356D-9F82-457C-ABFC-16392A341216}" destId="{16D98F1D-9A3F-4DF4-8CCD-23A94DC4AF3C}" srcOrd="0" destOrd="0" presId="urn:microsoft.com/office/officeart/2008/layout/LinedList"/>
    <dgm:cxn modelId="{6E8E4AA8-FAA5-4499-BF0F-9A0A1B91E854}" type="presOf" srcId="{517FA319-FFA2-44C2-B4FF-1FE53E61F492}" destId="{2C05F003-EE9F-48DE-A847-6CBFE84B09C4}" srcOrd="0" destOrd="0" presId="urn:microsoft.com/office/officeart/2008/layout/LinedList"/>
    <dgm:cxn modelId="{92387AAE-01D1-40BE-BD26-6553103FACC6}" type="presOf" srcId="{155E0EFC-8803-47F1-88BC-F1017BE88229}" destId="{9830378A-6E10-4502-B8F1-586518B368AE}" srcOrd="0" destOrd="0" presId="urn:microsoft.com/office/officeart/2008/layout/LinedList"/>
    <dgm:cxn modelId="{BE4024BC-8979-40D0-830A-4010904FCA57}" type="presOf" srcId="{F52DCD62-70CC-40FE-9381-055D8B0B0B18}" destId="{FBF88B7E-9E5B-4CC6-BE7F-3E31042D19D8}" srcOrd="0" destOrd="0" presId="urn:microsoft.com/office/officeart/2008/layout/LinedList"/>
    <dgm:cxn modelId="{32DDC1CF-584B-4546-A796-8BC5519BA069}" srcId="{2974559E-C4BF-464D-B683-8CF0A4DB7D23}" destId="{C7C1E0C2-16C6-46DD-9781-C6C457A45E6F}" srcOrd="3" destOrd="0" parTransId="{54461306-9131-4838-B2DD-53CC769AA0F5}" sibTransId="{F8149EA2-7F47-47E5-A0AA-FA17C9F5D808}"/>
    <dgm:cxn modelId="{529C00D2-0E5D-408C-BEFD-B4A1AC3C0D64}" type="presOf" srcId="{06D55C0B-AE2A-4A71-9E46-91A5FF9ABD0A}" destId="{A24783C6-AC59-465D-83D4-107583CF6E09}" srcOrd="0" destOrd="0" presId="urn:microsoft.com/office/officeart/2008/layout/LinedList"/>
    <dgm:cxn modelId="{25D270D6-4DFA-410A-8987-6B7112DF5CF2}" srcId="{2974559E-C4BF-464D-B683-8CF0A4DB7D23}" destId="{06D55C0B-AE2A-4A71-9E46-91A5FF9ABD0A}" srcOrd="6" destOrd="0" parTransId="{1F8CC6EE-FA0A-4C0A-98F0-253DF2C0A0EB}" sibTransId="{88AD5F75-1B6B-4FF6-A1E5-8635CADEBD1A}"/>
    <dgm:cxn modelId="{40FD10DE-F4B8-214B-85A7-94DC877866A1}" type="presOf" srcId="{2974559E-C4BF-464D-B683-8CF0A4DB7D23}" destId="{7882511D-6E12-5542-89A9-E3D0FB7F00FA}" srcOrd="0" destOrd="0" presId="urn:microsoft.com/office/officeart/2008/layout/LinedList"/>
    <dgm:cxn modelId="{0761170F-9D57-45FA-AC7F-671175282BC0}" type="presParOf" srcId="{7882511D-6E12-5542-89A9-E3D0FB7F00FA}" destId="{42081570-1337-41BC-9A1A-180E76B20D21}" srcOrd="0" destOrd="0" presId="urn:microsoft.com/office/officeart/2008/layout/LinedList"/>
    <dgm:cxn modelId="{0B47F906-4718-4D5E-BC34-889264CC9495}" type="presParOf" srcId="{7882511D-6E12-5542-89A9-E3D0FB7F00FA}" destId="{60CABAA1-A127-4935-BAFF-A0C278CA38E8}" srcOrd="1" destOrd="0" presId="urn:microsoft.com/office/officeart/2008/layout/LinedList"/>
    <dgm:cxn modelId="{2785CBE4-0944-4C19-9ECD-5AECCE7D8230}" type="presParOf" srcId="{60CABAA1-A127-4935-BAFF-A0C278CA38E8}" destId="{16D98F1D-9A3F-4DF4-8CCD-23A94DC4AF3C}" srcOrd="0" destOrd="0" presId="urn:microsoft.com/office/officeart/2008/layout/LinedList"/>
    <dgm:cxn modelId="{ECA139DD-D736-478C-A6B0-3601315113CE}" type="presParOf" srcId="{60CABAA1-A127-4935-BAFF-A0C278CA38E8}" destId="{F572941C-E4C2-475E-9AFF-8C60A8EB6901}" srcOrd="1" destOrd="0" presId="urn:microsoft.com/office/officeart/2008/layout/LinedList"/>
    <dgm:cxn modelId="{72B6CA24-83DF-44DE-8BFC-B58F8C5BCCCD}" type="presParOf" srcId="{7882511D-6E12-5542-89A9-E3D0FB7F00FA}" destId="{E11EE3EC-CED0-40DD-AEA7-B964E8A4DE06}" srcOrd="2" destOrd="0" presId="urn:microsoft.com/office/officeart/2008/layout/LinedList"/>
    <dgm:cxn modelId="{C45E4ABF-5ED6-42B6-9C00-8131FAA5BEAB}" type="presParOf" srcId="{7882511D-6E12-5542-89A9-E3D0FB7F00FA}" destId="{402AB0A7-1C2D-42F5-9E94-C7E465EA549A}" srcOrd="3" destOrd="0" presId="urn:microsoft.com/office/officeart/2008/layout/LinedList"/>
    <dgm:cxn modelId="{0829C536-AF7B-43CD-B258-0120F23FB946}" type="presParOf" srcId="{402AB0A7-1C2D-42F5-9E94-C7E465EA549A}" destId="{FBF88B7E-9E5B-4CC6-BE7F-3E31042D19D8}" srcOrd="0" destOrd="0" presId="urn:microsoft.com/office/officeart/2008/layout/LinedList"/>
    <dgm:cxn modelId="{D8413CF5-45E8-4CF1-AE4A-9B8E87B73BFE}" type="presParOf" srcId="{402AB0A7-1C2D-42F5-9E94-C7E465EA549A}" destId="{8A667C47-6C23-40FB-AA6D-8291C32EE67D}" srcOrd="1" destOrd="0" presId="urn:microsoft.com/office/officeart/2008/layout/LinedList"/>
    <dgm:cxn modelId="{2F48E993-909F-4172-87CF-37FF87DA5914}" type="presParOf" srcId="{7882511D-6E12-5542-89A9-E3D0FB7F00FA}" destId="{7237C066-1D09-4837-B1E4-5914F6189A85}" srcOrd="4" destOrd="0" presId="urn:microsoft.com/office/officeart/2008/layout/LinedList"/>
    <dgm:cxn modelId="{EF0805D4-B11C-420E-9AD5-386F72124A28}" type="presParOf" srcId="{7882511D-6E12-5542-89A9-E3D0FB7F00FA}" destId="{FA55BC1D-988E-4579-B113-F0F4A35B43AA}" srcOrd="5" destOrd="0" presId="urn:microsoft.com/office/officeart/2008/layout/LinedList"/>
    <dgm:cxn modelId="{E52F22F5-33D4-4562-B4DD-D88D8CC52A39}" type="presParOf" srcId="{FA55BC1D-988E-4579-B113-F0F4A35B43AA}" destId="{2C05F003-EE9F-48DE-A847-6CBFE84B09C4}" srcOrd="0" destOrd="0" presId="urn:microsoft.com/office/officeart/2008/layout/LinedList"/>
    <dgm:cxn modelId="{3250C8BF-0EA2-43FB-A18B-05BF45F38DC9}" type="presParOf" srcId="{FA55BC1D-988E-4579-B113-F0F4A35B43AA}" destId="{A65BC42E-E523-4ECB-99E6-FF7AD20A4241}" srcOrd="1" destOrd="0" presId="urn:microsoft.com/office/officeart/2008/layout/LinedList"/>
    <dgm:cxn modelId="{AF62F451-22FE-4263-B959-9C58F6EE89CD}" type="presParOf" srcId="{7882511D-6E12-5542-89A9-E3D0FB7F00FA}" destId="{69D9F090-5DF5-4FC2-8C55-84EF315BD162}" srcOrd="6" destOrd="0" presId="urn:microsoft.com/office/officeart/2008/layout/LinedList"/>
    <dgm:cxn modelId="{079679F6-A55A-4DC7-A85E-EA34766D00A5}" type="presParOf" srcId="{7882511D-6E12-5542-89A9-E3D0FB7F00FA}" destId="{78ADDEFD-C4B6-4E81-AE1C-389703FE6458}" srcOrd="7" destOrd="0" presId="urn:microsoft.com/office/officeart/2008/layout/LinedList"/>
    <dgm:cxn modelId="{E8A76B55-E493-407A-9550-CE92FE888D20}" type="presParOf" srcId="{78ADDEFD-C4B6-4E81-AE1C-389703FE6458}" destId="{C16CD7E8-0867-4E91-A6CE-4697C32DF225}" srcOrd="0" destOrd="0" presId="urn:microsoft.com/office/officeart/2008/layout/LinedList"/>
    <dgm:cxn modelId="{02004386-9D2B-4FD1-A3D4-DC17CB75DE14}" type="presParOf" srcId="{78ADDEFD-C4B6-4E81-AE1C-389703FE6458}" destId="{D95A23AA-250C-44B4-A330-98937F73E420}" srcOrd="1" destOrd="0" presId="urn:microsoft.com/office/officeart/2008/layout/LinedList"/>
    <dgm:cxn modelId="{DB0463D2-4C6D-46BA-AFD8-EC9ADA2AA838}" type="presParOf" srcId="{7882511D-6E12-5542-89A9-E3D0FB7F00FA}" destId="{08F8211A-1C0D-4A64-B583-6E587C7DA494}" srcOrd="8" destOrd="0" presId="urn:microsoft.com/office/officeart/2008/layout/LinedList"/>
    <dgm:cxn modelId="{12F30188-076F-441F-827A-06DF89234FBE}" type="presParOf" srcId="{7882511D-6E12-5542-89A9-E3D0FB7F00FA}" destId="{7A2F99BF-26EF-4862-9DA0-2CDAA01D7333}" srcOrd="9" destOrd="0" presId="urn:microsoft.com/office/officeart/2008/layout/LinedList"/>
    <dgm:cxn modelId="{11283F70-0516-48F2-8C25-996FA65C6409}" type="presParOf" srcId="{7A2F99BF-26EF-4862-9DA0-2CDAA01D7333}" destId="{E5BA8895-1FDE-40BF-BDD3-10DD2E1D8021}" srcOrd="0" destOrd="0" presId="urn:microsoft.com/office/officeart/2008/layout/LinedList"/>
    <dgm:cxn modelId="{74AB0FB6-F312-4FB5-A2AC-2734384E0015}" type="presParOf" srcId="{7A2F99BF-26EF-4862-9DA0-2CDAA01D7333}" destId="{07DB5791-1686-4F48-A591-B8F78927FF14}" srcOrd="1" destOrd="0" presId="urn:microsoft.com/office/officeart/2008/layout/LinedList"/>
    <dgm:cxn modelId="{E820C7C7-C722-4B3B-9744-438C36387C84}" type="presParOf" srcId="{7882511D-6E12-5542-89A9-E3D0FB7F00FA}" destId="{EFC66943-B4E5-4CFE-BAFD-8829B07E4E77}" srcOrd="10" destOrd="0" presId="urn:microsoft.com/office/officeart/2008/layout/LinedList"/>
    <dgm:cxn modelId="{C7D14795-4E6C-4C06-9EC4-41C3A806FD06}" type="presParOf" srcId="{7882511D-6E12-5542-89A9-E3D0FB7F00FA}" destId="{DD81C75E-B355-4603-AAA3-564D1E4ECD7B}" srcOrd="11" destOrd="0" presId="urn:microsoft.com/office/officeart/2008/layout/LinedList"/>
    <dgm:cxn modelId="{F36441A4-B9A1-4139-B4E0-702833697ACE}" type="presParOf" srcId="{DD81C75E-B355-4603-AAA3-564D1E4ECD7B}" destId="{9830378A-6E10-4502-B8F1-586518B368AE}" srcOrd="0" destOrd="0" presId="urn:microsoft.com/office/officeart/2008/layout/LinedList"/>
    <dgm:cxn modelId="{B1BD773E-957E-4B5C-B18D-F82819BA6F7B}" type="presParOf" srcId="{DD81C75E-B355-4603-AAA3-564D1E4ECD7B}" destId="{B3C535DD-59CC-4912-8509-6DBCC7DEE653}" srcOrd="1" destOrd="0" presId="urn:microsoft.com/office/officeart/2008/layout/LinedList"/>
    <dgm:cxn modelId="{641FDD6E-0B54-4017-88D3-FE12307691CB}" type="presParOf" srcId="{7882511D-6E12-5542-89A9-E3D0FB7F00FA}" destId="{1AEEB260-3A26-4A4A-BABA-6F5240CC533C}" srcOrd="12" destOrd="0" presId="urn:microsoft.com/office/officeart/2008/layout/LinedList"/>
    <dgm:cxn modelId="{0E55950B-6608-4FC8-8A92-64D60409B9C7}" type="presParOf" srcId="{7882511D-6E12-5542-89A9-E3D0FB7F00FA}" destId="{7BE38607-3C78-4DD6-B5F3-93A538A18CAE}" srcOrd="13" destOrd="0" presId="urn:microsoft.com/office/officeart/2008/layout/LinedList"/>
    <dgm:cxn modelId="{D493BA56-FC3E-41FD-B6D4-804F6561CC69}" type="presParOf" srcId="{7BE38607-3C78-4DD6-B5F3-93A538A18CAE}" destId="{A24783C6-AC59-465D-83D4-107583CF6E09}" srcOrd="0" destOrd="0" presId="urn:microsoft.com/office/officeart/2008/layout/LinedList"/>
    <dgm:cxn modelId="{69BEFCD7-1532-4FC9-AFC8-FB5371BC7F2F}" type="presParOf" srcId="{7BE38607-3C78-4DD6-B5F3-93A538A18CAE}" destId="{E166B61C-6218-4B9B-8E7A-8AF614A63E80}" srcOrd="1" destOrd="0" presId="urn:microsoft.com/office/officeart/2008/layout/LinedList"/>
    <dgm:cxn modelId="{A09EF17D-9439-4CC4-B1BB-AEBB7815FFA3}" type="presParOf" srcId="{7882511D-6E12-5542-89A9-E3D0FB7F00FA}" destId="{1F477E63-841D-4B39-A090-F6C78E2E6F98}" srcOrd="14" destOrd="0" presId="urn:microsoft.com/office/officeart/2008/layout/LinedList"/>
    <dgm:cxn modelId="{A05FF1DE-8CAE-4F7E-8D57-E9E6599F8B86}" type="presParOf" srcId="{7882511D-6E12-5542-89A9-E3D0FB7F00FA}" destId="{15744C06-4B1E-4ED9-A3B9-E9E398F44F43}" srcOrd="15" destOrd="0" presId="urn:microsoft.com/office/officeart/2008/layout/LinedList"/>
    <dgm:cxn modelId="{9E0D381B-8C5A-4A61-8F34-CFEE97A240B9}" type="presParOf" srcId="{15744C06-4B1E-4ED9-A3B9-E9E398F44F43}" destId="{C7464F9E-EB8B-4DF0-8600-279B000CB37D}" srcOrd="0" destOrd="0" presId="urn:microsoft.com/office/officeart/2008/layout/LinedList"/>
    <dgm:cxn modelId="{5CFCF89C-00F5-4E72-9381-870A56607DCB}" type="presParOf" srcId="{15744C06-4B1E-4ED9-A3B9-E9E398F44F43}" destId="{79BEB3FC-11AE-4C98-AE64-3D8962CD376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5601B8-B7A5-411B-8848-2C142986296C}"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DB9ADD66-B754-448D-A454-F652BFD54FD4}">
      <dgm:prSet phldrT="[Text]"/>
      <dgm:spPr/>
      <dgm:t>
        <a:bodyPr/>
        <a:lstStyle/>
        <a:p>
          <a:r>
            <a:rPr lang="en-GB" dirty="0"/>
            <a:t>Internal Change </a:t>
          </a:r>
        </a:p>
      </dgm:t>
    </dgm:pt>
    <dgm:pt modelId="{1305D384-9EF5-4C3D-A1DB-0C8A91E6267D}" type="parTrans" cxnId="{39D99AE3-EE33-4772-B7EC-9A9192BEEE9B}">
      <dgm:prSet/>
      <dgm:spPr/>
      <dgm:t>
        <a:bodyPr/>
        <a:lstStyle/>
        <a:p>
          <a:endParaRPr lang="en-GB"/>
        </a:p>
      </dgm:t>
    </dgm:pt>
    <dgm:pt modelId="{10E9DA44-AABD-4959-945F-9D076FF85CD4}" type="sibTrans" cxnId="{39D99AE3-EE33-4772-B7EC-9A9192BEEE9B}">
      <dgm:prSet/>
      <dgm:spPr/>
      <dgm:t>
        <a:bodyPr/>
        <a:lstStyle/>
        <a:p>
          <a:endParaRPr lang="en-GB"/>
        </a:p>
      </dgm:t>
    </dgm:pt>
    <dgm:pt modelId="{BCA65CBD-6276-4DFE-BE94-4EB7FF6F69C1}">
      <dgm:prSet phldrT="[Text]"/>
      <dgm:spPr/>
      <dgm:t>
        <a:bodyPr/>
        <a:lstStyle/>
        <a:p>
          <a:r>
            <a:rPr lang="en-GB" dirty="0"/>
            <a:t>Technological and Digital Transformation</a:t>
          </a:r>
        </a:p>
      </dgm:t>
    </dgm:pt>
    <dgm:pt modelId="{C8723368-B664-4525-B137-411E7DE91CE8}" type="parTrans" cxnId="{3214CA5E-889F-4FFE-AB26-17FD5ECBB396}">
      <dgm:prSet/>
      <dgm:spPr/>
      <dgm:t>
        <a:bodyPr/>
        <a:lstStyle/>
        <a:p>
          <a:endParaRPr lang="en-GB"/>
        </a:p>
      </dgm:t>
    </dgm:pt>
    <dgm:pt modelId="{0CB08889-4910-403C-8F63-C49BABFEA768}" type="sibTrans" cxnId="{3214CA5E-889F-4FFE-AB26-17FD5ECBB396}">
      <dgm:prSet/>
      <dgm:spPr/>
      <dgm:t>
        <a:bodyPr/>
        <a:lstStyle/>
        <a:p>
          <a:endParaRPr lang="en-GB"/>
        </a:p>
      </dgm:t>
    </dgm:pt>
    <dgm:pt modelId="{DF6A9A96-527B-440A-B551-3E0A6FA08854}">
      <dgm:prSet phldrT="[Text]"/>
      <dgm:spPr/>
      <dgm:t>
        <a:bodyPr/>
        <a:lstStyle/>
        <a:p>
          <a:r>
            <a:rPr lang="en-GB" dirty="0"/>
            <a:t>Changing Demographics and D&amp;I </a:t>
          </a:r>
        </a:p>
      </dgm:t>
    </dgm:pt>
    <dgm:pt modelId="{F8C6F769-88AC-48D8-841D-C67135F95E52}" type="parTrans" cxnId="{7C6BA2E1-6C73-4EA8-922D-952AF29D8C8B}">
      <dgm:prSet/>
      <dgm:spPr/>
      <dgm:t>
        <a:bodyPr/>
        <a:lstStyle/>
        <a:p>
          <a:endParaRPr lang="en-GB"/>
        </a:p>
      </dgm:t>
    </dgm:pt>
    <dgm:pt modelId="{F02824A8-8E4C-43A7-AE0C-08880159B912}" type="sibTrans" cxnId="{7C6BA2E1-6C73-4EA8-922D-952AF29D8C8B}">
      <dgm:prSet/>
      <dgm:spPr/>
      <dgm:t>
        <a:bodyPr/>
        <a:lstStyle/>
        <a:p>
          <a:endParaRPr lang="en-GB"/>
        </a:p>
      </dgm:t>
    </dgm:pt>
    <dgm:pt modelId="{F8E2B311-AF12-45A1-AD16-2EAA2CA1BE69}">
      <dgm:prSet phldrT="[Text]"/>
      <dgm:spPr/>
      <dgm:t>
        <a:bodyPr/>
        <a:lstStyle/>
        <a:p>
          <a:r>
            <a:rPr lang="en-GB" dirty="0"/>
            <a:t>Diversity and of employment relationships</a:t>
          </a:r>
        </a:p>
      </dgm:t>
    </dgm:pt>
    <dgm:pt modelId="{59F9834E-1BF0-416D-B166-2A9E3CBBE44A}" type="parTrans" cxnId="{EF84D59B-F2B9-47A9-A725-74CE605935AE}">
      <dgm:prSet/>
      <dgm:spPr/>
      <dgm:t>
        <a:bodyPr/>
        <a:lstStyle/>
        <a:p>
          <a:endParaRPr lang="en-GB"/>
        </a:p>
      </dgm:t>
    </dgm:pt>
    <dgm:pt modelId="{482F1336-2F7E-4143-8778-CA1C1AAC5259}" type="sibTrans" cxnId="{EF84D59B-F2B9-47A9-A725-74CE605935AE}">
      <dgm:prSet/>
      <dgm:spPr/>
      <dgm:t>
        <a:bodyPr/>
        <a:lstStyle/>
        <a:p>
          <a:endParaRPr lang="en-GB"/>
        </a:p>
      </dgm:t>
    </dgm:pt>
    <dgm:pt modelId="{DFF6370F-0259-4158-ADB9-1697B4462DF3}">
      <dgm:prSet phldrT="[Text]"/>
      <dgm:spPr/>
      <dgm:t>
        <a:bodyPr/>
        <a:lstStyle/>
        <a:p>
          <a:r>
            <a:rPr lang="en-GB" dirty="0"/>
            <a:t>Sustainability, Purpose and responsible business</a:t>
          </a:r>
        </a:p>
      </dgm:t>
    </dgm:pt>
    <dgm:pt modelId="{4A969482-E524-47CE-BE38-D502DD2BC371}" type="parTrans" cxnId="{7FAB8F0B-B265-4C1C-BA1E-4DB106BFB8AC}">
      <dgm:prSet/>
      <dgm:spPr/>
      <dgm:t>
        <a:bodyPr/>
        <a:lstStyle/>
        <a:p>
          <a:endParaRPr lang="en-GB"/>
        </a:p>
      </dgm:t>
    </dgm:pt>
    <dgm:pt modelId="{4E8F577F-7C88-4996-9EB0-C493DBBA851F}" type="sibTrans" cxnId="{7FAB8F0B-B265-4C1C-BA1E-4DB106BFB8AC}">
      <dgm:prSet/>
      <dgm:spPr/>
      <dgm:t>
        <a:bodyPr/>
        <a:lstStyle/>
        <a:p>
          <a:endParaRPr lang="en-GB"/>
        </a:p>
      </dgm:t>
    </dgm:pt>
    <dgm:pt modelId="{90E866D4-6725-483C-B28A-F7F9E431D02C}" type="pres">
      <dgm:prSet presAssocID="{875601B8-B7A5-411B-8848-2C142986296C}" presName="cycle" presStyleCnt="0">
        <dgm:presLayoutVars>
          <dgm:dir/>
          <dgm:resizeHandles val="exact"/>
        </dgm:presLayoutVars>
      </dgm:prSet>
      <dgm:spPr/>
    </dgm:pt>
    <dgm:pt modelId="{96AA7064-9CA3-46D8-A50F-BA355FE8B87F}" type="pres">
      <dgm:prSet presAssocID="{DB9ADD66-B754-448D-A454-F652BFD54FD4}" presName="node" presStyleLbl="node1" presStyleIdx="0" presStyleCnt="5">
        <dgm:presLayoutVars>
          <dgm:bulletEnabled val="1"/>
        </dgm:presLayoutVars>
      </dgm:prSet>
      <dgm:spPr/>
    </dgm:pt>
    <dgm:pt modelId="{3191D56B-3BCD-4FFC-BFDC-CD6B714B4E5A}" type="pres">
      <dgm:prSet presAssocID="{DB9ADD66-B754-448D-A454-F652BFD54FD4}" presName="spNode" presStyleCnt="0"/>
      <dgm:spPr/>
    </dgm:pt>
    <dgm:pt modelId="{73DE4D25-A122-497D-8243-FB18361E5243}" type="pres">
      <dgm:prSet presAssocID="{10E9DA44-AABD-4959-945F-9D076FF85CD4}" presName="sibTrans" presStyleLbl="sibTrans1D1" presStyleIdx="0" presStyleCnt="5"/>
      <dgm:spPr/>
    </dgm:pt>
    <dgm:pt modelId="{35F8E31F-A386-490E-972B-182724B06AF1}" type="pres">
      <dgm:prSet presAssocID="{BCA65CBD-6276-4DFE-BE94-4EB7FF6F69C1}" presName="node" presStyleLbl="node1" presStyleIdx="1" presStyleCnt="5">
        <dgm:presLayoutVars>
          <dgm:bulletEnabled val="1"/>
        </dgm:presLayoutVars>
      </dgm:prSet>
      <dgm:spPr/>
    </dgm:pt>
    <dgm:pt modelId="{E4E71D8B-0769-4DFC-8B2D-6919E0D11FFA}" type="pres">
      <dgm:prSet presAssocID="{BCA65CBD-6276-4DFE-BE94-4EB7FF6F69C1}" presName="spNode" presStyleCnt="0"/>
      <dgm:spPr/>
    </dgm:pt>
    <dgm:pt modelId="{CE40CF89-A4E4-4FA8-B388-50D7A8EA74CE}" type="pres">
      <dgm:prSet presAssocID="{0CB08889-4910-403C-8F63-C49BABFEA768}" presName="sibTrans" presStyleLbl="sibTrans1D1" presStyleIdx="1" presStyleCnt="5"/>
      <dgm:spPr/>
    </dgm:pt>
    <dgm:pt modelId="{99C72193-61AE-4071-8E6B-1DD545FF3CF5}" type="pres">
      <dgm:prSet presAssocID="{DF6A9A96-527B-440A-B551-3E0A6FA08854}" presName="node" presStyleLbl="node1" presStyleIdx="2" presStyleCnt="5">
        <dgm:presLayoutVars>
          <dgm:bulletEnabled val="1"/>
        </dgm:presLayoutVars>
      </dgm:prSet>
      <dgm:spPr/>
    </dgm:pt>
    <dgm:pt modelId="{548F5B74-8E95-44E8-AEF5-4C4DF9C197FF}" type="pres">
      <dgm:prSet presAssocID="{DF6A9A96-527B-440A-B551-3E0A6FA08854}" presName="spNode" presStyleCnt="0"/>
      <dgm:spPr/>
    </dgm:pt>
    <dgm:pt modelId="{0D9C17A1-366B-47D4-A989-44541390D093}" type="pres">
      <dgm:prSet presAssocID="{F02824A8-8E4C-43A7-AE0C-08880159B912}" presName="sibTrans" presStyleLbl="sibTrans1D1" presStyleIdx="2" presStyleCnt="5"/>
      <dgm:spPr/>
    </dgm:pt>
    <dgm:pt modelId="{3E19E70A-EDDA-406E-AFB2-6B62146E11A4}" type="pres">
      <dgm:prSet presAssocID="{F8E2B311-AF12-45A1-AD16-2EAA2CA1BE69}" presName="node" presStyleLbl="node1" presStyleIdx="3" presStyleCnt="5">
        <dgm:presLayoutVars>
          <dgm:bulletEnabled val="1"/>
        </dgm:presLayoutVars>
      </dgm:prSet>
      <dgm:spPr/>
    </dgm:pt>
    <dgm:pt modelId="{ABB3CD97-73CA-4F43-B891-C5B7F24CF688}" type="pres">
      <dgm:prSet presAssocID="{F8E2B311-AF12-45A1-AD16-2EAA2CA1BE69}" presName="spNode" presStyleCnt="0"/>
      <dgm:spPr/>
    </dgm:pt>
    <dgm:pt modelId="{8099DD05-F61F-433E-B812-64EE932657FA}" type="pres">
      <dgm:prSet presAssocID="{482F1336-2F7E-4143-8778-CA1C1AAC5259}" presName="sibTrans" presStyleLbl="sibTrans1D1" presStyleIdx="3" presStyleCnt="5"/>
      <dgm:spPr/>
    </dgm:pt>
    <dgm:pt modelId="{04E14577-9561-4634-8129-31E788AF69B7}" type="pres">
      <dgm:prSet presAssocID="{DFF6370F-0259-4158-ADB9-1697B4462DF3}" presName="node" presStyleLbl="node1" presStyleIdx="4" presStyleCnt="5">
        <dgm:presLayoutVars>
          <dgm:bulletEnabled val="1"/>
        </dgm:presLayoutVars>
      </dgm:prSet>
      <dgm:spPr/>
    </dgm:pt>
    <dgm:pt modelId="{2A45659B-0CE5-4543-8583-63E8242DF8E3}" type="pres">
      <dgm:prSet presAssocID="{DFF6370F-0259-4158-ADB9-1697B4462DF3}" presName="spNode" presStyleCnt="0"/>
      <dgm:spPr/>
    </dgm:pt>
    <dgm:pt modelId="{1688780C-ECD5-4D73-8599-E3A01E7B1408}" type="pres">
      <dgm:prSet presAssocID="{4E8F577F-7C88-4996-9EB0-C493DBBA851F}" presName="sibTrans" presStyleLbl="sibTrans1D1" presStyleIdx="4" presStyleCnt="5"/>
      <dgm:spPr/>
    </dgm:pt>
  </dgm:ptLst>
  <dgm:cxnLst>
    <dgm:cxn modelId="{7FAB8F0B-B265-4C1C-BA1E-4DB106BFB8AC}" srcId="{875601B8-B7A5-411B-8848-2C142986296C}" destId="{DFF6370F-0259-4158-ADB9-1697B4462DF3}" srcOrd="4" destOrd="0" parTransId="{4A969482-E524-47CE-BE38-D502DD2BC371}" sibTransId="{4E8F577F-7C88-4996-9EB0-C493DBBA851F}"/>
    <dgm:cxn modelId="{0B147213-39D0-42D2-8EE3-21820C1D6FD8}" type="presOf" srcId="{4E8F577F-7C88-4996-9EB0-C493DBBA851F}" destId="{1688780C-ECD5-4D73-8599-E3A01E7B1408}" srcOrd="0" destOrd="0" presId="urn:microsoft.com/office/officeart/2005/8/layout/cycle6"/>
    <dgm:cxn modelId="{CB9CFE37-8B7A-4053-80A9-0C7FDE9C8EE1}" type="presOf" srcId="{DB9ADD66-B754-448D-A454-F652BFD54FD4}" destId="{96AA7064-9CA3-46D8-A50F-BA355FE8B87F}" srcOrd="0" destOrd="0" presId="urn:microsoft.com/office/officeart/2005/8/layout/cycle6"/>
    <dgm:cxn modelId="{039C5F5E-7262-4A97-B763-5E908D15010C}" type="presOf" srcId="{F02824A8-8E4C-43A7-AE0C-08880159B912}" destId="{0D9C17A1-366B-47D4-A989-44541390D093}" srcOrd="0" destOrd="0" presId="urn:microsoft.com/office/officeart/2005/8/layout/cycle6"/>
    <dgm:cxn modelId="{3214CA5E-889F-4FFE-AB26-17FD5ECBB396}" srcId="{875601B8-B7A5-411B-8848-2C142986296C}" destId="{BCA65CBD-6276-4DFE-BE94-4EB7FF6F69C1}" srcOrd="1" destOrd="0" parTransId="{C8723368-B664-4525-B137-411E7DE91CE8}" sibTransId="{0CB08889-4910-403C-8F63-C49BABFEA768}"/>
    <dgm:cxn modelId="{F04B7250-E3DE-46F0-B6E7-D486F5064EF6}" type="presOf" srcId="{0CB08889-4910-403C-8F63-C49BABFEA768}" destId="{CE40CF89-A4E4-4FA8-B388-50D7A8EA74CE}" srcOrd="0" destOrd="0" presId="urn:microsoft.com/office/officeart/2005/8/layout/cycle6"/>
    <dgm:cxn modelId="{7836EC82-426E-4F9B-AFD3-5F94C023C783}" type="presOf" srcId="{DFF6370F-0259-4158-ADB9-1697B4462DF3}" destId="{04E14577-9561-4634-8129-31E788AF69B7}" srcOrd="0" destOrd="0" presId="urn:microsoft.com/office/officeart/2005/8/layout/cycle6"/>
    <dgm:cxn modelId="{EF84D59B-F2B9-47A9-A725-74CE605935AE}" srcId="{875601B8-B7A5-411B-8848-2C142986296C}" destId="{F8E2B311-AF12-45A1-AD16-2EAA2CA1BE69}" srcOrd="3" destOrd="0" parTransId="{59F9834E-1BF0-416D-B166-2A9E3CBBE44A}" sibTransId="{482F1336-2F7E-4143-8778-CA1C1AAC5259}"/>
    <dgm:cxn modelId="{36B330C2-FA92-4573-82D9-E5D3BB771B72}" type="presOf" srcId="{DF6A9A96-527B-440A-B551-3E0A6FA08854}" destId="{99C72193-61AE-4071-8E6B-1DD545FF3CF5}" srcOrd="0" destOrd="0" presId="urn:microsoft.com/office/officeart/2005/8/layout/cycle6"/>
    <dgm:cxn modelId="{6A5BEBC3-A7E4-4310-B06C-8FBC85EBC23A}" type="presOf" srcId="{BCA65CBD-6276-4DFE-BE94-4EB7FF6F69C1}" destId="{35F8E31F-A386-490E-972B-182724B06AF1}" srcOrd="0" destOrd="0" presId="urn:microsoft.com/office/officeart/2005/8/layout/cycle6"/>
    <dgm:cxn modelId="{F38C52C5-B57A-4FF0-B0B6-DB0406F23D67}" type="presOf" srcId="{875601B8-B7A5-411B-8848-2C142986296C}" destId="{90E866D4-6725-483C-B28A-F7F9E431D02C}" srcOrd="0" destOrd="0" presId="urn:microsoft.com/office/officeart/2005/8/layout/cycle6"/>
    <dgm:cxn modelId="{F29D3AE1-0BB6-494B-8540-BA17B85BC4BC}" type="presOf" srcId="{10E9DA44-AABD-4959-945F-9D076FF85CD4}" destId="{73DE4D25-A122-497D-8243-FB18361E5243}" srcOrd="0" destOrd="0" presId="urn:microsoft.com/office/officeart/2005/8/layout/cycle6"/>
    <dgm:cxn modelId="{7C6BA2E1-6C73-4EA8-922D-952AF29D8C8B}" srcId="{875601B8-B7A5-411B-8848-2C142986296C}" destId="{DF6A9A96-527B-440A-B551-3E0A6FA08854}" srcOrd="2" destOrd="0" parTransId="{F8C6F769-88AC-48D8-841D-C67135F95E52}" sibTransId="{F02824A8-8E4C-43A7-AE0C-08880159B912}"/>
    <dgm:cxn modelId="{39D99AE3-EE33-4772-B7EC-9A9192BEEE9B}" srcId="{875601B8-B7A5-411B-8848-2C142986296C}" destId="{DB9ADD66-B754-448D-A454-F652BFD54FD4}" srcOrd="0" destOrd="0" parTransId="{1305D384-9EF5-4C3D-A1DB-0C8A91E6267D}" sibTransId="{10E9DA44-AABD-4959-945F-9D076FF85CD4}"/>
    <dgm:cxn modelId="{4C9EA7E3-8A4C-45B9-BD7E-9CFFBBCA460B}" type="presOf" srcId="{F8E2B311-AF12-45A1-AD16-2EAA2CA1BE69}" destId="{3E19E70A-EDDA-406E-AFB2-6B62146E11A4}" srcOrd="0" destOrd="0" presId="urn:microsoft.com/office/officeart/2005/8/layout/cycle6"/>
    <dgm:cxn modelId="{61570AF5-EDE4-4A57-A91A-C0957DED15DF}" type="presOf" srcId="{482F1336-2F7E-4143-8778-CA1C1AAC5259}" destId="{8099DD05-F61F-433E-B812-64EE932657FA}" srcOrd="0" destOrd="0" presId="urn:microsoft.com/office/officeart/2005/8/layout/cycle6"/>
    <dgm:cxn modelId="{A031D264-CEB8-4C44-AD2E-B6A9A25DD1B3}" type="presParOf" srcId="{90E866D4-6725-483C-B28A-F7F9E431D02C}" destId="{96AA7064-9CA3-46D8-A50F-BA355FE8B87F}" srcOrd="0" destOrd="0" presId="urn:microsoft.com/office/officeart/2005/8/layout/cycle6"/>
    <dgm:cxn modelId="{C07BF809-497F-40D9-8AAB-2A8E59F5A740}" type="presParOf" srcId="{90E866D4-6725-483C-B28A-F7F9E431D02C}" destId="{3191D56B-3BCD-4FFC-BFDC-CD6B714B4E5A}" srcOrd="1" destOrd="0" presId="urn:microsoft.com/office/officeart/2005/8/layout/cycle6"/>
    <dgm:cxn modelId="{B7AA4624-2386-4A44-AB10-410FC0D15951}" type="presParOf" srcId="{90E866D4-6725-483C-B28A-F7F9E431D02C}" destId="{73DE4D25-A122-497D-8243-FB18361E5243}" srcOrd="2" destOrd="0" presId="urn:microsoft.com/office/officeart/2005/8/layout/cycle6"/>
    <dgm:cxn modelId="{E1692286-A350-4737-8A6E-1015D832A28E}" type="presParOf" srcId="{90E866D4-6725-483C-B28A-F7F9E431D02C}" destId="{35F8E31F-A386-490E-972B-182724B06AF1}" srcOrd="3" destOrd="0" presId="urn:microsoft.com/office/officeart/2005/8/layout/cycle6"/>
    <dgm:cxn modelId="{7987E86A-478A-4306-BF4A-E5A40861E1F3}" type="presParOf" srcId="{90E866D4-6725-483C-B28A-F7F9E431D02C}" destId="{E4E71D8B-0769-4DFC-8B2D-6919E0D11FFA}" srcOrd="4" destOrd="0" presId="urn:microsoft.com/office/officeart/2005/8/layout/cycle6"/>
    <dgm:cxn modelId="{BFF5E8FF-F37A-4CA7-ABB5-777E966EB990}" type="presParOf" srcId="{90E866D4-6725-483C-B28A-F7F9E431D02C}" destId="{CE40CF89-A4E4-4FA8-B388-50D7A8EA74CE}" srcOrd="5" destOrd="0" presId="urn:microsoft.com/office/officeart/2005/8/layout/cycle6"/>
    <dgm:cxn modelId="{7430E471-8F92-4827-B3EB-7497C8E3F8A5}" type="presParOf" srcId="{90E866D4-6725-483C-B28A-F7F9E431D02C}" destId="{99C72193-61AE-4071-8E6B-1DD545FF3CF5}" srcOrd="6" destOrd="0" presId="urn:microsoft.com/office/officeart/2005/8/layout/cycle6"/>
    <dgm:cxn modelId="{9D4BDC22-58CC-4AA1-B5BB-B72EDA24D6A3}" type="presParOf" srcId="{90E866D4-6725-483C-B28A-F7F9E431D02C}" destId="{548F5B74-8E95-44E8-AEF5-4C4DF9C197FF}" srcOrd="7" destOrd="0" presId="urn:microsoft.com/office/officeart/2005/8/layout/cycle6"/>
    <dgm:cxn modelId="{72030FE4-6957-48D5-BAEC-31219016FD54}" type="presParOf" srcId="{90E866D4-6725-483C-B28A-F7F9E431D02C}" destId="{0D9C17A1-366B-47D4-A989-44541390D093}" srcOrd="8" destOrd="0" presId="urn:microsoft.com/office/officeart/2005/8/layout/cycle6"/>
    <dgm:cxn modelId="{7B1495E0-7B9E-4A53-8936-9C1D306E9AED}" type="presParOf" srcId="{90E866D4-6725-483C-B28A-F7F9E431D02C}" destId="{3E19E70A-EDDA-406E-AFB2-6B62146E11A4}" srcOrd="9" destOrd="0" presId="urn:microsoft.com/office/officeart/2005/8/layout/cycle6"/>
    <dgm:cxn modelId="{BDA78DB3-8C80-4DFA-95B2-AFAE7392D6FA}" type="presParOf" srcId="{90E866D4-6725-483C-B28A-F7F9E431D02C}" destId="{ABB3CD97-73CA-4F43-B891-C5B7F24CF688}" srcOrd="10" destOrd="0" presId="urn:microsoft.com/office/officeart/2005/8/layout/cycle6"/>
    <dgm:cxn modelId="{BA5E4F78-BBC7-4651-91F8-2656B9691A2D}" type="presParOf" srcId="{90E866D4-6725-483C-B28A-F7F9E431D02C}" destId="{8099DD05-F61F-433E-B812-64EE932657FA}" srcOrd="11" destOrd="0" presId="urn:microsoft.com/office/officeart/2005/8/layout/cycle6"/>
    <dgm:cxn modelId="{935AB232-3160-4819-A4A4-7F98A7AA3474}" type="presParOf" srcId="{90E866D4-6725-483C-B28A-F7F9E431D02C}" destId="{04E14577-9561-4634-8129-31E788AF69B7}" srcOrd="12" destOrd="0" presId="urn:microsoft.com/office/officeart/2005/8/layout/cycle6"/>
    <dgm:cxn modelId="{09D4B517-F54B-40A2-8468-4C549FDA4414}" type="presParOf" srcId="{90E866D4-6725-483C-B28A-F7F9E431D02C}" destId="{2A45659B-0CE5-4543-8583-63E8242DF8E3}" srcOrd="13" destOrd="0" presId="urn:microsoft.com/office/officeart/2005/8/layout/cycle6"/>
    <dgm:cxn modelId="{F1411ACE-1C11-40F1-BF79-DE093EFE9F6E}" type="presParOf" srcId="{90E866D4-6725-483C-B28A-F7F9E431D02C}" destId="{1688780C-ECD5-4D73-8599-E3A01E7B1408}" srcOrd="14" destOrd="0" presId="urn:microsoft.com/office/officeart/2005/8/layout/cycle6"/>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081570-1337-41BC-9A1A-180E76B20D21}">
      <dsp:nvSpPr>
        <dsp:cNvPr id="0" name=""/>
        <dsp:cNvSpPr/>
      </dsp:nvSpPr>
      <dsp:spPr>
        <a:xfrm>
          <a:off x="0" y="0"/>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6D98F1D-9A3F-4DF4-8CCD-23A94DC4AF3C}">
      <dsp:nvSpPr>
        <dsp:cNvPr id="0" name=""/>
        <dsp:cNvSpPr/>
      </dsp:nvSpPr>
      <dsp:spPr>
        <a:xfrm>
          <a:off x="0" y="0"/>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How organisations differ in terms of sector, structure, strategy, products and services, as well as customers and how this influences people management strategy.</a:t>
          </a:r>
        </a:p>
      </dsp:txBody>
      <dsp:txXfrm>
        <a:off x="0" y="0"/>
        <a:ext cx="8511346" cy="518053"/>
      </dsp:txXfrm>
    </dsp:sp>
    <dsp:sp modelId="{E11EE3EC-CED0-40DD-AEA7-B964E8A4DE06}">
      <dsp:nvSpPr>
        <dsp:cNvPr id="0" name=""/>
        <dsp:cNvSpPr/>
      </dsp:nvSpPr>
      <dsp:spPr>
        <a:xfrm>
          <a:off x="0" y="518054"/>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BF88B7E-9E5B-4CC6-BE7F-3E31042D19D8}">
      <dsp:nvSpPr>
        <dsp:cNvPr id="0" name=""/>
        <dsp:cNvSpPr/>
      </dsp:nvSpPr>
      <dsp:spPr>
        <a:xfrm>
          <a:off x="0" y="518053"/>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How external factors influence organisational and people management strategy.</a:t>
          </a:r>
        </a:p>
      </dsp:txBody>
      <dsp:txXfrm>
        <a:off x="0" y="518053"/>
        <a:ext cx="8511346" cy="518053"/>
      </dsp:txXfrm>
    </dsp:sp>
    <dsp:sp modelId="{7237C066-1D09-4837-B1E4-5914F6189A85}">
      <dsp:nvSpPr>
        <dsp:cNvPr id="0" name=""/>
        <dsp:cNvSpPr/>
      </dsp:nvSpPr>
      <dsp:spPr>
        <a:xfrm>
          <a:off x="0" y="1036108"/>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C05F003-EE9F-48DE-A847-6CBFE84B09C4}">
      <dsp:nvSpPr>
        <dsp:cNvPr id="0" name=""/>
        <dsp:cNvSpPr/>
      </dsp:nvSpPr>
      <dsp:spPr>
        <a:xfrm>
          <a:off x="0" y="1036107"/>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The Political, Economic, Social, Technological, Legal, Environmental and Ethical factors </a:t>
          </a:r>
          <a:r>
            <a:rPr lang="en-GB" sz="1400" kern="1200"/>
            <a:t>that can influence organisations.</a:t>
          </a:r>
          <a:endParaRPr lang="en-GB" sz="1400" kern="1200" dirty="0"/>
        </a:p>
      </dsp:txBody>
      <dsp:txXfrm>
        <a:off x="0" y="1036107"/>
        <a:ext cx="8511346" cy="518053"/>
      </dsp:txXfrm>
    </dsp:sp>
    <dsp:sp modelId="{69D9F090-5DF5-4FC2-8C55-84EF315BD162}">
      <dsp:nvSpPr>
        <dsp:cNvPr id="0" name=""/>
        <dsp:cNvSpPr/>
      </dsp:nvSpPr>
      <dsp:spPr>
        <a:xfrm>
          <a:off x="0" y="1554161"/>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16CD7E8-0867-4E91-A6CE-4697C32DF225}">
      <dsp:nvSpPr>
        <dsp:cNvPr id="0" name=""/>
        <dsp:cNvSpPr/>
      </dsp:nvSpPr>
      <dsp:spPr>
        <a:xfrm>
          <a:off x="0" y="1554162"/>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Different approaches to formulating people plans and strategy and how people management strategy relates to organisational strategy.</a:t>
          </a:r>
        </a:p>
      </dsp:txBody>
      <dsp:txXfrm>
        <a:off x="0" y="1554162"/>
        <a:ext cx="8511346" cy="518053"/>
      </dsp:txXfrm>
    </dsp:sp>
    <dsp:sp modelId="{08F8211A-1C0D-4A64-B583-6E587C7DA494}">
      <dsp:nvSpPr>
        <dsp:cNvPr id="0" name=""/>
        <dsp:cNvSpPr/>
      </dsp:nvSpPr>
      <dsp:spPr>
        <a:xfrm>
          <a:off x="0" y="2072216"/>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5BA8895-1FDE-40BF-BDD3-10DD2E1D8021}">
      <dsp:nvSpPr>
        <dsp:cNvPr id="0" name=""/>
        <dsp:cNvSpPr/>
      </dsp:nvSpPr>
      <dsp:spPr>
        <a:xfrm>
          <a:off x="0" y="2072215"/>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What good people practice looks like in a range of organisations.</a:t>
          </a:r>
        </a:p>
      </dsp:txBody>
      <dsp:txXfrm>
        <a:off x="0" y="2072215"/>
        <a:ext cx="8511346" cy="518053"/>
      </dsp:txXfrm>
    </dsp:sp>
    <dsp:sp modelId="{EFC66943-B4E5-4CFE-BAFD-8829B07E4E77}">
      <dsp:nvSpPr>
        <dsp:cNvPr id="0" name=""/>
        <dsp:cNvSpPr/>
      </dsp:nvSpPr>
      <dsp:spPr>
        <a:xfrm>
          <a:off x="0" y="2590270"/>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830378A-6E10-4502-B8F1-586518B368AE}">
      <dsp:nvSpPr>
        <dsp:cNvPr id="0" name=""/>
        <dsp:cNvSpPr/>
      </dsp:nvSpPr>
      <dsp:spPr>
        <a:xfrm>
          <a:off x="0" y="2590269"/>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How to critically evaluate your organisation’s performance data to inform strategy.</a:t>
          </a:r>
        </a:p>
      </dsp:txBody>
      <dsp:txXfrm>
        <a:off x="0" y="2590269"/>
        <a:ext cx="8511346" cy="518053"/>
      </dsp:txXfrm>
    </dsp:sp>
    <dsp:sp modelId="{1AEEB260-3A26-4A4A-BABA-6F5240CC533C}">
      <dsp:nvSpPr>
        <dsp:cNvPr id="0" name=""/>
        <dsp:cNvSpPr/>
      </dsp:nvSpPr>
      <dsp:spPr>
        <a:xfrm>
          <a:off x="0" y="3108323"/>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24783C6-AC59-465D-83D4-107583CF6E09}">
      <dsp:nvSpPr>
        <dsp:cNvPr id="0" name=""/>
        <dsp:cNvSpPr/>
      </dsp:nvSpPr>
      <dsp:spPr>
        <a:xfrm>
          <a:off x="0" y="3108324"/>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The role and purpose of ethics and governance in organisations.</a:t>
          </a:r>
        </a:p>
      </dsp:txBody>
      <dsp:txXfrm>
        <a:off x="0" y="3108324"/>
        <a:ext cx="8511346" cy="518053"/>
      </dsp:txXfrm>
    </dsp:sp>
    <dsp:sp modelId="{1F477E63-841D-4B39-A090-F6C78E2E6F98}">
      <dsp:nvSpPr>
        <dsp:cNvPr id="0" name=""/>
        <dsp:cNvSpPr/>
      </dsp:nvSpPr>
      <dsp:spPr>
        <a:xfrm>
          <a:off x="0" y="3626378"/>
          <a:ext cx="85113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7464F9E-EB8B-4DF0-8600-279B000CB37D}">
      <dsp:nvSpPr>
        <dsp:cNvPr id="0" name=""/>
        <dsp:cNvSpPr/>
      </dsp:nvSpPr>
      <dsp:spPr>
        <a:xfrm>
          <a:off x="0" y="3626378"/>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How your organisation impacts society.</a:t>
          </a:r>
        </a:p>
      </dsp:txBody>
      <dsp:txXfrm>
        <a:off x="0" y="3626378"/>
        <a:ext cx="8511346" cy="5180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AA7064-9CA3-46D8-A50F-BA355FE8B87F}">
      <dsp:nvSpPr>
        <dsp:cNvPr id="0" name=""/>
        <dsp:cNvSpPr/>
      </dsp:nvSpPr>
      <dsp:spPr>
        <a:xfrm>
          <a:off x="3471862" y="765"/>
          <a:ext cx="1285874" cy="83581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Internal Change </a:t>
          </a:r>
        </a:p>
      </dsp:txBody>
      <dsp:txXfrm>
        <a:off x="3512663" y="41566"/>
        <a:ext cx="1204272" cy="754216"/>
      </dsp:txXfrm>
    </dsp:sp>
    <dsp:sp modelId="{73DE4D25-A122-497D-8243-FB18361E5243}">
      <dsp:nvSpPr>
        <dsp:cNvPr id="0" name=""/>
        <dsp:cNvSpPr/>
      </dsp:nvSpPr>
      <dsp:spPr>
        <a:xfrm>
          <a:off x="2443491" y="418675"/>
          <a:ext cx="3342617" cy="3342617"/>
        </a:xfrm>
        <a:custGeom>
          <a:avLst/>
          <a:gdLst/>
          <a:ahLst/>
          <a:cxnLst/>
          <a:rect l="0" t="0" r="0" b="0"/>
          <a:pathLst>
            <a:path>
              <a:moveTo>
                <a:pt x="2323097" y="132333"/>
              </a:moveTo>
              <a:arcTo wR="1671308" hR="1671308" stAng="17577222" swAng="1963555"/>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5F8E31F-A386-490E-972B-182724B06AF1}">
      <dsp:nvSpPr>
        <dsp:cNvPr id="0" name=""/>
        <dsp:cNvSpPr/>
      </dsp:nvSpPr>
      <dsp:spPr>
        <a:xfrm>
          <a:off x="5061371" y="1155611"/>
          <a:ext cx="1285874" cy="83581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Technological and Digital Transformation</a:t>
          </a:r>
        </a:p>
      </dsp:txBody>
      <dsp:txXfrm>
        <a:off x="5102172" y="1196412"/>
        <a:ext cx="1204272" cy="754216"/>
      </dsp:txXfrm>
    </dsp:sp>
    <dsp:sp modelId="{CE40CF89-A4E4-4FA8-B388-50D7A8EA74CE}">
      <dsp:nvSpPr>
        <dsp:cNvPr id="0" name=""/>
        <dsp:cNvSpPr/>
      </dsp:nvSpPr>
      <dsp:spPr>
        <a:xfrm>
          <a:off x="2443491" y="418675"/>
          <a:ext cx="3342617" cy="3342617"/>
        </a:xfrm>
        <a:custGeom>
          <a:avLst/>
          <a:gdLst/>
          <a:ahLst/>
          <a:cxnLst/>
          <a:rect l="0" t="0" r="0" b="0"/>
          <a:pathLst>
            <a:path>
              <a:moveTo>
                <a:pt x="3340306" y="1583445"/>
              </a:moveTo>
              <a:arcTo wR="1671308" hR="1671308" stAng="21419190" swAng="2197853"/>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9C72193-61AE-4071-8E6B-1DD545FF3CF5}">
      <dsp:nvSpPr>
        <dsp:cNvPr id="0" name=""/>
        <dsp:cNvSpPr/>
      </dsp:nvSpPr>
      <dsp:spPr>
        <a:xfrm>
          <a:off x="4454233" y="3024191"/>
          <a:ext cx="1285874" cy="83581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Changing Demographics and D&amp;I </a:t>
          </a:r>
        </a:p>
      </dsp:txBody>
      <dsp:txXfrm>
        <a:off x="4495034" y="3064992"/>
        <a:ext cx="1204272" cy="754216"/>
      </dsp:txXfrm>
    </dsp:sp>
    <dsp:sp modelId="{0D9C17A1-366B-47D4-A989-44541390D093}">
      <dsp:nvSpPr>
        <dsp:cNvPr id="0" name=""/>
        <dsp:cNvSpPr/>
      </dsp:nvSpPr>
      <dsp:spPr>
        <a:xfrm>
          <a:off x="2443491" y="418675"/>
          <a:ext cx="3342617" cy="3342617"/>
        </a:xfrm>
        <a:custGeom>
          <a:avLst/>
          <a:gdLst/>
          <a:ahLst/>
          <a:cxnLst/>
          <a:rect l="0" t="0" r="0" b="0"/>
          <a:pathLst>
            <a:path>
              <a:moveTo>
                <a:pt x="2004091" y="3309151"/>
              </a:moveTo>
              <a:arcTo wR="1671308" hR="1671308" stAng="4710886" swAng="1378227"/>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E19E70A-EDDA-406E-AFB2-6B62146E11A4}">
      <dsp:nvSpPr>
        <dsp:cNvPr id="0" name=""/>
        <dsp:cNvSpPr/>
      </dsp:nvSpPr>
      <dsp:spPr>
        <a:xfrm>
          <a:off x="2489491" y="3024191"/>
          <a:ext cx="1285874" cy="83581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Diversity and of employment relationships</a:t>
          </a:r>
        </a:p>
      </dsp:txBody>
      <dsp:txXfrm>
        <a:off x="2530292" y="3064992"/>
        <a:ext cx="1204272" cy="754216"/>
      </dsp:txXfrm>
    </dsp:sp>
    <dsp:sp modelId="{8099DD05-F61F-433E-B812-64EE932657FA}">
      <dsp:nvSpPr>
        <dsp:cNvPr id="0" name=""/>
        <dsp:cNvSpPr/>
      </dsp:nvSpPr>
      <dsp:spPr>
        <a:xfrm>
          <a:off x="2443491" y="418675"/>
          <a:ext cx="3342617" cy="3342617"/>
        </a:xfrm>
        <a:custGeom>
          <a:avLst/>
          <a:gdLst/>
          <a:ahLst/>
          <a:cxnLst/>
          <a:rect l="0" t="0" r="0" b="0"/>
          <a:pathLst>
            <a:path>
              <a:moveTo>
                <a:pt x="279520" y="2596618"/>
              </a:moveTo>
              <a:arcTo wR="1671308" hR="1671308" stAng="8782957" swAng="2197853"/>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4E14577-9561-4634-8129-31E788AF69B7}">
      <dsp:nvSpPr>
        <dsp:cNvPr id="0" name=""/>
        <dsp:cNvSpPr/>
      </dsp:nvSpPr>
      <dsp:spPr>
        <a:xfrm>
          <a:off x="1882353" y="1155611"/>
          <a:ext cx="1285874" cy="83581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Sustainability, Purpose and responsible business</a:t>
          </a:r>
        </a:p>
      </dsp:txBody>
      <dsp:txXfrm>
        <a:off x="1923154" y="1196412"/>
        <a:ext cx="1204272" cy="754216"/>
      </dsp:txXfrm>
    </dsp:sp>
    <dsp:sp modelId="{1688780C-ECD5-4D73-8599-E3A01E7B1408}">
      <dsp:nvSpPr>
        <dsp:cNvPr id="0" name=""/>
        <dsp:cNvSpPr/>
      </dsp:nvSpPr>
      <dsp:spPr>
        <a:xfrm>
          <a:off x="2443491" y="418675"/>
          <a:ext cx="3342617" cy="3342617"/>
        </a:xfrm>
        <a:custGeom>
          <a:avLst/>
          <a:gdLst/>
          <a:ahLst/>
          <a:cxnLst/>
          <a:rect l="0" t="0" r="0" b="0"/>
          <a:pathLst>
            <a:path>
              <a:moveTo>
                <a:pt x="290978" y="728991"/>
              </a:moveTo>
              <a:arcTo wR="1671308" hR="1671308" stAng="12859223" swAng="1963555"/>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0CA43B-3748-4E23-8A2C-D61B356225D9}" type="datetimeFigureOut">
              <a:rPr lang="en-GB" smtClean="0"/>
              <a:t>22/10/2025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7B1DC7-D70F-4AD3-B9EF-E2F220EB774D}" type="slidenum">
              <a:rPr lang="en-GB" smtClean="0"/>
              <a:t>‹#›</a:t>
            </a:fld>
            <a:endParaRPr lang="en-GB"/>
          </a:p>
        </p:txBody>
      </p:sp>
    </p:spTree>
    <p:extLst>
      <p:ext uri="{BB962C8B-B14F-4D97-AF65-F5344CB8AC3E}">
        <p14:creationId xmlns:p14="http://schemas.microsoft.com/office/powerpoint/2010/main" val="32782219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people strategy also knows as strategic HRM is usually formalised in a document or online record and outlines how the people of the organisation will contribute to the overall strategy. Not every organisation will have one of these but they do help people be more aligned with the overall organisational strategy and according to Tom </a:t>
            </a:r>
            <a:r>
              <a:rPr lang="en-GB" dirty="0" err="1"/>
              <a:t>Dardick</a:t>
            </a:r>
            <a:r>
              <a:rPr lang="en-GB" dirty="0"/>
              <a:t> an organisation depends on the quality of its talent and he argues that a people strategy in this context is not optional to succeed. </a:t>
            </a:r>
          </a:p>
        </p:txBody>
      </p:sp>
      <p:sp>
        <p:nvSpPr>
          <p:cNvPr id="4" name="Slide Number Placeholder 3"/>
          <p:cNvSpPr>
            <a:spLocks noGrp="1"/>
          </p:cNvSpPr>
          <p:nvPr>
            <p:ph type="sldNum" sz="quarter" idx="5"/>
          </p:nvPr>
        </p:nvSpPr>
        <p:spPr/>
        <p:txBody>
          <a:bodyPr/>
          <a:lstStyle/>
          <a:p>
            <a:fld id="{15E43DBC-073C-4AB9-9B7E-763DDAD352F9}" type="slidenum">
              <a:rPr lang="en-GB" smtClean="0"/>
              <a:t>4</a:t>
            </a:fld>
            <a:endParaRPr lang="en-GB"/>
          </a:p>
        </p:txBody>
      </p:sp>
    </p:spTree>
    <p:extLst>
      <p:ext uri="{BB962C8B-B14F-4D97-AF65-F5344CB8AC3E}">
        <p14:creationId xmlns:p14="http://schemas.microsoft.com/office/powerpoint/2010/main" val="1038831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solidFill>
                <a:srgbClr val="58595B"/>
              </a:solidFill>
              <a:latin typeface="Open Sans"/>
              <a:ea typeface="Open Sans"/>
              <a:cs typeface="Open Sans"/>
            </a:endParaRPr>
          </a:p>
        </p:txBody>
      </p:sp>
      <p:sp>
        <p:nvSpPr>
          <p:cNvPr id="4" name="Slide Number Placeholder 3"/>
          <p:cNvSpPr>
            <a:spLocks noGrp="1"/>
          </p:cNvSpPr>
          <p:nvPr>
            <p:ph type="sldNum" sz="quarter" idx="5"/>
          </p:nvPr>
        </p:nvSpPr>
        <p:spPr/>
        <p:txBody>
          <a:bodyPr/>
          <a:lstStyle/>
          <a:p>
            <a:fld id="{15E43DBC-073C-4AB9-9B7E-763DDAD352F9}" type="slidenum">
              <a:rPr lang="en-GB" smtClean="0"/>
              <a:t>5</a:t>
            </a:fld>
            <a:endParaRPr lang="en-GB"/>
          </a:p>
        </p:txBody>
      </p:sp>
    </p:spTree>
    <p:extLst>
      <p:ext uri="{BB962C8B-B14F-4D97-AF65-F5344CB8AC3E}">
        <p14:creationId xmlns:p14="http://schemas.microsoft.com/office/powerpoint/2010/main" val="37691250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solidFill>
                <a:srgbClr val="58595B"/>
              </a:solidFill>
              <a:latin typeface="Open Sans"/>
              <a:ea typeface="Open Sans"/>
              <a:cs typeface="Open Sans"/>
            </a:endParaRPr>
          </a:p>
        </p:txBody>
      </p:sp>
      <p:sp>
        <p:nvSpPr>
          <p:cNvPr id="4" name="Slide Number Placeholder 3"/>
          <p:cNvSpPr>
            <a:spLocks noGrp="1"/>
          </p:cNvSpPr>
          <p:nvPr>
            <p:ph type="sldNum" sz="quarter" idx="5"/>
          </p:nvPr>
        </p:nvSpPr>
        <p:spPr/>
        <p:txBody>
          <a:bodyPr/>
          <a:lstStyle/>
          <a:p>
            <a:fld id="{15E43DBC-073C-4AB9-9B7E-763DDAD352F9}" type="slidenum">
              <a:rPr lang="en-GB" smtClean="0"/>
              <a:t>6</a:t>
            </a:fld>
            <a:endParaRPr lang="en-GB"/>
          </a:p>
        </p:txBody>
      </p:sp>
    </p:spTree>
    <p:extLst>
      <p:ext uri="{BB962C8B-B14F-4D97-AF65-F5344CB8AC3E}">
        <p14:creationId xmlns:p14="http://schemas.microsoft.com/office/powerpoint/2010/main" val="32812930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cs typeface="Calibri"/>
            </a:endParaRPr>
          </a:p>
        </p:txBody>
      </p:sp>
      <p:sp>
        <p:nvSpPr>
          <p:cNvPr id="4" name="Slide Number Placeholder 3"/>
          <p:cNvSpPr>
            <a:spLocks noGrp="1"/>
          </p:cNvSpPr>
          <p:nvPr>
            <p:ph type="sldNum" sz="quarter" idx="5"/>
          </p:nvPr>
        </p:nvSpPr>
        <p:spPr/>
        <p:txBody>
          <a:bodyPr/>
          <a:lstStyle/>
          <a:p>
            <a:fld id="{15E43DBC-073C-4AB9-9B7E-763DDAD352F9}" type="slidenum">
              <a:rPr lang="en-GB" smtClean="0"/>
              <a:t>7</a:t>
            </a:fld>
            <a:endParaRPr lang="en-GB"/>
          </a:p>
        </p:txBody>
      </p:sp>
    </p:spTree>
    <p:extLst>
      <p:ext uri="{BB962C8B-B14F-4D97-AF65-F5344CB8AC3E}">
        <p14:creationId xmlns:p14="http://schemas.microsoft.com/office/powerpoint/2010/main" val="26522378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333333"/>
                </a:solidFill>
                <a:latin typeface="Open Sans"/>
                <a:ea typeface="Open Sans"/>
                <a:cs typeface="Open Sans"/>
              </a:rPr>
              <a:t>HP aim to improve employee productive and effectiveness. This can be through employee voice, clear goals, effective surveys, continuous personal development </a:t>
            </a:r>
          </a:p>
          <a:p>
            <a:r>
              <a:rPr lang="en-GB" dirty="0">
                <a:solidFill>
                  <a:srgbClr val="333333"/>
                </a:solidFill>
                <a:latin typeface="Open Sans"/>
                <a:ea typeface="Open Sans"/>
                <a:cs typeface="Open Sans"/>
              </a:rPr>
              <a:t>HC highlights personal responsibility and commitment. According to John Lawler 2010 in a study of 20 multinational firms high commitment management approach retained mainly their top performers rather than lower skilled staff as it gave them the opportunity to own their own development and be accountable for decisions and work autonomously. </a:t>
            </a:r>
          </a:p>
          <a:p>
            <a:r>
              <a:rPr lang="en-GB" dirty="0">
                <a:solidFill>
                  <a:srgbClr val="333333"/>
                </a:solidFill>
                <a:latin typeface="Open Sans"/>
                <a:ea typeface="Open Sans"/>
                <a:cs typeface="Open Sans"/>
              </a:rPr>
              <a:t>HI related to higher economic performance in organisations as employees have more freedom to make decisions in relation to their areas etc. this can however be impacted when changes in the organisation happen and organisations can find it difficult to then regain involvement from employees. </a:t>
            </a:r>
          </a:p>
        </p:txBody>
      </p:sp>
      <p:sp>
        <p:nvSpPr>
          <p:cNvPr id="4" name="Slide Number Placeholder 3"/>
          <p:cNvSpPr>
            <a:spLocks noGrp="1"/>
          </p:cNvSpPr>
          <p:nvPr>
            <p:ph type="sldNum" sz="quarter" idx="5"/>
          </p:nvPr>
        </p:nvSpPr>
        <p:spPr/>
        <p:txBody>
          <a:bodyPr/>
          <a:lstStyle/>
          <a:p>
            <a:fld id="{15E43DBC-073C-4AB9-9B7E-763DDAD352F9}" type="slidenum">
              <a:rPr lang="en-GB" smtClean="0"/>
              <a:t>8</a:t>
            </a:fld>
            <a:endParaRPr lang="en-GB"/>
          </a:p>
        </p:txBody>
      </p:sp>
    </p:spTree>
    <p:extLst>
      <p:ext uri="{BB962C8B-B14F-4D97-AF65-F5344CB8AC3E}">
        <p14:creationId xmlns:p14="http://schemas.microsoft.com/office/powerpoint/2010/main" val="38267587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15E43DBC-073C-4AB9-9B7E-763DDAD352F9}" type="slidenum">
              <a:rPr lang="en-GB" smtClean="0"/>
              <a:t>9</a:t>
            </a:fld>
            <a:endParaRPr lang="en-GB"/>
          </a:p>
        </p:txBody>
      </p:sp>
    </p:spTree>
    <p:extLst>
      <p:ext uri="{BB962C8B-B14F-4D97-AF65-F5344CB8AC3E}">
        <p14:creationId xmlns:p14="http://schemas.microsoft.com/office/powerpoint/2010/main" val="2863567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15E43DBC-073C-4AB9-9B7E-763DDAD352F9}" type="slidenum">
              <a:rPr lang="en-GB" smtClean="0"/>
              <a:t>10</a:t>
            </a:fld>
            <a:endParaRPr lang="en-GB"/>
          </a:p>
        </p:txBody>
      </p:sp>
    </p:spTree>
    <p:extLst>
      <p:ext uri="{BB962C8B-B14F-4D97-AF65-F5344CB8AC3E}">
        <p14:creationId xmlns:p14="http://schemas.microsoft.com/office/powerpoint/2010/main" val="28705470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15E43DBC-073C-4AB9-9B7E-763DDAD352F9}" type="slidenum">
              <a:rPr lang="en-GB" smtClean="0"/>
              <a:t>11</a:t>
            </a:fld>
            <a:endParaRPr lang="en-GB"/>
          </a:p>
        </p:txBody>
      </p:sp>
    </p:spTree>
    <p:extLst>
      <p:ext uri="{BB962C8B-B14F-4D97-AF65-F5344CB8AC3E}">
        <p14:creationId xmlns:p14="http://schemas.microsoft.com/office/powerpoint/2010/main" val="9373283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15E43DBC-073C-4AB9-9B7E-763DDAD352F9}" type="slidenum">
              <a:rPr lang="en-GB" smtClean="0"/>
              <a:t>12</a:t>
            </a:fld>
            <a:endParaRPr lang="en-GB"/>
          </a:p>
        </p:txBody>
      </p:sp>
    </p:spTree>
    <p:extLst>
      <p:ext uri="{BB962C8B-B14F-4D97-AF65-F5344CB8AC3E}">
        <p14:creationId xmlns:p14="http://schemas.microsoft.com/office/powerpoint/2010/main" val="13257183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15E43DBC-073C-4AB9-9B7E-763DDAD352F9}" type="slidenum">
              <a:rPr lang="en-GB" smtClean="0"/>
              <a:t>13</a:t>
            </a:fld>
            <a:endParaRPr lang="en-GB"/>
          </a:p>
        </p:txBody>
      </p:sp>
    </p:spTree>
    <p:extLst>
      <p:ext uri="{BB962C8B-B14F-4D97-AF65-F5344CB8AC3E}">
        <p14:creationId xmlns:p14="http://schemas.microsoft.com/office/powerpoint/2010/main" val="16458004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15E43DBC-073C-4AB9-9B7E-763DDAD352F9}" type="slidenum">
              <a:rPr lang="en-GB" smtClean="0"/>
              <a:t>14</a:t>
            </a:fld>
            <a:endParaRPr lang="en-GB"/>
          </a:p>
        </p:txBody>
      </p:sp>
    </p:spTree>
    <p:extLst>
      <p:ext uri="{BB962C8B-B14F-4D97-AF65-F5344CB8AC3E}">
        <p14:creationId xmlns:p14="http://schemas.microsoft.com/office/powerpoint/2010/main" val="26298158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15E43DBC-073C-4AB9-9B7E-763DDAD352F9}" type="slidenum">
              <a:rPr lang="en-GB" smtClean="0"/>
              <a:t>16</a:t>
            </a:fld>
            <a:endParaRPr lang="en-GB"/>
          </a:p>
        </p:txBody>
      </p:sp>
    </p:spTree>
    <p:extLst>
      <p:ext uri="{BB962C8B-B14F-4D97-AF65-F5344CB8AC3E}">
        <p14:creationId xmlns:p14="http://schemas.microsoft.com/office/powerpoint/2010/main" val="31367108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17</a:t>
            </a:fld>
            <a:endParaRPr lang="en-GB"/>
          </a:p>
        </p:txBody>
      </p:sp>
    </p:spTree>
    <p:extLst>
      <p:ext uri="{BB962C8B-B14F-4D97-AF65-F5344CB8AC3E}">
        <p14:creationId xmlns:p14="http://schemas.microsoft.com/office/powerpoint/2010/main" val="22934969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15E43DBC-073C-4AB9-9B7E-763DDAD352F9}" type="slidenum">
              <a:rPr lang="en-GB" smtClean="0"/>
              <a:t>18</a:t>
            </a:fld>
            <a:endParaRPr lang="en-GB"/>
          </a:p>
        </p:txBody>
      </p:sp>
    </p:spTree>
    <p:extLst>
      <p:ext uri="{BB962C8B-B14F-4D97-AF65-F5344CB8AC3E}">
        <p14:creationId xmlns:p14="http://schemas.microsoft.com/office/powerpoint/2010/main" val="16820944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15E43DBC-073C-4AB9-9B7E-763DDAD352F9}" type="slidenum">
              <a:rPr lang="en-GB" smtClean="0"/>
              <a:t>19</a:t>
            </a:fld>
            <a:endParaRPr lang="en-GB"/>
          </a:p>
        </p:txBody>
      </p:sp>
    </p:spTree>
    <p:extLst>
      <p:ext uri="{BB962C8B-B14F-4D97-AF65-F5344CB8AC3E}">
        <p14:creationId xmlns:p14="http://schemas.microsoft.com/office/powerpoint/2010/main" val="19997997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20</a:t>
            </a:fld>
            <a:endParaRPr lang="en-GB"/>
          </a:p>
        </p:txBody>
      </p:sp>
    </p:spTree>
    <p:extLst>
      <p:ext uri="{BB962C8B-B14F-4D97-AF65-F5344CB8AC3E}">
        <p14:creationId xmlns:p14="http://schemas.microsoft.com/office/powerpoint/2010/main" val="40906682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1" dirty="0">
              <a:solidFill>
                <a:srgbClr val="58595B"/>
              </a:solidFill>
              <a:latin typeface="Open Sans"/>
              <a:ea typeface="Open Sans"/>
              <a:cs typeface="Open Sans"/>
            </a:endParaRPr>
          </a:p>
        </p:txBody>
      </p:sp>
      <p:sp>
        <p:nvSpPr>
          <p:cNvPr id="4" name="Slide Number Placeholder 3"/>
          <p:cNvSpPr>
            <a:spLocks noGrp="1"/>
          </p:cNvSpPr>
          <p:nvPr>
            <p:ph type="sldNum" sz="quarter" idx="5"/>
          </p:nvPr>
        </p:nvSpPr>
        <p:spPr/>
        <p:txBody>
          <a:bodyPr/>
          <a:lstStyle/>
          <a:p>
            <a:fld id="{15E43DBC-073C-4AB9-9B7E-763DDAD352F9}" type="slidenum">
              <a:rPr lang="en-GB" smtClean="0"/>
              <a:t>21</a:t>
            </a:fld>
            <a:endParaRPr lang="en-GB"/>
          </a:p>
        </p:txBody>
      </p:sp>
    </p:spTree>
    <p:extLst>
      <p:ext uri="{BB962C8B-B14F-4D97-AF65-F5344CB8AC3E}">
        <p14:creationId xmlns:p14="http://schemas.microsoft.com/office/powerpoint/2010/main" val="33368663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15E43DBC-073C-4AB9-9B7E-763DDAD352F9}" type="slidenum">
              <a:rPr lang="en-GB" smtClean="0"/>
              <a:t>22</a:t>
            </a:fld>
            <a:endParaRPr lang="en-GB"/>
          </a:p>
        </p:txBody>
      </p:sp>
    </p:spTree>
    <p:extLst>
      <p:ext uri="{BB962C8B-B14F-4D97-AF65-F5344CB8AC3E}">
        <p14:creationId xmlns:p14="http://schemas.microsoft.com/office/powerpoint/2010/main" val="41061998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Considering that all arrows point to the fact that HR will have to be responsive, following covid we cant argue the fact that we have all learnt valuable lessons but in this case of uncertainty will we ever have learnt enough. This case study is in Rees and French (2022) :</a:t>
            </a:r>
          </a:p>
        </p:txBody>
      </p:sp>
      <p:sp>
        <p:nvSpPr>
          <p:cNvPr id="4" name="Slide Number Placeholder 3"/>
          <p:cNvSpPr>
            <a:spLocks noGrp="1"/>
          </p:cNvSpPr>
          <p:nvPr>
            <p:ph type="sldNum" sz="quarter" idx="5"/>
          </p:nvPr>
        </p:nvSpPr>
        <p:spPr/>
        <p:txBody>
          <a:bodyPr/>
          <a:lstStyle/>
          <a:p>
            <a:fld id="{15E43DBC-073C-4AB9-9B7E-763DDAD352F9}" type="slidenum">
              <a:rPr lang="en-GB" smtClean="0"/>
              <a:t>23</a:t>
            </a:fld>
            <a:endParaRPr lang="en-GB"/>
          </a:p>
        </p:txBody>
      </p:sp>
    </p:spTree>
    <p:extLst>
      <p:ext uri="{BB962C8B-B14F-4D97-AF65-F5344CB8AC3E}">
        <p14:creationId xmlns:p14="http://schemas.microsoft.com/office/powerpoint/2010/main" val="22946926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99933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33378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10/22/2025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 id="2147483709"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0.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8.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0.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0.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0.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0.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0.pn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0.png"/><Relationship Id="rId4"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0.png"/><Relationship Id="rId4"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0.png"/><Relationship Id="rId4" Type="http://schemas.openxmlformats.org/officeDocument/2006/relationships/notesSlide" Target="../notesSlides/notesSlide1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0.png"/><Relationship Id="rId4" Type="http://schemas.openxmlformats.org/officeDocument/2006/relationships/notesSlide" Target="../notesSlides/notesSlide13.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0.png"/><Relationship Id="rId4" Type="http://schemas.openxmlformats.org/officeDocument/2006/relationships/notesSlide" Target="../notesSlides/notesSlide14.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0.png"/><Relationship Id="rId4" Type="http://schemas.openxmlformats.org/officeDocument/2006/relationships/notesSlide" Target="../notesSlides/notesSlide15.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0.png"/><Relationship Id="rId4" Type="http://schemas.openxmlformats.org/officeDocument/2006/relationships/notesSlide" Target="../notesSlides/notesSlide16.xml"/></Relationships>
</file>

<file path=ppt/slides/_rels/slide21.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8.xml"/><Relationship Id="rId7" Type="http://schemas.openxmlformats.org/officeDocument/2006/relationships/diagramLayout" Target="../diagrams/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diagramData" Target="../diagrams/data2.xml"/><Relationship Id="rId11" Type="http://schemas.openxmlformats.org/officeDocument/2006/relationships/image" Target="../media/image10.png"/><Relationship Id="rId5" Type="http://schemas.openxmlformats.org/officeDocument/2006/relationships/hyperlink" Target="https://www.cipd.co.uk/knowledge/strategy/hr/people-profession-2030-future-trends" TargetMode="External"/><Relationship Id="rId10" Type="http://schemas.microsoft.com/office/2007/relationships/diagramDrawing" Target="../diagrams/drawing2.xml"/><Relationship Id="rId4" Type="http://schemas.openxmlformats.org/officeDocument/2006/relationships/notesSlide" Target="../notesSlides/notesSlide17.xml"/><Relationship Id="rId9" Type="http://schemas.openxmlformats.org/officeDocument/2006/relationships/diagramColors" Target="../diagrams/colors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10.png"/><Relationship Id="rId4" Type="http://schemas.openxmlformats.org/officeDocument/2006/relationships/notesSlide" Target="../notesSlides/notesSlide18.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10.png"/><Relationship Id="rId4" Type="http://schemas.openxmlformats.org/officeDocument/2006/relationships/notesSlide" Target="../notesSlides/notesSlide19.xml"/></Relationships>
</file>

<file path=ppt/slides/_rels/slide24.xml.rels><?xml version="1.0" encoding="UTF-8" standalone="yes"?>
<Relationships xmlns="http://schemas.openxmlformats.org/package/2006/relationships"><Relationship Id="rId8" Type="http://schemas.openxmlformats.org/officeDocument/2006/relationships/hyperlink" Target="https://www.cipd.co.uk/knowledge/strategy/analytics/evidence-based-practice-factsheet" TargetMode="External"/><Relationship Id="rId3" Type="http://schemas.openxmlformats.org/officeDocument/2006/relationships/slideLayout" Target="../slideLayouts/slideLayout8.xml"/><Relationship Id="rId7" Type="http://schemas.openxmlformats.org/officeDocument/2006/relationships/hyperlink" Target="https://www.cipd.co.uk/news-views/news-articles/cipd-solution-low-productivity" TargetMode="Externa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hyperlink" Target="https://www.cipd.co.uk/knowledge/strategy/hr/strategic-hrm-factsheet" TargetMode="External"/><Relationship Id="rId5" Type="http://schemas.openxmlformats.org/officeDocument/2006/relationships/hyperlink" Target="https://www.linkedin.com/pulse/5-essential-elements-great-people-strategy-tom-dardick" TargetMode="External"/><Relationship Id="rId4" Type="http://schemas.openxmlformats.org/officeDocument/2006/relationships/hyperlink" Target="https://www.cipd.co.uk/knowledge/strategy/hr/people-profession-2030-future-trends" TargetMode="External"/><Relationship Id="rId9"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udio 3">
            <a:hlinkClick r:id="" action="ppaction://media"/>
            <a:extLst>
              <a:ext uri="{FF2B5EF4-FFF2-40B4-BE49-F238E27FC236}">
                <a16:creationId xmlns:a16="http://schemas.microsoft.com/office/drawing/2014/main" id="{DCAF5740-D3A1-57CA-D309-8EBD1F334A1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53837800"/>
      </p:ext>
    </p:extLst>
  </p:cSld>
  <p:clrMapOvr>
    <a:masterClrMapping/>
  </p:clrMapOvr>
  <mc:AlternateContent xmlns:mc="http://schemas.openxmlformats.org/markup-compatibility/2006" xmlns:p14="http://schemas.microsoft.com/office/powerpoint/2010/main">
    <mc:Choice Requires="p14">
      <p:transition spd="slow" p14:dur="2000" advTm="21669"/>
    </mc:Choice>
    <mc:Fallback xmlns="">
      <p:transition spd="slow" advTm="216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7671" y="29412"/>
            <a:ext cx="9002825" cy="1311357"/>
          </a:xfrm>
        </p:spPr>
        <p:txBody>
          <a:bodyPr anchor="b">
            <a:normAutofit fontScale="90000"/>
          </a:bodyPr>
          <a:lstStyle/>
          <a:p>
            <a:r>
              <a:rPr lang="en-US" b="1" dirty="0"/>
              <a:t>Module Learning outcomes</a:t>
            </a:r>
            <a:br>
              <a:rPr lang="en-US" b="1" dirty="0"/>
            </a:br>
            <a:br>
              <a:rPr lang="en-US" sz="1500" b="1" dirty="0"/>
            </a:br>
            <a:r>
              <a:rPr lang="en-GB" sz="1800" i="1" dirty="0"/>
              <a:t>Upon the successful completion of this module, the student will be able to understand, analyse and critically evaluate:</a:t>
            </a:r>
            <a:endParaRPr lang="en-US" sz="4900" b="1" i="1" dirty="0"/>
          </a:p>
        </p:txBody>
      </p:sp>
      <p:graphicFrame>
        <p:nvGraphicFramePr>
          <p:cNvPr id="5" name="Diagram 4"/>
          <p:cNvGraphicFramePr/>
          <p:nvPr/>
        </p:nvGraphicFramePr>
        <p:xfrm>
          <a:off x="1977142" y="1484784"/>
          <a:ext cx="8511346" cy="41444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9" name="Audio 8">
            <a:hlinkClick r:id="" action="ppaction://media"/>
            <a:extLst>
              <a:ext uri="{FF2B5EF4-FFF2-40B4-BE49-F238E27FC236}">
                <a16:creationId xmlns:a16="http://schemas.microsoft.com/office/drawing/2014/main" id="{EA7CF15E-7E4A-569C-5F88-ECE3940C9E95}"/>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89982862"/>
      </p:ext>
    </p:extLst>
  </p:cSld>
  <p:clrMapOvr>
    <a:masterClrMapping/>
  </p:clrMapOvr>
  <mc:AlternateContent xmlns:mc="http://schemas.openxmlformats.org/markup-compatibility/2006" xmlns:p14="http://schemas.microsoft.com/office/powerpoint/2010/main">
    <mc:Choice Requires="p14">
      <p:transition spd="slow" p14:dur="2000" advTm="19467"/>
    </mc:Choice>
    <mc:Fallback xmlns="">
      <p:transition spd="slow" advTm="194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9ECF9-0E88-0A04-7F34-1581F83B5B31}"/>
              </a:ext>
            </a:extLst>
          </p:cNvPr>
          <p:cNvSpPr>
            <a:spLocks noGrp="1"/>
          </p:cNvSpPr>
          <p:nvPr>
            <p:ph type="title"/>
          </p:nvPr>
        </p:nvSpPr>
        <p:spPr/>
        <p:txBody>
          <a:bodyPr/>
          <a:lstStyle/>
          <a:p>
            <a:r>
              <a:rPr lang="en-GB" dirty="0"/>
              <a:t>Learning aims </a:t>
            </a:r>
          </a:p>
        </p:txBody>
      </p:sp>
      <p:sp>
        <p:nvSpPr>
          <p:cNvPr id="3" name="Content Placeholder 2">
            <a:extLst>
              <a:ext uri="{FF2B5EF4-FFF2-40B4-BE49-F238E27FC236}">
                <a16:creationId xmlns:a16="http://schemas.microsoft.com/office/drawing/2014/main" id="{575AFA7F-D8A9-389E-7796-1A9F46A65C7C}"/>
              </a:ext>
            </a:extLst>
          </p:cNvPr>
          <p:cNvSpPr>
            <a:spLocks noGrp="1"/>
          </p:cNvSpPr>
          <p:nvPr>
            <p:ph idx="1"/>
          </p:nvPr>
        </p:nvSpPr>
        <p:spPr/>
        <p:txBody>
          <a:bodyPr>
            <a:normAutofit/>
          </a:bodyPr>
          <a:lstStyle/>
          <a:p>
            <a:r>
              <a:rPr lang="en-GB" dirty="0"/>
              <a:t>Describe different people strategies and the impact different approaches has on organisational strategy</a:t>
            </a:r>
          </a:p>
          <a:p>
            <a:r>
              <a:rPr lang="en-GB" dirty="0"/>
              <a:t>Understand the importance of collaboration in the context of implementing strategies </a:t>
            </a:r>
          </a:p>
          <a:p>
            <a:r>
              <a:rPr lang="en-GB" dirty="0"/>
              <a:t>Be able to describe and analyse the role of HR and how this has changed over the years. </a:t>
            </a:r>
          </a:p>
        </p:txBody>
      </p:sp>
      <p:pic>
        <p:nvPicPr>
          <p:cNvPr id="7" name="Audio 6">
            <a:hlinkClick r:id="" action="ppaction://media"/>
            <a:extLst>
              <a:ext uri="{FF2B5EF4-FFF2-40B4-BE49-F238E27FC236}">
                <a16:creationId xmlns:a16="http://schemas.microsoft.com/office/drawing/2014/main" id="{2839F119-5B6D-15FF-C054-6EC6088FC49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80653368"/>
      </p:ext>
    </p:extLst>
  </p:cSld>
  <p:clrMapOvr>
    <a:masterClrMapping/>
  </p:clrMapOvr>
  <mc:AlternateContent xmlns:mc="http://schemas.openxmlformats.org/markup-compatibility/2006" xmlns:p14="http://schemas.microsoft.com/office/powerpoint/2010/main">
    <mc:Choice Requires="p14">
      <p:transition spd="slow" p14:dur="2000" advTm="21955"/>
    </mc:Choice>
    <mc:Fallback xmlns="">
      <p:transition spd="slow" advTm="219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F2F1A-0877-7F91-04B0-6FE36B474046}"/>
              </a:ext>
            </a:extLst>
          </p:cNvPr>
          <p:cNvSpPr>
            <a:spLocks noGrp="1"/>
          </p:cNvSpPr>
          <p:nvPr>
            <p:ph type="title"/>
          </p:nvPr>
        </p:nvSpPr>
        <p:spPr/>
        <p:txBody>
          <a:bodyPr/>
          <a:lstStyle/>
          <a:p>
            <a:r>
              <a:rPr lang="en-GB" dirty="0"/>
              <a:t>What is a people strategy?</a:t>
            </a:r>
          </a:p>
        </p:txBody>
      </p:sp>
      <p:sp>
        <p:nvSpPr>
          <p:cNvPr id="3" name="Content Placeholder 2">
            <a:extLst>
              <a:ext uri="{FF2B5EF4-FFF2-40B4-BE49-F238E27FC236}">
                <a16:creationId xmlns:a16="http://schemas.microsoft.com/office/drawing/2014/main" id="{DD165F70-0C78-AB3A-4D11-00BF62F9F61E}"/>
              </a:ext>
            </a:extLst>
          </p:cNvPr>
          <p:cNvSpPr>
            <a:spLocks noGrp="1"/>
          </p:cNvSpPr>
          <p:nvPr>
            <p:ph idx="1"/>
          </p:nvPr>
        </p:nvSpPr>
        <p:spPr>
          <a:xfrm>
            <a:off x="1864598" y="2434823"/>
            <a:ext cx="8229600" cy="1885565"/>
          </a:xfrm>
        </p:spPr>
        <p:txBody>
          <a:bodyPr/>
          <a:lstStyle/>
          <a:p>
            <a:pPr marL="0" indent="0">
              <a:buNone/>
            </a:pPr>
            <a:r>
              <a:rPr lang="en-GB" dirty="0"/>
              <a:t>The people strategy sets the strategic direction of the Human Resources of the organisation. </a:t>
            </a:r>
          </a:p>
        </p:txBody>
      </p:sp>
      <p:pic>
        <p:nvPicPr>
          <p:cNvPr id="7" name="Audio 6">
            <a:hlinkClick r:id="" action="ppaction://media"/>
            <a:extLst>
              <a:ext uri="{FF2B5EF4-FFF2-40B4-BE49-F238E27FC236}">
                <a16:creationId xmlns:a16="http://schemas.microsoft.com/office/drawing/2014/main" id="{13B82346-2CFF-2A20-58C1-5A13A58FE4C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2123263"/>
      </p:ext>
    </p:extLst>
  </p:cSld>
  <p:clrMapOvr>
    <a:masterClrMapping/>
  </p:clrMapOvr>
  <mc:AlternateContent xmlns:mc="http://schemas.openxmlformats.org/markup-compatibility/2006" xmlns:p14="http://schemas.microsoft.com/office/powerpoint/2010/main">
    <mc:Choice Requires="p14">
      <p:transition spd="slow" p14:dur="2000" advTm="56199"/>
    </mc:Choice>
    <mc:Fallback xmlns="">
      <p:transition spd="slow" advTm="561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65150" y="0"/>
            <a:ext cx="9002850" cy="5724644"/>
          </a:xfrm>
          <a:prstGeom prst="rect">
            <a:avLst/>
          </a:prstGeom>
        </p:spPr>
        <p:txBody>
          <a:bodyPr wrap="square">
            <a:spAutoFit/>
          </a:bodyPr>
          <a:lstStyle/>
          <a:p>
            <a:pPr algn="ctr"/>
            <a:r>
              <a:rPr lang="en-US" sz="3200" b="1" dirty="0">
                <a:latin typeface="Arial"/>
                <a:cs typeface="Arial"/>
              </a:rPr>
              <a:t>SPECIFIC PEOPLE STRATEGIES</a:t>
            </a:r>
            <a:endParaRPr lang="en-GB" sz="3200" b="1" dirty="0">
              <a:latin typeface="Arial"/>
              <a:cs typeface="Arial"/>
            </a:endParaRPr>
          </a:p>
          <a:p>
            <a:endParaRPr lang="en-US" dirty="0"/>
          </a:p>
          <a:p>
            <a:r>
              <a:rPr lang="en-US" sz="2400" dirty="0"/>
              <a:t>Specific people strategies set out what the organisation intends to do in areas such as:</a:t>
            </a:r>
          </a:p>
          <a:p>
            <a:endParaRPr lang="en-US" sz="2400" dirty="0"/>
          </a:p>
          <a:p>
            <a:pPr marL="285750" indent="-285750">
              <a:buFont typeface="Arial"/>
              <a:buChar char="•"/>
            </a:pPr>
            <a:r>
              <a:rPr lang="en-US" sz="2400" dirty="0"/>
              <a:t> </a:t>
            </a:r>
            <a:r>
              <a:rPr lang="en-US" sz="2000" dirty="0"/>
              <a:t>people analytics</a:t>
            </a:r>
          </a:p>
          <a:p>
            <a:pPr marL="285750" indent="-285750">
              <a:buFont typeface="Arial"/>
              <a:buChar char="•"/>
            </a:pPr>
            <a:r>
              <a:rPr lang="en-US" sz="2000" dirty="0"/>
              <a:t> knowledge management</a:t>
            </a:r>
          </a:p>
          <a:p>
            <a:pPr marL="285750" indent="-285750">
              <a:buFont typeface="Arial"/>
              <a:buChar char="•"/>
            </a:pPr>
            <a:r>
              <a:rPr lang="en-US" sz="2000" dirty="0"/>
              <a:t> corporate social responsibility</a:t>
            </a:r>
          </a:p>
          <a:p>
            <a:pPr marL="285750" indent="-285750">
              <a:buFont typeface="Arial"/>
              <a:buChar char="•"/>
            </a:pPr>
            <a:r>
              <a:rPr lang="en-US" sz="2000" dirty="0"/>
              <a:t> engagement</a:t>
            </a:r>
          </a:p>
          <a:p>
            <a:pPr marL="285750" indent="-285750">
              <a:buFont typeface="Arial"/>
              <a:buChar char="•"/>
            </a:pPr>
            <a:r>
              <a:rPr lang="en-US" sz="2000" dirty="0"/>
              <a:t> organization development</a:t>
            </a:r>
          </a:p>
          <a:p>
            <a:pPr marL="285750" indent="-285750">
              <a:buFont typeface="Arial"/>
              <a:buChar char="•"/>
            </a:pPr>
            <a:r>
              <a:rPr lang="en-US" sz="2000" dirty="0"/>
              <a:t> resourcing</a:t>
            </a:r>
          </a:p>
          <a:p>
            <a:pPr marL="285750" indent="-285750">
              <a:buFont typeface="Arial"/>
              <a:buChar char="•"/>
            </a:pPr>
            <a:r>
              <a:rPr lang="en-US" sz="2000" dirty="0"/>
              <a:t> diversity and inclusion</a:t>
            </a:r>
          </a:p>
          <a:p>
            <a:pPr marL="285750" indent="-285750">
              <a:buFont typeface="Arial"/>
              <a:buChar char="•"/>
            </a:pPr>
            <a:r>
              <a:rPr lang="en-US" sz="2000" dirty="0"/>
              <a:t> talent management</a:t>
            </a:r>
          </a:p>
          <a:p>
            <a:pPr marL="285750" indent="-285750">
              <a:buFont typeface="Arial"/>
              <a:buChar char="•"/>
            </a:pPr>
            <a:r>
              <a:rPr lang="en-US" sz="2000" dirty="0"/>
              <a:t> learning and development</a:t>
            </a:r>
          </a:p>
          <a:p>
            <a:pPr marL="285750" indent="-285750">
              <a:buFont typeface="Arial"/>
              <a:buChar char="•"/>
            </a:pPr>
            <a:r>
              <a:rPr lang="en-US" sz="2000" dirty="0"/>
              <a:t> reward</a:t>
            </a:r>
          </a:p>
          <a:p>
            <a:pPr marL="285750" indent="-285750">
              <a:buFont typeface="Arial"/>
              <a:buChar char="•"/>
            </a:pPr>
            <a:r>
              <a:rPr lang="en-US" sz="2000" dirty="0"/>
              <a:t> employee relations</a:t>
            </a:r>
          </a:p>
          <a:p>
            <a:pPr marL="285750" indent="-285750">
              <a:buFont typeface="Arial"/>
              <a:buChar char="•"/>
            </a:pPr>
            <a:r>
              <a:rPr lang="en-US" sz="2000" dirty="0"/>
              <a:t> employee wellbeing</a:t>
            </a:r>
            <a:endParaRPr lang="en-GB" sz="2000" dirty="0"/>
          </a:p>
        </p:txBody>
      </p:sp>
      <p:pic>
        <p:nvPicPr>
          <p:cNvPr id="6" name="Audio 5">
            <a:hlinkClick r:id="" action="ppaction://media"/>
            <a:extLst>
              <a:ext uri="{FF2B5EF4-FFF2-40B4-BE49-F238E27FC236}">
                <a16:creationId xmlns:a16="http://schemas.microsoft.com/office/drawing/2014/main" id="{91E991B3-B4C8-E76B-CEEB-E5950A9F909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04221456"/>
      </p:ext>
    </p:extLst>
  </p:cSld>
  <p:clrMapOvr>
    <a:masterClrMapping/>
  </p:clrMapOvr>
  <mc:AlternateContent xmlns:mc="http://schemas.openxmlformats.org/markup-compatibility/2006" xmlns:p14="http://schemas.microsoft.com/office/powerpoint/2010/main">
    <mc:Choice Requires="p14">
      <p:transition spd="slow" p14:dur="2000" advTm="46303"/>
    </mc:Choice>
    <mc:Fallback xmlns="">
      <p:transition spd="slow" advTm="463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133600" y="304801"/>
            <a:ext cx="7848600" cy="4278313"/>
          </a:xfrm>
          <a:prstGeom prst="rect">
            <a:avLst/>
          </a:prstGeom>
        </p:spPr>
        <p:txBody>
          <a:bodyPr>
            <a:spAutoFit/>
          </a:bodyPr>
          <a:lstStyle/>
          <a:p>
            <a:pPr algn="ctr">
              <a:defRPr/>
            </a:pPr>
            <a:r>
              <a:rPr lang="en-GB" sz="3200" b="1" dirty="0"/>
              <a:t>PEOPLE MANAGEMENT</a:t>
            </a:r>
            <a:endParaRPr lang="en-GB" sz="3200" dirty="0"/>
          </a:p>
          <a:p>
            <a:pPr algn="just">
              <a:defRPr/>
            </a:pPr>
            <a:endParaRPr lang="en-GB" sz="2400" dirty="0"/>
          </a:p>
          <a:p>
            <a:pPr marL="342900" indent="-342900" algn="just">
              <a:buFont typeface="Arial"/>
              <a:buChar char="•"/>
              <a:defRPr/>
            </a:pPr>
            <a:r>
              <a:rPr lang="en-GB" sz="2400" dirty="0"/>
              <a:t>The aim of people management is to ensure that the organization has the</a:t>
            </a:r>
            <a:r>
              <a:rPr lang="en-US" sz="2400" dirty="0"/>
              <a:t> knowledgeable, skilled, engaged and productive people it needs. </a:t>
            </a:r>
          </a:p>
          <a:p>
            <a:pPr marL="342900" indent="-342900" algn="just">
              <a:buFont typeface="Arial"/>
              <a:buChar char="•"/>
              <a:defRPr/>
            </a:pPr>
            <a:r>
              <a:rPr lang="en-US" sz="2400" dirty="0"/>
              <a:t>It </a:t>
            </a:r>
            <a:r>
              <a:rPr lang="en-GB" sz="2400" dirty="0"/>
              <a:t>adopts a multi-stakeholder approach to managing the employment relationship. </a:t>
            </a:r>
          </a:p>
          <a:p>
            <a:pPr marL="342900" indent="-342900" algn="just">
              <a:buFont typeface="Arial"/>
              <a:buChar char="•"/>
              <a:defRPr/>
            </a:pPr>
            <a:r>
              <a:rPr lang="en-GB" sz="2400" dirty="0"/>
              <a:t>It recognises the need to satisfy the interests of the owners (the shareholders) of a business Equally, however, it recognizes the interests of the people the organization employs. </a:t>
            </a:r>
            <a:endParaRPr lang="en-US" sz="2400" dirty="0"/>
          </a:p>
        </p:txBody>
      </p:sp>
      <p:pic>
        <p:nvPicPr>
          <p:cNvPr id="6" name="Audio 5">
            <a:hlinkClick r:id="" action="ppaction://media"/>
            <a:extLst>
              <a:ext uri="{FF2B5EF4-FFF2-40B4-BE49-F238E27FC236}">
                <a16:creationId xmlns:a16="http://schemas.microsoft.com/office/drawing/2014/main" id="{64E7D423-0667-ABE4-87E6-3116AFDAC6B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2838138"/>
      </p:ext>
    </p:extLst>
  </p:cSld>
  <p:clrMapOvr>
    <a:masterClrMapping/>
  </p:clrMapOvr>
  <mc:AlternateContent xmlns:mc="http://schemas.openxmlformats.org/markup-compatibility/2006" xmlns:p14="http://schemas.microsoft.com/office/powerpoint/2010/main">
    <mc:Choice Requires="p14">
      <p:transition spd="slow" p14:dur="2000" advTm="73184"/>
    </mc:Choice>
    <mc:Fallback xmlns="">
      <p:transition spd="slow" advTm="73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943209" y="813713"/>
            <a:ext cx="1874112" cy="1631216"/>
          </a:xfrm>
          <a:prstGeom prst="rect">
            <a:avLst/>
          </a:prstGeom>
          <a:solidFill>
            <a:schemeClr val="bg1">
              <a:lumMod val="85000"/>
            </a:schemeClr>
          </a:solidFill>
          <a:ln>
            <a:solidFill>
              <a:schemeClr val="tx1"/>
            </a:solidFill>
          </a:ln>
        </p:spPr>
        <p:txBody>
          <a:bodyPr wrap="square" rtlCol="0">
            <a:spAutoFit/>
          </a:bodyPr>
          <a:lstStyle/>
          <a:p>
            <a:pPr algn="ctr"/>
            <a:r>
              <a:rPr lang="en-US" sz="1600" b="1" dirty="0"/>
              <a:t>Business strategy</a:t>
            </a:r>
          </a:p>
          <a:p>
            <a:r>
              <a:rPr lang="en-US" sz="1400" dirty="0"/>
              <a:t>Key planks of business model</a:t>
            </a:r>
          </a:p>
          <a:p>
            <a:r>
              <a:rPr lang="en-US" sz="1400" dirty="0"/>
              <a:t>Strategic business capabilities and priorities</a:t>
            </a:r>
          </a:p>
          <a:p>
            <a:endParaRPr lang="en-US" sz="1400" dirty="0"/>
          </a:p>
        </p:txBody>
      </p:sp>
      <p:sp>
        <p:nvSpPr>
          <p:cNvPr id="7" name="TextBox 6"/>
          <p:cNvSpPr txBox="1"/>
          <p:nvPr/>
        </p:nvSpPr>
        <p:spPr>
          <a:xfrm>
            <a:off x="5136598" y="813713"/>
            <a:ext cx="1886441" cy="1661994"/>
          </a:xfrm>
          <a:prstGeom prst="rect">
            <a:avLst/>
          </a:prstGeom>
          <a:solidFill>
            <a:schemeClr val="bg1">
              <a:lumMod val="85000"/>
            </a:schemeClr>
          </a:solidFill>
          <a:ln>
            <a:solidFill>
              <a:srgbClr val="000000"/>
            </a:solidFill>
          </a:ln>
        </p:spPr>
        <p:txBody>
          <a:bodyPr wrap="square" rtlCol="0">
            <a:spAutoFit/>
          </a:bodyPr>
          <a:lstStyle/>
          <a:p>
            <a:pPr algn="ctr"/>
            <a:r>
              <a:rPr lang="en-US" sz="1600" dirty="0"/>
              <a:t>Key management issues</a:t>
            </a:r>
          </a:p>
          <a:p>
            <a:r>
              <a:rPr lang="en-US" sz="1400" dirty="0" err="1"/>
              <a:t>Labour</a:t>
            </a:r>
            <a:r>
              <a:rPr lang="en-US" sz="1400" dirty="0"/>
              <a:t> market</a:t>
            </a:r>
          </a:p>
          <a:p>
            <a:r>
              <a:rPr lang="en-US" sz="1400" dirty="0"/>
              <a:t>Legislation</a:t>
            </a:r>
          </a:p>
          <a:p>
            <a:r>
              <a:rPr lang="en-US" sz="1400" dirty="0"/>
              <a:t>Social/political pressures</a:t>
            </a:r>
          </a:p>
          <a:p>
            <a:endParaRPr lang="en-US" sz="1400" dirty="0"/>
          </a:p>
        </p:txBody>
      </p:sp>
      <p:sp>
        <p:nvSpPr>
          <p:cNvPr id="8" name="TextBox 7"/>
          <p:cNvSpPr txBox="1"/>
          <p:nvPr/>
        </p:nvSpPr>
        <p:spPr>
          <a:xfrm>
            <a:off x="8280664" y="801384"/>
            <a:ext cx="1812464" cy="1569660"/>
          </a:xfrm>
          <a:prstGeom prst="rect">
            <a:avLst/>
          </a:prstGeom>
          <a:solidFill>
            <a:schemeClr val="bg1">
              <a:lumMod val="85000"/>
            </a:schemeClr>
          </a:solidFill>
          <a:ln>
            <a:solidFill>
              <a:srgbClr val="000000"/>
            </a:solidFill>
          </a:ln>
        </p:spPr>
        <p:txBody>
          <a:bodyPr wrap="square" rtlCol="0">
            <a:spAutoFit/>
          </a:bodyPr>
          <a:lstStyle/>
          <a:p>
            <a:pPr algn="ctr"/>
            <a:r>
              <a:rPr lang="en-US" sz="1600" dirty="0"/>
              <a:t>Employer </a:t>
            </a:r>
          </a:p>
          <a:p>
            <a:pPr algn="ctr"/>
            <a:r>
              <a:rPr lang="en-US" sz="1600" dirty="0"/>
              <a:t>Purpose, values and culture</a:t>
            </a:r>
          </a:p>
          <a:p>
            <a:pPr algn="ctr"/>
            <a:endParaRPr lang="en-US" sz="1600" dirty="0"/>
          </a:p>
          <a:p>
            <a:pPr algn="ctr"/>
            <a:endParaRPr lang="en-US" sz="1600" dirty="0"/>
          </a:p>
          <a:p>
            <a:pPr algn="ctr"/>
            <a:endParaRPr lang="en-US" sz="1600" dirty="0"/>
          </a:p>
        </p:txBody>
      </p:sp>
      <p:sp>
        <p:nvSpPr>
          <p:cNvPr id="9" name="TextBox 8"/>
          <p:cNvSpPr txBox="1"/>
          <p:nvPr/>
        </p:nvSpPr>
        <p:spPr>
          <a:xfrm>
            <a:off x="1943209" y="2638404"/>
            <a:ext cx="1874112" cy="523220"/>
          </a:xfrm>
          <a:prstGeom prst="rect">
            <a:avLst/>
          </a:prstGeom>
          <a:solidFill>
            <a:schemeClr val="bg1">
              <a:lumMod val="85000"/>
            </a:schemeClr>
          </a:solidFill>
          <a:ln>
            <a:solidFill>
              <a:srgbClr val="000000"/>
            </a:solidFill>
          </a:ln>
        </p:spPr>
        <p:txBody>
          <a:bodyPr wrap="square" rtlCol="0">
            <a:spAutoFit/>
          </a:bodyPr>
          <a:lstStyle/>
          <a:p>
            <a:pPr algn="ctr"/>
            <a:r>
              <a:rPr lang="en-US" sz="1400" dirty="0"/>
              <a:t>Longer-term business plan</a:t>
            </a:r>
          </a:p>
        </p:txBody>
      </p:sp>
      <p:sp>
        <p:nvSpPr>
          <p:cNvPr id="11" name="TextBox 10"/>
          <p:cNvSpPr txBox="1"/>
          <p:nvPr/>
        </p:nvSpPr>
        <p:spPr>
          <a:xfrm>
            <a:off x="2399408" y="172876"/>
            <a:ext cx="7385479" cy="461665"/>
          </a:xfrm>
          <a:prstGeom prst="rect">
            <a:avLst/>
          </a:prstGeom>
          <a:noFill/>
        </p:spPr>
        <p:txBody>
          <a:bodyPr wrap="square" rtlCol="0">
            <a:spAutoFit/>
          </a:bodyPr>
          <a:lstStyle/>
          <a:p>
            <a:pPr algn="ctr"/>
            <a:r>
              <a:rPr lang="en-US" sz="2400" b="1" dirty="0"/>
              <a:t>A MODEL OF STRATEGIC PEOPLE MANAGEMENT</a:t>
            </a:r>
          </a:p>
        </p:txBody>
      </p:sp>
      <p:sp>
        <p:nvSpPr>
          <p:cNvPr id="12" name="TextBox 11"/>
          <p:cNvSpPr txBox="1"/>
          <p:nvPr/>
        </p:nvSpPr>
        <p:spPr>
          <a:xfrm>
            <a:off x="1943211" y="3359650"/>
            <a:ext cx="1874111" cy="738664"/>
          </a:xfrm>
          <a:prstGeom prst="rect">
            <a:avLst/>
          </a:prstGeom>
          <a:solidFill>
            <a:schemeClr val="bg1">
              <a:lumMod val="85000"/>
            </a:schemeClr>
          </a:solidFill>
          <a:ln>
            <a:solidFill>
              <a:srgbClr val="000000"/>
            </a:solidFill>
          </a:ln>
        </p:spPr>
        <p:txBody>
          <a:bodyPr wrap="square" rtlCol="0">
            <a:spAutoFit/>
          </a:bodyPr>
          <a:lstStyle/>
          <a:p>
            <a:r>
              <a:rPr lang="en-US" sz="1400" dirty="0"/>
              <a:t>Shorter-term operational business plans and budgets</a:t>
            </a:r>
          </a:p>
        </p:txBody>
      </p:sp>
      <p:sp>
        <p:nvSpPr>
          <p:cNvPr id="13" name="TextBox 12"/>
          <p:cNvSpPr txBox="1"/>
          <p:nvPr/>
        </p:nvSpPr>
        <p:spPr>
          <a:xfrm>
            <a:off x="2516540" y="4147631"/>
            <a:ext cx="3575607" cy="307777"/>
          </a:xfrm>
          <a:prstGeom prst="rect">
            <a:avLst/>
          </a:prstGeom>
          <a:solidFill>
            <a:srgbClr val="FFFF00"/>
          </a:solidFill>
          <a:ln>
            <a:solidFill>
              <a:srgbClr val="000000"/>
            </a:solidFill>
          </a:ln>
        </p:spPr>
        <p:txBody>
          <a:bodyPr wrap="square" rtlCol="0">
            <a:spAutoFit/>
          </a:bodyPr>
          <a:lstStyle/>
          <a:p>
            <a:pPr algn="ctr"/>
            <a:r>
              <a:rPr lang="en-US" sz="1400" dirty="0"/>
              <a:t>HR and people management practice</a:t>
            </a:r>
          </a:p>
        </p:txBody>
      </p:sp>
      <p:sp>
        <p:nvSpPr>
          <p:cNvPr id="14" name="TextBox 13"/>
          <p:cNvSpPr txBox="1"/>
          <p:nvPr/>
        </p:nvSpPr>
        <p:spPr>
          <a:xfrm>
            <a:off x="6566839" y="4165349"/>
            <a:ext cx="3255035" cy="307777"/>
          </a:xfrm>
          <a:prstGeom prst="rect">
            <a:avLst/>
          </a:prstGeom>
          <a:solidFill>
            <a:srgbClr val="FFFF00"/>
          </a:solidFill>
          <a:ln>
            <a:solidFill>
              <a:srgbClr val="000000"/>
            </a:solidFill>
          </a:ln>
        </p:spPr>
        <p:txBody>
          <a:bodyPr wrap="square" rtlCol="0">
            <a:spAutoFit/>
          </a:bodyPr>
          <a:lstStyle/>
          <a:p>
            <a:pPr algn="ctr"/>
            <a:r>
              <a:rPr lang="en-US" sz="1400" dirty="0"/>
              <a:t>HR processes and services</a:t>
            </a:r>
          </a:p>
        </p:txBody>
      </p:sp>
      <p:sp>
        <p:nvSpPr>
          <p:cNvPr id="15" name="TextBox 14"/>
          <p:cNvSpPr txBox="1"/>
          <p:nvPr/>
        </p:nvSpPr>
        <p:spPr>
          <a:xfrm>
            <a:off x="2436395" y="4548040"/>
            <a:ext cx="7385478" cy="1200328"/>
          </a:xfrm>
          <a:prstGeom prst="rect">
            <a:avLst/>
          </a:prstGeom>
          <a:solidFill>
            <a:srgbClr val="FEA422"/>
          </a:solidFill>
          <a:ln>
            <a:solidFill>
              <a:srgbClr val="000000"/>
            </a:solidFill>
          </a:ln>
        </p:spPr>
        <p:txBody>
          <a:bodyPr wrap="square" rtlCol="0">
            <a:spAutoFit/>
          </a:bodyPr>
          <a:lstStyle/>
          <a:p>
            <a:pPr algn="ctr"/>
            <a:r>
              <a:rPr lang="en-US" sz="1600" b="1" dirty="0"/>
              <a:t>Underpinning capabilities</a:t>
            </a:r>
          </a:p>
          <a:p>
            <a:pPr algn="ctr"/>
            <a:r>
              <a:rPr lang="en-US" sz="1400" dirty="0"/>
              <a:t>Senior leaders and HR work together on strategic people issues</a:t>
            </a:r>
          </a:p>
          <a:p>
            <a:pPr algn="ctr"/>
            <a:r>
              <a:rPr lang="en-US" sz="1400" dirty="0"/>
              <a:t>Professional and business capabilities of HR</a:t>
            </a:r>
          </a:p>
          <a:p>
            <a:pPr algn="ctr"/>
            <a:r>
              <a:rPr lang="en-US" sz="1400" dirty="0"/>
              <a:t>People management capability in the line</a:t>
            </a:r>
          </a:p>
          <a:p>
            <a:pPr algn="ctr"/>
            <a:r>
              <a:rPr lang="en-US" sz="1400" dirty="0"/>
              <a:t>HR metrics and information systems</a:t>
            </a:r>
          </a:p>
        </p:txBody>
      </p:sp>
      <p:sp>
        <p:nvSpPr>
          <p:cNvPr id="16" name="TextBox 15"/>
          <p:cNvSpPr txBox="1"/>
          <p:nvPr/>
        </p:nvSpPr>
        <p:spPr>
          <a:xfrm>
            <a:off x="3965277" y="2638405"/>
            <a:ext cx="1085012" cy="1015663"/>
          </a:xfrm>
          <a:prstGeom prst="rect">
            <a:avLst/>
          </a:prstGeom>
          <a:solidFill>
            <a:schemeClr val="tx2">
              <a:lumMod val="40000"/>
              <a:lumOff val="60000"/>
            </a:schemeClr>
          </a:solidFill>
          <a:ln>
            <a:solidFill>
              <a:schemeClr val="tx1"/>
            </a:solidFill>
          </a:ln>
        </p:spPr>
        <p:txBody>
          <a:bodyPr wrap="square" rtlCol="0">
            <a:spAutoFit/>
          </a:bodyPr>
          <a:lstStyle/>
          <a:p>
            <a:r>
              <a:rPr lang="en-US" sz="1200" dirty="0"/>
              <a:t>Strategic work force plan</a:t>
            </a:r>
          </a:p>
          <a:p>
            <a:r>
              <a:rPr lang="en-US" sz="1200" dirty="0"/>
              <a:t>Numbers</a:t>
            </a:r>
          </a:p>
          <a:p>
            <a:r>
              <a:rPr lang="en-US" sz="1200" dirty="0"/>
              <a:t>Skills</a:t>
            </a:r>
          </a:p>
          <a:p>
            <a:r>
              <a:rPr lang="en-US" sz="1200" dirty="0"/>
              <a:t>Competences</a:t>
            </a:r>
          </a:p>
        </p:txBody>
      </p:sp>
      <p:sp>
        <p:nvSpPr>
          <p:cNvPr id="17" name="TextBox 16"/>
          <p:cNvSpPr txBox="1"/>
          <p:nvPr/>
        </p:nvSpPr>
        <p:spPr>
          <a:xfrm>
            <a:off x="5136598" y="2638404"/>
            <a:ext cx="1886441" cy="1077218"/>
          </a:xfrm>
          <a:prstGeom prst="rect">
            <a:avLst/>
          </a:prstGeom>
          <a:solidFill>
            <a:schemeClr val="tx2">
              <a:lumMod val="60000"/>
              <a:lumOff val="40000"/>
            </a:schemeClr>
          </a:solidFill>
        </p:spPr>
        <p:txBody>
          <a:bodyPr wrap="square" rtlCol="0">
            <a:spAutoFit/>
          </a:bodyPr>
          <a:lstStyle/>
          <a:p>
            <a:pPr algn="ctr"/>
            <a:r>
              <a:rPr lang="en-US" sz="1400" dirty="0"/>
              <a:t>People management strategy</a:t>
            </a:r>
          </a:p>
          <a:p>
            <a:pPr algn="ctr"/>
            <a:r>
              <a:rPr lang="en-US" sz="1200" dirty="0"/>
              <a:t>Priorities</a:t>
            </a:r>
          </a:p>
          <a:p>
            <a:pPr algn="ctr"/>
            <a:r>
              <a:rPr lang="en-US" sz="1200" dirty="0"/>
              <a:t>Pillars </a:t>
            </a:r>
          </a:p>
          <a:p>
            <a:pPr algn="ctr"/>
            <a:r>
              <a:rPr lang="en-US" sz="1200" dirty="0"/>
              <a:t>Policies</a:t>
            </a:r>
          </a:p>
        </p:txBody>
      </p:sp>
      <p:sp>
        <p:nvSpPr>
          <p:cNvPr id="18" name="TextBox 17"/>
          <p:cNvSpPr txBox="1"/>
          <p:nvPr/>
        </p:nvSpPr>
        <p:spPr>
          <a:xfrm>
            <a:off x="7146336" y="2638405"/>
            <a:ext cx="1048021" cy="1015663"/>
          </a:xfrm>
          <a:prstGeom prst="rect">
            <a:avLst/>
          </a:prstGeom>
          <a:solidFill>
            <a:schemeClr val="tx2">
              <a:lumMod val="40000"/>
              <a:lumOff val="60000"/>
            </a:schemeClr>
          </a:solidFill>
          <a:ln>
            <a:solidFill>
              <a:srgbClr val="000000"/>
            </a:solidFill>
          </a:ln>
        </p:spPr>
        <p:txBody>
          <a:bodyPr wrap="square" rtlCol="0">
            <a:spAutoFit/>
          </a:bodyPr>
          <a:lstStyle/>
          <a:p>
            <a:r>
              <a:rPr lang="en-US" sz="1200" dirty="0"/>
              <a:t>Work plan for HR function</a:t>
            </a:r>
          </a:p>
          <a:p>
            <a:endParaRPr lang="en-US" sz="1200" dirty="0"/>
          </a:p>
          <a:p>
            <a:endParaRPr lang="en-US" sz="1200" dirty="0"/>
          </a:p>
          <a:p>
            <a:endParaRPr lang="en-US" sz="1200" dirty="0"/>
          </a:p>
        </p:txBody>
      </p:sp>
      <p:sp>
        <p:nvSpPr>
          <p:cNvPr id="19" name="TextBox 18"/>
          <p:cNvSpPr txBox="1"/>
          <p:nvPr/>
        </p:nvSpPr>
        <p:spPr>
          <a:xfrm>
            <a:off x="3965278" y="3764939"/>
            <a:ext cx="4229079" cy="307777"/>
          </a:xfrm>
          <a:prstGeom prst="rect">
            <a:avLst/>
          </a:prstGeom>
          <a:solidFill>
            <a:srgbClr val="8EB4E3"/>
          </a:solidFill>
          <a:ln>
            <a:solidFill>
              <a:srgbClr val="000000"/>
            </a:solidFill>
          </a:ln>
        </p:spPr>
        <p:txBody>
          <a:bodyPr wrap="square" rtlCol="0">
            <a:spAutoFit/>
          </a:bodyPr>
          <a:lstStyle/>
          <a:p>
            <a:pPr algn="ctr"/>
            <a:r>
              <a:rPr lang="en-US" sz="1400" dirty="0"/>
              <a:t>Annual operating HR plan and budget</a:t>
            </a:r>
          </a:p>
        </p:txBody>
      </p:sp>
      <p:pic>
        <p:nvPicPr>
          <p:cNvPr id="5" name="Audio 4">
            <a:hlinkClick r:id="" action="ppaction://media"/>
            <a:extLst>
              <a:ext uri="{FF2B5EF4-FFF2-40B4-BE49-F238E27FC236}">
                <a16:creationId xmlns:a16="http://schemas.microsoft.com/office/drawing/2014/main" id="{CA9D3446-E06A-25BD-71B5-A18F34E59F9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50762365"/>
      </p:ext>
    </p:extLst>
  </p:cSld>
  <p:clrMapOvr>
    <a:masterClrMapping/>
  </p:clrMapOvr>
  <mc:AlternateContent xmlns:mc="http://schemas.openxmlformats.org/markup-compatibility/2006" xmlns:p14="http://schemas.microsoft.com/office/powerpoint/2010/main">
    <mc:Choice Requires="p14">
      <p:transition spd="slow" p14:dur="2000" advTm="84735"/>
    </mc:Choice>
    <mc:Fallback xmlns="">
      <p:transition spd="slow" advTm="847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08108" y="316486"/>
            <a:ext cx="8873975" cy="4832092"/>
          </a:xfrm>
          <a:prstGeom prst="rect">
            <a:avLst/>
          </a:prstGeom>
        </p:spPr>
        <p:txBody>
          <a:bodyPr wrap="square">
            <a:spAutoFit/>
          </a:bodyPr>
          <a:lstStyle/>
          <a:p>
            <a:pPr algn="ctr"/>
            <a:r>
              <a:rPr lang="en-US" i="1" dirty="0"/>
              <a:t>        </a:t>
            </a:r>
            <a:r>
              <a:rPr lang="en-US" sz="3200" b="1" dirty="0">
                <a:latin typeface="Arial"/>
                <a:cs typeface="Arial"/>
              </a:rPr>
              <a:t>GENERAL PEOPLE STRATEGIES</a:t>
            </a:r>
            <a:endParaRPr lang="en-GB" sz="3200" b="1" dirty="0">
              <a:latin typeface="Arial"/>
              <a:cs typeface="Arial"/>
            </a:endParaRPr>
          </a:p>
          <a:p>
            <a:endParaRPr lang="en-US" dirty="0"/>
          </a:p>
          <a:p>
            <a:endParaRPr lang="en-US" dirty="0"/>
          </a:p>
          <a:p>
            <a:r>
              <a:rPr lang="en-US" sz="2400" dirty="0"/>
              <a:t>General strategies describe the overall system or bundle of complementary people management practices that the organization proposes to adopt or puts into effect in order to improve organizational performance. </a:t>
            </a:r>
          </a:p>
          <a:p>
            <a:endParaRPr lang="en-US" sz="2400" dirty="0"/>
          </a:p>
          <a:p>
            <a:r>
              <a:rPr lang="en-US" sz="2400" dirty="0"/>
              <a:t>The three types of general strategies are:</a:t>
            </a:r>
            <a:endParaRPr lang="en-GB" sz="2400" dirty="0"/>
          </a:p>
          <a:p>
            <a:pPr marL="457200" indent="-457200">
              <a:buFont typeface="+mj-lt"/>
              <a:buAutoNum type="arabicPeriod"/>
            </a:pPr>
            <a:r>
              <a:rPr lang="en-US" sz="2400" dirty="0"/>
              <a:t>High-performance management</a:t>
            </a:r>
            <a:endParaRPr lang="en-GB" sz="2400" dirty="0"/>
          </a:p>
          <a:p>
            <a:pPr marL="457200" indent="-457200">
              <a:buFont typeface="+mj-lt"/>
              <a:buAutoNum type="arabicPeriod"/>
            </a:pPr>
            <a:r>
              <a:rPr lang="en-US" sz="2400" dirty="0"/>
              <a:t>High-commitment management</a:t>
            </a:r>
            <a:endParaRPr lang="en-GB" sz="2400" dirty="0"/>
          </a:p>
          <a:p>
            <a:pPr marL="457200" indent="-457200">
              <a:buFont typeface="+mj-lt"/>
              <a:buAutoNum type="arabicPeriod"/>
            </a:pPr>
            <a:r>
              <a:rPr lang="en-US" sz="2400" dirty="0"/>
              <a:t>High-involvement management </a:t>
            </a:r>
            <a:endParaRPr lang="en-GB" sz="2400" dirty="0"/>
          </a:p>
          <a:p>
            <a:endParaRPr lang="en-GB" sz="2400" dirty="0"/>
          </a:p>
        </p:txBody>
      </p:sp>
      <p:pic>
        <p:nvPicPr>
          <p:cNvPr id="9" name="Audio 8">
            <a:hlinkClick r:id="" action="ppaction://media"/>
            <a:extLst>
              <a:ext uri="{FF2B5EF4-FFF2-40B4-BE49-F238E27FC236}">
                <a16:creationId xmlns:a16="http://schemas.microsoft.com/office/drawing/2014/main" id="{1DF6EDE4-3D29-C3C7-B137-05A3D31213B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77601706"/>
      </p:ext>
    </p:extLst>
  </p:cSld>
  <p:clrMapOvr>
    <a:masterClrMapping/>
  </p:clrMapOvr>
  <mc:AlternateContent xmlns:mc="http://schemas.openxmlformats.org/markup-compatibility/2006" xmlns:p14="http://schemas.microsoft.com/office/powerpoint/2010/main">
    <mc:Choice Requires="p14">
      <p:transition spd="slow" p14:dur="2000" advTm="182191"/>
    </mc:Choice>
    <mc:Fallback xmlns="">
      <p:transition spd="slow" advTm="1821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73095" y="1"/>
            <a:ext cx="8996714" cy="5601533"/>
          </a:xfrm>
          <a:prstGeom prst="rect">
            <a:avLst/>
          </a:prstGeom>
        </p:spPr>
        <p:txBody>
          <a:bodyPr wrap="square">
            <a:spAutoFit/>
          </a:bodyPr>
          <a:lstStyle/>
          <a:p>
            <a:pPr algn="ctr"/>
            <a:r>
              <a:rPr lang="en-US" sz="2800" b="1" dirty="0">
                <a:latin typeface="Arial"/>
                <a:cs typeface="Arial"/>
              </a:rPr>
              <a:t>CRITERIA FOR AN EFFECTIVE PEOPLE STRATEGY</a:t>
            </a:r>
            <a:endParaRPr lang="en-GB" sz="2800" b="1" dirty="0">
              <a:latin typeface="Arial"/>
              <a:cs typeface="Arial"/>
            </a:endParaRPr>
          </a:p>
          <a:p>
            <a:endParaRPr lang="en-US" dirty="0"/>
          </a:p>
          <a:p>
            <a:r>
              <a:rPr lang="en-US" sz="2400" dirty="0">
                <a:latin typeface="Arial"/>
                <a:cs typeface="Arial"/>
              </a:rPr>
              <a:t>An effective people strategy is one that works in the sense that it achieves what it sets out to achieve. Its criteria are that it:</a:t>
            </a:r>
          </a:p>
          <a:p>
            <a:endParaRPr lang="en-GB" sz="2400" dirty="0">
              <a:latin typeface="Arial"/>
              <a:cs typeface="Arial"/>
            </a:endParaRPr>
          </a:p>
          <a:p>
            <a:pPr marL="342900" indent="-342900" algn="just">
              <a:buFont typeface="Arial"/>
              <a:buChar char="•"/>
            </a:pPr>
            <a:r>
              <a:rPr lang="en-US" sz="2400" dirty="0">
                <a:latin typeface="Arial"/>
                <a:cs typeface="Arial"/>
              </a:rPr>
              <a:t>will satisfy business needs;</a:t>
            </a:r>
            <a:endParaRPr lang="en-GB" sz="2400" dirty="0">
              <a:latin typeface="Arial"/>
              <a:cs typeface="Arial"/>
            </a:endParaRPr>
          </a:p>
          <a:p>
            <a:pPr marL="342900" indent="-342900" algn="just">
              <a:buFont typeface="Arial"/>
              <a:buChar char="•"/>
            </a:pPr>
            <a:r>
              <a:rPr lang="en-US" sz="2400" dirty="0">
                <a:latin typeface="Arial"/>
                <a:cs typeface="Arial"/>
              </a:rPr>
              <a:t>is founded on detailed analysis and study and is evidence-based – it is not just wishful thinking;</a:t>
            </a:r>
            <a:endParaRPr lang="en-GB" sz="2400" dirty="0">
              <a:latin typeface="Arial"/>
              <a:cs typeface="Arial"/>
            </a:endParaRPr>
          </a:p>
          <a:p>
            <a:pPr marL="342900" indent="-342900" algn="just">
              <a:buFont typeface="Arial"/>
              <a:buChar char="•"/>
            </a:pPr>
            <a:r>
              <a:rPr lang="en-US" sz="2400" dirty="0">
                <a:latin typeface="Arial"/>
                <a:cs typeface="Arial"/>
              </a:rPr>
              <a:t>can be turned into actionable </a:t>
            </a:r>
            <a:r>
              <a:rPr lang="en-US" sz="2400" dirty="0" err="1">
                <a:latin typeface="Arial"/>
                <a:cs typeface="Arial"/>
              </a:rPr>
              <a:t>programmes</a:t>
            </a:r>
            <a:r>
              <a:rPr lang="en-US" sz="2400" dirty="0">
                <a:latin typeface="Arial"/>
                <a:cs typeface="Arial"/>
              </a:rPr>
              <a:t> that anticipate implementation requirements and problems;</a:t>
            </a:r>
            <a:endParaRPr lang="en-GB" sz="2400" dirty="0">
              <a:latin typeface="Arial"/>
              <a:cs typeface="Arial"/>
            </a:endParaRPr>
          </a:p>
          <a:p>
            <a:pPr marL="342900" indent="-342900" algn="just">
              <a:buFont typeface="Arial"/>
              <a:buChar char="•"/>
            </a:pPr>
            <a:r>
              <a:rPr lang="en-US" sz="2400" dirty="0">
                <a:latin typeface="Arial"/>
                <a:cs typeface="Arial"/>
              </a:rPr>
              <a:t>is coherent and integrated, being composed of components that fit with and support each other;</a:t>
            </a:r>
            <a:endParaRPr lang="en-GB" sz="2400" dirty="0">
              <a:latin typeface="Arial"/>
              <a:cs typeface="Arial"/>
            </a:endParaRPr>
          </a:p>
          <a:p>
            <a:pPr marL="342900" indent="-342900" algn="just">
              <a:buFont typeface="Arial"/>
              <a:buChar char="•"/>
            </a:pPr>
            <a:r>
              <a:rPr lang="en-US" sz="2400" dirty="0">
                <a:latin typeface="Arial"/>
                <a:cs typeface="Arial"/>
              </a:rPr>
              <a:t>takes account of the needs of line managers and employees generally as well as those of the organization and its other stakeholders.</a:t>
            </a:r>
            <a:endParaRPr lang="en-GB" sz="2400" dirty="0">
              <a:latin typeface="Arial"/>
              <a:cs typeface="Arial"/>
            </a:endParaRPr>
          </a:p>
        </p:txBody>
      </p:sp>
      <p:pic>
        <p:nvPicPr>
          <p:cNvPr id="6" name="Audio 5">
            <a:hlinkClick r:id="" action="ppaction://media"/>
            <a:extLst>
              <a:ext uri="{FF2B5EF4-FFF2-40B4-BE49-F238E27FC236}">
                <a16:creationId xmlns:a16="http://schemas.microsoft.com/office/drawing/2014/main" id="{72112547-5E81-9D1C-40BD-DF6FDFD85C7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97267608"/>
      </p:ext>
    </p:extLst>
  </p:cSld>
  <p:clrMapOvr>
    <a:masterClrMapping/>
  </p:clrMapOvr>
  <mc:AlternateContent xmlns:mc="http://schemas.openxmlformats.org/markup-compatibility/2006" xmlns:p14="http://schemas.microsoft.com/office/powerpoint/2010/main">
    <mc:Choice Requires="p14">
      <p:transition spd="slow" p14:dur="2000" advTm="185485"/>
    </mc:Choice>
    <mc:Fallback xmlns="">
      <p:transition spd="slow" advTm="185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sz="3600" b="1" dirty="0"/>
              <a:t>THE EVIDENCE-BASED APPROACH TO DEVELOPING PEOPLE STRATEGY</a:t>
            </a:r>
            <a:br>
              <a:rPr lang="en-GB" dirty="0"/>
            </a:br>
            <a:endParaRPr lang="en-US" dirty="0"/>
          </a:p>
        </p:txBody>
      </p:sp>
      <p:sp>
        <p:nvSpPr>
          <p:cNvPr id="3" name="Content Placeholder 2"/>
          <p:cNvSpPr>
            <a:spLocks noGrp="1"/>
          </p:cNvSpPr>
          <p:nvPr>
            <p:ph idx="1"/>
          </p:nvPr>
        </p:nvSpPr>
        <p:spPr/>
        <p:txBody>
          <a:bodyPr>
            <a:normAutofit/>
          </a:bodyPr>
          <a:lstStyle/>
          <a:p>
            <a:pPr marL="0" indent="0">
              <a:buNone/>
            </a:pPr>
            <a:r>
              <a:rPr lang="en-GB" dirty="0"/>
              <a:t>The concept of strategic people management is grounded on the belief that strategic fit is crucial. </a:t>
            </a:r>
          </a:p>
          <a:p>
            <a:pPr marL="0" indent="0">
              <a:buNone/>
            </a:pPr>
            <a:r>
              <a:rPr lang="en-GB" dirty="0"/>
              <a:t>To achieve this it is necessary to base the development of people strategy on an understanding of the circumstances in which the development is taking place and an appreciation of the factors affecting the future direction to be taken. </a:t>
            </a:r>
            <a:endParaRPr lang="en-US" dirty="0"/>
          </a:p>
        </p:txBody>
      </p:sp>
      <p:pic>
        <p:nvPicPr>
          <p:cNvPr id="7" name="Audio 6">
            <a:hlinkClick r:id="" action="ppaction://media"/>
            <a:extLst>
              <a:ext uri="{FF2B5EF4-FFF2-40B4-BE49-F238E27FC236}">
                <a16:creationId xmlns:a16="http://schemas.microsoft.com/office/drawing/2014/main" id="{41EF5AC0-692C-E140-7DA9-EA0C1D21140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374926"/>
      </p:ext>
    </p:extLst>
  </p:cSld>
  <p:clrMapOvr>
    <a:masterClrMapping/>
  </p:clrMapOvr>
  <mc:AlternateContent xmlns:mc="http://schemas.openxmlformats.org/markup-compatibility/2006" xmlns:p14="http://schemas.microsoft.com/office/powerpoint/2010/main">
    <mc:Choice Requires="p14">
      <p:transition spd="slow" p14:dur="2000" advTm="160214"/>
    </mc:Choice>
    <mc:Fallback xmlns="">
      <p:transition spd="slow" advTm="1602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t>EVIDENCE-BASED PEOPLE MANAGEMENT  FEATURES </a:t>
            </a:r>
          </a:p>
        </p:txBody>
      </p:sp>
      <p:sp>
        <p:nvSpPr>
          <p:cNvPr id="3" name="Content Placeholder 2"/>
          <p:cNvSpPr>
            <a:spLocks noGrp="1"/>
          </p:cNvSpPr>
          <p:nvPr>
            <p:ph idx="1"/>
          </p:nvPr>
        </p:nvSpPr>
        <p:spPr/>
        <p:txBody>
          <a:bodyPr>
            <a:normAutofit fontScale="85000" lnSpcReduction="20000"/>
          </a:bodyPr>
          <a:lstStyle/>
          <a:p>
            <a:r>
              <a:rPr lang="en-US" dirty="0"/>
              <a:t>Rousseau and </a:t>
            </a:r>
            <a:r>
              <a:rPr lang="en-US" dirty="0" err="1"/>
              <a:t>Barends</a:t>
            </a:r>
            <a:r>
              <a:rPr lang="en-US" dirty="0"/>
              <a:t> (2011: 223) stated that at its core, into everyday management practice and decision making: </a:t>
            </a:r>
            <a:endParaRPr lang="en-GB" dirty="0"/>
          </a:p>
          <a:p>
            <a:pPr lvl="0"/>
            <a:r>
              <a:rPr lang="en-US" dirty="0"/>
              <a:t>Use of the best available scientific evidence from peer-reviewed sources. </a:t>
            </a:r>
            <a:endParaRPr lang="en-GB" dirty="0"/>
          </a:p>
          <a:p>
            <a:pPr lvl="0"/>
            <a:r>
              <a:rPr lang="en-US" dirty="0"/>
              <a:t>Systematic gathering of organizational facts, indicators and metrics to better act on the evidence </a:t>
            </a:r>
            <a:endParaRPr lang="en-GB" dirty="0"/>
          </a:p>
          <a:p>
            <a:pPr lvl="0"/>
            <a:r>
              <a:rPr lang="en-US" dirty="0"/>
              <a:t>Practitioner </a:t>
            </a:r>
            <a:r>
              <a:rPr lang="en-US" dirty="0" err="1"/>
              <a:t>judgement</a:t>
            </a:r>
            <a:r>
              <a:rPr lang="en-US" dirty="0"/>
              <a:t> assisted by procedures, practices and frameworks that reduce bias, improve decision quality and create more valid learning over time. </a:t>
            </a:r>
            <a:endParaRPr lang="en-GB" dirty="0"/>
          </a:p>
          <a:p>
            <a:pPr lvl="0"/>
            <a:r>
              <a:rPr lang="en-US" dirty="0"/>
              <a:t>Ethical considerations weighing the short- and long-term impacts of decisions on stakeholders and society. </a:t>
            </a:r>
            <a:endParaRPr lang="en-GB" dirty="0"/>
          </a:p>
          <a:p>
            <a:pPr marL="0" indent="0">
              <a:buNone/>
            </a:pPr>
            <a:endParaRPr lang="en-GB" sz="2300" dirty="0"/>
          </a:p>
          <a:p>
            <a:pPr marL="0" indent="0">
              <a:buNone/>
            </a:pPr>
            <a:r>
              <a:rPr lang="en-GB" sz="2300" dirty="0"/>
              <a:t>Rousseau, D M and </a:t>
            </a:r>
            <a:r>
              <a:rPr lang="en-GB" sz="2300" dirty="0" err="1"/>
              <a:t>Barends</a:t>
            </a:r>
            <a:r>
              <a:rPr lang="en-GB" sz="2300" dirty="0"/>
              <a:t>, E G R (2011) Becoming an evidence-based practitioner, </a:t>
            </a:r>
            <a:r>
              <a:rPr lang="en-GB" sz="2300" i="1" dirty="0"/>
              <a:t>Human Resource Management Journal, </a:t>
            </a:r>
            <a:r>
              <a:rPr lang="en-GB" sz="2300" b="1" dirty="0"/>
              <a:t>21</a:t>
            </a:r>
            <a:r>
              <a:rPr lang="en-GB" sz="2300" dirty="0"/>
              <a:t> (3), </a:t>
            </a:r>
            <a:r>
              <a:rPr lang="en-GB" sz="2300" dirty="0" err="1"/>
              <a:t>pp</a:t>
            </a:r>
            <a:r>
              <a:rPr lang="en-GB" sz="2300" dirty="0"/>
              <a:t> 221-235</a:t>
            </a:r>
          </a:p>
          <a:p>
            <a:endParaRPr lang="en-US" dirty="0"/>
          </a:p>
        </p:txBody>
      </p:sp>
      <p:pic>
        <p:nvPicPr>
          <p:cNvPr id="7" name="Audio 6">
            <a:hlinkClick r:id="" action="ppaction://media"/>
            <a:extLst>
              <a:ext uri="{FF2B5EF4-FFF2-40B4-BE49-F238E27FC236}">
                <a16:creationId xmlns:a16="http://schemas.microsoft.com/office/drawing/2014/main" id="{81373A3D-915B-F777-8107-5A646976AA1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56128296"/>
      </p:ext>
    </p:extLst>
  </p:cSld>
  <p:clrMapOvr>
    <a:masterClrMapping/>
  </p:clrMapOvr>
  <mc:AlternateContent xmlns:mc="http://schemas.openxmlformats.org/markup-compatibility/2006" xmlns:p14="http://schemas.microsoft.com/office/powerpoint/2010/main">
    <mc:Choice Requires="p14">
      <p:transition spd="slow" p14:dur="2000" advTm="267467"/>
    </mc:Choice>
    <mc:Fallback xmlns="">
      <p:transition spd="slow" advTm="2674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sz="3600" b="1" dirty="0"/>
              <a:t>THE FORMULATION OF PEOPLE STRATEGY </a:t>
            </a:r>
            <a:br>
              <a:rPr lang="en-GB" dirty="0"/>
            </a:br>
            <a:endParaRPr lang="en-US" dirty="0"/>
          </a:p>
        </p:txBody>
      </p:sp>
      <p:sp>
        <p:nvSpPr>
          <p:cNvPr id="3" name="Content Placeholder 2"/>
          <p:cNvSpPr>
            <a:spLocks noGrp="1"/>
          </p:cNvSpPr>
          <p:nvPr>
            <p:ph idx="1"/>
          </p:nvPr>
        </p:nvSpPr>
        <p:spPr/>
        <p:txBody>
          <a:bodyPr>
            <a:normAutofit fontScale="85000" lnSpcReduction="20000"/>
          </a:bodyPr>
          <a:lstStyle/>
          <a:p>
            <a:pPr marL="514350" indent="-514350">
              <a:buFont typeface="+mj-lt"/>
              <a:buAutoNum type="arabicPeriod"/>
            </a:pPr>
            <a:r>
              <a:rPr lang="en-GB" dirty="0"/>
              <a:t>Scan the internal and external environment and analyse the implications</a:t>
            </a:r>
          </a:p>
          <a:p>
            <a:pPr marL="514350" indent="-514350">
              <a:buFont typeface="+mj-lt"/>
              <a:buAutoNum type="arabicPeriod"/>
            </a:pPr>
            <a:r>
              <a:rPr lang="en-GB" dirty="0"/>
              <a:t>Conduct a stakeholder analysis</a:t>
            </a:r>
          </a:p>
          <a:p>
            <a:pPr marL="514350" indent="-514350">
              <a:buFont typeface="+mj-lt"/>
              <a:buAutoNum type="arabicPeriod"/>
            </a:pPr>
            <a:r>
              <a:rPr lang="en-GB" dirty="0"/>
              <a:t>Analyse the effectiveness of existing people strategies and the implications for the future</a:t>
            </a:r>
          </a:p>
          <a:p>
            <a:pPr marL="514350" indent="-514350">
              <a:buFont typeface="+mj-lt"/>
              <a:buAutoNum type="arabicPeriod"/>
            </a:pPr>
            <a:r>
              <a:rPr lang="en-GB" dirty="0"/>
              <a:t>Conduct a diagnostic review drawing on the outcomes of steps 1 to 3.</a:t>
            </a:r>
          </a:p>
          <a:p>
            <a:pPr marL="514350" indent="-514350">
              <a:buFont typeface="+mj-lt"/>
              <a:buAutoNum type="arabicPeriod"/>
            </a:pPr>
            <a:r>
              <a:rPr lang="en-GB" dirty="0"/>
              <a:t>Consider how vertical integration or fit can be achieved, </a:t>
            </a:r>
            <a:r>
              <a:rPr lang="en-GB" dirty="0" err="1"/>
              <a:t>ie</a:t>
            </a:r>
            <a:r>
              <a:rPr lang="en-GB" dirty="0"/>
              <a:t> linking the HR strategy to the business strategy. </a:t>
            </a:r>
          </a:p>
          <a:p>
            <a:pPr marL="514350" indent="-514350">
              <a:buFont typeface="+mj-lt"/>
              <a:buAutoNum type="arabicPeriod"/>
            </a:pPr>
            <a:r>
              <a:rPr lang="en-GB" dirty="0"/>
              <a:t>Consider how horizontal integration can be achieved, </a:t>
            </a:r>
            <a:r>
              <a:rPr lang="en-GB" dirty="0" err="1"/>
              <a:t>ie</a:t>
            </a:r>
            <a:r>
              <a:rPr lang="en-GB" dirty="0"/>
              <a:t> linking different HR practices together so that they are mutually supportive and therefore complement and reinforce each other (bundling).</a:t>
            </a:r>
          </a:p>
          <a:p>
            <a:pPr marL="514350" indent="-514350">
              <a:buFont typeface="+mj-lt"/>
              <a:buAutoNum type="arabicPeriod"/>
            </a:pPr>
            <a:r>
              <a:rPr lang="en-GB" dirty="0"/>
              <a:t>Set out </a:t>
            </a:r>
            <a:r>
              <a:rPr lang="en-GB"/>
              <a:t>the people </a:t>
            </a:r>
            <a:r>
              <a:rPr lang="en-GB" dirty="0"/>
              <a:t>strategy</a:t>
            </a:r>
          </a:p>
          <a:p>
            <a:endParaRPr lang="en-US" dirty="0"/>
          </a:p>
        </p:txBody>
      </p:sp>
      <p:pic>
        <p:nvPicPr>
          <p:cNvPr id="7" name="Audio 6">
            <a:hlinkClick r:id="" action="ppaction://media"/>
            <a:extLst>
              <a:ext uri="{FF2B5EF4-FFF2-40B4-BE49-F238E27FC236}">
                <a16:creationId xmlns:a16="http://schemas.microsoft.com/office/drawing/2014/main" id="{AAE422EE-DBB3-0766-0F69-480CB496BD6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19773978"/>
      </p:ext>
    </p:extLst>
  </p:cSld>
  <p:clrMapOvr>
    <a:masterClrMapping/>
  </p:clrMapOvr>
  <mc:AlternateContent xmlns:mc="http://schemas.openxmlformats.org/markup-compatibility/2006" xmlns:p14="http://schemas.microsoft.com/office/powerpoint/2010/main">
    <mc:Choice Requires="p14">
      <p:transition spd="slow" p14:dur="2000" advTm="366019"/>
    </mc:Choice>
    <mc:Fallback xmlns="">
      <p:transition spd="slow" advTm="3660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b="1" dirty="0"/>
              <a:t>DEVELOPMENT PRINCIPLES</a:t>
            </a:r>
            <a:br>
              <a:rPr lang="en-GB" dirty="0"/>
            </a:br>
            <a:endParaRPr lang="en-US" dirty="0"/>
          </a:p>
        </p:txBody>
      </p:sp>
      <p:sp>
        <p:nvSpPr>
          <p:cNvPr id="3" name="Content Placeholder 2"/>
          <p:cNvSpPr>
            <a:spLocks noGrp="1"/>
          </p:cNvSpPr>
          <p:nvPr>
            <p:ph idx="1"/>
          </p:nvPr>
        </p:nvSpPr>
        <p:spPr/>
        <p:txBody>
          <a:bodyPr>
            <a:normAutofit lnSpcReduction="10000"/>
          </a:bodyPr>
          <a:lstStyle/>
          <a:p>
            <a:pPr lvl="0"/>
            <a:r>
              <a:rPr lang="en-GB" i="1" dirty="0"/>
              <a:t>Strategic fit </a:t>
            </a:r>
            <a:r>
              <a:rPr lang="en-GB" dirty="0"/>
              <a:t>– the strategy should further the interests of the organization and its employees and should be aligned with other people strategies thus enabling them to reinforce each other.</a:t>
            </a:r>
          </a:p>
          <a:p>
            <a:pPr lvl="0"/>
            <a:r>
              <a:rPr lang="en-GB" i="1" dirty="0"/>
              <a:t>Multi-stakeholder approach – </a:t>
            </a:r>
            <a:r>
              <a:rPr lang="en-GB" dirty="0"/>
              <a:t>the strategy should meet the needs of all the stakeholders of the organization.</a:t>
            </a:r>
          </a:p>
          <a:p>
            <a:pPr lvl="0"/>
            <a:r>
              <a:rPr lang="en-GB" i="1" dirty="0"/>
              <a:t>Focus on implementation </a:t>
            </a:r>
            <a:r>
              <a:rPr lang="en-GB" dirty="0"/>
              <a:t>– the strategy should not be too hard to implement both by the people management function and, importantly, by line managers.</a:t>
            </a:r>
          </a:p>
          <a:p>
            <a:pPr marL="0" indent="0">
              <a:buNone/>
            </a:pPr>
            <a:r>
              <a:rPr lang="en-GB" b="1" dirty="0"/>
              <a:t> </a:t>
            </a:r>
            <a:endParaRPr lang="en-GB" dirty="0"/>
          </a:p>
          <a:p>
            <a:endParaRPr lang="en-US" dirty="0"/>
          </a:p>
        </p:txBody>
      </p:sp>
      <p:pic>
        <p:nvPicPr>
          <p:cNvPr id="7" name="Audio 6">
            <a:hlinkClick r:id="" action="ppaction://media"/>
            <a:extLst>
              <a:ext uri="{FF2B5EF4-FFF2-40B4-BE49-F238E27FC236}">
                <a16:creationId xmlns:a16="http://schemas.microsoft.com/office/drawing/2014/main" id="{5691B15B-2C43-0DAF-60C5-21B36BE76A4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74153394"/>
      </p:ext>
    </p:extLst>
  </p:cSld>
  <p:clrMapOvr>
    <a:masterClrMapping/>
  </p:clrMapOvr>
  <mc:AlternateContent xmlns:mc="http://schemas.openxmlformats.org/markup-compatibility/2006" xmlns:p14="http://schemas.microsoft.com/office/powerpoint/2010/main">
    <mc:Choice Requires="p14">
      <p:transition spd="slow" p14:dur="2000" advTm="131807"/>
    </mc:Choice>
    <mc:Fallback xmlns="">
      <p:transition spd="slow" advTm="1318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t>THE CHALLENGE</a:t>
            </a:r>
          </a:p>
        </p:txBody>
      </p:sp>
      <p:sp>
        <p:nvSpPr>
          <p:cNvPr id="3" name="Content Placeholder 2"/>
          <p:cNvSpPr>
            <a:spLocks noGrp="1"/>
          </p:cNvSpPr>
          <p:nvPr>
            <p:ph idx="1"/>
          </p:nvPr>
        </p:nvSpPr>
        <p:spPr/>
        <p:txBody>
          <a:bodyPr>
            <a:normAutofit/>
          </a:bodyPr>
          <a:lstStyle/>
          <a:p>
            <a:pPr marL="0" indent="0">
              <a:buNone/>
            </a:pPr>
            <a:r>
              <a:rPr lang="en-GB" dirty="0"/>
              <a:t>The ultimate challenge of people strategy is getting it to work. </a:t>
            </a:r>
          </a:p>
          <a:p>
            <a:pPr marL="0" indent="0">
              <a:buNone/>
            </a:pPr>
            <a:r>
              <a:rPr lang="en-GB" dirty="0"/>
              <a:t>As Lynda </a:t>
            </a:r>
            <a:r>
              <a:rPr lang="en-GB" dirty="0" err="1"/>
              <a:t>Gratton</a:t>
            </a:r>
            <a:r>
              <a:rPr lang="en-GB" dirty="0"/>
              <a:t> commented: ‘There is no great strategy, only great execution</a:t>
            </a:r>
            <a:r>
              <a:rPr lang="en-GB" i="1" dirty="0"/>
              <a:t>.’ </a:t>
            </a:r>
          </a:p>
          <a:p>
            <a:pPr marL="0" indent="0">
              <a:buNone/>
            </a:pPr>
            <a:endParaRPr lang="en-GB" i="1" dirty="0"/>
          </a:p>
          <a:p>
            <a:pPr marL="0" indent="0">
              <a:buNone/>
            </a:pPr>
            <a:endParaRPr lang="en-GB" i="1" dirty="0"/>
          </a:p>
          <a:p>
            <a:pPr marL="0" indent="0">
              <a:buNone/>
            </a:pPr>
            <a:endParaRPr lang="en-GB" sz="1600" dirty="0"/>
          </a:p>
          <a:p>
            <a:pPr marL="0" indent="0">
              <a:buNone/>
            </a:pPr>
            <a:endParaRPr lang="en-GB" sz="1600" dirty="0"/>
          </a:p>
          <a:p>
            <a:pPr marL="0" indent="0">
              <a:buNone/>
            </a:pPr>
            <a:endParaRPr lang="en-GB" sz="1600" dirty="0"/>
          </a:p>
          <a:p>
            <a:pPr marL="0" indent="0">
              <a:buNone/>
            </a:pPr>
            <a:r>
              <a:rPr lang="en-GB" sz="1600" dirty="0" err="1"/>
              <a:t>Gratton</a:t>
            </a:r>
            <a:r>
              <a:rPr lang="en-GB" sz="1600" dirty="0"/>
              <a:t>, L A (2000) Real step change, </a:t>
            </a:r>
            <a:r>
              <a:rPr lang="en-GB" sz="1600" i="1" dirty="0"/>
              <a:t>People Management, </a:t>
            </a:r>
            <a:r>
              <a:rPr lang="en-GB" sz="1600" dirty="0"/>
              <a:t> 16 March, </a:t>
            </a:r>
            <a:r>
              <a:rPr lang="en-GB" sz="1600" dirty="0" err="1"/>
              <a:t>pp</a:t>
            </a:r>
            <a:r>
              <a:rPr lang="en-GB" sz="1600" dirty="0"/>
              <a:t> 27-30</a:t>
            </a:r>
          </a:p>
          <a:p>
            <a:pPr marL="0" indent="0">
              <a:buNone/>
            </a:pPr>
            <a:endParaRPr lang="en-US" dirty="0"/>
          </a:p>
        </p:txBody>
      </p:sp>
      <p:pic>
        <p:nvPicPr>
          <p:cNvPr id="7" name="Audio 6">
            <a:hlinkClick r:id="" action="ppaction://media"/>
            <a:extLst>
              <a:ext uri="{FF2B5EF4-FFF2-40B4-BE49-F238E27FC236}">
                <a16:creationId xmlns:a16="http://schemas.microsoft.com/office/drawing/2014/main" id="{246410AA-18F6-2BC3-5B43-E9140B7DA6E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71059951"/>
      </p:ext>
    </p:extLst>
  </p:cSld>
  <p:clrMapOvr>
    <a:masterClrMapping/>
  </p:clrMapOvr>
  <mc:AlternateContent xmlns:mc="http://schemas.openxmlformats.org/markup-compatibility/2006" xmlns:p14="http://schemas.microsoft.com/office/powerpoint/2010/main">
    <mc:Choice Requires="p14">
      <p:transition spd="slow" p14:dur="2000" advTm="66273"/>
    </mc:Choice>
    <mc:Fallback xmlns="">
      <p:transition spd="slow" advTm="662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p:cNvSpPr/>
          <p:nvPr/>
        </p:nvSpPr>
        <p:spPr>
          <a:xfrm>
            <a:off x="3444992" y="3003485"/>
            <a:ext cx="976483" cy="745042"/>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rgbClr val="000000"/>
                </a:solidFill>
              </a:rPr>
              <a:t>Design</a:t>
            </a:r>
          </a:p>
        </p:txBody>
      </p:sp>
      <p:sp>
        <p:nvSpPr>
          <p:cNvPr id="8" name="Pentagon 7"/>
          <p:cNvSpPr/>
          <p:nvPr/>
        </p:nvSpPr>
        <p:spPr>
          <a:xfrm>
            <a:off x="3146637" y="2121612"/>
            <a:ext cx="1038132" cy="723985"/>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rgbClr val="000000"/>
                </a:solidFill>
              </a:rPr>
              <a:t>Approach</a:t>
            </a:r>
          </a:p>
        </p:txBody>
      </p:sp>
      <p:sp>
        <p:nvSpPr>
          <p:cNvPr id="18" name="Pentagon 17"/>
          <p:cNvSpPr/>
          <p:nvPr/>
        </p:nvSpPr>
        <p:spPr>
          <a:xfrm>
            <a:off x="1815031" y="2306214"/>
            <a:ext cx="1269956" cy="713369"/>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chemeClr val="tx1"/>
                </a:solidFill>
              </a:rPr>
              <a:t>Corporate strategy</a:t>
            </a:r>
          </a:p>
        </p:txBody>
      </p:sp>
      <p:sp>
        <p:nvSpPr>
          <p:cNvPr id="19" name="Chevron 18"/>
          <p:cNvSpPr/>
          <p:nvPr/>
        </p:nvSpPr>
        <p:spPr>
          <a:xfrm>
            <a:off x="5060680" y="5119268"/>
            <a:ext cx="1737982" cy="724668"/>
          </a:xfrm>
          <a:prstGeom prst="chevron">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rgbClr val="000000"/>
                </a:solidFill>
              </a:rPr>
              <a:t>Resourcing</a:t>
            </a:r>
          </a:p>
        </p:txBody>
      </p:sp>
      <p:sp>
        <p:nvSpPr>
          <p:cNvPr id="20" name="Chevron 19"/>
          <p:cNvSpPr/>
          <p:nvPr/>
        </p:nvSpPr>
        <p:spPr>
          <a:xfrm>
            <a:off x="8576573" y="3003486"/>
            <a:ext cx="1886444" cy="722957"/>
          </a:xfrm>
          <a:prstGeom prst="chevron">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rgbClr val="000000"/>
                </a:solidFill>
              </a:rPr>
              <a:t>Organizational performance</a:t>
            </a:r>
          </a:p>
        </p:txBody>
      </p:sp>
      <p:sp>
        <p:nvSpPr>
          <p:cNvPr id="21" name="Chevron 20"/>
          <p:cNvSpPr/>
          <p:nvPr/>
        </p:nvSpPr>
        <p:spPr>
          <a:xfrm>
            <a:off x="7183312" y="3003486"/>
            <a:ext cx="1565871" cy="742815"/>
          </a:xfrm>
          <a:prstGeom prst="chevron">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chemeClr val="tx1"/>
                </a:solidFill>
              </a:rPr>
              <a:t>HR outcomes</a:t>
            </a:r>
          </a:p>
        </p:txBody>
      </p:sp>
      <p:sp>
        <p:nvSpPr>
          <p:cNvPr id="22" name="Chevron 21"/>
          <p:cNvSpPr/>
          <p:nvPr/>
        </p:nvSpPr>
        <p:spPr>
          <a:xfrm>
            <a:off x="4919668" y="4002983"/>
            <a:ext cx="1848452" cy="815254"/>
          </a:xfrm>
          <a:prstGeom prst="chevron">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rgbClr val="000000"/>
                </a:solidFill>
              </a:rPr>
              <a:t>Learning &amp; development</a:t>
            </a:r>
          </a:p>
        </p:txBody>
      </p:sp>
      <p:sp>
        <p:nvSpPr>
          <p:cNvPr id="23" name="Chevron 22"/>
          <p:cNvSpPr/>
          <p:nvPr/>
        </p:nvSpPr>
        <p:spPr>
          <a:xfrm>
            <a:off x="4919668" y="3034043"/>
            <a:ext cx="1848452" cy="764226"/>
          </a:xfrm>
          <a:prstGeom prst="chevron">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chemeClr val="tx1"/>
                </a:solidFill>
              </a:rPr>
              <a:t>People management practice</a:t>
            </a:r>
          </a:p>
        </p:txBody>
      </p:sp>
      <p:sp>
        <p:nvSpPr>
          <p:cNvPr id="24" name="Chevron 23"/>
          <p:cNvSpPr/>
          <p:nvPr/>
        </p:nvSpPr>
        <p:spPr>
          <a:xfrm>
            <a:off x="4886120" y="2081201"/>
            <a:ext cx="1848452" cy="723985"/>
          </a:xfrm>
          <a:prstGeom prst="chevron">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chemeClr val="tx1"/>
                </a:solidFill>
              </a:rPr>
              <a:t>Rewards</a:t>
            </a:r>
          </a:p>
        </p:txBody>
      </p:sp>
      <p:sp>
        <p:nvSpPr>
          <p:cNvPr id="25" name="Chevron 24"/>
          <p:cNvSpPr/>
          <p:nvPr/>
        </p:nvSpPr>
        <p:spPr>
          <a:xfrm>
            <a:off x="4848570" y="1024333"/>
            <a:ext cx="1886002" cy="744190"/>
          </a:xfrm>
          <a:prstGeom prst="chevron">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rgbClr val="000000"/>
                </a:solidFill>
              </a:rPr>
              <a:t>Performance management</a:t>
            </a:r>
          </a:p>
        </p:txBody>
      </p:sp>
      <p:cxnSp>
        <p:nvCxnSpPr>
          <p:cNvPr id="30" name="Straight Connector 29"/>
          <p:cNvCxnSpPr/>
          <p:nvPr/>
        </p:nvCxnSpPr>
        <p:spPr>
          <a:xfrm flipH="1">
            <a:off x="3052881" y="1963049"/>
            <a:ext cx="18777" cy="2788062"/>
          </a:xfrm>
          <a:prstGeom prst="line">
            <a:avLst/>
          </a:prstGeom>
        </p:spPr>
        <p:style>
          <a:lnRef idx="2">
            <a:schemeClr val="accent1"/>
          </a:lnRef>
          <a:fillRef idx="0">
            <a:schemeClr val="accent1"/>
          </a:fillRef>
          <a:effectRef idx="1">
            <a:schemeClr val="accent1"/>
          </a:effectRef>
          <a:fontRef idx="minor">
            <a:schemeClr val="tx1"/>
          </a:fontRef>
        </p:style>
      </p:cxnSp>
      <p:cxnSp>
        <p:nvCxnSpPr>
          <p:cNvPr id="32" name="Straight Connector 31"/>
          <p:cNvCxnSpPr/>
          <p:nvPr/>
        </p:nvCxnSpPr>
        <p:spPr>
          <a:xfrm>
            <a:off x="3065210" y="4751111"/>
            <a:ext cx="1783360"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34" name="Straight Connector 33"/>
          <p:cNvCxnSpPr/>
          <p:nvPr/>
        </p:nvCxnSpPr>
        <p:spPr>
          <a:xfrm>
            <a:off x="4848571" y="1963050"/>
            <a:ext cx="26663" cy="2808267"/>
          </a:xfrm>
          <a:prstGeom prst="line">
            <a:avLst/>
          </a:prstGeom>
        </p:spPr>
        <p:style>
          <a:lnRef idx="2">
            <a:schemeClr val="accent1"/>
          </a:lnRef>
          <a:fillRef idx="0">
            <a:schemeClr val="accent1"/>
          </a:fillRef>
          <a:effectRef idx="1">
            <a:schemeClr val="accent1"/>
          </a:effectRef>
          <a:fontRef idx="minor">
            <a:schemeClr val="tx1"/>
          </a:fontRef>
        </p:style>
      </p:cxnSp>
      <p:cxnSp>
        <p:nvCxnSpPr>
          <p:cNvPr id="36" name="Straight Connector 35"/>
          <p:cNvCxnSpPr/>
          <p:nvPr/>
        </p:nvCxnSpPr>
        <p:spPr>
          <a:xfrm>
            <a:off x="3260046" y="2845596"/>
            <a:ext cx="0" cy="570560"/>
          </a:xfrm>
          <a:prstGeom prst="line">
            <a:avLst/>
          </a:prstGeom>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3659041" y="3765308"/>
            <a:ext cx="0" cy="525180"/>
          </a:xfrm>
          <a:prstGeom prst="line">
            <a:avLst/>
          </a:prstGeom>
        </p:spPr>
        <p:style>
          <a:lnRef idx="2">
            <a:schemeClr val="accent1"/>
          </a:lnRef>
          <a:fillRef idx="0">
            <a:schemeClr val="accent1"/>
          </a:fillRef>
          <a:effectRef idx="1">
            <a:schemeClr val="accent1"/>
          </a:effectRef>
          <a:fontRef idx="minor">
            <a:schemeClr val="tx1"/>
          </a:fontRef>
        </p:style>
      </p:cxnSp>
      <p:cxnSp>
        <p:nvCxnSpPr>
          <p:cNvPr id="48" name="Straight Arrow Connector 47"/>
          <p:cNvCxnSpPr/>
          <p:nvPr/>
        </p:nvCxnSpPr>
        <p:spPr>
          <a:xfrm>
            <a:off x="8095720" y="1024333"/>
            <a:ext cx="0" cy="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51" name="Straight Arrow Connector 50"/>
          <p:cNvCxnSpPr/>
          <p:nvPr/>
        </p:nvCxnSpPr>
        <p:spPr>
          <a:xfrm flipV="1">
            <a:off x="5777737" y="727411"/>
            <a:ext cx="0" cy="296923"/>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55" name="Straight Arrow Connector 54"/>
          <p:cNvCxnSpPr/>
          <p:nvPr/>
        </p:nvCxnSpPr>
        <p:spPr>
          <a:xfrm>
            <a:off x="5890703" y="5843936"/>
            <a:ext cx="0" cy="27124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59" name="Straight Connector 58"/>
          <p:cNvCxnSpPr/>
          <p:nvPr/>
        </p:nvCxnSpPr>
        <p:spPr>
          <a:xfrm>
            <a:off x="5814727" y="1784278"/>
            <a:ext cx="0" cy="296923"/>
          </a:xfrm>
          <a:prstGeom prst="line">
            <a:avLst/>
          </a:prstGeom>
        </p:spPr>
        <p:style>
          <a:lnRef idx="2">
            <a:schemeClr val="accent1"/>
          </a:lnRef>
          <a:fillRef idx="0">
            <a:schemeClr val="accent1"/>
          </a:fillRef>
          <a:effectRef idx="1">
            <a:schemeClr val="accent1"/>
          </a:effectRef>
          <a:fontRef idx="minor">
            <a:schemeClr val="tx1"/>
          </a:fontRef>
        </p:style>
      </p:cxnSp>
      <p:cxnSp>
        <p:nvCxnSpPr>
          <p:cNvPr id="61" name="Straight Connector 60"/>
          <p:cNvCxnSpPr/>
          <p:nvPr/>
        </p:nvCxnSpPr>
        <p:spPr>
          <a:xfrm>
            <a:off x="5827057" y="2830702"/>
            <a:ext cx="0" cy="194868"/>
          </a:xfrm>
          <a:prstGeom prst="line">
            <a:avLst/>
          </a:prstGeom>
        </p:spPr>
        <p:style>
          <a:lnRef idx="2">
            <a:schemeClr val="accent1"/>
          </a:lnRef>
          <a:fillRef idx="0">
            <a:schemeClr val="accent1"/>
          </a:fillRef>
          <a:effectRef idx="1">
            <a:schemeClr val="accent1"/>
          </a:effectRef>
          <a:fontRef idx="minor">
            <a:schemeClr val="tx1"/>
          </a:fontRef>
        </p:style>
      </p:cxnSp>
      <p:cxnSp>
        <p:nvCxnSpPr>
          <p:cNvPr id="64" name="Straight Connector 63"/>
          <p:cNvCxnSpPr/>
          <p:nvPr/>
        </p:nvCxnSpPr>
        <p:spPr>
          <a:xfrm>
            <a:off x="5851717" y="3765309"/>
            <a:ext cx="0" cy="254455"/>
          </a:xfrm>
          <a:prstGeom prst="line">
            <a:avLst/>
          </a:prstGeom>
        </p:spPr>
        <p:style>
          <a:lnRef idx="2">
            <a:schemeClr val="accent1"/>
          </a:lnRef>
          <a:fillRef idx="0">
            <a:schemeClr val="accent1"/>
          </a:fillRef>
          <a:effectRef idx="1">
            <a:schemeClr val="accent1"/>
          </a:effectRef>
          <a:fontRef idx="minor">
            <a:schemeClr val="tx1"/>
          </a:fontRef>
        </p:style>
      </p:cxnSp>
      <p:cxnSp>
        <p:nvCxnSpPr>
          <p:cNvPr id="67" name="Straight Connector 66"/>
          <p:cNvCxnSpPr/>
          <p:nvPr/>
        </p:nvCxnSpPr>
        <p:spPr>
          <a:xfrm>
            <a:off x="5877374" y="4818238"/>
            <a:ext cx="0" cy="340759"/>
          </a:xfrm>
          <a:prstGeom prst="line">
            <a:avLst/>
          </a:prstGeom>
        </p:spPr>
        <p:style>
          <a:lnRef idx="2">
            <a:schemeClr val="accent1"/>
          </a:lnRef>
          <a:fillRef idx="0">
            <a:schemeClr val="accent1"/>
          </a:fillRef>
          <a:effectRef idx="1">
            <a:schemeClr val="accent1"/>
          </a:effectRef>
          <a:fontRef idx="minor">
            <a:schemeClr val="tx1"/>
          </a:fontRef>
        </p:style>
      </p:cxnSp>
      <p:sp>
        <p:nvSpPr>
          <p:cNvPr id="78" name="Pentagon 77"/>
          <p:cNvSpPr/>
          <p:nvPr/>
        </p:nvSpPr>
        <p:spPr>
          <a:xfrm>
            <a:off x="3798829" y="3917848"/>
            <a:ext cx="1004868" cy="726244"/>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rgbClr val="000000"/>
                </a:solidFill>
              </a:rPr>
              <a:t>Operation</a:t>
            </a:r>
          </a:p>
        </p:txBody>
      </p:sp>
      <p:cxnSp>
        <p:nvCxnSpPr>
          <p:cNvPr id="83" name="Straight Arrow Connector 82"/>
          <p:cNvCxnSpPr>
            <a:endCxn id="7" idx="1"/>
          </p:cNvCxnSpPr>
          <p:nvPr/>
        </p:nvCxnSpPr>
        <p:spPr>
          <a:xfrm>
            <a:off x="3260047" y="3369842"/>
            <a:ext cx="184945" cy="616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89" name="Straight Arrow Connector 88"/>
          <p:cNvCxnSpPr/>
          <p:nvPr/>
        </p:nvCxnSpPr>
        <p:spPr>
          <a:xfrm>
            <a:off x="3627215" y="4290488"/>
            <a:ext cx="183945" cy="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93" name="Straight Connector 92"/>
          <p:cNvCxnSpPr/>
          <p:nvPr/>
        </p:nvCxnSpPr>
        <p:spPr>
          <a:xfrm>
            <a:off x="3052880" y="1963049"/>
            <a:ext cx="1795690" cy="0"/>
          </a:xfrm>
          <a:prstGeom prst="line">
            <a:avLst/>
          </a:prstGeom>
        </p:spPr>
        <p:style>
          <a:lnRef idx="2">
            <a:schemeClr val="accent1"/>
          </a:lnRef>
          <a:fillRef idx="0">
            <a:schemeClr val="accent1"/>
          </a:fillRef>
          <a:effectRef idx="1">
            <a:schemeClr val="accent1"/>
          </a:effectRef>
          <a:fontRef idx="minor">
            <a:schemeClr val="tx1"/>
          </a:fontRef>
        </p:style>
      </p:cxnSp>
      <p:sp>
        <p:nvSpPr>
          <p:cNvPr id="98" name="Pentagon 97"/>
          <p:cNvSpPr/>
          <p:nvPr/>
        </p:nvSpPr>
        <p:spPr>
          <a:xfrm>
            <a:off x="1815032" y="3664798"/>
            <a:ext cx="1237849" cy="748981"/>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a:solidFill>
                  <a:srgbClr val="000000"/>
                </a:solidFill>
              </a:rPr>
              <a:t>People strategy</a:t>
            </a:r>
          </a:p>
        </p:txBody>
      </p:sp>
      <p:cxnSp>
        <p:nvCxnSpPr>
          <p:cNvPr id="102" name="Straight Arrow Connector 101"/>
          <p:cNvCxnSpPr/>
          <p:nvPr/>
        </p:nvCxnSpPr>
        <p:spPr>
          <a:xfrm flipH="1">
            <a:off x="2276112" y="3035503"/>
            <a:ext cx="12329" cy="62929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103" name="TextBox 102"/>
          <p:cNvSpPr txBox="1"/>
          <p:nvPr/>
        </p:nvSpPr>
        <p:spPr>
          <a:xfrm>
            <a:off x="6913069" y="3193209"/>
            <a:ext cx="344232" cy="461665"/>
          </a:xfrm>
          <a:prstGeom prst="rect">
            <a:avLst/>
          </a:prstGeom>
          <a:noFill/>
        </p:spPr>
        <p:txBody>
          <a:bodyPr wrap="square" rtlCol="0">
            <a:spAutoFit/>
          </a:bodyPr>
          <a:lstStyle/>
          <a:p>
            <a:r>
              <a:rPr lang="en-US" sz="2400" dirty="0"/>
              <a:t>?</a:t>
            </a:r>
          </a:p>
        </p:txBody>
      </p:sp>
      <p:cxnSp>
        <p:nvCxnSpPr>
          <p:cNvPr id="107" name="Straight Arrow Connector 106"/>
          <p:cNvCxnSpPr/>
          <p:nvPr/>
        </p:nvCxnSpPr>
        <p:spPr>
          <a:xfrm flipH="1">
            <a:off x="2572023" y="4019763"/>
            <a:ext cx="1087018" cy="1429650"/>
          </a:xfrm>
          <a:prstGeom prst="straightConnector1">
            <a:avLst/>
          </a:prstGeom>
          <a:ln w="12700" cmpd="sng">
            <a:solidFill>
              <a:schemeClr val="tx1"/>
            </a:solidFill>
            <a:tailEnd type="arrow"/>
          </a:ln>
        </p:spPr>
        <p:style>
          <a:lnRef idx="2">
            <a:schemeClr val="accent1"/>
          </a:lnRef>
          <a:fillRef idx="0">
            <a:schemeClr val="accent1"/>
          </a:fillRef>
          <a:effectRef idx="1">
            <a:schemeClr val="accent1"/>
          </a:effectRef>
          <a:fontRef idx="minor">
            <a:schemeClr val="tx1"/>
          </a:fontRef>
        </p:style>
      </p:cxnSp>
      <p:sp>
        <p:nvSpPr>
          <p:cNvPr id="108" name="TextBox 107"/>
          <p:cNvSpPr txBox="1"/>
          <p:nvPr/>
        </p:nvSpPr>
        <p:spPr>
          <a:xfrm>
            <a:off x="2117470" y="5131060"/>
            <a:ext cx="629530" cy="461665"/>
          </a:xfrm>
          <a:prstGeom prst="rect">
            <a:avLst/>
          </a:prstGeom>
          <a:noFill/>
        </p:spPr>
        <p:txBody>
          <a:bodyPr wrap="square" rtlCol="0">
            <a:spAutoFit/>
          </a:bodyPr>
          <a:lstStyle/>
          <a:p>
            <a:r>
              <a:rPr lang="en-US" sz="1200" dirty="0">
                <a:solidFill>
                  <a:srgbClr val="000000"/>
                </a:solidFill>
              </a:rPr>
              <a:t>The gap</a:t>
            </a:r>
          </a:p>
        </p:txBody>
      </p:sp>
      <p:sp>
        <p:nvSpPr>
          <p:cNvPr id="115" name="TextBox 114"/>
          <p:cNvSpPr txBox="1"/>
          <p:nvPr/>
        </p:nvSpPr>
        <p:spPr>
          <a:xfrm>
            <a:off x="1745937" y="271239"/>
            <a:ext cx="8445832" cy="461665"/>
          </a:xfrm>
          <a:prstGeom prst="rect">
            <a:avLst/>
          </a:prstGeom>
          <a:noFill/>
        </p:spPr>
        <p:txBody>
          <a:bodyPr wrap="square" rtlCol="0">
            <a:spAutoFit/>
          </a:bodyPr>
          <a:lstStyle/>
          <a:p>
            <a:pPr algn="ctr"/>
            <a:r>
              <a:rPr lang="en-US" sz="2400" b="1" dirty="0"/>
              <a:t>THE GAP BETEEN STRATEGY FORMULATION AND EXECUTION</a:t>
            </a:r>
          </a:p>
        </p:txBody>
      </p:sp>
      <p:sp>
        <p:nvSpPr>
          <p:cNvPr id="116" name="TextBox 115"/>
          <p:cNvSpPr txBox="1"/>
          <p:nvPr/>
        </p:nvSpPr>
        <p:spPr>
          <a:xfrm>
            <a:off x="1815031" y="6448062"/>
            <a:ext cx="8647986" cy="307777"/>
          </a:xfrm>
          <a:prstGeom prst="rect">
            <a:avLst/>
          </a:prstGeom>
          <a:noFill/>
        </p:spPr>
        <p:txBody>
          <a:bodyPr wrap="square" rtlCol="0">
            <a:spAutoFit/>
          </a:bodyPr>
          <a:lstStyle/>
          <a:p>
            <a:r>
              <a:rPr lang="en-US" sz="1400" dirty="0">
                <a:solidFill>
                  <a:srgbClr val="000000"/>
                </a:solidFill>
              </a:rPr>
              <a:t>Source: Adapted from Jonathan Trevor (2011( </a:t>
            </a:r>
            <a:r>
              <a:rPr lang="en-US" sz="1400" i="1" dirty="0">
                <a:solidFill>
                  <a:srgbClr val="000000"/>
                </a:solidFill>
              </a:rPr>
              <a:t>Can Pay be Strategic? </a:t>
            </a:r>
            <a:r>
              <a:rPr lang="en-US" sz="1400" dirty="0">
                <a:solidFill>
                  <a:srgbClr val="000000"/>
                </a:solidFill>
              </a:rPr>
              <a:t>Basingstoke, Palgrave Macmillan</a:t>
            </a:r>
          </a:p>
        </p:txBody>
      </p:sp>
      <p:pic>
        <p:nvPicPr>
          <p:cNvPr id="5" name="Audio 4">
            <a:hlinkClick r:id="" action="ppaction://media"/>
            <a:extLst>
              <a:ext uri="{FF2B5EF4-FFF2-40B4-BE49-F238E27FC236}">
                <a16:creationId xmlns:a16="http://schemas.microsoft.com/office/drawing/2014/main" id="{059AC987-5B5E-E5FB-3B19-F1D71C35C78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35077354"/>
      </p:ext>
    </p:extLst>
  </p:cSld>
  <p:clrMapOvr>
    <a:masterClrMapping/>
  </p:clrMapOvr>
  <mc:AlternateContent xmlns:mc="http://schemas.openxmlformats.org/markup-compatibility/2006" xmlns:p14="http://schemas.microsoft.com/office/powerpoint/2010/main">
    <mc:Choice Requires="p14">
      <p:transition spd="slow" p14:dur="2000" advTm="82500"/>
    </mc:Choice>
    <mc:Fallback xmlns="">
      <p:transition spd="slow" advTm="82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1" y="1295483"/>
            <a:ext cx="9002851" cy="4524315"/>
          </a:xfrm>
          <a:prstGeom prst="rect">
            <a:avLst/>
          </a:prstGeom>
          <a:noFill/>
        </p:spPr>
        <p:txBody>
          <a:bodyPr wrap="square" rtlCol="0">
            <a:spAutoFit/>
          </a:bodyPr>
          <a:lstStyle/>
          <a:p>
            <a:pPr marL="285750" indent="-285750">
              <a:buFont typeface="Arial"/>
              <a:buChar char="•"/>
            </a:pPr>
            <a:r>
              <a:rPr lang="en-GB" sz="2800" dirty="0"/>
              <a:t>Over-complex or ambiguous initiatives </a:t>
            </a:r>
          </a:p>
          <a:p>
            <a:pPr marL="285750" indent="-285750">
              <a:buFont typeface="Arial"/>
              <a:buChar char="•"/>
            </a:pPr>
            <a:r>
              <a:rPr lang="en-GB" sz="2800" dirty="0"/>
              <a:t>Non-routine initiatives </a:t>
            </a:r>
          </a:p>
          <a:p>
            <a:pPr marL="285750" indent="-285750">
              <a:buFont typeface="Arial"/>
              <a:buChar char="•"/>
            </a:pPr>
            <a:r>
              <a:rPr lang="en-GB" sz="2800" dirty="0"/>
              <a:t>The initiative is seen as a threat</a:t>
            </a:r>
          </a:p>
          <a:p>
            <a:pPr marL="285750" indent="-285750">
              <a:buFont typeface="Arial"/>
              <a:buChar char="•"/>
            </a:pPr>
            <a:r>
              <a:rPr lang="en-GB" sz="2800" dirty="0"/>
              <a:t>Inconsistencies between corporate and people  strategies</a:t>
            </a:r>
          </a:p>
          <a:p>
            <a:pPr marL="285750" indent="-285750">
              <a:buFont typeface="Arial"/>
              <a:buChar char="•"/>
            </a:pPr>
            <a:r>
              <a:rPr lang="en-GB" sz="2800" dirty="0"/>
              <a:t>Distrust of senior management</a:t>
            </a:r>
          </a:p>
          <a:p>
            <a:pPr marL="285750" indent="-285750">
              <a:buFont typeface="Arial"/>
              <a:buChar char="•"/>
            </a:pPr>
            <a:r>
              <a:rPr lang="en-GB" sz="2800" dirty="0"/>
              <a:t>The perceived fairness of the initiative</a:t>
            </a:r>
          </a:p>
          <a:p>
            <a:pPr marL="285750" indent="-285750">
              <a:buFont typeface="Arial"/>
              <a:buChar char="•"/>
            </a:pPr>
            <a:r>
              <a:rPr lang="en-GB" sz="2800" dirty="0"/>
              <a:t>Insufficient attention given to practical implementation problems</a:t>
            </a:r>
          </a:p>
          <a:p>
            <a:pPr marL="285750" indent="-285750">
              <a:buFont typeface="Arial"/>
              <a:buChar char="•"/>
            </a:pPr>
            <a:r>
              <a:rPr lang="en-GB" sz="2800" dirty="0"/>
              <a:t>Inadequate approach to change management</a:t>
            </a:r>
          </a:p>
          <a:p>
            <a:pPr marL="285750" indent="-285750">
              <a:buFont typeface="Arial"/>
              <a:buChar char="•"/>
            </a:pPr>
            <a:endParaRPr lang="en-GB" dirty="0"/>
          </a:p>
          <a:p>
            <a:endParaRPr lang="en-US" dirty="0"/>
          </a:p>
        </p:txBody>
      </p:sp>
      <p:sp>
        <p:nvSpPr>
          <p:cNvPr id="3" name="TextBox 2"/>
          <p:cNvSpPr txBox="1"/>
          <p:nvPr/>
        </p:nvSpPr>
        <p:spPr>
          <a:xfrm>
            <a:off x="2656711" y="69603"/>
            <a:ext cx="7052578" cy="1077218"/>
          </a:xfrm>
          <a:prstGeom prst="rect">
            <a:avLst/>
          </a:prstGeom>
          <a:noFill/>
        </p:spPr>
        <p:txBody>
          <a:bodyPr wrap="square" rtlCol="0">
            <a:spAutoFit/>
          </a:bodyPr>
          <a:lstStyle/>
          <a:p>
            <a:pPr algn="ctr"/>
            <a:r>
              <a:rPr lang="en-US" sz="3200" b="1" dirty="0"/>
              <a:t>REASONS FOR IMPLEMENTATION PROBLEMS</a:t>
            </a:r>
          </a:p>
        </p:txBody>
      </p:sp>
      <p:pic>
        <p:nvPicPr>
          <p:cNvPr id="7" name="Audio 6">
            <a:hlinkClick r:id="" action="ppaction://media"/>
            <a:extLst>
              <a:ext uri="{FF2B5EF4-FFF2-40B4-BE49-F238E27FC236}">
                <a16:creationId xmlns:a16="http://schemas.microsoft.com/office/drawing/2014/main" id="{C3F13419-67B0-B7A2-AD6E-04EC55BC3C7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10413054"/>
      </p:ext>
    </p:extLst>
  </p:cSld>
  <p:clrMapOvr>
    <a:masterClrMapping/>
  </p:clrMapOvr>
  <mc:AlternateContent xmlns:mc="http://schemas.openxmlformats.org/markup-compatibility/2006" xmlns:p14="http://schemas.microsoft.com/office/powerpoint/2010/main">
    <mc:Choice Requires="p14">
      <p:transition spd="slow" p14:dur="2000" advTm="159991"/>
    </mc:Choice>
    <mc:Fallback xmlns="">
      <p:transition spd="slow" advTm="1599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16979" y="194391"/>
            <a:ext cx="7568166" cy="5601533"/>
          </a:xfrm>
          <a:prstGeom prst="rect">
            <a:avLst/>
          </a:prstGeom>
          <a:noFill/>
        </p:spPr>
        <p:txBody>
          <a:bodyPr wrap="square" rtlCol="0">
            <a:spAutoFit/>
          </a:bodyPr>
          <a:lstStyle/>
          <a:p>
            <a:pPr algn="ctr"/>
            <a:r>
              <a:rPr lang="en-GB" sz="3200" b="1" dirty="0">
                <a:latin typeface="Arial"/>
                <a:cs typeface="Arial"/>
              </a:rPr>
              <a:t>IMPLEMENTING PEOPLE STRATEGIES</a:t>
            </a:r>
          </a:p>
          <a:p>
            <a:endParaRPr lang="en-GB" dirty="0"/>
          </a:p>
          <a:p>
            <a:endParaRPr lang="en-GB" dirty="0"/>
          </a:p>
          <a:p>
            <a:r>
              <a:rPr lang="en-GB" sz="2400" dirty="0">
                <a:latin typeface="Arial"/>
                <a:cs typeface="Arial"/>
              </a:rPr>
              <a:t>To ensure the effective delivery of people strategies it necessary to adopt the following approaches: </a:t>
            </a:r>
          </a:p>
          <a:p>
            <a:endParaRPr lang="en-GB" sz="2400" dirty="0">
              <a:latin typeface="Arial"/>
              <a:cs typeface="Arial"/>
            </a:endParaRPr>
          </a:p>
          <a:p>
            <a:pPr marL="285750" indent="-285750">
              <a:buFont typeface="Arial"/>
              <a:buChar char="•"/>
            </a:pPr>
            <a:r>
              <a:rPr lang="en-GB" sz="2400" dirty="0">
                <a:latin typeface="Arial"/>
                <a:cs typeface="Arial"/>
              </a:rPr>
              <a:t>formulate practical strategies – ones that can be readily put into effect</a:t>
            </a:r>
          </a:p>
          <a:p>
            <a:pPr marL="285750" indent="-285750">
              <a:buFont typeface="Arial"/>
              <a:buChar char="•"/>
            </a:pPr>
            <a:r>
              <a:rPr lang="en-GB" sz="2400" dirty="0">
                <a:latin typeface="Arial"/>
                <a:cs typeface="Arial"/>
              </a:rPr>
              <a:t>Involve line mangers and other employees</a:t>
            </a:r>
          </a:p>
          <a:p>
            <a:pPr marL="285750" indent="-285750">
              <a:buFont typeface="Arial"/>
              <a:buChar char="•"/>
            </a:pPr>
            <a:r>
              <a:rPr lang="en-GB" sz="2400" dirty="0">
                <a:latin typeface="Arial"/>
                <a:cs typeface="Arial"/>
              </a:rPr>
              <a:t>communicate</a:t>
            </a:r>
          </a:p>
          <a:p>
            <a:pPr marL="285750" indent="-285750">
              <a:buFont typeface="Arial"/>
              <a:buChar char="•"/>
            </a:pPr>
            <a:r>
              <a:rPr lang="en-GB" sz="2400" dirty="0">
                <a:latin typeface="Arial"/>
                <a:cs typeface="Arial"/>
              </a:rPr>
              <a:t>build skills</a:t>
            </a:r>
          </a:p>
          <a:p>
            <a:pPr marL="285750" indent="-285750">
              <a:buFont typeface="Arial"/>
              <a:buChar char="•"/>
            </a:pPr>
            <a:r>
              <a:rPr lang="en-GB" sz="2400" dirty="0">
                <a:latin typeface="Arial"/>
                <a:cs typeface="Arial"/>
              </a:rPr>
              <a:t>monitor and evaluate</a:t>
            </a:r>
          </a:p>
          <a:p>
            <a:pPr marL="285750" indent="-285750">
              <a:buFont typeface="Arial"/>
              <a:buChar char="•"/>
            </a:pPr>
            <a:r>
              <a:rPr lang="en-GB" sz="2400" dirty="0">
                <a:latin typeface="Arial"/>
                <a:cs typeface="Arial"/>
              </a:rPr>
              <a:t>manage change</a:t>
            </a:r>
          </a:p>
          <a:p>
            <a:endParaRPr lang="en-US" dirty="0"/>
          </a:p>
        </p:txBody>
      </p:sp>
      <p:pic>
        <p:nvPicPr>
          <p:cNvPr id="6" name="Audio 5">
            <a:hlinkClick r:id="" action="ppaction://media"/>
            <a:extLst>
              <a:ext uri="{FF2B5EF4-FFF2-40B4-BE49-F238E27FC236}">
                <a16:creationId xmlns:a16="http://schemas.microsoft.com/office/drawing/2014/main" id="{83EE7562-7AD7-F03F-0F08-134B06C2499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7007147"/>
      </p:ext>
    </p:extLst>
  </p:cSld>
  <p:clrMapOvr>
    <a:masterClrMapping/>
  </p:clrMapOvr>
  <mc:AlternateContent xmlns:mc="http://schemas.openxmlformats.org/markup-compatibility/2006" xmlns:p14="http://schemas.microsoft.com/office/powerpoint/2010/main">
    <mc:Choice Requires="p14">
      <p:transition spd="slow" p14:dur="2000" advTm="160968"/>
    </mc:Choice>
    <mc:Fallback xmlns="">
      <p:transition spd="slow" advTm="1609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t>WHEN DOES SHRM BECOME REAL?</a:t>
            </a:r>
          </a:p>
        </p:txBody>
      </p:sp>
      <p:sp>
        <p:nvSpPr>
          <p:cNvPr id="3" name="Content Placeholder 2"/>
          <p:cNvSpPr>
            <a:spLocks noGrp="1"/>
          </p:cNvSpPr>
          <p:nvPr>
            <p:ph idx="1"/>
          </p:nvPr>
        </p:nvSpPr>
        <p:spPr/>
        <p:txBody>
          <a:bodyPr>
            <a:normAutofit/>
          </a:bodyPr>
          <a:lstStyle/>
          <a:p>
            <a:pPr marL="0" indent="0">
              <a:buNone/>
            </a:pPr>
            <a:r>
              <a:rPr lang="en-GB" dirty="0"/>
              <a:t>Strategic HRM is a concept of some academic importance but less practical significance.</a:t>
            </a:r>
          </a:p>
          <a:p>
            <a:pPr marL="0" indent="0">
              <a:buNone/>
            </a:pPr>
            <a:r>
              <a:rPr lang="en-GB" dirty="0"/>
              <a:t> It only becomes real when people management professionals and line managers jointly practice strategic management and together develop and implement people strategies which address the people and business requirements and issues facing their organization. </a:t>
            </a:r>
          </a:p>
          <a:p>
            <a:endParaRPr lang="en-US" dirty="0"/>
          </a:p>
        </p:txBody>
      </p:sp>
      <p:pic>
        <p:nvPicPr>
          <p:cNvPr id="7" name="Audio 6">
            <a:hlinkClick r:id="" action="ppaction://media"/>
            <a:extLst>
              <a:ext uri="{FF2B5EF4-FFF2-40B4-BE49-F238E27FC236}">
                <a16:creationId xmlns:a16="http://schemas.microsoft.com/office/drawing/2014/main" id="{834A31AD-786D-E8E8-4E7B-32CFB94D977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37110460"/>
      </p:ext>
    </p:extLst>
  </p:cSld>
  <p:clrMapOvr>
    <a:masterClrMapping/>
  </p:clrMapOvr>
  <mc:AlternateContent xmlns:mc="http://schemas.openxmlformats.org/markup-compatibility/2006" xmlns:p14="http://schemas.microsoft.com/office/powerpoint/2010/main">
    <mc:Choice Requires="p14">
      <p:transition spd="slow" p14:dur="2000" advTm="77708"/>
    </mc:Choice>
    <mc:Fallback xmlns="">
      <p:transition spd="slow" advTm="77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001840"/>
          </a:xfrm>
        </p:spPr>
        <p:txBody>
          <a:bodyPr>
            <a:normAutofit fontScale="90000"/>
          </a:bodyPr>
          <a:lstStyle/>
          <a:p>
            <a:r>
              <a:rPr lang="en-GB" b="1" dirty="0"/>
              <a:t>A MULTI-STAKEHOLDER APPROACH TO HRM</a:t>
            </a:r>
            <a:endParaRPr lang="en-US" b="1" dirty="0"/>
          </a:p>
        </p:txBody>
      </p:sp>
      <p:sp>
        <p:nvSpPr>
          <p:cNvPr id="3" name="Content Placeholder 2"/>
          <p:cNvSpPr>
            <a:spLocks noGrp="1"/>
          </p:cNvSpPr>
          <p:nvPr>
            <p:ph idx="1"/>
          </p:nvPr>
        </p:nvSpPr>
        <p:spPr/>
        <p:txBody>
          <a:bodyPr>
            <a:normAutofit/>
          </a:bodyPr>
          <a:lstStyle/>
          <a:p>
            <a:endParaRPr lang="en-GB" dirty="0"/>
          </a:p>
          <a:p>
            <a:endParaRPr lang="en-GB" dirty="0"/>
          </a:p>
          <a:p>
            <a:endParaRPr lang="en-GB" dirty="0"/>
          </a:p>
          <a:p>
            <a:endParaRPr lang="en-GB" dirty="0"/>
          </a:p>
          <a:p>
            <a:endParaRPr lang="en-GB" dirty="0"/>
          </a:p>
          <a:p>
            <a:endParaRPr lang="en-GB" dirty="0"/>
          </a:p>
          <a:p>
            <a:endParaRPr lang="en-GB" sz="1800" dirty="0"/>
          </a:p>
          <a:p>
            <a:pPr marL="0" indent="0">
              <a:buNone/>
            </a:pPr>
            <a:r>
              <a:rPr lang="en-GB" sz="1800" dirty="0"/>
              <a:t>Beer </a:t>
            </a:r>
            <a:r>
              <a:rPr lang="en-GB" sz="1800" i="1" dirty="0"/>
              <a:t>et al </a:t>
            </a:r>
            <a:r>
              <a:rPr lang="en-GB" sz="1800" dirty="0"/>
              <a:t>(1984)</a:t>
            </a:r>
            <a:endParaRPr lang="en-US" dirty="0"/>
          </a:p>
        </p:txBody>
      </p:sp>
      <p:sp>
        <p:nvSpPr>
          <p:cNvPr id="4" name="Rounded Rectangular Callout 3"/>
          <p:cNvSpPr/>
          <p:nvPr/>
        </p:nvSpPr>
        <p:spPr>
          <a:xfrm>
            <a:off x="1981201" y="1487049"/>
            <a:ext cx="8367509" cy="2857052"/>
          </a:xfrm>
          <a:prstGeom prst="wedgeRoundRectCallou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Rectangle 4"/>
          <p:cNvSpPr/>
          <p:nvPr/>
        </p:nvSpPr>
        <p:spPr>
          <a:xfrm>
            <a:off x="2306457" y="1666445"/>
            <a:ext cx="8002705" cy="2308324"/>
          </a:xfrm>
          <a:prstGeom prst="rect">
            <a:avLst/>
          </a:prstGeom>
        </p:spPr>
        <p:txBody>
          <a:bodyPr wrap="square">
            <a:spAutoFit/>
          </a:bodyPr>
          <a:lstStyle/>
          <a:p>
            <a:r>
              <a:rPr lang="en-GB" sz="2400" dirty="0"/>
              <a:t>‘HRM policies are and indeed should be influenced by the interests of various stakeholders: shareholders, management, employees, community and government. Unless these policies are influenced by all stakeholders, the enterprise will fail to meet the needs of these stakeholders in the long run and it will fail as an institution.’ </a:t>
            </a:r>
          </a:p>
        </p:txBody>
      </p:sp>
      <p:pic>
        <p:nvPicPr>
          <p:cNvPr id="9" name="Audio 8">
            <a:hlinkClick r:id="" action="ppaction://media"/>
            <a:extLst>
              <a:ext uri="{FF2B5EF4-FFF2-40B4-BE49-F238E27FC236}">
                <a16:creationId xmlns:a16="http://schemas.microsoft.com/office/drawing/2014/main" id="{1944F6C6-80F4-6CF5-DE3D-3688BD867B4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4822548"/>
      </p:ext>
    </p:extLst>
  </p:cSld>
  <p:clrMapOvr>
    <a:masterClrMapping/>
  </p:clrMapOvr>
  <mc:AlternateContent xmlns:mc="http://schemas.openxmlformats.org/markup-compatibility/2006" xmlns:p14="http://schemas.microsoft.com/office/powerpoint/2010/main">
    <mc:Choice Requires="p14">
      <p:transition spd="slow" p14:dur="2000" advTm="163373"/>
    </mc:Choice>
    <mc:Fallback xmlns="">
      <p:transition spd="slow" advTm="1633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8462" y="0"/>
            <a:ext cx="8229600" cy="1124578"/>
          </a:xfrm>
        </p:spPr>
        <p:txBody>
          <a:bodyPr>
            <a:normAutofit fontScale="90000"/>
          </a:bodyPr>
          <a:lstStyle/>
          <a:p>
            <a:br>
              <a:rPr lang="en-GB" sz="3600" b="1" dirty="0"/>
            </a:br>
            <a:r>
              <a:rPr lang="en-GB" sz="3600" b="1" dirty="0"/>
              <a:t>SHRM: THE ASSUMPTIONS AND THE REALITY</a:t>
            </a:r>
            <a:br>
              <a:rPr lang="en-GB" dirty="0"/>
            </a:br>
            <a:endParaRPr lang="en-US" dirty="0"/>
          </a:p>
        </p:txBody>
      </p:sp>
      <p:sp>
        <p:nvSpPr>
          <p:cNvPr id="3" name="Content Placeholder 2"/>
          <p:cNvSpPr>
            <a:spLocks noGrp="1"/>
          </p:cNvSpPr>
          <p:nvPr>
            <p:ph idx="1"/>
          </p:nvPr>
        </p:nvSpPr>
        <p:spPr>
          <a:xfrm>
            <a:off x="1566959" y="1279647"/>
            <a:ext cx="9039672" cy="4525963"/>
          </a:xfrm>
        </p:spPr>
        <p:txBody>
          <a:bodyPr>
            <a:normAutofit fontScale="92500" lnSpcReduction="20000"/>
          </a:bodyPr>
          <a:lstStyle/>
          <a:p>
            <a:pPr marL="0" indent="0">
              <a:buNone/>
            </a:pPr>
            <a:r>
              <a:rPr lang="en-GB" dirty="0"/>
              <a:t>SHRM is based on three assumptions:</a:t>
            </a:r>
          </a:p>
          <a:p>
            <a:pPr marL="0" indent="0">
              <a:buNone/>
            </a:pPr>
            <a:endParaRPr lang="en-GB" dirty="0"/>
          </a:p>
          <a:p>
            <a:r>
              <a:rPr lang="en-GB" dirty="0"/>
              <a:t>HR strategies should be vertically integrated with the business strategy;</a:t>
            </a:r>
          </a:p>
          <a:p>
            <a:pPr lvl="0"/>
            <a:r>
              <a:rPr lang="en-GB" dirty="0"/>
              <a:t>HR strategies should be horizontally integrated with one another;</a:t>
            </a:r>
          </a:p>
          <a:p>
            <a:pPr lvl="0"/>
            <a:r>
              <a:rPr lang="en-GB" dirty="0"/>
              <a:t>HR strategies should take account of the interests of all the organization’s stakeholders (the multi-stakeholder view).</a:t>
            </a:r>
          </a:p>
          <a:p>
            <a:pPr lvl="0"/>
            <a:endParaRPr lang="en-GB" dirty="0"/>
          </a:p>
          <a:p>
            <a:pPr marL="0" indent="0">
              <a:buNone/>
            </a:pPr>
            <a:r>
              <a:rPr lang="en-GB" dirty="0"/>
              <a:t>As often described, SHRM focuses on the first of these assumptions, pays lip service to the second and to a large extent ignores the third. </a:t>
            </a:r>
          </a:p>
          <a:p>
            <a:pPr marL="0" indent="0">
              <a:buNone/>
            </a:pPr>
            <a:endParaRPr lang="en-US" dirty="0"/>
          </a:p>
        </p:txBody>
      </p:sp>
      <p:pic>
        <p:nvPicPr>
          <p:cNvPr id="7" name="Audio 6">
            <a:hlinkClick r:id="" action="ppaction://media"/>
            <a:extLst>
              <a:ext uri="{FF2B5EF4-FFF2-40B4-BE49-F238E27FC236}">
                <a16:creationId xmlns:a16="http://schemas.microsoft.com/office/drawing/2014/main" id="{DECDEB7E-FA03-4FC4-F981-E5F2C69E5C5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62573563"/>
      </p:ext>
    </p:extLst>
  </p:cSld>
  <p:clrMapOvr>
    <a:masterClrMapping/>
  </p:clrMapOvr>
  <mc:AlternateContent xmlns:mc="http://schemas.openxmlformats.org/markup-compatibility/2006" xmlns:p14="http://schemas.microsoft.com/office/powerpoint/2010/main">
    <mc:Choice Requires="p14">
      <p:transition spd="slow" p14:dur="2000" advTm="78303"/>
    </mc:Choice>
    <mc:Fallback xmlns="">
      <p:transition spd="slow" advTm="783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D6547-FBC7-3DE2-3755-C487E8A98B98}"/>
              </a:ext>
            </a:extLst>
          </p:cNvPr>
          <p:cNvSpPr>
            <a:spLocks noGrp="1"/>
          </p:cNvSpPr>
          <p:nvPr>
            <p:ph type="title"/>
          </p:nvPr>
        </p:nvSpPr>
        <p:spPr/>
        <p:txBody>
          <a:bodyPr/>
          <a:lstStyle/>
          <a:p>
            <a:r>
              <a:rPr lang="en-GB" dirty="0">
                <a:hlinkClick r:id="rId5"/>
              </a:rPr>
              <a:t>CIPD Research </a:t>
            </a:r>
            <a:endParaRPr lang="en-GB" dirty="0"/>
          </a:p>
        </p:txBody>
      </p:sp>
      <p:graphicFrame>
        <p:nvGraphicFramePr>
          <p:cNvPr id="4" name="Content Placeholder 3">
            <a:extLst>
              <a:ext uri="{FF2B5EF4-FFF2-40B4-BE49-F238E27FC236}">
                <a16:creationId xmlns:a16="http://schemas.microsoft.com/office/drawing/2014/main" id="{3BAFC175-858D-8A9A-42B1-620842CDBE2E}"/>
              </a:ext>
            </a:extLst>
          </p:cNvPr>
          <p:cNvGraphicFramePr>
            <a:graphicFrameLocks noGrp="1"/>
          </p:cNvGraphicFramePr>
          <p:nvPr>
            <p:ph idx="1"/>
          </p:nvPr>
        </p:nvGraphicFramePr>
        <p:xfrm>
          <a:off x="1981200" y="1600201"/>
          <a:ext cx="8229600" cy="391636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7" name="Audio 6">
            <a:hlinkClick r:id="" action="ppaction://media"/>
            <a:extLst>
              <a:ext uri="{FF2B5EF4-FFF2-40B4-BE49-F238E27FC236}">
                <a16:creationId xmlns:a16="http://schemas.microsoft.com/office/drawing/2014/main" id="{8BDED769-6388-59BE-F682-620DE7B86222}"/>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59504754"/>
      </p:ext>
    </p:extLst>
  </p:cSld>
  <p:clrMapOvr>
    <a:masterClrMapping/>
  </p:clrMapOvr>
  <mc:AlternateContent xmlns:mc="http://schemas.openxmlformats.org/markup-compatibility/2006" xmlns:p14="http://schemas.microsoft.com/office/powerpoint/2010/main">
    <mc:Choice Requires="p14">
      <p:transition spd="slow" p14:dur="2000" advTm="56704"/>
    </mc:Choice>
    <mc:Fallback xmlns="">
      <p:transition spd="slow" advTm="567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AC528E-55B3-09BF-8945-FF1ECE042ACD}"/>
              </a:ext>
            </a:extLst>
          </p:cNvPr>
          <p:cNvSpPr>
            <a:spLocks noGrp="1"/>
          </p:cNvSpPr>
          <p:nvPr>
            <p:ph idx="1"/>
          </p:nvPr>
        </p:nvSpPr>
        <p:spPr>
          <a:xfrm>
            <a:off x="1981200" y="1035605"/>
            <a:ext cx="8229600" cy="3917032"/>
          </a:xfrm>
        </p:spPr>
        <p:txBody>
          <a:bodyPr>
            <a:normAutofit/>
          </a:bodyPr>
          <a:lstStyle/>
          <a:p>
            <a:pPr marL="0" indent="0">
              <a:buNone/>
            </a:pPr>
            <a:r>
              <a:rPr lang="en-GB" dirty="0"/>
              <a:t> </a:t>
            </a:r>
          </a:p>
          <a:p>
            <a:pPr marL="0" indent="0" algn="just">
              <a:buNone/>
            </a:pPr>
            <a:r>
              <a:rPr lang="en-GB" dirty="0"/>
              <a:t>‘There is little doubt that the future challenges of HR professionals will be substantial with demands of managing and developing people becoming potentially even more demanding and complex…’</a:t>
            </a:r>
          </a:p>
          <a:p>
            <a:pPr marL="0" indent="0" algn="just">
              <a:buNone/>
            </a:pPr>
            <a:endParaRPr lang="en-GB" dirty="0"/>
          </a:p>
          <a:p>
            <a:pPr marL="0" indent="0" algn="just">
              <a:buNone/>
            </a:pPr>
            <a:r>
              <a:rPr lang="en-GB" dirty="0"/>
              <a:t>(Rees and French 2022)</a:t>
            </a:r>
          </a:p>
        </p:txBody>
      </p:sp>
      <p:pic>
        <p:nvPicPr>
          <p:cNvPr id="7" name="Audio 6">
            <a:hlinkClick r:id="" action="ppaction://media"/>
            <a:extLst>
              <a:ext uri="{FF2B5EF4-FFF2-40B4-BE49-F238E27FC236}">
                <a16:creationId xmlns:a16="http://schemas.microsoft.com/office/drawing/2014/main" id="{945E697F-6F84-FE4B-F7FE-5F40244831A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42351046"/>
      </p:ext>
    </p:extLst>
  </p:cSld>
  <p:clrMapOvr>
    <a:masterClrMapping/>
  </p:clrMapOvr>
  <mc:AlternateContent xmlns:mc="http://schemas.openxmlformats.org/markup-compatibility/2006" xmlns:p14="http://schemas.microsoft.com/office/powerpoint/2010/main">
    <mc:Choice Requires="p14">
      <p:transition spd="slow" p14:dur="2000" advTm="116566"/>
    </mc:Choice>
    <mc:Fallback xmlns="">
      <p:transition spd="slow" advTm="1165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8FD9-312D-7FD3-5D15-E7BCFDE2017C}"/>
              </a:ext>
            </a:extLst>
          </p:cNvPr>
          <p:cNvSpPr>
            <a:spLocks noGrp="1"/>
          </p:cNvSpPr>
          <p:nvPr>
            <p:ph type="title"/>
          </p:nvPr>
        </p:nvSpPr>
        <p:spPr>
          <a:xfrm>
            <a:off x="1981200" y="274639"/>
            <a:ext cx="8229600" cy="688857"/>
          </a:xfrm>
        </p:spPr>
        <p:txBody>
          <a:bodyPr>
            <a:normAutofit fontScale="90000"/>
          </a:bodyPr>
          <a:lstStyle/>
          <a:p>
            <a:r>
              <a:rPr lang="en-GB" dirty="0"/>
              <a:t>Case Study </a:t>
            </a:r>
          </a:p>
        </p:txBody>
      </p:sp>
      <p:sp>
        <p:nvSpPr>
          <p:cNvPr id="3" name="Content Placeholder 2">
            <a:extLst>
              <a:ext uri="{FF2B5EF4-FFF2-40B4-BE49-F238E27FC236}">
                <a16:creationId xmlns:a16="http://schemas.microsoft.com/office/drawing/2014/main" id="{E3CA4D99-6622-E7DB-EA58-14504685C96D}"/>
              </a:ext>
            </a:extLst>
          </p:cNvPr>
          <p:cNvSpPr>
            <a:spLocks noGrp="1"/>
          </p:cNvSpPr>
          <p:nvPr>
            <p:ph idx="1"/>
          </p:nvPr>
        </p:nvSpPr>
        <p:spPr>
          <a:xfrm>
            <a:off x="1981200" y="1231986"/>
            <a:ext cx="8229600" cy="3917032"/>
          </a:xfrm>
        </p:spPr>
        <p:txBody>
          <a:bodyPr>
            <a:normAutofit fontScale="92500" lnSpcReduction="20000"/>
          </a:bodyPr>
          <a:lstStyle/>
          <a:p>
            <a:pPr marL="0" indent="0" algn="ctr">
              <a:buNone/>
            </a:pPr>
            <a:r>
              <a:rPr lang="en-GB" dirty="0"/>
              <a:t>I will go through a case study with you and ask you to answer the following questions as groups: </a:t>
            </a:r>
          </a:p>
          <a:p>
            <a:pPr marL="0" indent="0">
              <a:buNone/>
            </a:pPr>
            <a:endParaRPr lang="en-GB" dirty="0"/>
          </a:p>
          <a:p>
            <a:pPr marL="0" indent="0">
              <a:buNone/>
            </a:pPr>
            <a:r>
              <a:rPr lang="en-GB" dirty="0"/>
              <a:t>What do you think the immediate response from the managers tells us about the core role of HR management?</a:t>
            </a:r>
          </a:p>
          <a:p>
            <a:pPr marL="0" indent="0">
              <a:buNone/>
            </a:pPr>
            <a:endParaRPr lang="en-GB" dirty="0"/>
          </a:p>
          <a:p>
            <a:pPr marL="0" indent="0">
              <a:buNone/>
            </a:pPr>
            <a:r>
              <a:rPr lang="en-GB" dirty="0"/>
              <a:t>If you were a HR manager involved in this in relation to people management what would you consider ?</a:t>
            </a:r>
          </a:p>
          <a:p>
            <a:pPr marL="0" indent="0">
              <a:buNone/>
            </a:pPr>
            <a:endParaRPr lang="en-GB" dirty="0"/>
          </a:p>
          <a:p>
            <a:pPr marL="0" indent="0">
              <a:buNone/>
            </a:pPr>
            <a:r>
              <a:rPr lang="en-GB" dirty="0"/>
              <a:t>Consider how this would impact the strategy. </a:t>
            </a:r>
          </a:p>
        </p:txBody>
      </p:sp>
      <p:pic>
        <p:nvPicPr>
          <p:cNvPr id="7" name="Audio 6">
            <a:hlinkClick r:id="" action="ppaction://media"/>
            <a:extLst>
              <a:ext uri="{FF2B5EF4-FFF2-40B4-BE49-F238E27FC236}">
                <a16:creationId xmlns:a16="http://schemas.microsoft.com/office/drawing/2014/main" id="{CB826252-8EBD-8118-3690-CA4C1B6C7D6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95430478"/>
      </p:ext>
    </p:extLst>
  </p:cSld>
  <p:clrMapOvr>
    <a:masterClrMapping/>
  </p:clrMapOvr>
  <mc:AlternateContent xmlns:mc="http://schemas.openxmlformats.org/markup-compatibility/2006" xmlns:p14="http://schemas.microsoft.com/office/powerpoint/2010/main">
    <mc:Choice Requires="p14">
      <p:transition spd="slow" p14:dur="2000" advTm="49338"/>
    </mc:Choice>
    <mc:Fallback xmlns="">
      <p:transition spd="slow" advTm="493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908EA-958C-122A-11D3-23661CEF5734}"/>
              </a:ext>
            </a:extLst>
          </p:cNvPr>
          <p:cNvSpPr>
            <a:spLocks noGrp="1"/>
          </p:cNvSpPr>
          <p:nvPr>
            <p:ph type="title"/>
          </p:nvPr>
        </p:nvSpPr>
        <p:spPr>
          <a:xfrm>
            <a:off x="1981200" y="108942"/>
            <a:ext cx="8229600" cy="461792"/>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E53DEAEC-082E-88F8-892C-14AC66985CE7}"/>
              </a:ext>
            </a:extLst>
          </p:cNvPr>
          <p:cNvSpPr>
            <a:spLocks noGrp="1"/>
          </p:cNvSpPr>
          <p:nvPr>
            <p:ph idx="1"/>
          </p:nvPr>
        </p:nvSpPr>
        <p:spPr>
          <a:xfrm>
            <a:off x="1524000" y="937415"/>
            <a:ext cx="9144000" cy="4616491"/>
          </a:xfrm>
        </p:spPr>
        <p:txBody>
          <a:bodyPr>
            <a:normAutofit lnSpcReduction="10000"/>
          </a:bodyPr>
          <a:lstStyle/>
          <a:p>
            <a:r>
              <a:rPr lang="en-GB" sz="1100" dirty="0">
                <a:solidFill>
                  <a:srgbClr val="333333"/>
                </a:solidFill>
                <a:latin typeface="Arial" panose="020B0604020202020204" pitchFamily="34" charset="0"/>
                <a:cs typeface="Arial" panose="020B0604020202020204" pitchFamily="34" charset="0"/>
              </a:rPr>
              <a:t>Armstrong, M (2020) </a:t>
            </a:r>
            <a:r>
              <a:rPr lang="en-GB" sz="1100" i="1" dirty="0">
                <a:solidFill>
                  <a:srgbClr val="333333"/>
                </a:solidFill>
                <a:latin typeface="Arial" panose="020B0604020202020204" pitchFamily="34" charset="0"/>
                <a:cs typeface="Arial" panose="020B0604020202020204" pitchFamily="34" charset="0"/>
              </a:rPr>
              <a:t>Armstrong’s Handbook of Strategic Human Resource Management </a:t>
            </a:r>
            <a:r>
              <a:rPr lang="en-GB" sz="1100" dirty="0">
                <a:solidFill>
                  <a:srgbClr val="333333"/>
                </a:solidFill>
                <a:latin typeface="Arial" panose="020B0604020202020204" pitchFamily="34" charset="0"/>
                <a:cs typeface="Arial" panose="020B0604020202020204" pitchFamily="34" charset="0"/>
              </a:rPr>
              <a:t>Edn 7. London: Kogan Page Limited.</a:t>
            </a:r>
          </a:p>
          <a:p>
            <a:r>
              <a:rPr lang="en-GB" sz="1100" dirty="0">
                <a:latin typeface="Arial" panose="020B0604020202020204" pitchFamily="34" charset="0"/>
                <a:cs typeface="Arial" panose="020B0604020202020204" pitchFamily="34" charset="0"/>
              </a:rPr>
              <a:t>Beer M, </a:t>
            </a:r>
            <a:r>
              <a:rPr lang="en-GB" sz="1100" i="1" dirty="0">
                <a:latin typeface="Arial" panose="020B0604020202020204" pitchFamily="34" charset="0"/>
                <a:cs typeface="Arial" panose="020B0604020202020204" pitchFamily="34" charset="0"/>
              </a:rPr>
              <a:t>et al </a:t>
            </a:r>
            <a:r>
              <a:rPr lang="en-GB" sz="1100" dirty="0">
                <a:latin typeface="Arial" panose="020B0604020202020204" pitchFamily="34" charset="0"/>
                <a:cs typeface="Arial" panose="020B0604020202020204" pitchFamily="34" charset="0"/>
              </a:rPr>
              <a:t>(1984)  </a:t>
            </a:r>
            <a:r>
              <a:rPr lang="en-GB" sz="1100" i="1" dirty="0">
                <a:latin typeface="Arial" panose="020B0604020202020204" pitchFamily="34" charset="0"/>
                <a:cs typeface="Arial" panose="020B0604020202020204" pitchFamily="34" charset="0"/>
              </a:rPr>
              <a:t>Managing Human Assets,</a:t>
            </a:r>
            <a:r>
              <a:rPr lang="en-GB" sz="1100" dirty="0">
                <a:latin typeface="Arial" panose="020B0604020202020204" pitchFamily="34" charset="0"/>
                <a:cs typeface="Arial" panose="020B0604020202020204" pitchFamily="34" charset="0"/>
              </a:rPr>
              <a:t> New York: The Free Press </a:t>
            </a:r>
            <a:endParaRPr lang="en-GB" sz="1100" dirty="0">
              <a:solidFill>
                <a:srgbClr val="333333"/>
              </a:solidFill>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Brown, D, Hirsh W and Reilly, P (2019) </a:t>
            </a:r>
            <a:r>
              <a:rPr lang="en-US" sz="1100" i="1" dirty="0">
                <a:latin typeface="Arial" panose="020B0604020202020204" pitchFamily="34" charset="0"/>
                <a:cs typeface="Arial" panose="020B0604020202020204" pitchFamily="34" charset="0"/>
              </a:rPr>
              <a:t>Strategic HRM case studies and conclusion: from HR strategy to strategic people management. </a:t>
            </a:r>
            <a:r>
              <a:rPr lang="en-US" sz="1100" dirty="0">
                <a:latin typeface="Arial" panose="020B0604020202020204" pitchFamily="34" charset="0"/>
                <a:cs typeface="Arial" panose="020B0604020202020204" pitchFamily="34" charset="0"/>
              </a:rPr>
              <a:t>London:</a:t>
            </a:r>
            <a:r>
              <a:rPr lang="en-US" sz="1100" i="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Institute for Employment Studies</a:t>
            </a:r>
            <a:endParaRPr lang="en-GB" sz="1100" dirty="0">
              <a:solidFill>
                <a:srgbClr val="333333"/>
              </a:solidFill>
              <a:latin typeface="Arial" panose="020B0604020202020204" pitchFamily="34" charset="0"/>
              <a:cs typeface="Arial" panose="020B0604020202020204" pitchFamily="34" charset="0"/>
            </a:endParaRPr>
          </a:p>
          <a:p>
            <a:r>
              <a:rPr lang="en-GB" sz="1100" dirty="0">
                <a:solidFill>
                  <a:srgbClr val="333333"/>
                </a:solidFill>
                <a:latin typeface="Arial" panose="020B0604020202020204" pitchFamily="34" charset="0"/>
                <a:cs typeface="Arial" panose="020B0604020202020204" pitchFamily="34" charset="0"/>
              </a:rPr>
              <a:t>CIPD (2020) </a:t>
            </a:r>
            <a:r>
              <a:rPr lang="en-GB" sz="1100" i="1" dirty="0">
                <a:solidFill>
                  <a:srgbClr val="333333"/>
                </a:solidFill>
                <a:latin typeface="Arial" panose="020B0604020202020204" pitchFamily="34" charset="0"/>
                <a:cs typeface="Arial" panose="020B0604020202020204" pitchFamily="34" charset="0"/>
              </a:rPr>
              <a:t>People Profession 2030: a collective view of future trends </a:t>
            </a:r>
            <a:r>
              <a:rPr lang="en-GB" sz="1100" dirty="0">
                <a:solidFill>
                  <a:srgbClr val="333333"/>
                </a:solidFill>
                <a:latin typeface="Arial" panose="020B0604020202020204" pitchFamily="34" charset="0"/>
                <a:cs typeface="Arial" panose="020B0604020202020204" pitchFamily="34" charset="0"/>
              </a:rPr>
              <a:t>Available at: </a:t>
            </a:r>
            <a:r>
              <a:rPr lang="en-GB" sz="1100" dirty="0">
                <a:solidFill>
                  <a:srgbClr val="333333"/>
                </a:solidFill>
                <a:latin typeface="Arial" panose="020B0604020202020204" pitchFamily="34" charset="0"/>
                <a:cs typeface="Arial" panose="020B0604020202020204" pitchFamily="34" charset="0"/>
                <a:hlinkClick r:id="rId4"/>
              </a:rPr>
              <a:t>https://www.cipd.co.uk/knowledge/strategy/hr/people-profession-2030-future-trends</a:t>
            </a:r>
            <a:r>
              <a:rPr lang="en-GB" sz="1100" dirty="0">
                <a:solidFill>
                  <a:srgbClr val="333333"/>
                </a:solidFill>
                <a:latin typeface="Arial" panose="020B0604020202020204" pitchFamily="34" charset="0"/>
                <a:cs typeface="Arial" panose="020B0604020202020204" pitchFamily="34" charset="0"/>
              </a:rPr>
              <a:t> (Accessed: July 2022)</a:t>
            </a:r>
          </a:p>
          <a:p>
            <a:r>
              <a:rPr lang="en-GB" sz="1100" dirty="0" err="1">
                <a:solidFill>
                  <a:srgbClr val="555555"/>
                </a:solidFill>
                <a:latin typeface="Arial" panose="020B0604020202020204" pitchFamily="34" charset="0"/>
                <a:cs typeface="Arial" panose="020B0604020202020204" pitchFamily="34" charset="0"/>
              </a:rPr>
              <a:t>Dardick</a:t>
            </a:r>
            <a:r>
              <a:rPr lang="en-GB" sz="1100" dirty="0">
                <a:solidFill>
                  <a:srgbClr val="555555"/>
                </a:solidFill>
                <a:latin typeface="Arial" panose="020B0604020202020204" pitchFamily="34" charset="0"/>
                <a:cs typeface="Arial" panose="020B0604020202020204" pitchFamily="34" charset="0"/>
              </a:rPr>
              <a:t>, T. (2015) </a:t>
            </a:r>
            <a:r>
              <a:rPr lang="en-GB" sz="1100" i="1" dirty="0">
                <a:solidFill>
                  <a:srgbClr val="555555"/>
                </a:solidFill>
                <a:latin typeface="Arial" panose="020B0604020202020204" pitchFamily="34" charset="0"/>
                <a:cs typeface="Arial" panose="020B0604020202020204" pitchFamily="34" charset="0"/>
              </a:rPr>
              <a:t>3 Essential Elements of a Great People Strategy. </a:t>
            </a:r>
            <a:r>
              <a:rPr lang="en-GB" sz="1100" dirty="0">
                <a:solidFill>
                  <a:srgbClr val="555555"/>
                </a:solidFill>
                <a:latin typeface="Arial" panose="020B0604020202020204" pitchFamily="34" charset="0"/>
                <a:cs typeface="Arial" panose="020B0604020202020204" pitchFamily="34" charset="0"/>
              </a:rPr>
              <a:t>Available at: </a:t>
            </a:r>
            <a:r>
              <a:rPr lang="en-GB" sz="1100" dirty="0">
                <a:solidFill>
                  <a:srgbClr val="555555"/>
                </a:solidFill>
                <a:latin typeface="Arial" panose="020B0604020202020204" pitchFamily="34" charset="0"/>
                <a:cs typeface="Arial" panose="020B0604020202020204" pitchFamily="34" charset="0"/>
                <a:hlinkClick r:id="rId5"/>
              </a:rPr>
              <a:t>https://www.linkedin.com/pulse/5-essential-elements-great-people-strategy-tom-dardick</a:t>
            </a:r>
            <a:r>
              <a:rPr lang="en-GB" sz="1100" dirty="0">
                <a:solidFill>
                  <a:srgbClr val="555555"/>
                </a:solidFill>
                <a:latin typeface="Arial" panose="020B0604020202020204" pitchFamily="34" charset="0"/>
                <a:cs typeface="Arial" panose="020B0604020202020204" pitchFamily="34" charset="0"/>
              </a:rPr>
              <a:t> (Accessed: July 2022)</a:t>
            </a:r>
          </a:p>
          <a:p>
            <a:r>
              <a:rPr lang="en-GB" sz="1100" dirty="0">
                <a:solidFill>
                  <a:srgbClr val="555555"/>
                </a:solidFill>
                <a:latin typeface="Arial" panose="020B0604020202020204" pitchFamily="34" charset="0"/>
                <a:cs typeface="Arial" panose="020B0604020202020204" pitchFamily="34" charset="0"/>
              </a:rPr>
              <a:t>Farndale, E., Hope-Hailey, V. and </a:t>
            </a:r>
            <a:r>
              <a:rPr lang="en-GB" sz="1100" dirty="0" err="1">
                <a:solidFill>
                  <a:srgbClr val="555555"/>
                </a:solidFill>
                <a:latin typeface="Arial" panose="020B0604020202020204" pitchFamily="34" charset="0"/>
                <a:cs typeface="Arial" panose="020B0604020202020204" pitchFamily="34" charset="0"/>
              </a:rPr>
              <a:t>Kelliher</a:t>
            </a:r>
            <a:r>
              <a:rPr lang="en-GB" sz="1100" dirty="0">
                <a:solidFill>
                  <a:srgbClr val="555555"/>
                </a:solidFill>
                <a:latin typeface="Arial" panose="020B0604020202020204" pitchFamily="34" charset="0"/>
                <a:cs typeface="Arial" panose="020B0604020202020204" pitchFamily="34" charset="0"/>
              </a:rPr>
              <a:t>, C., (2011). ‘High commitment performance management: the roles of justice and trust’. </a:t>
            </a:r>
            <a:r>
              <a:rPr lang="en-GB" sz="1100" i="1" dirty="0">
                <a:solidFill>
                  <a:srgbClr val="555555"/>
                </a:solidFill>
                <a:latin typeface="Arial" panose="020B0604020202020204" pitchFamily="34" charset="0"/>
                <a:cs typeface="Arial" panose="020B0604020202020204" pitchFamily="34" charset="0"/>
              </a:rPr>
              <a:t>Personnel Review, </a:t>
            </a:r>
            <a:r>
              <a:rPr lang="en-GB" sz="1100" b="1" dirty="0">
                <a:solidFill>
                  <a:srgbClr val="555555"/>
                </a:solidFill>
                <a:latin typeface="Arial" panose="020B0604020202020204" pitchFamily="34" charset="0"/>
                <a:cs typeface="Arial" panose="020B0604020202020204" pitchFamily="34" charset="0"/>
              </a:rPr>
              <a:t>40</a:t>
            </a:r>
            <a:r>
              <a:rPr lang="en-GB" sz="1100" dirty="0">
                <a:solidFill>
                  <a:srgbClr val="555555"/>
                </a:solidFill>
                <a:latin typeface="Arial" panose="020B0604020202020204" pitchFamily="34" charset="0"/>
                <a:cs typeface="Arial" panose="020B0604020202020204" pitchFamily="34" charset="0"/>
              </a:rPr>
              <a:t>(1), pp. 5-23. Available at: DOI:</a:t>
            </a:r>
            <a:r>
              <a:rPr lang="en-GB" sz="1100" dirty="0">
                <a:solidFill>
                  <a:srgbClr val="3A3A3A"/>
                </a:solidFill>
                <a:latin typeface="Arial" panose="020B0604020202020204" pitchFamily="34" charset="0"/>
                <a:cs typeface="Arial" panose="020B0604020202020204" pitchFamily="34" charset="0"/>
              </a:rPr>
              <a:t>10.1108/00483481111095492</a:t>
            </a:r>
            <a:endParaRPr lang="en-GB" sz="1100" dirty="0">
              <a:solidFill>
                <a:srgbClr val="333333"/>
              </a:solidFill>
              <a:latin typeface="Arial" panose="020B0604020202020204" pitchFamily="34" charset="0"/>
              <a:cs typeface="Arial" panose="020B0604020202020204" pitchFamily="34" charset="0"/>
            </a:endParaRPr>
          </a:p>
          <a:p>
            <a:r>
              <a:rPr lang="en-GB" sz="1100" dirty="0">
                <a:solidFill>
                  <a:srgbClr val="333333"/>
                </a:solidFill>
                <a:latin typeface="Arial" panose="020B0604020202020204" pitchFamily="34" charset="0"/>
                <a:cs typeface="Arial" panose="020B0604020202020204" pitchFamily="34" charset="0"/>
              </a:rPr>
              <a:t>Gibson, A. (2021) </a:t>
            </a:r>
            <a:r>
              <a:rPr lang="en-GB" sz="1100" i="1" dirty="0">
                <a:solidFill>
                  <a:srgbClr val="333333"/>
                </a:solidFill>
                <a:latin typeface="Arial" panose="020B0604020202020204" pitchFamily="34" charset="0"/>
                <a:cs typeface="Arial" panose="020B0604020202020204" pitchFamily="34" charset="0"/>
              </a:rPr>
              <a:t>Agile workforce planning: how to align people with organizational strategy for improved performance. </a:t>
            </a:r>
            <a:r>
              <a:rPr lang="en-GB" sz="1100" dirty="0">
                <a:solidFill>
                  <a:srgbClr val="333333"/>
                </a:solidFill>
                <a:latin typeface="Arial" panose="020B0604020202020204" pitchFamily="34" charset="0"/>
                <a:cs typeface="Arial" panose="020B0604020202020204" pitchFamily="34" charset="0"/>
              </a:rPr>
              <a:t>London: Kogan Page </a:t>
            </a:r>
          </a:p>
          <a:p>
            <a:r>
              <a:rPr lang="en-GB" sz="1100" dirty="0">
                <a:solidFill>
                  <a:srgbClr val="333333"/>
                </a:solidFill>
                <a:latin typeface="Arial" panose="020B0604020202020204" pitchFamily="34" charset="0"/>
                <a:cs typeface="Arial" panose="020B0604020202020204" pitchFamily="34" charset="0"/>
              </a:rPr>
              <a:t>Gifford, J. (2021) </a:t>
            </a:r>
            <a:r>
              <a:rPr lang="en-GB" sz="1100" i="1" dirty="0">
                <a:solidFill>
                  <a:srgbClr val="333333"/>
                </a:solidFill>
                <a:latin typeface="Arial" panose="020B0604020202020204" pitchFamily="34" charset="0"/>
                <a:cs typeface="Arial" panose="020B0604020202020204" pitchFamily="34" charset="0"/>
              </a:rPr>
              <a:t>Strategic human resource management </a:t>
            </a:r>
            <a:r>
              <a:rPr lang="en-GB" sz="1100" dirty="0">
                <a:solidFill>
                  <a:srgbClr val="333333"/>
                </a:solidFill>
                <a:latin typeface="Arial" panose="020B0604020202020204" pitchFamily="34" charset="0"/>
                <a:cs typeface="Arial" panose="020B0604020202020204" pitchFamily="34" charset="0"/>
              </a:rPr>
              <a:t>Available at: </a:t>
            </a:r>
            <a:r>
              <a:rPr lang="en-GB" sz="1100" dirty="0">
                <a:solidFill>
                  <a:srgbClr val="333333"/>
                </a:solidFill>
                <a:latin typeface="Arial" panose="020B0604020202020204" pitchFamily="34" charset="0"/>
                <a:cs typeface="Arial" panose="020B0604020202020204" pitchFamily="34" charset="0"/>
                <a:hlinkClick r:id="rId6"/>
              </a:rPr>
              <a:t>https://www.cipd.co.uk/knowledge/strategy/hr/strategic-hrm-factsheet</a:t>
            </a:r>
            <a:r>
              <a:rPr lang="en-GB" sz="1100" dirty="0">
                <a:solidFill>
                  <a:srgbClr val="333333"/>
                </a:solidFill>
                <a:latin typeface="Arial" panose="020B0604020202020204" pitchFamily="34" charset="0"/>
                <a:cs typeface="Arial" panose="020B0604020202020204" pitchFamily="34" charset="0"/>
              </a:rPr>
              <a:t> (Accessed: July 2022)</a:t>
            </a:r>
          </a:p>
          <a:p>
            <a:r>
              <a:rPr lang="en-GB" sz="1100" dirty="0">
                <a:solidFill>
                  <a:srgbClr val="333333"/>
                </a:solidFill>
                <a:latin typeface="Arial" panose="020B0604020202020204" pitchFamily="34" charset="0"/>
                <a:cs typeface="Arial" panose="020B0604020202020204" pitchFamily="34" charset="0"/>
              </a:rPr>
              <a:t>Meagher, F (2018) </a:t>
            </a:r>
            <a:r>
              <a:rPr lang="en-GB" sz="1100" i="1" dirty="0">
                <a:solidFill>
                  <a:srgbClr val="333333"/>
                </a:solidFill>
                <a:latin typeface="Arial" panose="020B0604020202020204" pitchFamily="34" charset="0"/>
                <a:cs typeface="Arial" panose="020B0604020202020204" pitchFamily="34" charset="0"/>
              </a:rPr>
              <a:t> CIPD points to people management as solution to UK’s long tail of low productivity </a:t>
            </a:r>
            <a:r>
              <a:rPr lang="en-GB" sz="1100" dirty="0">
                <a:solidFill>
                  <a:srgbClr val="333333"/>
                </a:solidFill>
                <a:latin typeface="Arial" panose="020B0604020202020204" pitchFamily="34" charset="0"/>
                <a:cs typeface="Arial" panose="020B0604020202020204" pitchFamily="34" charset="0"/>
              </a:rPr>
              <a:t>Available at: </a:t>
            </a:r>
            <a:r>
              <a:rPr lang="en-GB" sz="1100" dirty="0">
                <a:solidFill>
                  <a:srgbClr val="333333"/>
                </a:solidFill>
                <a:latin typeface="Arial" panose="020B0604020202020204" pitchFamily="34" charset="0"/>
                <a:cs typeface="Arial" panose="020B0604020202020204" pitchFamily="34" charset="0"/>
                <a:hlinkClick r:id="rId7"/>
              </a:rPr>
              <a:t>https://www.cipd.co.uk/news-views/news-articles/cipd-solution-low-productivity</a:t>
            </a:r>
            <a:r>
              <a:rPr lang="en-GB" sz="1100" dirty="0">
                <a:solidFill>
                  <a:srgbClr val="333333"/>
                </a:solidFill>
                <a:latin typeface="Arial" panose="020B0604020202020204" pitchFamily="34" charset="0"/>
                <a:cs typeface="Arial" panose="020B0604020202020204" pitchFamily="34" charset="0"/>
              </a:rPr>
              <a:t> (Accessed: July 2022)</a:t>
            </a:r>
          </a:p>
          <a:p>
            <a:r>
              <a:rPr lang="en-GB" sz="1100" dirty="0">
                <a:solidFill>
                  <a:srgbClr val="333333"/>
                </a:solidFill>
                <a:latin typeface="Arial" panose="020B0604020202020204" pitchFamily="34" charset="0"/>
                <a:cs typeface="Arial" panose="020B0604020202020204" pitchFamily="34" charset="0"/>
              </a:rPr>
              <a:t>Rees, G and French, R (2022) </a:t>
            </a:r>
            <a:r>
              <a:rPr lang="en-GB" sz="1100" i="1" dirty="0">
                <a:solidFill>
                  <a:srgbClr val="333333"/>
                </a:solidFill>
                <a:latin typeface="Arial" panose="020B0604020202020204" pitchFamily="34" charset="0"/>
                <a:cs typeface="Arial" panose="020B0604020202020204" pitchFamily="34" charset="0"/>
              </a:rPr>
              <a:t>Strategic People management and development </a:t>
            </a:r>
            <a:r>
              <a:rPr lang="en-GB" sz="1100" dirty="0">
                <a:solidFill>
                  <a:srgbClr val="333333"/>
                </a:solidFill>
                <a:latin typeface="Arial" panose="020B0604020202020204" pitchFamily="34" charset="0"/>
                <a:cs typeface="Arial" panose="020B0604020202020204" pitchFamily="34" charset="0"/>
              </a:rPr>
              <a:t>Edn 6. CIPD: Kogan Page</a:t>
            </a:r>
          </a:p>
          <a:p>
            <a:r>
              <a:rPr lang="en-GB" sz="1100" dirty="0">
                <a:solidFill>
                  <a:srgbClr val="333333"/>
                </a:solidFill>
                <a:latin typeface="Arial" panose="020B0604020202020204" pitchFamily="34" charset="0"/>
                <a:cs typeface="Arial" panose="020B0604020202020204" pitchFamily="34" charset="0"/>
              </a:rPr>
              <a:t>Wood, S, &amp; </a:t>
            </a:r>
            <a:r>
              <a:rPr lang="en-GB" sz="1100" dirty="0" err="1">
                <a:solidFill>
                  <a:srgbClr val="333333"/>
                </a:solidFill>
                <a:latin typeface="Arial" panose="020B0604020202020204" pitchFamily="34" charset="0"/>
                <a:cs typeface="Arial" panose="020B0604020202020204" pitchFamily="34" charset="0"/>
              </a:rPr>
              <a:t>Ogbonnaya</a:t>
            </a:r>
            <a:r>
              <a:rPr lang="en-GB" sz="1100" dirty="0">
                <a:solidFill>
                  <a:srgbClr val="333333"/>
                </a:solidFill>
                <a:latin typeface="Arial" panose="020B0604020202020204" pitchFamily="34" charset="0"/>
                <a:cs typeface="Arial" panose="020B0604020202020204" pitchFamily="34" charset="0"/>
              </a:rPr>
              <a:t>, C. (2018). ‘High-Involvement Management, Economic Recession, Well-Being, and Organizational Performance’. Journal of Management, 44(8), 3070–3095. Available at: DOI:10.1177/0149206316659111</a:t>
            </a:r>
          </a:p>
          <a:p>
            <a:r>
              <a:rPr lang="en-GB" sz="1100" dirty="0">
                <a:solidFill>
                  <a:srgbClr val="333333"/>
                </a:solidFill>
                <a:latin typeface="Arial" panose="020B0604020202020204" pitchFamily="34" charset="0"/>
                <a:cs typeface="Arial" panose="020B0604020202020204" pitchFamily="34" charset="0"/>
              </a:rPr>
              <a:t>Van Dijk, R. (2008) </a:t>
            </a:r>
            <a:r>
              <a:rPr lang="en-GB" sz="1100" i="1" dirty="0">
                <a:solidFill>
                  <a:srgbClr val="333333"/>
                </a:solidFill>
                <a:latin typeface="Arial" panose="020B0604020202020204" pitchFamily="34" charset="0"/>
                <a:cs typeface="Arial" panose="020B0604020202020204" pitchFamily="34" charset="0"/>
              </a:rPr>
              <a:t>HR Strategy for the high performing business inspiring success through effective human resource management. </a:t>
            </a:r>
            <a:r>
              <a:rPr lang="en-GB" sz="1100" dirty="0">
                <a:solidFill>
                  <a:srgbClr val="333333"/>
                </a:solidFill>
                <a:latin typeface="Arial" panose="020B0604020202020204" pitchFamily="34" charset="0"/>
                <a:cs typeface="Arial" panose="020B0604020202020204" pitchFamily="34" charset="0"/>
              </a:rPr>
              <a:t>London: Kogan Page Limited </a:t>
            </a:r>
          </a:p>
          <a:p>
            <a:r>
              <a:rPr lang="en-GB" sz="1100" dirty="0">
                <a:solidFill>
                  <a:srgbClr val="333333"/>
                </a:solidFill>
                <a:latin typeface="Arial" panose="020B0604020202020204" pitchFamily="34" charset="0"/>
                <a:cs typeface="Arial" panose="020B0604020202020204" pitchFamily="34" charset="0"/>
              </a:rPr>
              <a:t>Young, J. (2022) </a:t>
            </a:r>
            <a:r>
              <a:rPr lang="en-GB" sz="1100" i="1" dirty="0">
                <a:solidFill>
                  <a:srgbClr val="333333"/>
                </a:solidFill>
                <a:latin typeface="Arial" panose="020B0604020202020204" pitchFamily="34" charset="0"/>
                <a:cs typeface="Arial" panose="020B0604020202020204" pitchFamily="34" charset="0"/>
              </a:rPr>
              <a:t>Evidence-based practice for effective decision-making </a:t>
            </a:r>
            <a:r>
              <a:rPr lang="en-GB" sz="1100" dirty="0">
                <a:solidFill>
                  <a:srgbClr val="333333"/>
                </a:solidFill>
                <a:latin typeface="Arial" panose="020B0604020202020204" pitchFamily="34" charset="0"/>
                <a:cs typeface="Arial" panose="020B0604020202020204" pitchFamily="34" charset="0"/>
              </a:rPr>
              <a:t>Available at: </a:t>
            </a:r>
            <a:r>
              <a:rPr lang="en-GB" sz="1100" dirty="0">
                <a:solidFill>
                  <a:srgbClr val="333333"/>
                </a:solidFill>
                <a:latin typeface="Arial" panose="020B0604020202020204" pitchFamily="34" charset="0"/>
                <a:cs typeface="Arial" panose="020B0604020202020204" pitchFamily="34" charset="0"/>
                <a:hlinkClick r:id="rId8"/>
              </a:rPr>
              <a:t>https://www.cipd.co.uk/knowledge/strategy/analytics/evidence-based-practice-factsheet</a:t>
            </a:r>
            <a:r>
              <a:rPr lang="en-GB" sz="1100" dirty="0">
                <a:solidFill>
                  <a:srgbClr val="333333"/>
                </a:solidFill>
                <a:latin typeface="Arial" panose="020B0604020202020204" pitchFamily="34" charset="0"/>
                <a:cs typeface="Arial" panose="020B0604020202020204" pitchFamily="34" charset="0"/>
              </a:rPr>
              <a:t> (Accessed: July 2022)</a:t>
            </a:r>
          </a:p>
          <a:p>
            <a:endParaRPr lang="en-GB" sz="1200" dirty="0">
              <a:solidFill>
                <a:srgbClr val="333333"/>
              </a:solidFill>
              <a:latin typeface="Arial" panose="020B0604020202020204" pitchFamily="34" charset="0"/>
              <a:cs typeface="Arial" panose="020B0604020202020204" pitchFamily="34" charset="0"/>
            </a:endParaRPr>
          </a:p>
          <a:p>
            <a:endParaRPr lang="en-GB" sz="1200" dirty="0">
              <a:solidFill>
                <a:srgbClr val="333333"/>
              </a:solidFill>
              <a:latin typeface="Arial" panose="020B0604020202020204" pitchFamily="34" charset="0"/>
              <a:cs typeface="Arial" panose="020B0604020202020204" pitchFamily="34" charset="0"/>
            </a:endParaRPr>
          </a:p>
        </p:txBody>
      </p:sp>
      <p:pic>
        <p:nvPicPr>
          <p:cNvPr id="7" name="Audio 6">
            <a:hlinkClick r:id="" action="ppaction://media"/>
            <a:extLst>
              <a:ext uri="{FF2B5EF4-FFF2-40B4-BE49-F238E27FC236}">
                <a16:creationId xmlns:a16="http://schemas.microsoft.com/office/drawing/2014/main" id="{3ED09A88-9CFC-5C0F-BACD-F510AE7D741B}"/>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64463059"/>
      </p:ext>
    </p:extLst>
  </p:cSld>
  <p:clrMapOvr>
    <a:masterClrMapping/>
  </p:clrMapOvr>
  <mc:AlternateContent xmlns:mc="http://schemas.openxmlformats.org/markup-compatibility/2006" xmlns:p14="http://schemas.microsoft.com/office/powerpoint/2010/main">
    <mc:Choice Requires="p14">
      <p:transition spd="slow" p14:dur="2000" advTm="14842"/>
    </mc:Choice>
    <mc:Fallback xmlns="">
      <p:transition spd="slow" advTm="148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5D040630-A62C-4063-B6E2-E8C2D35B5414}">
  <ds:schemaRefs>
    <ds:schemaRef ds:uri="211f9404-bca0-4bcf-9c1d-965ccb6f8d2d"/>
    <ds:schemaRef ds:uri="http://schemas.microsoft.com/office/2006/metadata/properties"/>
    <ds:schemaRef ds:uri="http://schemas.microsoft.com/office/2006/documentManagement/types"/>
    <ds:schemaRef ds:uri="http://purl.org/dc/elements/1.1/"/>
    <ds:schemaRef ds:uri="http://purl.org/dc/dcmitype/"/>
    <ds:schemaRef ds:uri="http://schemas.openxmlformats.org/package/2006/metadata/core-properties"/>
    <ds:schemaRef ds:uri="303dbf9b-b85b-46a0-94f1-894078c07ecd"/>
    <ds:schemaRef ds:uri="http://purl.org/dc/term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2203</Words>
  <Application>Microsoft Office PowerPoint</Application>
  <PresentationFormat>Widescreen</PresentationFormat>
  <Paragraphs>231</Paragraphs>
  <Slides>24</Slides>
  <Notes>19</Notes>
  <HiddenSlides>0</HiddenSlides>
  <MMClips>24</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24</vt:i4>
      </vt:variant>
    </vt:vector>
  </HeadingPairs>
  <TitlesOfParts>
    <vt:vector size="32" baseType="lpstr">
      <vt:lpstr>Aptos</vt:lpstr>
      <vt:lpstr>Arial</vt:lpstr>
      <vt:lpstr>Calibri</vt:lpstr>
      <vt:lpstr>Calibri Light</vt:lpstr>
      <vt:lpstr>Open Sans</vt:lpstr>
      <vt:lpstr>UWTSD Holding Page</vt:lpstr>
      <vt:lpstr>UWTSD Text 2</vt:lpstr>
      <vt:lpstr>UWTSD Logo Variations place image in Background</vt:lpstr>
      <vt:lpstr>PowerPoint Presentation</vt:lpstr>
      <vt:lpstr>Module Learning outcomes  Upon the successful completion of this module, the student will be able to understand, analyse and critically evaluate:</vt:lpstr>
      <vt:lpstr>Learning aims </vt:lpstr>
      <vt:lpstr>What is a people strategy?</vt:lpstr>
      <vt:lpstr>PowerPoint Presentation</vt:lpstr>
      <vt:lpstr>PowerPoint Presentation</vt:lpstr>
      <vt:lpstr>PowerPoint Presentation</vt:lpstr>
      <vt:lpstr>PowerPoint Presentation</vt:lpstr>
      <vt:lpstr>PowerPoint Presentation</vt:lpstr>
      <vt:lpstr> THE EVIDENCE-BASED APPROACH TO DEVELOPING PEOPLE STRATEGY </vt:lpstr>
      <vt:lpstr>EVIDENCE-BASED PEOPLE MANAGEMENT  FEATURES </vt:lpstr>
      <vt:lpstr> THE FORMULATION OF PEOPLE STRATEGY  </vt:lpstr>
      <vt:lpstr> DEVELOPMENT PRINCIPLES </vt:lpstr>
      <vt:lpstr>THE CHALLENGE</vt:lpstr>
      <vt:lpstr>PowerPoint Presentation</vt:lpstr>
      <vt:lpstr>PowerPoint Presentation</vt:lpstr>
      <vt:lpstr>PowerPoint Presentation</vt:lpstr>
      <vt:lpstr>WHEN DOES SHRM BECOME REAL?</vt:lpstr>
      <vt:lpstr>A MULTI-STAKEHOLDER APPROACH TO HRM</vt:lpstr>
      <vt:lpstr> SHRM: THE ASSUMPTIONS AND THE REALITY </vt:lpstr>
      <vt:lpstr>CIPD Research </vt:lpstr>
      <vt:lpstr>PowerPoint Presentation</vt:lpstr>
      <vt:lpstr>Case Study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Natasha Davies (IMH)</cp:lastModifiedBy>
  <cp:revision>16</cp:revision>
  <dcterms:created xsi:type="dcterms:W3CDTF">2021-03-09T15:35:42Z</dcterms:created>
  <dcterms:modified xsi:type="dcterms:W3CDTF">2025-10-22T10:08:44Z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