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omments/comment2.xml" ContentType="application/vnd.openxmlformats-officedocument.presentationml.comment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handoutMasterIdLst>
    <p:handoutMasterId r:id="rId25"/>
  </p:handoutMasterIdLst>
  <p:sldIdLst>
    <p:sldId id="256" r:id="rId2"/>
    <p:sldId id="257" r:id="rId3"/>
    <p:sldId id="258" r:id="rId4"/>
    <p:sldId id="266" r:id="rId5"/>
    <p:sldId id="267" r:id="rId6"/>
    <p:sldId id="259" r:id="rId7"/>
    <p:sldId id="268" r:id="rId8"/>
    <p:sldId id="269" r:id="rId9"/>
    <p:sldId id="260" r:id="rId10"/>
    <p:sldId id="270" r:id="rId11"/>
    <p:sldId id="271" r:id="rId12"/>
    <p:sldId id="261" r:id="rId13"/>
    <p:sldId id="272" r:id="rId14"/>
    <p:sldId id="262" r:id="rId15"/>
    <p:sldId id="273" r:id="rId16"/>
    <p:sldId id="274" r:id="rId17"/>
    <p:sldId id="275" r:id="rId18"/>
    <p:sldId id="263" r:id="rId19"/>
    <p:sldId id="276" r:id="rId20"/>
    <p:sldId id="277" r:id="rId21"/>
    <p:sldId id="264" r:id="rId22"/>
    <p:sldId id="278"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ara Jeffreys (2005784)" initials="TJ(" lastIdx="2" clrIdx="0">
    <p:extLst>
      <p:ext uri="{19B8F6BF-5375-455C-9EA6-DF929625EA0E}">
        <p15:presenceInfo xmlns:p15="http://schemas.microsoft.com/office/powerpoint/2012/main" userId="S::2005784@student.uwtsd.ac.uk::159b65ed-9a39-4e58-8053-17f00ec7a5a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70"/>
    <p:restoredTop sz="94624"/>
  </p:normalViewPr>
  <p:slideViewPr>
    <p:cSldViewPr snapToGrid="0" snapToObjects="1">
      <p:cViewPr varScale="1">
        <p:scale>
          <a:sx n="84" d="100"/>
          <a:sy n="84" d="100"/>
        </p:scale>
        <p:origin x="200" y="6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1-13T12:46:01.645" idx="1">
    <p:pos x="10" y="10"/>
    <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01-14T13:27:58.902" idx="2">
    <p:pos x="80" y="-111"/>
    <p:text/>
    <p:extLst>
      <p:ext uri="{C676402C-5697-4E1C-873F-D02D1690AC5C}">
        <p15:threadingInfo xmlns:p15="http://schemas.microsoft.com/office/powerpoint/2012/main" timeZoneBias="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3AA3FE7-DF34-6242-9611-7D588C6C823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2AAF969-D970-F641-8B78-CE405512590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5BA404D-F2A2-894D-8307-ACF97081077F}" type="datetimeFigureOut">
              <a:rPr lang="en-US" smtClean="0"/>
              <a:t>1/28/21</a:t>
            </a:fld>
            <a:endParaRPr lang="en-US" dirty="0"/>
          </a:p>
        </p:txBody>
      </p:sp>
      <p:sp>
        <p:nvSpPr>
          <p:cNvPr id="4" name="Footer Placeholder 3">
            <a:extLst>
              <a:ext uri="{FF2B5EF4-FFF2-40B4-BE49-F238E27FC236}">
                <a16:creationId xmlns:a16="http://schemas.microsoft.com/office/drawing/2014/main" id="{5F4AAB8F-8E92-A84B-9BA2-7AF1A22A331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F0E268C-4CFE-E842-9252-BBC7C7B60AE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5A8B290-6CA0-B445-9EAB-BF930E89971D}" type="slidenum">
              <a:rPr lang="en-US" smtClean="0"/>
              <a:t>‹#›</a:t>
            </a:fld>
            <a:endParaRPr lang="en-US" dirty="0"/>
          </a:p>
        </p:txBody>
      </p:sp>
    </p:spTree>
    <p:extLst>
      <p:ext uri="{BB962C8B-B14F-4D97-AF65-F5344CB8AC3E}">
        <p14:creationId xmlns:p14="http://schemas.microsoft.com/office/powerpoint/2010/main" val="352887260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64402F-711B-194A-9B69-C40B4588DA9A}" type="datetimeFigureOut">
              <a:rPr lang="en-US" smtClean="0"/>
              <a:t>1/28/21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B4C69-DD0C-6344-9D4F-0D205B0E347C}" type="slidenum">
              <a:rPr lang="en-US" smtClean="0"/>
              <a:t>‹#›</a:t>
            </a:fld>
            <a:endParaRPr lang="en-US" dirty="0"/>
          </a:p>
        </p:txBody>
      </p:sp>
    </p:spTree>
    <p:extLst>
      <p:ext uri="{BB962C8B-B14F-4D97-AF65-F5344CB8AC3E}">
        <p14:creationId xmlns:p14="http://schemas.microsoft.com/office/powerpoint/2010/main" val="57946546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purpose of the presentation in line with module requirements</a:t>
            </a:r>
          </a:p>
        </p:txBody>
      </p:sp>
      <p:sp>
        <p:nvSpPr>
          <p:cNvPr id="4" name="Slide Number Placeholder 3"/>
          <p:cNvSpPr>
            <a:spLocks noGrp="1"/>
          </p:cNvSpPr>
          <p:nvPr>
            <p:ph type="sldNum" sz="quarter" idx="5"/>
          </p:nvPr>
        </p:nvSpPr>
        <p:spPr/>
        <p:txBody>
          <a:bodyPr/>
          <a:lstStyle/>
          <a:p>
            <a:fld id="{BD3B4C69-DD0C-6344-9D4F-0D205B0E347C}" type="slidenum">
              <a:rPr lang="en-US" smtClean="0"/>
              <a:t>2</a:t>
            </a:fld>
            <a:endParaRPr lang="en-US" dirty="0"/>
          </a:p>
        </p:txBody>
      </p:sp>
    </p:spTree>
    <p:extLst>
      <p:ext uri="{BB962C8B-B14F-4D97-AF65-F5344CB8AC3E}">
        <p14:creationId xmlns:p14="http://schemas.microsoft.com/office/powerpoint/2010/main" val="28116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the CIPD HRPM 2018, the fundamental purpose of the people profession is to champion better work and working lives. Creating roles and opportunities, organisations and working environments that help get the best out of people, delivering great organisational outcomes, in turn driving our economies and making good, fair and inclusive work and societal outcome</a:t>
            </a:r>
          </a:p>
          <a:p>
            <a:r>
              <a:rPr lang="en-US" dirty="0"/>
              <a:t>The purpose of HR has moved to become more aligned with business objectives ensuring that HR policies and practices work in conjunction with business objectives. </a:t>
            </a:r>
          </a:p>
          <a:p>
            <a:r>
              <a:rPr lang="en-US" dirty="0"/>
              <a:t>The purpose of HR is to work in conjunction with line managers to build a brand so when recruiting and developing the organisation is an employer of choice  and retains talent.</a:t>
            </a:r>
          </a:p>
          <a:p>
            <a:r>
              <a:rPr lang="en-US" dirty="0"/>
              <a:t>To allow business objectives to be achieved people must be at the heart, HR  must ensure stakeholders are not just the colleagues but also the customer and shareholders, to ensure that the HR function adds value to an organisation. </a:t>
            </a:r>
          </a:p>
          <a:p>
            <a:endParaRPr lang="en-US" dirty="0"/>
          </a:p>
          <a:p>
            <a:r>
              <a:rPr lang="en-US" dirty="0"/>
              <a:t>www.CIPD.co.uk/knowledge/fundamentals/people/hr11243</a:t>
            </a:r>
          </a:p>
          <a:p>
            <a:r>
              <a:rPr lang="en-US" dirty="0"/>
              <a:t>https://www.cipd.co.uk/cipd-hr-profession/cipd-hr-profession-map/default.html</a:t>
            </a:r>
          </a:p>
          <a:p>
            <a:endParaRPr lang="en-US" dirty="0"/>
          </a:p>
        </p:txBody>
      </p:sp>
      <p:sp>
        <p:nvSpPr>
          <p:cNvPr id="4" name="Slide Number Placeholder 3"/>
          <p:cNvSpPr>
            <a:spLocks noGrp="1"/>
          </p:cNvSpPr>
          <p:nvPr>
            <p:ph type="sldNum" sz="quarter" idx="5"/>
          </p:nvPr>
        </p:nvSpPr>
        <p:spPr/>
        <p:txBody>
          <a:bodyPr/>
          <a:lstStyle/>
          <a:p>
            <a:fld id="{BD3B4C69-DD0C-6344-9D4F-0D205B0E347C}" type="slidenum">
              <a:rPr lang="en-US" smtClean="0"/>
              <a:t>3</a:t>
            </a:fld>
            <a:endParaRPr lang="en-US" dirty="0"/>
          </a:p>
        </p:txBody>
      </p:sp>
    </p:spTree>
    <p:extLst>
      <p:ext uri="{BB962C8B-B14F-4D97-AF65-F5344CB8AC3E}">
        <p14:creationId xmlns:p14="http://schemas.microsoft.com/office/powerpoint/2010/main" val="110283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objectives can vary the 4 main objectives remain at the heart.</a:t>
            </a:r>
          </a:p>
          <a:p>
            <a:r>
              <a:rPr lang="en-US" dirty="0"/>
              <a:t>Define an organisation structure – having a structure in place to nurture and retain talent, the optimal structure will vary depending on the organisation</a:t>
            </a:r>
          </a:p>
          <a:p>
            <a:r>
              <a:rPr lang="en-US" dirty="0"/>
              <a:t>Developing effective co-ordination and communication. - providing a framework to help colleagues achieve, ensuring there is an effective communication channel in place for the type of organisation</a:t>
            </a:r>
          </a:p>
          <a:p>
            <a:r>
              <a:rPr lang="en-US" dirty="0"/>
              <a:t>Dedicate time to find and develop staff – having a structured recruitment process, ensure lifelong learning for colleagues to keep knowledge relevant.</a:t>
            </a:r>
          </a:p>
          <a:p>
            <a:r>
              <a:rPr lang="en-US" dirty="0"/>
              <a:t>Embracing societal and ethical developments – being aware of changes in demographics, technology and culture, explore new ways of working ensuring working ethically is at the forefront.</a:t>
            </a:r>
          </a:p>
          <a:p>
            <a:endParaRPr lang="en-US" dirty="0"/>
          </a:p>
        </p:txBody>
      </p:sp>
      <p:sp>
        <p:nvSpPr>
          <p:cNvPr id="4" name="Slide Number Placeholder 3"/>
          <p:cNvSpPr>
            <a:spLocks noGrp="1"/>
          </p:cNvSpPr>
          <p:nvPr>
            <p:ph type="sldNum" sz="quarter" idx="5"/>
          </p:nvPr>
        </p:nvSpPr>
        <p:spPr/>
        <p:txBody>
          <a:bodyPr/>
          <a:lstStyle/>
          <a:p>
            <a:fld id="{BD3B4C69-DD0C-6344-9D4F-0D205B0E347C}" type="slidenum">
              <a:rPr lang="en-US" smtClean="0"/>
              <a:t>4</a:t>
            </a:fld>
            <a:endParaRPr lang="en-US" dirty="0"/>
          </a:p>
        </p:txBody>
      </p:sp>
    </p:spTree>
    <p:extLst>
      <p:ext uri="{BB962C8B-B14F-4D97-AF65-F5344CB8AC3E}">
        <p14:creationId xmlns:p14="http://schemas.microsoft.com/office/powerpoint/2010/main" val="16606154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Developed during the industrial revolution personnel management was a very transactional role dealing with administration/maintenance and crisis prevention, such as payroll, employee records and health and safety</a:t>
            </a:r>
          </a:p>
          <a:p>
            <a:r>
              <a:rPr lang="en-US" dirty="0"/>
              <a:t>The HR evolution moved from transactional personnel management to more HRM where staff were identified as a valuable resource, it is not just about the financial reward, recognition was seen as a motivator for colleagues, the role moved to more transformational where change management and continuous improvement became the role of the HR function.</a:t>
            </a:r>
          </a:p>
          <a:p>
            <a:r>
              <a:rPr lang="en-US" dirty="0"/>
              <a:t>The latest stage in the evolution of HR is around strategic HR management, where staff are valued as an integral part to the success of an organisation, where the goals of the organisation are aligned to the individual goals, SHRM looks at culture and branding within an organisation.</a:t>
            </a:r>
          </a:p>
        </p:txBody>
      </p:sp>
      <p:sp>
        <p:nvSpPr>
          <p:cNvPr id="4" name="Slide Number Placeholder 3"/>
          <p:cNvSpPr>
            <a:spLocks noGrp="1"/>
          </p:cNvSpPr>
          <p:nvPr>
            <p:ph type="sldNum" sz="quarter" idx="5"/>
          </p:nvPr>
        </p:nvSpPr>
        <p:spPr/>
        <p:txBody>
          <a:bodyPr/>
          <a:lstStyle/>
          <a:p>
            <a:fld id="{BD3B4C69-DD0C-6344-9D4F-0D205B0E347C}" type="slidenum">
              <a:rPr lang="en-US" smtClean="0"/>
              <a:t>5</a:t>
            </a:fld>
            <a:endParaRPr lang="en-US" dirty="0"/>
          </a:p>
        </p:txBody>
      </p:sp>
    </p:spTree>
    <p:extLst>
      <p:ext uri="{BB962C8B-B14F-4D97-AF65-F5344CB8AC3E}">
        <p14:creationId xmlns:p14="http://schemas.microsoft.com/office/powerpoint/2010/main" val="1932611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HR professionals can be the “unsung hero's” in change management with a large amount of the work undertaken is in supporting line managers through the change process</a:t>
            </a:r>
          </a:p>
          <a:p>
            <a:r>
              <a:rPr lang="en-US" dirty="0"/>
              <a:t>The CIPD recommends that HR professionals should consider the following if they are going to be successful in transformational change</a:t>
            </a:r>
          </a:p>
          <a:p>
            <a:endParaRPr lang="en-US" dirty="0"/>
          </a:p>
          <a:p>
            <a:r>
              <a:rPr lang="en-GB" sz="1200" b="1" i="0" kern="1200" dirty="0">
                <a:solidFill>
                  <a:schemeClr val="tx1"/>
                </a:solidFill>
                <a:effectLst/>
                <a:latin typeface="+mn-lt"/>
                <a:ea typeface="+mn-ea"/>
                <a:cs typeface="+mn-cs"/>
              </a:rPr>
              <a:t>Be willing to work as the ‘hidden hand’ of change, highly relevant to its success. Work in partnership with the CEO/business leader and their executive team and as ‘back stage’ support for their ‘front stage’ activity.</a:t>
            </a:r>
          </a:p>
          <a:p>
            <a:r>
              <a:rPr lang="en-GB" sz="1200" b="1" i="0" kern="1200" dirty="0">
                <a:solidFill>
                  <a:schemeClr val="tx1"/>
                </a:solidFill>
                <a:effectLst/>
                <a:latin typeface="+mn-lt"/>
                <a:ea typeface="+mn-ea"/>
                <a:cs typeface="+mn-cs"/>
              </a:rPr>
              <a:t>Facilitate translation of the overall vision through mass communication, use of relevant techniques, and changes to interactions and entrenched systems.</a:t>
            </a:r>
          </a:p>
          <a:p>
            <a:r>
              <a:rPr lang="en-GB" sz="1200" b="1" i="0" kern="1200" dirty="0">
                <a:solidFill>
                  <a:schemeClr val="tx1"/>
                </a:solidFill>
                <a:effectLst/>
                <a:latin typeface="+mn-lt"/>
                <a:ea typeface="+mn-ea"/>
                <a:cs typeface="+mn-cs"/>
              </a:rPr>
              <a:t>Create change advocates, remove obstacles, act on measurement and ensure leader visibility.</a:t>
            </a:r>
          </a:p>
          <a:p>
            <a:br>
              <a:rPr lang="en-GB" dirty="0"/>
            </a:br>
            <a:r>
              <a:rPr lang="en-GB" dirty="0"/>
              <a:t>Factors requiring the need for change – </a:t>
            </a:r>
          </a:p>
          <a:p>
            <a:r>
              <a:rPr lang="en-GB" sz="1200" b="1" i="0" kern="1200" dirty="0">
                <a:solidFill>
                  <a:schemeClr val="tx1"/>
                </a:solidFill>
                <a:effectLst/>
                <a:latin typeface="+mn-lt"/>
                <a:ea typeface="+mn-ea"/>
                <a:cs typeface="+mn-cs"/>
              </a:rPr>
              <a:t>Growth opportunities, especially new markets.</a:t>
            </a:r>
          </a:p>
          <a:p>
            <a:r>
              <a:rPr lang="en-GB" sz="1200" b="1" i="0" kern="1200" dirty="0">
                <a:solidFill>
                  <a:schemeClr val="tx1"/>
                </a:solidFill>
                <a:effectLst/>
                <a:latin typeface="+mn-lt"/>
                <a:ea typeface="+mn-ea"/>
                <a:cs typeface="+mn-cs"/>
              </a:rPr>
              <a:t>Economic downturns and challenging trading conditions.</a:t>
            </a:r>
          </a:p>
          <a:p>
            <a:r>
              <a:rPr lang="en-GB" sz="1200" b="1" i="0" kern="1200" dirty="0">
                <a:solidFill>
                  <a:schemeClr val="tx1"/>
                </a:solidFill>
                <a:effectLst/>
                <a:latin typeface="+mn-lt"/>
                <a:ea typeface="+mn-ea"/>
                <a:cs typeface="+mn-cs"/>
              </a:rPr>
              <a:t>Shifts in strategic objectives.</a:t>
            </a:r>
          </a:p>
          <a:p>
            <a:r>
              <a:rPr lang="en-GB" sz="1200" b="1" i="0" kern="1200" dirty="0">
                <a:solidFill>
                  <a:schemeClr val="tx1"/>
                </a:solidFill>
                <a:effectLst/>
                <a:latin typeface="+mn-lt"/>
                <a:ea typeface="+mn-ea"/>
                <a:cs typeface="+mn-cs"/>
              </a:rPr>
              <a:t>Technological developments.</a:t>
            </a:r>
          </a:p>
          <a:p>
            <a:r>
              <a:rPr lang="en-GB" sz="1200" b="1" i="0" kern="1200" dirty="0">
                <a:solidFill>
                  <a:schemeClr val="tx1"/>
                </a:solidFill>
                <a:effectLst/>
                <a:latin typeface="+mn-lt"/>
                <a:ea typeface="+mn-ea"/>
                <a:cs typeface="+mn-cs"/>
              </a:rPr>
              <a:t>Competitive pressures, including new entrants, mergers and acquisitions.</a:t>
            </a:r>
          </a:p>
          <a:p>
            <a:r>
              <a:rPr lang="en-GB" sz="1200" b="1" i="0" kern="1200" dirty="0">
                <a:solidFill>
                  <a:schemeClr val="tx1"/>
                </a:solidFill>
                <a:effectLst/>
                <a:latin typeface="+mn-lt"/>
                <a:ea typeface="+mn-ea"/>
                <a:cs typeface="+mn-cs"/>
              </a:rPr>
              <a:t>Customer or supplier pressure, particularly shifting markets.</a:t>
            </a:r>
          </a:p>
          <a:p>
            <a:r>
              <a:rPr lang="en-GB" sz="1200" b="1" i="0" kern="1200" dirty="0">
                <a:solidFill>
                  <a:schemeClr val="tx1"/>
                </a:solidFill>
                <a:effectLst/>
                <a:latin typeface="+mn-lt"/>
                <a:ea typeface="+mn-ea"/>
                <a:cs typeface="+mn-cs"/>
              </a:rPr>
              <a:t>Learning new organisation behaviours and skills.</a:t>
            </a:r>
          </a:p>
          <a:p>
            <a:r>
              <a:rPr lang="en-GB" sz="1200" b="1" i="0" kern="1200" dirty="0">
                <a:solidFill>
                  <a:schemeClr val="tx1"/>
                </a:solidFill>
                <a:effectLst/>
                <a:latin typeface="+mn-lt"/>
                <a:ea typeface="+mn-ea"/>
                <a:cs typeface="+mn-cs"/>
              </a:rPr>
              <a:t>Government legislation/initiatives.</a:t>
            </a:r>
          </a:p>
          <a:p>
            <a:endParaRPr lang="en-US" dirty="0"/>
          </a:p>
          <a:p>
            <a:endParaRPr lang="en-US" dirty="0"/>
          </a:p>
          <a:p>
            <a:endParaRPr lang="en-US" dirty="0"/>
          </a:p>
          <a:p>
            <a:r>
              <a:rPr lang="en-US" dirty="0"/>
              <a:t>(CIPD,2020)</a:t>
            </a:r>
          </a:p>
        </p:txBody>
      </p:sp>
      <p:sp>
        <p:nvSpPr>
          <p:cNvPr id="4" name="Slide Number Placeholder 3"/>
          <p:cNvSpPr>
            <a:spLocks noGrp="1"/>
          </p:cNvSpPr>
          <p:nvPr>
            <p:ph type="sldNum" sz="quarter" idx="5"/>
          </p:nvPr>
        </p:nvSpPr>
        <p:spPr/>
        <p:txBody>
          <a:bodyPr/>
          <a:lstStyle/>
          <a:p>
            <a:fld id="{BD3B4C69-DD0C-6344-9D4F-0D205B0E347C}" type="slidenum">
              <a:rPr lang="en-US" smtClean="0"/>
              <a:t>6</a:t>
            </a:fld>
            <a:endParaRPr lang="en-US" dirty="0"/>
          </a:p>
        </p:txBody>
      </p:sp>
    </p:spTree>
    <p:extLst>
      <p:ext uri="{BB962C8B-B14F-4D97-AF65-F5344CB8AC3E}">
        <p14:creationId xmlns:p14="http://schemas.microsoft.com/office/powerpoint/2010/main" val="10584860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types of change can become more emotive for example changes to job roles, pay or working relationships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role of HR is to understand how people experience change and to help support them through the change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There are several models available to help HR professionals understand the emotional cycle of change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E.g. Lewins change model and Kubler –Ross 5 stages model</a:t>
            </a:r>
          </a:p>
          <a:p>
            <a:endParaRPr lang="en-US" dirty="0"/>
          </a:p>
        </p:txBody>
      </p:sp>
      <p:sp>
        <p:nvSpPr>
          <p:cNvPr id="4" name="Slide Number Placeholder 3"/>
          <p:cNvSpPr>
            <a:spLocks noGrp="1"/>
          </p:cNvSpPr>
          <p:nvPr>
            <p:ph type="sldNum" sz="quarter" idx="5"/>
          </p:nvPr>
        </p:nvSpPr>
        <p:spPr/>
        <p:txBody>
          <a:bodyPr/>
          <a:lstStyle/>
          <a:p>
            <a:fld id="{BD3B4C69-DD0C-6344-9D4F-0D205B0E347C}" type="slidenum">
              <a:rPr lang="en-US" smtClean="0"/>
              <a:t>7</a:t>
            </a:fld>
            <a:endParaRPr lang="en-US" dirty="0"/>
          </a:p>
        </p:txBody>
      </p:sp>
    </p:spTree>
    <p:extLst>
      <p:ext uri="{BB962C8B-B14F-4D97-AF65-F5344CB8AC3E}">
        <p14:creationId xmlns:p14="http://schemas.microsoft.com/office/powerpoint/2010/main" val="358035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Also known as the 5 stages of grief model, this denotes the stages of emotions people experience when experiencing grief.</a:t>
            </a:r>
          </a:p>
          <a:p>
            <a:r>
              <a:rPr lang="en-US" dirty="0"/>
              <a:t>The model has widely been accepted and held true for organisations when implementing change.</a:t>
            </a:r>
          </a:p>
          <a:p>
            <a:r>
              <a:rPr lang="en-US" dirty="0"/>
              <a:t>The model helps HR professionals and line managers understand how people experience change and helps them in understanding how they can support people through change</a:t>
            </a:r>
          </a:p>
          <a:p>
            <a:r>
              <a:rPr lang="en-US" dirty="0"/>
              <a:t>Stage one – Shock or denial the reality of change hits, at this stage people need information, this is a crucial stage for effective communication, be careful at this stage not to overwhelm with information overload</a:t>
            </a:r>
          </a:p>
          <a:p>
            <a:r>
              <a:rPr lang="en-US" dirty="0"/>
              <a:t>Stage 2 – Anger this is the stage where denial turns to anger or resentment “its’s not fair” the refusal or resistance to accept the change, this is the danger zone and if not managed correctly can cause the change to fail, the key to success at this stage is good planning and active listening.</a:t>
            </a:r>
          </a:p>
          <a:p>
            <a:r>
              <a:rPr lang="en-US" dirty="0"/>
              <a:t>Stage 3 – Bargaining this is where people will try to put off the change and find a way out, key to success at this stage is to offer personal support</a:t>
            </a:r>
          </a:p>
          <a:p>
            <a:r>
              <a:rPr lang="en-US" dirty="0"/>
              <a:t>Stage 4 – Depression this is where the realisation hits that the change is happening, people may feel demotivated and uncertain about their future, the key to success at this stage is HR professionals must show empathy</a:t>
            </a:r>
          </a:p>
          <a:p>
            <a:r>
              <a:rPr lang="en-US" dirty="0"/>
              <a:t>Stage 5 Acceptance – people will start to embrace the change, the change becomes embedded and second nature, key to success at this stage is to celebrate success</a:t>
            </a:r>
          </a:p>
        </p:txBody>
      </p:sp>
      <p:sp>
        <p:nvSpPr>
          <p:cNvPr id="4" name="Slide Number Placeholder 3"/>
          <p:cNvSpPr>
            <a:spLocks noGrp="1"/>
          </p:cNvSpPr>
          <p:nvPr>
            <p:ph type="sldNum" sz="quarter" idx="5"/>
          </p:nvPr>
        </p:nvSpPr>
        <p:spPr/>
        <p:txBody>
          <a:bodyPr/>
          <a:lstStyle/>
          <a:p>
            <a:fld id="{BD3B4C69-DD0C-6344-9D4F-0D205B0E347C}" type="slidenum">
              <a:rPr lang="en-US" smtClean="0"/>
              <a:t>8</a:t>
            </a:fld>
            <a:endParaRPr lang="en-US" dirty="0"/>
          </a:p>
        </p:txBody>
      </p:sp>
    </p:spTree>
    <p:extLst>
      <p:ext uri="{BB962C8B-B14F-4D97-AF65-F5344CB8AC3E}">
        <p14:creationId xmlns:p14="http://schemas.microsoft.com/office/powerpoint/2010/main" val="35503694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3B4C69-DD0C-6344-9D4F-0D205B0E347C}" type="slidenum">
              <a:rPr lang="en-US" smtClean="0"/>
              <a:t>9</a:t>
            </a:fld>
            <a:endParaRPr lang="en-US" dirty="0"/>
          </a:p>
        </p:txBody>
      </p:sp>
    </p:spTree>
    <p:extLst>
      <p:ext uri="{BB962C8B-B14F-4D97-AF65-F5344CB8AC3E}">
        <p14:creationId xmlns:p14="http://schemas.microsoft.com/office/powerpoint/2010/main" val="33383440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HR generalist – involved in a variety of tasks, sole HR practitioner, knowledge and involvement in all areas</a:t>
            </a:r>
          </a:p>
          <a:p>
            <a:r>
              <a:rPr lang="en-US" dirty="0"/>
              <a:t>HR specialist – covers certain areas, e.g. recruitment, L&amp;D, in depth subject matter expert</a:t>
            </a:r>
          </a:p>
          <a:p>
            <a:r>
              <a:rPr lang="en-US" dirty="0"/>
              <a:t>HR consultancy – subcontracted to a third party, can be generalist or specialist</a:t>
            </a:r>
          </a:p>
          <a:p>
            <a:r>
              <a:rPr lang="en-US" dirty="0"/>
              <a:t>Shared services – tends to be in large organisations, provides a consistent approach. and shared knowledge </a:t>
            </a:r>
          </a:p>
        </p:txBody>
      </p:sp>
      <p:sp>
        <p:nvSpPr>
          <p:cNvPr id="4" name="Slide Number Placeholder 3"/>
          <p:cNvSpPr>
            <a:spLocks noGrp="1"/>
          </p:cNvSpPr>
          <p:nvPr>
            <p:ph type="sldNum" sz="quarter" idx="5"/>
          </p:nvPr>
        </p:nvSpPr>
        <p:spPr/>
        <p:txBody>
          <a:bodyPr/>
          <a:lstStyle/>
          <a:p>
            <a:fld id="{BD3B4C69-DD0C-6344-9D4F-0D205B0E347C}" type="slidenum">
              <a:rPr lang="en-US" smtClean="0"/>
              <a:t>10</a:t>
            </a:fld>
            <a:endParaRPr lang="en-US" dirty="0"/>
          </a:p>
        </p:txBody>
      </p:sp>
    </p:spTree>
    <p:extLst>
      <p:ext uri="{BB962C8B-B14F-4D97-AF65-F5344CB8AC3E}">
        <p14:creationId xmlns:p14="http://schemas.microsoft.com/office/powerpoint/2010/main" val="18409442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several models of the HR function, however the most widely used is the 3 legged stool model developed  by Ulrich</a:t>
            </a:r>
          </a:p>
          <a:p>
            <a:endParaRPr lang="en-US" dirty="0"/>
          </a:p>
          <a:p>
            <a:r>
              <a:rPr lang="en-US" dirty="0"/>
              <a:t>Ulrich advised that in large organisations the HR function should form 3 parts</a:t>
            </a:r>
          </a:p>
          <a:p>
            <a:r>
              <a:rPr lang="en-US" dirty="0"/>
              <a:t>Shared services – this takes the format of a call centre, where support is offered to the wider group</a:t>
            </a:r>
          </a:p>
          <a:p>
            <a:r>
              <a:rPr lang="en-US" dirty="0"/>
              <a:t>Business partners – this role is HR who work closely with line managers and support </a:t>
            </a:r>
          </a:p>
          <a:p>
            <a:r>
              <a:rPr lang="en-US" dirty="0"/>
              <a:t>Centres of excellence – this can be ER and reward and recognition and they offer in depth knowledge and support on specific areas</a:t>
            </a:r>
          </a:p>
          <a:p>
            <a:endParaRPr lang="en-US" dirty="0"/>
          </a:p>
          <a:p>
            <a:r>
              <a:rPr lang="en-US" dirty="0"/>
              <a:t>The downside to this model is,  in reality is  most business partner roles are struggling to let go of the transactional tasks and find it difficult to move away from the admin tasks, the change to the HR model, has meant that some existing HR professionals remain in role and the role has changed. </a:t>
            </a:r>
          </a:p>
        </p:txBody>
      </p:sp>
      <p:sp>
        <p:nvSpPr>
          <p:cNvPr id="4" name="Slide Number Placeholder 3"/>
          <p:cNvSpPr>
            <a:spLocks noGrp="1"/>
          </p:cNvSpPr>
          <p:nvPr>
            <p:ph type="sldNum" sz="quarter" idx="5"/>
          </p:nvPr>
        </p:nvSpPr>
        <p:spPr/>
        <p:txBody>
          <a:bodyPr/>
          <a:lstStyle/>
          <a:p>
            <a:fld id="{BD3B4C69-DD0C-6344-9D4F-0D205B0E347C}" type="slidenum">
              <a:rPr lang="en-US" smtClean="0"/>
              <a:t>11</a:t>
            </a:fld>
            <a:endParaRPr lang="en-US" dirty="0"/>
          </a:p>
        </p:txBody>
      </p:sp>
    </p:spTree>
    <p:extLst>
      <p:ext uri="{BB962C8B-B14F-4D97-AF65-F5344CB8AC3E}">
        <p14:creationId xmlns:p14="http://schemas.microsoft.com/office/powerpoint/2010/main" val="556724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Since the evolution of HR functions, the role of line manager has increased involvement in activities that would previously have sat in HR</a:t>
            </a:r>
          </a:p>
          <a:p>
            <a:endParaRPr lang="en-US" dirty="0"/>
          </a:p>
          <a:p>
            <a:r>
              <a:rPr lang="en-US" dirty="0"/>
              <a:t>The extent to which the line manager takes on the role is dependent on the individual organisation and the HR model used within the organisation</a:t>
            </a:r>
          </a:p>
          <a:p>
            <a:endParaRPr lang="en-US" dirty="0"/>
          </a:p>
          <a:p>
            <a:r>
              <a:rPr lang="en-US" dirty="0"/>
              <a:t>For this to work it is crucial there is a good working relationship between the line manager and HR professional </a:t>
            </a:r>
          </a:p>
        </p:txBody>
      </p:sp>
      <p:sp>
        <p:nvSpPr>
          <p:cNvPr id="4" name="Slide Number Placeholder 3"/>
          <p:cNvSpPr>
            <a:spLocks noGrp="1"/>
          </p:cNvSpPr>
          <p:nvPr>
            <p:ph type="sldNum" sz="quarter" idx="5"/>
          </p:nvPr>
        </p:nvSpPr>
        <p:spPr/>
        <p:txBody>
          <a:bodyPr/>
          <a:lstStyle/>
          <a:p>
            <a:fld id="{BD3B4C69-DD0C-6344-9D4F-0D205B0E347C}" type="slidenum">
              <a:rPr lang="en-US" smtClean="0"/>
              <a:t>12</a:t>
            </a:fld>
            <a:endParaRPr lang="en-US" dirty="0"/>
          </a:p>
        </p:txBody>
      </p:sp>
    </p:spTree>
    <p:extLst>
      <p:ext uri="{BB962C8B-B14F-4D97-AF65-F5344CB8AC3E}">
        <p14:creationId xmlns:p14="http://schemas.microsoft.com/office/powerpoint/2010/main" val="14074346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Business partnering – the line manager and HR professional work in partnership to align business and HR strategies, this builds better long-term relationships, where line managers respond to HR issues as an alternative to HR being brought in to deal with issues should they arise.</a:t>
            </a:r>
          </a:p>
          <a:p>
            <a:r>
              <a:rPr lang="en-US" dirty="0"/>
              <a:t>According to the CIPD there are 4 main reason why organisation implement business partnering</a:t>
            </a:r>
          </a:p>
          <a:p>
            <a:r>
              <a:rPr lang="en-US" dirty="0"/>
              <a:t>Enabling the business – HR professionals need to be strategic enablers, by understanding the business, responding to challenges and helping shape HR strategies to align with the business </a:t>
            </a:r>
          </a:p>
          <a:p>
            <a:r>
              <a:rPr lang="en-US" dirty="0"/>
              <a:t>Cost effective – ensuring cost effectiveness by focusing expertise where needed</a:t>
            </a:r>
          </a:p>
          <a:p>
            <a:r>
              <a:rPr lang="en-US" dirty="0"/>
              <a:t>Connected – building productive and collaborative relationships</a:t>
            </a:r>
          </a:p>
          <a:p>
            <a:r>
              <a:rPr lang="en-US" dirty="0"/>
              <a:t>Strategic – develop appropriate people solutions to align to the operational goals</a:t>
            </a:r>
          </a:p>
          <a:p>
            <a:r>
              <a:rPr lang="en-US" dirty="0"/>
              <a:t>(CIPD, 2020)</a:t>
            </a:r>
          </a:p>
        </p:txBody>
      </p:sp>
      <p:sp>
        <p:nvSpPr>
          <p:cNvPr id="4" name="Slide Number Placeholder 3"/>
          <p:cNvSpPr>
            <a:spLocks noGrp="1"/>
          </p:cNvSpPr>
          <p:nvPr>
            <p:ph type="sldNum" sz="quarter" idx="5"/>
          </p:nvPr>
        </p:nvSpPr>
        <p:spPr/>
        <p:txBody>
          <a:bodyPr/>
          <a:lstStyle/>
          <a:p>
            <a:fld id="{BD3B4C69-DD0C-6344-9D4F-0D205B0E347C}" type="slidenum">
              <a:rPr lang="en-US" smtClean="0"/>
              <a:t>13</a:t>
            </a:fld>
            <a:endParaRPr lang="en-US" dirty="0"/>
          </a:p>
        </p:txBody>
      </p:sp>
    </p:spTree>
    <p:extLst>
      <p:ext uri="{BB962C8B-B14F-4D97-AF65-F5344CB8AC3E}">
        <p14:creationId xmlns:p14="http://schemas.microsoft.com/office/powerpoint/2010/main" val="5344355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Ethics are about doing what's right thing and not what's easy</a:t>
            </a:r>
          </a:p>
          <a:p>
            <a:endParaRPr lang="en-US" dirty="0"/>
          </a:p>
          <a:p>
            <a:r>
              <a:rPr lang="en-US" dirty="0"/>
              <a:t>Companies find themselves facing a multitude of pressures, that can create conditions for ethical dilemmas (HR magazine,2016)</a:t>
            </a:r>
          </a:p>
          <a:p>
            <a:endParaRPr lang="en-US" dirty="0"/>
          </a:p>
          <a:p>
            <a:r>
              <a:rPr lang="en-US" dirty="0"/>
              <a:t>A company’s reputation can ”make or break” as a result of ethical or non ethical practices.</a:t>
            </a:r>
          </a:p>
          <a:p>
            <a:r>
              <a:rPr lang="en-US" dirty="0"/>
              <a:t>In today’s world where everyone is online, the risk of non ethical practice is greater than ever, non ethical practice can affect a company’s brand.</a:t>
            </a:r>
          </a:p>
          <a:p>
            <a:endParaRPr lang="en-US" dirty="0"/>
          </a:p>
          <a:p>
            <a:r>
              <a:rPr lang="en-US" dirty="0"/>
              <a:t>Ethical practice is not only about working morally, when a company gets it wrong there are legal implications as well as damage to reputation.</a:t>
            </a:r>
          </a:p>
        </p:txBody>
      </p:sp>
      <p:sp>
        <p:nvSpPr>
          <p:cNvPr id="4" name="Slide Number Placeholder 3"/>
          <p:cNvSpPr>
            <a:spLocks noGrp="1"/>
          </p:cNvSpPr>
          <p:nvPr>
            <p:ph type="sldNum" sz="quarter" idx="5"/>
          </p:nvPr>
        </p:nvSpPr>
        <p:spPr/>
        <p:txBody>
          <a:bodyPr/>
          <a:lstStyle/>
          <a:p>
            <a:fld id="{BD3B4C69-DD0C-6344-9D4F-0D205B0E347C}" type="slidenum">
              <a:rPr lang="en-US" smtClean="0"/>
              <a:t>14</a:t>
            </a:fld>
            <a:endParaRPr lang="en-US" dirty="0"/>
          </a:p>
        </p:txBody>
      </p:sp>
    </p:spTree>
    <p:extLst>
      <p:ext uri="{BB962C8B-B14F-4D97-AF65-F5344CB8AC3E}">
        <p14:creationId xmlns:p14="http://schemas.microsoft.com/office/powerpoint/2010/main" val="3200098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Ethical practice results in better performance in an organisation.</a:t>
            </a:r>
          </a:p>
          <a:p>
            <a:r>
              <a:rPr lang="en-US" dirty="0"/>
              <a:t>E.g. COSTCO made the decision to pay a fair wage, in 2019 the company paid its staff $15 per hour versus the average retail working earnings of between $7.25 - $9, this ethical decision has resulted in and increase in revenue of 7.35%</a:t>
            </a:r>
          </a:p>
          <a:p>
            <a:r>
              <a:rPr lang="en-US" dirty="0"/>
              <a:t>The Observer report of FTSE 100 good company guide saw the Liverpool based company Speedy hire take top spot for its commitment to health and safety (Guardian,2007)</a:t>
            </a:r>
          </a:p>
        </p:txBody>
      </p:sp>
      <p:sp>
        <p:nvSpPr>
          <p:cNvPr id="4" name="Slide Number Placeholder 3"/>
          <p:cNvSpPr>
            <a:spLocks noGrp="1"/>
          </p:cNvSpPr>
          <p:nvPr>
            <p:ph type="sldNum" sz="quarter" idx="5"/>
          </p:nvPr>
        </p:nvSpPr>
        <p:spPr/>
        <p:txBody>
          <a:bodyPr/>
          <a:lstStyle/>
          <a:p>
            <a:fld id="{BD3B4C69-DD0C-6344-9D4F-0D205B0E347C}" type="slidenum">
              <a:rPr lang="en-US" smtClean="0"/>
              <a:t>15</a:t>
            </a:fld>
            <a:endParaRPr lang="en-US" dirty="0"/>
          </a:p>
        </p:txBody>
      </p:sp>
    </p:spTree>
    <p:extLst>
      <p:ext uri="{BB962C8B-B14F-4D97-AF65-F5344CB8AC3E}">
        <p14:creationId xmlns:p14="http://schemas.microsoft.com/office/powerpoint/2010/main" val="34945880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pressure from current the pandemic COVID 19, has resulted in several companies making some unethical decisions</a:t>
            </a:r>
          </a:p>
          <a:p>
            <a:r>
              <a:rPr lang="en-US" dirty="0"/>
              <a:t>E.g. ASOS has been subject to boycott calls and petitions due to its treatment of colleagues since the start of the pandemic, Weatherspoon's faced criticism over the refusal to pay staff until the furlough pay came through stating their staff can get a job in a supermarket.</a:t>
            </a:r>
          </a:p>
        </p:txBody>
      </p:sp>
      <p:sp>
        <p:nvSpPr>
          <p:cNvPr id="4" name="Slide Number Placeholder 3"/>
          <p:cNvSpPr>
            <a:spLocks noGrp="1"/>
          </p:cNvSpPr>
          <p:nvPr>
            <p:ph type="sldNum" sz="quarter" idx="5"/>
          </p:nvPr>
        </p:nvSpPr>
        <p:spPr/>
        <p:txBody>
          <a:bodyPr/>
          <a:lstStyle/>
          <a:p>
            <a:fld id="{BD3B4C69-DD0C-6344-9D4F-0D205B0E347C}" type="slidenum">
              <a:rPr lang="en-US" smtClean="0"/>
              <a:t>16</a:t>
            </a:fld>
            <a:endParaRPr lang="en-US" dirty="0"/>
          </a:p>
        </p:txBody>
      </p:sp>
    </p:spTree>
    <p:extLst>
      <p:ext uri="{BB962C8B-B14F-4D97-AF65-F5344CB8AC3E}">
        <p14:creationId xmlns:p14="http://schemas.microsoft.com/office/powerpoint/2010/main" val="3977797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an organisation manages unethically in addition to the damage to reputation, it may result in breach of legislation, resulting in fines and prosecution</a:t>
            </a:r>
          </a:p>
          <a:p>
            <a:endParaRPr lang="en-US" dirty="0"/>
          </a:p>
        </p:txBody>
      </p:sp>
      <p:sp>
        <p:nvSpPr>
          <p:cNvPr id="4" name="Slide Number Placeholder 3"/>
          <p:cNvSpPr>
            <a:spLocks noGrp="1"/>
          </p:cNvSpPr>
          <p:nvPr>
            <p:ph type="sldNum" sz="quarter" idx="5"/>
          </p:nvPr>
        </p:nvSpPr>
        <p:spPr/>
        <p:txBody>
          <a:bodyPr/>
          <a:lstStyle/>
          <a:p>
            <a:fld id="{BD3B4C69-DD0C-6344-9D4F-0D205B0E347C}" type="slidenum">
              <a:rPr lang="en-US" smtClean="0"/>
              <a:t>17</a:t>
            </a:fld>
            <a:endParaRPr lang="en-US" dirty="0"/>
          </a:p>
        </p:txBody>
      </p:sp>
    </p:spTree>
    <p:extLst>
      <p:ext uri="{BB962C8B-B14F-4D97-AF65-F5344CB8AC3E}">
        <p14:creationId xmlns:p14="http://schemas.microsoft.com/office/powerpoint/2010/main" val="42708375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Evaluation activities have traditionally focused on cost effectiveness, modern HR is more likely to evaluate based on 4 sets of factors</a:t>
            </a:r>
          </a:p>
          <a:p>
            <a:r>
              <a:rPr lang="en-US" dirty="0"/>
              <a:t>Influence on strategy</a:t>
            </a:r>
          </a:p>
          <a:p>
            <a:r>
              <a:rPr lang="en-US" dirty="0"/>
              <a:t>Views of key stakeholders</a:t>
            </a:r>
          </a:p>
          <a:p>
            <a:r>
              <a:rPr lang="en-US" dirty="0"/>
              <a:t>External benchmarking</a:t>
            </a:r>
          </a:p>
          <a:p>
            <a:r>
              <a:rPr lang="en-US" dirty="0"/>
              <a:t>Internal SLA’s</a:t>
            </a:r>
          </a:p>
          <a:p>
            <a:endParaRPr lang="en-US" dirty="0"/>
          </a:p>
        </p:txBody>
      </p:sp>
      <p:sp>
        <p:nvSpPr>
          <p:cNvPr id="4" name="Slide Number Placeholder 3"/>
          <p:cNvSpPr>
            <a:spLocks noGrp="1"/>
          </p:cNvSpPr>
          <p:nvPr>
            <p:ph type="sldNum" sz="quarter" idx="5"/>
          </p:nvPr>
        </p:nvSpPr>
        <p:spPr/>
        <p:txBody>
          <a:bodyPr/>
          <a:lstStyle/>
          <a:p>
            <a:fld id="{BD3B4C69-DD0C-6344-9D4F-0D205B0E347C}" type="slidenum">
              <a:rPr lang="en-US" smtClean="0"/>
              <a:t>18</a:t>
            </a:fld>
            <a:endParaRPr lang="en-US" dirty="0"/>
          </a:p>
        </p:txBody>
      </p:sp>
    </p:spTree>
    <p:extLst>
      <p:ext uri="{BB962C8B-B14F-4D97-AF65-F5344CB8AC3E}">
        <p14:creationId xmlns:p14="http://schemas.microsoft.com/office/powerpoint/2010/main" val="40017991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HR metrics - are used to measure the effectiveness of direct HR responsibilities, e.g. absence, number of applications received </a:t>
            </a:r>
          </a:p>
          <a:p>
            <a:r>
              <a:rPr lang="en-US" dirty="0"/>
              <a:t>KPI’s – used to evaluate HR performance in line with business SMART objectives</a:t>
            </a:r>
          </a:p>
          <a:p>
            <a:r>
              <a:rPr lang="en-US" dirty="0"/>
              <a:t>Balanced scorecard – used to implement and manage strategy, using financial and non-financial information, Kaplan and Norton developed the concept in the early 1990’s to assess overall business health using 4 perspectives, Financial, Customer, Internal Process and Learning and Growth</a:t>
            </a:r>
          </a:p>
          <a:p>
            <a:endParaRPr lang="en-US" dirty="0"/>
          </a:p>
        </p:txBody>
      </p:sp>
      <p:sp>
        <p:nvSpPr>
          <p:cNvPr id="4" name="Slide Number Placeholder 3"/>
          <p:cNvSpPr>
            <a:spLocks noGrp="1"/>
          </p:cNvSpPr>
          <p:nvPr>
            <p:ph type="sldNum" sz="quarter" idx="5"/>
          </p:nvPr>
        </p:nvSpPr>
        <p:spPr/>
        <p:txBody>
          <a:bodyPr/>
          <a:lstStyle/>
          <a:p>
            <a:fld id="{BD3B4C69-DD0C-6344-9D4F-0D205B0E347C}" type="slidenum">
              <a:rPr lang="en-US" smtClean="0"/>
              <a:t>19</a:t>
            </a:fld>
            <a:endParaRPr lang="en-US" dirty="0"/>
          </a:p>
        </p:txBody>
      </p:sp>
    </p:spTree>
    <p:extLst>
      <p:ext uri="{BB962C8B-B14F-4D97-AF65-F5344CB8AC3E}">
        <p14:creationId xmlns:p14="http://schemas.microsoft.com/office/powerpoint/2010/main" val="36168389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Both methods are used to evaluate data</a:t>
            </a:r>
          </a:p>
          <a:p>
            <a:r>
              <a:rPr lang="en-US" dirty="0"/>
              <a:t>Quantitative, is the ”what” is more precise such as numerical information </a:t>
            </a:r>
          </a:p>
          <a:p>
            <a:r>
              <a:rPr lang="en-US" dirty="0"/>
              <a:t>Qualitative is the “why”  this is more descriptive such as comments and statements </a:t>
            </a:r>
          </a:p>
        </p:txBody>
      </p:sp>
      <p:sp>
        <p:nvSpPr>
          <p:cNvPr id="4" name="Slide Number Placeholder 3"/>
          <p:cNvSpPr>
            <a:spLocks noGrp="1"/>
          </p:cNvSpPr>
          <p:nvPr>
            <p:ph type="sldNum" sz="quarter" idx="5"/>
          </p:nvPr>
        </p:nvSpPr>
        <p:spPr/>
        <p:txBody>
          <a:bodyPr/>
          <a:lstStyle/>
          <a:p>
            <a:fld id="{BD3B4C69-DD0C-6344-9D4F-0D205B0E347C}" type="slidenum">
              <a:rPr lang="en-US" smtClean="0"/>
              <a:t>20</a:t>
            </a:fld>
            <a:endParaRPr lang="en-US" dirty="0"/>
          </a:p>
        </p:txBody>
      </p:sp>
    </p:spTree>
    <p:extLst>
      <p:ext uri="{BB962C8B-B14F-4D97-AF65-F5344CB8AC3E}">
        <p14:creationId xmlns:p14="http://schemas.microsoft.com/office/powerpoint/2010/main" val="4123607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Case study 1</a:t>
            </a:r>
          </a:p>
          <a:p>
            <a:r>
              <a:rPr lang="en-US" dirty="0"/>
              <a:t>The study was based in the Dutch healthcare service, with a sample size of 48,145 employees focusing on direct client facing roles.</a:t>
            </a:r>
          </a:p>
          <a:p>
            <a:r>
              <a:rPr lang="en-US" dirty="0"/>
              <a:t>The study used a cross sectional method using a mix of primary (colleague and client questionnaires) and secondary data(existing data reports for net margin and absence levels). </a:t>
            </a:r>
          </a:p>
          <a:p>
            <a:r>
              <a:rPr lang="en-US" dirty="0"/>
              <a:t>The study used a bench-mark study previously undertaken for comparison.  The study looked at the link between HRM and the following 3 outcomes, financial outcome (using net margin), HR outcome (using colleague absence due to sick) and Organisational outcome (using client satisfaction)</a:t>
            </a:r>
          </a:p>
          <a:p>
            <a:r>
              <a:rPr lang="en-US" dirty="0"/>
              <a:t>The outcome of the research indicates that HRM has a strong positive effect on organisational and HR outcomes, however the link to financial outcomes was not as strong.</a:t>
            </a:r>
          </a:p>
          <a:p>
            <a:r>
              <a:rPr lang="en-US" dirty="0"/>
              <a:t>The limitations on the research state  the sample size was low, they based results on an assumption that all HR practices are the same throughout the various sites, they used the results as a collective organisation, they have not compared to any country with a different health care system.</a:t>
            </a:r>
          </a:p>
          <a:p>
            <a:endParaRPr lang="en-US" dirty="0"/>
          </a:p>
          <a:p>
            <a:r>
              <a:rPr lang="en-US" dirty="0"/>
              <a:t>Case study 2 </a:t>
            </a:r>
          </a:p>
          <a:p>
            <a:r>
              <a:rPr lang="en-US" dirty="0"/>
              <a:t>The study was based on a large organisation a support service partner providing business solutions for clients across local government, transport, education and defense sectors.</a:t>
            </a:r>
          </a:p>
          <a:p>
            <a:r>
              <a:rPr lang="en-US" dirty="0"/>
              <a:t>The study uses both primary (in the form of questionnaires and interviews) and secondary data ( in the form of academic writing)</a:t>
            </a:r>
          </a:p>
          <a:p>
            <a:r>
              <a:rPr lang="en-US" dirty="0"/>
              <a:t>The study uses  both qualitative (the feedback from colleagues) and quantitative data (leaver statistics)</a:t>
            </a:r>
          </a:p>
          <a:p>
            <a:r>
              <a:rPr lang="en-US" dirty="0"/>
              <a:t>The study looks at the link between perceived HRM practices and 2 behavioral outcomes, OCB organisational citizenship behavior and intentions to turnover.</a:t>
            </a:r>
          </a:p>
          <a:p>
            <a:r>
              <a:rPr lang="en-US" dirty="0"/>
              <a:t>The study study used a sample size of 540 employees, of which 328 questionnaires were completed giving a response rate of 61%, however due to incomplete data the sample size was 297 resulting in a response rate of 55%.  The limitations on the study are a low response rate and the authors state there is need for further study on HRM variables.</a:t>
            </a:r>
          </a:p>
        </p:txBody>
      </p:sp>
      <p:sp>
        <p:nvSpPr>
          <p:cNvPr id="4" name="Slide Number Placeholder 3"/>
          <p:cNvSpPr>
            <a:spLocks noGrp="1"/>
          </p:cNvSpPr>
          <p:nvPr>
            <p:ph type="sldNum" sz="quarter" idx="5"/>
          </p:nvPr>
        </p:nvSpPr>
        <p:spPr/>
        <p:txBody>
          <a:bodyPr/>
          <a:lstStyle/>
          <a:p>
            <a:fld id="{BD3B4C69-DD0C-6344-9D4F-0D205B0E347C}" type="slidenum">
              <a:rPr lang="en-US" smtClean="0"/>
              <a:t>21</a:t>
            </a:fld>
            <a:endParaRPr lang="en-US" dirty="0"/>
          </a:p>
        </p:txBody>
      </p:sp>
    </p:spTree>
    <p:extLst>
      <p:ext uri="{BB962C8B-B14F-4D97-AF65-F5344CB8AC3E}">
        <p14:creationId xmlns:p14="http://schemas.microsoft.com/office/powerpoint/2010/main" val="12470074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3B4C69-DD0C-6344-9D4F-0D205B0E347C}" type="slidenum">
              <a:rPr lang="en-US" smtClean="0"/>
              <a:t>22</a:t>
            </a:fld>
            <a:endParaRPr lang="en-US" dirty="0"/>
          </a:p>
        </p:txBody>
      </p:sp>
    </p:spTree>
    <p:extLst>
      <p:ext uri="{BB962C8B-B14F-4D97-AF65-F5344CB8AC3E}">
        <p14:creationId xmlns:p14="http://schemas.microsoft.com/office/powerpoint/2010/main" val="14724719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a:t>1/28/21</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1/28/21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a:t>1/28/21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a:t>1/28/21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a:t>1/28/21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a:t>1/28/21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a:t>1/28/21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1/28/21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1/28/21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dirty="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1/28/21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1/28/21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1/28/21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1/28/21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a:t>1/28/21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dirty="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dirty="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dirty="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a:t>1/28/21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1/28/21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1/28/21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a:pPr/>
              <a:t>1/28/21</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hyperlink" Target="https://creativecommons.org/licenses/by-sa/3.0/" TargetMode="External"/><Relationship Id="rId4" Type="http://schemas.openxmlformats.org/officeDocument/2006/relationships/hyperlink" Target="http://leanchange.org/2014/02/navigating-organizational-change/"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comments" Target="../comments/commen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www.cipd.co.uk/knowledge/fundamentals/people/hr11243"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D0A0B-6292-7D4E-8124-CCB99BC4A95F}"/>
              </a:ext>
            </a:extLst>
          </p:cNvPr>
          <p:cNvSpPr>
            <a:spLocks noGrp="1"/>
          </p:cNvSpPr>
          <p:nvPr>
            <p:ph type="ctrTitle"/>
          </p:nvPr>
        </p:nvSpPr>
        <p:spPr>
          <a:xfrm>
            <a:off x="2076405" y="979488"/>
            <a:ext cx="4527929" cy="4287836"/>
          </a:xfrm>
        </p:spPr>
        <p:txBody>
          <a:bodyPr anchor="ctr">
            <a:normAutofit/>
          </a:bodyPr>
          <a:lstStyle/>
          <a:p>
            <a:pPr algn="r"/>
            <a:r>
              <a:rPr lang="en-US" sz="4700" dirty="0"/>
              <a:t>Understanding the contemporary HR function</a:t>
            </a:r>
          </a:p>
        </p:txBody>
      </p:sp>
      <p:sp>
        <p:nvSpPr>
          <p:cNvPr id="3" name="Subtitle 2">
            <a:extLst>
              <a:ext uri="{FF2B5EF4-FFF2-40B4-BE49-F238E27FC236}">
                <a16:creationId xmlns:a16="http://schemas.microsoft.com/office/drawing/2014/main" id="{CB84FC01-850F-B348-8A2C-DA793AAE6A88}"/>
              </a:ext>
            </a:extLst>
          </p:cNvPr>
          <p:cNvSpPr>
            <a:spLocks noGrp="1"/>
          </p:cNvSpPr>
          <p:nvPr>
            <p:ph type="subTitle" idx="1"/>
          </p:nvPr>
        </p:nvSpPr>
        <p:spPr>
          <a:xfrm>
            <a:off x="7851631" y="1122363"/>
            <a:ext cx="2816368" cy="4287834"/>
          </a:xfrm>
        </p:spPr>
        <p:txBody>
          <a:bodyPr anchor="ctr">
            <a:normAutofit/>
          </a:bodyPr>
          <a:lstStyle/>
          <a:p>
            <a:r>
              <a:rPr lang="en-US" sz="2400" dirty="0"/>
              <a:t>Tara Jeffreys</a:t>
            </a:r>
          </a:p>
          <a:p>
            <a:r>
              <a:rPr lang="en-US" sz="2400" dirty="0"/>
              <a:t>Student No</a:t>
            </a:r>
          </a:p>
          <a:p>
            <a:r>
              <a:rPr lang="en-US" sz="2400" dirty="0"/>
              <a:t>2005784</a:t>
            </a:r>
          </a:p>
          <a:p>
            <a:r>
              <a:rPr lang="en-US" sz="2400" dirty="0"/>
              <a:t>CIPD No</a:t>
            </a:r>
          </a:p>
          <a:p>
            <a:r>
              <a:rPr lang="en-US" sz="2400" dirty="0"/>
              <a:t>80931290</a:t>
            </a:r>
          </a:p>
          <a:p>
            <a:endParaRPr lang="en-US" sz="2400" dirty="0"/>
          </a:p>
        </p:txBody>
      </p:sp>
    </p:spTree>
    <p:extLst>
      <p:ext uri="{BB962C8B-B14F-4D97-AF65-F5344CB8AC3E}">
        <p14:creationId xmlns:p14="http://schemas.microsoft.com/office/powerpoint/2010/main" val="138262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4307EC5-10C6-1040-A954-8AD3B3394B12}"/>
              </a:ext>
            </a:extLst>
          </p:cNvPr>
          <p:cNvSpPr>
            <a:spLocks noGrp="1"/>
          </p:cNvSpPr>
          <p:nvPr>
            <p:ph type="title"/>
          </p:nvPr>
        </p:nvSpPr>
        <p:spPr>
          <a:xfrm>
            <a:off x="1141413" y="1082673"/>
            <a:ext cx="2869416" cy="4708528"/>
          </a:xfrm>
        </p:spPr>
        <p:txBody>
          <a:bodyPr>
            <a:normAutofit/>
          </a:bodyPr>
          <a:lstStyle/>
          <a:p>
            <a:pPr algn="r"/>
            <a:r>
              <a:rPr lang="en-US" sz="4000" dirty="0"/>
              <a:t>Aims and objectives</a:t>
            </a:r>
          </a:p>
        </p:txBody>
      </p:sp>
      <p:sp>
        <p:nvSpPr>
          <p:cNvPr id="8" name="Content Placeholder 7">
            <a:extLst>
              <a:ext uri="{FF2B5EF4-FFF2-40B4-BE49-F238E27FC236}">
                <a16:creationId xmlns:a16="http://schemas.microsoft.com/office/drawing/2014/main" id="{99CB4199-1F0D-854F-BBEB-A80270FF3AAD}"/>
              </a:ext>
            </a:extLst>
          </p:cNvPr>
          <p:cNvSpPr>
            <a:spLocks noGrp="1"/>
          </p:cNvSpPr>
          <p:nvPr>
            <p:ph idx="1"/>
          </p:nvPr>
        </p:nvSpPr>
        <p:spPr>
          <a:xfrm>
            <a:off x="5297763" y="1082673"/>
            <a:ext cx="5751237" cy="4708528"/>
          </a:xfrm>
        </p:spPr>
        <p:txBody>
          <a:bodyPr anchor="ctr">
            <a:normAutofit/>
          </a:bodyPr>
          <a:lstStyle/>
          <a:p>
            <a:r>
              <a:rPr lang="en-US" sz="1800" dirty="0"/>
              <a:t>Understand the purpose and key objectives of the HR functions in Contemporary organisations </a:t>
            </a:r>
          </a:p>
          <a:p>
            <a:r>
              <a:rPr lang="en-US" sz="1800" dirty="0"/>
              <a:t>Understand different models of delivering HR services</a:t>
            </a:r>
          </a:p>
          <a:p>
            <a:r>
              <a:rPr lang="en-US" sz="1800" dirty="0"/>
              <a:t>Understand the role of ethics in HR management and development</a:t>
            </a:r>
          </a:p>
          <a:p>
            <a:r>
              <a:rPr lang="en-US" sz="1800" dirty="0"/>
              <a:t>Understand how HR’s contribution to the organisation can be evaluated</a:t>
            </a:r>
          </a:p>
        </p:txBody>
      </p:sp>
    </p:spTree>
    <p:extLst>
      <p:ext uri="{BB962C8B-B14F-4D97-AF65-F5344CB8AC3E}">
        <p14:creationId xmlns:p14="http://schemas.microsoft.com/office/powerpoint/2010/main" val="33954789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DF2A9-C178-C04C-8546-F04AC5486714}"/>
              </a:ext>
            </a:extLst>
          </p:cNvPr>
          <p:cNvSpPr>
            <a:spLocks noGrp="1"/>
          </p:cNvSpPr>
          <p:nvPr>
            <p:ph type="title"/>
          </p:nvPr>
        </p:nvSpPr>
        <p:spPr>
          <a:xfrm>
            <a:off x="1141413" y="1082673"/>
            <a:ext cx="2869416" cy="4708528"/>
          </a:xfrm>
        </p:spPr>
        <p:txBody>
          <a:bodyPr>
            <a:normAutofit/>
          </a:bodyPr>
          <a:lstStyle/>
          <a:p>
            <a:pPr algn="r"/>
            <a:r>
              <a:rPr lang="en-US" sz="4000" dirty="0"/>
              <a:t>The purpose and key objectives of the HR function</a:t>
            </a:r>
          </a:p>
        </p:txBody>
      </p:sp>
      <p:sp>
        <p:nvSpPr>
          <p:cNvPr id="3" name="Content Placeholder 2">
            <a:extLst>
              <a:ext uri="{FF2B5EF4-FFF2-40B4-BE49-F238E27FC236}">
                <a16:creationId xmlns:a16="http://schemas.microsoft.com/office/drawing/2014/main" id="{81E7EF78-872F-A34F-98A3-566EAEDC0173}"/>
              </a:ext>
            </a:extLst>
          </p:cNvPr>
          <p:cNvSpPr>
            <a:spLocks noGrp="1"/>
          </p:cNvSpPr>
          <p:nvPr>
            <p:ph idx="1"/>
          </p:nvPr>
        </p:nvSpPr>
        <p:spPr>
          <a:xfrm>
            <a:off x="5297763" y="1082673"/>
            <a:ext cx="5751237" cy="4708528"/>
          </a:xfrm>
        </p:spPr>
        <p:txBody>
          <a:bodyPr anchor="ctr">
            <a:normAutofit/>
          </a:bodyPr>
          <a:lstStyle/>
          <a:p>
            <a:r>
              <a:rPr lang="en-US" sz="1800" dirty="0"/>
              <a:t>The purpose of the HR function </a:t>
            </a:r>
          </a:p>
          <a:p>
            <a:r>
              <a:rPr lang="en-US" sz="1800" dirty="0"/>
              <a:t>“to help an organisation deliver it’s corporate strategy and objectives by effectively recruiting and developing people and managing their performance. (CIPD,2018)</a:t>
            </a:r>
          </a:p>
        </p:txBody>
      </p:sp>
    </p:spTree>
    <p:extLst>
      <p:ext uri="{BB962C8B-B14F-4D97-AF65-F5344CB8AC3E}">
        <p14:creationId xmlns:p14="http://schemas.microsoft.com/office/powerpoint/2010/main" val="19261759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F20A4-451B-3247-A7FC-B6CEE5A5F1FF}"/>
              </a:ext>
            </a:extLst>
          </p:cNvPr>
          <p:cNvSpPr>
            <a:spLocks noGrp="1"/>
          </p:cNvSpPr>
          <p:nvPr>
            <p:ph type="title"/>
          </p:nvPr>
        </p:nvSpPr>
        <p:spPr/>
        <p:txBody>
          <a:bodyPr/>
          <a:lstStyle/>
          <a:p>
            <a:r>
              <a:rPr lang="en-US" dirty="0"/>
              <a:t>Objectives of HR</a:t>
            </a:r>
          </a:p>
        </p:txBody>
      </p:sp>
      <p:sp>
        <p:nvSpPr>
          <p:cNvPr id="3" name="Content Placeholder 2">
            <a:extLst>
              <a:ext uri="{FF2B5EF4-FFF2-40B4-BE49-F238E27FC236}">
                <a16:creationId xmlns:a16="http://schemas.microsoft.com/office/drawing/2014/main" id="{D8D2BC49-59C0-0840-AC73-F63158D74356}"/>
              </a:ext>
            </a:extLst>
          </p:cNvPr>
          <p:cNvSpPr>
            <a:spLocks noGrp="1"/>
          </p:cNvSpPr>
          <p:nvPr>
            <p:ph idx="1"/>
          </p:nvPr>
        </p:nvSpPr>
        <p:spPr/>
        <p:txBody>
          <a:bodyPr/>
          <a:lstStyle/>
          <a:p>
            <a:pPr marL="0" indent="0">
              <a:buNone/>
            </a:pPr>
            <a:r>
              <a:rPr lang="en-US" dirty="0"/>
              <a:t>Main Objectives of HR</a:t>
            </a:r>
          </a:p>
          <a:p>
            <a:r>
              <a:rPr lang="en-US" dirty="0"/>
              <a:t>Define an organisation structure which drives productivity</a:t>
            </a:r>
          </a:p>
          <a:p>
            <a:r>
              <a:rPr lang="en-US" dirty="0"/>
              <a:t>Developing effective coordination and communication within the organisation</a:t>
            </a:r>
          </a:p>
          <a:p>
            <a:r>
              <a:rPr lang="en-US" dirty="0"/>
              <a:t>Dedicate time to finding the right. Staff and developing their skills</a:t>
            </a:r>
          </a:p>
          <a:p>
            <a:r>
              <a:rPr lang="en-US" dirty="0"/>
              <a:t>Embracing wider societal and ethical developments</a:t>
            </a:r>
          </a:p>
        </p:txBody>
      </p:sp>
      <p:sp>
        <p:nvSpPr>
          <p:cNvPr id="4" name="Text Placeholder 3">
            <a:extLst>
              <a:ext uri="{FF2B5EF4-FFF2-40B4-BE49-F238E27FC236}">
                <a16:creationId xmlns:a16="http://schemas.microsoft.com/office/drawing/2014/main" id="{9FC35D78-D220-194A-8877-5D868F4B1500}"/>
              </a:ext>
            </a:extLst>
          </p:cNvPr>
          <p:cNvSpPr>
            <a:spLocks noGrp="1"/>
          </p:cNvSpPr>
          <p:nvPr>
            <p:ph type="body" sz="half" idx="2"/>
          </p:nvPr>
        </p:nvSpPr>
        <p:spPr/>
        <p:txBody>
          <a:bodyPr/>
          <a:lstStyle/>
          <a:p>
            <a:r>
              <a:rPr lang="en-US" dirty="0"/>
              <a:t>Objectives of HR can vary depending on the organisation, they. Can be affected by factors such as the size of the orgainsation, the sector and the culture.  </a:t>
            </a:r>
          </a:p>
          <a:p>
            <a:r>
              <a:rPr lang="en-US" dirty="0"/>
              <a:t>Objectives. Can also be affected by external factors such</a:t>
            </a:r>
          </a:p>
        </p:txBody>
      </p:sp>
    </p:spTree>
    <p:extLst>
      <p:ext uri="{BB962C8B-B14F-4D97-AF65-F5344CB8AC3E}">
        <p14:creationId xmlns:p14="http://schemas.microsoft.com/office/powerpoint/2010/main" val="3576213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B0925-BCC4-C642-A4F4-E93ED602ABD3}"/>
              </a:ext>
            </a:extLst>
          </p:cNvPr>
          <p:cNvSpPr>
            <a:spLocks noGrp="1"/>
          </p:cNvSpPr>
          <p:nvPr>
            <p:ph type="title"/>
          </p:nvPr>
        </p:nvSpPr>
        <p:spPr/>
        <p:txBody>
          <a:bodyPr/>
          <a:lstStyle/>
          <a:p>
            <a:r>
              <a:rPr lang="en-US" dirty="0"/>
              <a:t>How as hr evolved?</a:t>
            </a:r>
          </a:p>
        </p:txBody>
      </p:sp>
      <p:sp>
        <p:nvSpPr>
          <p:cNvPr id="3" name="Content Placeholder 2">
            <a:extLst>
              <a:ext uri="{FF2B5EF4-FFF2-40B4-BE49-F238E27FC236}">
                <a16:creationId xmlns:a16="http://schemas.microsoft.com/office/drawing/2014/main" id="{EA1C80B3-B85B-7F47-85FB-2B67DCB59184}"/>
              </a:ext>
            </a:extLst>
          </p:cNvPr>
          <p:cNvSpPr>
            <a:spLocks noGrp="1"/>
          </p:cNvSpPr>
          <p:nvPr>
            <p:ph idx="1"/>
          </p:nvPr>
        </p:nvSpPr>
        <p:spPr/>
        <p:txBody>
          <a:bodyPr/>
          <a:lstStyle/>
          <a:p>
            <a:r>
              <a:rPr lang="en-US" dirty="0"/>
              <a:t>Transactional V Transformational</a:t>
            </a:r>
          </a:p>
          <a:p>
            <a:r>
              <a:rPr lang="en-US" dirty="0"/>
              <a:t>Personnel v HR</a:t>
            </a:r>
          </a:p>
        </p:txBody>
      </p:sp>
    </p:spTree>
    <p:extLst>
      <p:ext uri="{BB962C8B-B14F-4D97-AF65-F5344CB8AC3E}">
        <p14:creationId xmlns:p14="http://schemas.microsoft.com/office/powerpoint/2010/main" val="1633999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CFF03-669E-A048-A664-0746EB1FD013}"/>
              </a:ext>
            </a:extLst>
          </p:cNvPr>
          <p:cNvSpPr>
            <a:spLocks noGrp="1"/>
          </p:cNvSpPr>
          <p:nvPr>
            <p:ph type="title"/>
          </p:nvPr>
        </p:nvSpPr>
        <p:spPr>
          <a:xfrm>
            <a:off x="1141413" y="1082673"/>
            <a:ext cx="2869416" cy="4708528"/>
          </a:xfrm>
        </p:spPr>
        <p:txBody>
          <a:bodyPr>
            <a:normAutofit/>
          </a:bodyPr>
          <a:lstStyle/>
          <a:p>
            <a:pPr algn="r"/>
            <a:r>
              <a:rPr lang="en-US" sz="3400" dirty="0"/>
              <a:t>How can Hr contribute to effective change management</a:t>
            </a:r>
          </a:p>
        </p:txBody>
      </p:sp>
      <p:sp>
        <p:nvSpPr>
          <p:cNvPr id="3" name="Content Placeholder 2">
            <a:extLst>
              <a:ext uri="{FF2B5EF4-FFF2-40B4-BE49-F238E27FC236}">
                <a16:creationId xmlns:a16="http://schemas.microsoft.com/office/drawing/2014/main" id="{FFCD015D-529D-C94A-8F43-8763F94BD788}"/>
              </a:ext>
            </a:extLst>
          </p:cNvPr>
          <p:cNvSpPr>
            <a:spLocks noGrp="1"/>
          </p:cNvSpPr>
          <p:nvPr>
            <p:ph idx="1"/>
          </p:nvPr>
        </p:nvSpPr>
        <p:spPr>
          <a:xfrm>
            <a:off x="5297763" y="1082673"/>
            <a:ext cx="5751237" cy="4708528"/>
          </a:xfrm>
        </p:spPr>
        <p:txBody>
          <a:bodyPr anchor="ctr">
            <a:normAutofit/>
          </a:bodyPr>
          <a:lstStyle/>
          <a:p>
            <a:r>
              <a:rPr lang="en-US" sz="1800" dirty="0"/>
              <a:t>HR have a significant role in change management</a:t>
            </a:r>
          </a:p>
          <a:p>
            <a:r>
              <a:rPr lang="en-US" sz="1800" dirty="0"/>
              <a:t>Organisations go through a major change every 3 years and minor changes on a continuous basis</a:t>
            </a:r>
          </a:p>
          <a:p>
            <a:r>
              <a:rPr lang="en-US" sz="1800" dirty="0"/>
              <a:t>Several factors can result in the need for change</a:t>
            </a:r>
          </a:p>
        </p:txBody>
      </p:sp>
    </p:spTree>
    <p:extLst>
      <p:ext uri="{BB962C8B-B14F-4D97-AF65-F5344CB8AC3E}">
        <p14:creationId xmlns:p14="http://schemas.microsoft.com/office/powerpoint/2010/main" val="996725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685A1-97CE-6649-AE7E-9F9E386A4029}"/>
              </a:ext>
            </a:extLst>
          </p:cNvPr>
          <p:cNvSpPr>
            <a:spLocks noGrp="1"/>
          </p:cNvSpPr>
          <p:nvPr>
            <p:ph type="title"/>
          </p:nvPr>
        </p:nvSpPr>
        <p:spPr>
          <a:xfrm>
            <a:off x="1141413" y="618518"/>
            <a:ext cx="9905998" cy="5210782"/>
          </a:xfrm>
        </p:spPr>
        <p:txBody>
          <a:bodyPr/>
          <a:lstStyle/>
          <a:p>
            <a:pPr algn="ctr"/>
            <a:r>
              <a:rPr lang="en-US" dirty="0"/>
              <a:t>The emotional cycle of change</a:t>
            </a:r>
            <a:br>
              <a:rPr lang="en-US" dirty="0"/>
            </a:br>
            <a:br>
              <a:rPr lang="en-US" dirty="0"/>
            </a:br>
            <a:r>
              <a:rPr lang="en-US" dirty="0"/>
              <a:t>People react to change in very different ways</a:t>
            </a:r>
            <a:br>
              <a:rPr lang="en-US" dirty="0"/>
            </a:br>
            <a:br>
              <a:rPr lang="en-US" dirty="0"/>
            </a:br>
            <a:r>
              <a:rPr lang="en-US" dirty="0"/>
              <a:t>some changes can evoke stronger emotions than others</a:t>
            </a:r>
            <a:br>
              <a:rPr lang="en-US" dirty="0"/>
            </a:br>
            <a:br>
              <a:rPr lang="en-US" dirty="0"/>
            </a:br>
            <a:br>
              <a:rPr lang="en-US" dirty="0"/>
            </a:br>
            <a:endParaRPr lang="en-US" dirty="0"/>
          </a:p>
        </p:txBody>
      </p:sp>
    </p:spTree>
    <p:extLst>
      <p:ext uri="{BB962C8B-B14F-4D97-AF65-F5344CB8AC3E}">
        <p14:creationId xmlns:p14="http://schemas.microsoft.com/office/powerpoint/2010/main" val="2962653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F60075D4-2223-AE4D-8F54-FEDCA60D449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771649" y="614363"/>
            <a:ext cx="8829675" cy="5043488"/>
          </a:xfrm>
          <a:prstGeom prst="rect">
            <a:avLst/>
          </a:prstGeom>
        </p:spPr>
      </p:pic>
      <p:sp>
        <p:nvSpPr>
          <p:cNvPr id="4" name="TextBox 3">
            <a:extLst>
              <a:ext uri="{FF2B5EF4-FFF2-40B4-BE49-F238E27FC236}">
                <a16:creationId xmlns:a16="http://schemas.microsoft.com/office/drawing/2014/main" id="{19696A5B-4C45-8D45-81C5-465ABEF3CCA7}"/>
              </a:ext>
            </a:extLst>
          </p:cNvPr>
          <p:cNvSpPr txBox="1"/>
          <p:nvPr/>
        </p:nvSpPr>
        <p:spPr>
          <a:xfrm>
            <a:off x="1771649" y="5631955"/>
            <a:ext cx="8829675" cy="230832"/>
          </a:xfrm>
          <a:prstGeom prst="rect">
            <a:avLst/>
          </a:prstGeom>
          <a:noFill/>
        </p:spPr>
        <p:txBody>
          <a:bodyPr wrap="square" rtlCol="0">
            <a:spAutoFit/>
          </a:bodyPr>
          <a:lstStyle/>
          <a:p>
            <a:r>
              <a:rPr lang="en-US" sz="900" dirty="0">
                <a:hlinkClick r:id="rId4" tooltip="http://leanchange.org/2014/02/navigating-organizational-change/"/>
              </a:rPr>
              <a:t>This Photo</a:t>
            </a:r>
            <a:r>
              <a:rPr lang="en-US" sz="900" dirty="0"/>
              <a:t> by Unknown Author is licensed under </a:t>
            </a:r>
            <a:r>
              <a:rPr lang="en-US" sz="900" dirty="0">
                <a:hlinkClick r:id="rId5" tooltip="https://creativecommons.org/licenses/by-sa/3.0/"/>
              </a:rPr>
              <a:t>CC BY-SA</a:t>
            </a:r>
            <a:endParaRPr lang="en-US" sz="900" dirty="0"/>
          </a:p>
        </p:txBody>
      </p:sp>
    </p:spTree>
    <p:extLst>
      <p:ext uri="{BB962C8B-B14F-4D97-AF65-F5344CB8AC3E}">
        <p14:creationId xmlns:p14="http://schemas.microsoft.com/office/powerpoint/2010/main" val="3193852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0A290-C75F-9547-88ED-F605935C658C}"/>
              </a:ext>
            </a:extLst>
          </p:cNvPr>
          <p:cNvSpPr>
            <a:spLocks noGrp="1"/>
          </p:cNvSpPr>
          <p:nvPr>
            <p:ph type="title"/>
          </p:nvPr>
        </p:nvSpPr>
        <p:spPr>
          <a:xfrm>
            <a:off x="7962519" y="618518"/>
            <a:ext cx="3084891" cy="1478570"/>
          </a:xfrm>
        </p:spPr>
        <p:txBody>
          <a:bodyPr>
            <a:normAutofit/>
          </a:bodyPr>
          <a:lstStyle/>
          <a:p>
            <a:r>
              <a:rPr lang="en-US" sz="3200" dirty="0"/>
              <a:t>How can the HR service be delivered?</a:t>
            </a:r>
          </a:p>
        </p:txBody>
      </p:sp>
      <p:sp>
        <p:nvSpPr>
          <p:cNvPr id="3" name="Content Placeholder 2">
            <a:extLst>
              <a:ext uri="{FF2B5EF4-FFF2-40B4-BE49-F238E27FC236}">
                <a16:creationId xmlns:a16="http://schemas.microsoft.com/office/drawing/2014/main" id="{ACFD255C-68B7-0746-85AA-312DB385FC50}"/>
              </a:ext>
            </a:extLst>
          </p:cNvPr>
          <p:cNvSpPr>
            <a:spLocks noGrp="1"/>
          </p:cNvSpPr>
          <p:nvPr>
            <p:ph idx="1"/>
          </p:nvPr>
        </p:nvSpPr>
        <p:spPr>
          <a:xfrm>
            <a:off x="7962519" y="2249487"/>
            <a:ext cx="3084892" cy="3541714"/>
          </a:xfrm>
        </p:spPr>
        <p:txBody>
          <a:bodyPr>
            <a:normAutofit/>
          </a:bodyPr>
          <a:lstStyle/>
          <a:p>
            <a:pPr marL="0" indent="0" algn="ctr">
              <a:buNone/>
            </a:pPr>
            <a:r>
              <a:rPr lang="en-US" sz="1800" dirty="0"/>
              <a:t>”we support the view that there is not one model for delivering HR that is suited to all organisations, that different organisations have different needs” </a:t>
            </a:r>
          </a:p>
          <a:p>
            <a:pPr marL="0" indent="0">
              <a:buNone/>
            </a:pPr>
            <a:r>
              <a:rPr lang="en-US" sz="1800" dirty="0"/>
              <a:t>(CIPD, 2015)</a:t>
            </a:r>
          </a:p>
        </p:txBody>
      </p:sp>
      <p:pic>
        <p:nvPicPr>
          <p:cNvPr id="5" name="Picture 4">
            <a:extLst>
              <a:ext uri="{FF2B5EF4-FFF2-40B4-BE49-F238E27FC236}">
                <a16:creationId xmlns:a16="http://schemas.microsoft.com/office/drawing/2014/main" id="{F21D3098-12CF-4EAA-8DD6-83037F62BD9A}"/>
              </a:ext>
            </a:extLst>
          </p:cNvPr>
          <p:cNvPicPr>
            <a:picLocks noChangeAspect="1"/>
          </p:cNvPicPr>
          <p:nvPr/>
        </p:nvPicPr>
        <p:blipFill rotWithShape="1">
          <a:blip r:embed="rId4"/>
          <a:srcRect l="16262" r="10169" b="-1"/>
          <a:stretch/>
        </p:blipFill>
        <p:spPr>
          <a:xfrm>
            <a:off x="-5597" y="10"/>
            <a:ext cx="7558541" cy="6857990"/>
          </a:xfrm>
          <a:prstGeom prst="rect">
            <a:avLst/>
          </a:prstGeom>
        </p:spPr>
      </p:pic>
    </p:spTree>
    <p:extLst>
      <p:ext uri="{BB962C8B-B14F-4D97-AF65-F5344CB8AC3E}">
        <p14:creationId xmlns:p14="http://schemas.microsoft.com/office/powerpoint/2010/main" val="4133494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2CE49-2272-5841-9B9D-1774F7999F17}"/>
              </a:ext>
            </a:extLst>
          </p:cNvPr>
          <p:cNvSpPr>
            <a:spLocks noGrp="1"/>
          </p:cNvSpPr>
          <p:nvPr>
            <p:ph type="title"/>
          </p:nvPr>
        </p:nvSpPr>
        <p:spPr/>
        <p:txBody>
          <a:bodyPr/>
          <a:lstStyle/>
          <a:p>
            <a:r>
              <a:rPr lang="en-US" dirty="0"/>
              <a:t>Structure of hr function</a:t>
            </a:r>
          </a:p>
        </p:txBody>
      </p:sp>
      <p:sp>
        <p:nvSpPr>
          <p:cNvPr id="3" name="Content Placeholder 2">
            <a:extLst>
              <a:ext uri="{FF2B5EF4-FFF2-40B4-BE49-F238E27FC236}">
                <a16:creationId xmlns:a16="http://schemas.microsoft.com/office/drawing/2014/main" id="{BC1A3674-05E5-5C46-91BB-D4EC6CE8BF31}"/>
              </a:ext>
            </a:extLst>
          </p:cNvPr>
          <p:cNvSpPr>
            <a:spLocks noGrp="1"/>
          </p:cNvSpPr>
          <p:nvPr>
            <p:ph sz="half" idx="1"/>
          </p:nvPr>
        </p:nvSpPr>
        <p:spPr/>
        <p:txBody>
          <a:bodyPr/>
          <a:lstStyle/>
          <a:p>
            <a:pPr marL="0" indent="0">
              <a:buNone/>
            </a:pPr>
            <a:r>
              <a:rPr lang="en-US" dirty="0"/>
              <a:t>Structure of HR depends on</a:t>
            </a:r>
          </a:p>
          <a:p>
            <a:r>
              <a:rPr lang="en-US" dirty="0"/>
              <a:t>Organisation strategy</a:t>
            </a:r>
          </a:p>
          <a:p>
            <a:r>
              <a:rPr lang="en-US" dirty="0"/>
              <a:t>Organisation structure</a:t>
            </a:r>
          </a:p>
          <a:p>
            <a:r>
              <a:rPr lang="en-US" dirty="0"/>
              <a:t>Requirements of customers</a:t>
            </a:r>
          </a:p>
          <a:p>
            <a:r>
              <a:rPr lang="en-US" dirty="0"/>
              <a:t>Size and maturity of organisation</a:t>
            </a:r>
          </a:p>
        </p:txBody>
      </p:sp>
      <p:sp>
        <p:nvSpPr>
          <p:cNvPr id="4" name="Content Placeholder 3">
            <a:extLst>
              <a:ext uri="{FF2B5EF4-FFF2-40B4-BE49-F238E27FC236}">
                <a16:creationId xmlns:a16="http://schemas.microsoft.com/office/drawing/2014/main" id="{96DF4368-4D3F-A746-A5EE-F4CAE5A66183}"/>
              </a:ext>
            </a:extLst>
          </p:cNvPr>
          <p:cNvSpPr>
            <a:spLocks noGrp="1"/>
          </p:cNvSpPr>
          <p:nvPr>
            <p:ph sz="half" idx="2"/>
          </p:nvPr>
        </p:nvSpPr>
        <p:spPr/>
        <p:txBody>
          <a:bodyPr/>
          <a:lstStyle/>
          <a:p>
            <a:pPr marL="0" indent="0">
              <a:buNone/>
            </a:pPr>
            <a:r>
              <a:rPr lang="en-US" dirty="0"/>
              <a:t>Different HR functions</a:t>
            </a:r>
          </a:p>
          <a:p>
            <a:r>
              <a:rPr lang="en-US" dirty="0"/>
              <a:t>HR generalist</a:t>
            </a:r>
          </a:p>
          <a:p>
            <a:r>
              <a:rPr lang="en-US" dirty="0"/>
              <a:t>HR specialist</a:t>
            </a:r>
          </a:p>
          <a:p>
            <a:r>
              <a:rPr lang="en-US" dirty="0"/>
              <a:t>HR consultancy/outsourcing</a:t>
            </a:r>
          </a:p>
          <a:p>
            <a:r>
              <a:rPr lang="en-US" dirty="0"/>
              <a:t>Shared services</a:t>
            </a:r>
          </a:p>
        </p:txBody>
      </p:sp>
    </p:spTree>
    <p:extLst>
      <p:ext uri="{BB962C8B-B14F-4D97-AF65-F5344CB8AC3E}">
        <p14:creationId xmlns:p14="http://schemas.microsoft.com/office/powerpoint/2010/main" val="15017366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A close up of a stool&#10;&#10;Description automatically generated">
            <a:extLst>
              <a:ext uri="{FF2B5EF4-FFF2-40B4-BE49-F238E27FC236}">
                <a16:creationId xmlns:a16="http://schemas.microsoft.com/office/drawing/2014/main" id="{E133C781-8EAF-7748-8607-5D6C84ECF9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9708" y="1085850"/>
            <a:ext cx="8570141" cy="4872038"/>
          </a:xfrm>
          <a:prstGeom prst="rect">
            <a:avLst/>
          </a:prstGeom>
          <a:noFill/>
        </p:spPr>
      </p:pic>
    </p:spTree>
    <p:extLst>
      <p:ext uri="{BB962C8B-B14F-4D97-AF65-F5344CB8AC3E}">
        <p14:creationId xmlns:p14="http://schemas.microsoft.com/office/powerpoint/2010/main" val="28630371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38BA-E5A3-B144-889E-A7A370379F01}"/>
              </a:ext>
            </a:extLst>
          </p:cNvPr>
          <p:cNvSpPr>
            <a:spLocks noGrp="1"/>
          </p:cNvSpPr>
          <p:nvPr>
            <p:ph type="title"/>
          </p:nvPr>
        </p:nvSpPr>
        <p:spPr/>
        <p:txBody>
          <a:bodyPr/>
          <a:lstStyle/>
          <a:p>
            <a:pPr algn="ctr"/>
            <a:r>
              <a:rPr lang="en-US" dirty="0"/>
              <a:t>The role of the line manager</a:t>
            </a:r>
          </a:p>
        </p:txBody>
      </p:sp>
      <p:sp>
        <p:nvSpPr>
          <p:cNvPr id="3" name="Content Placeholder 2">
            <a:extLst>
              <a:ext uri="{FF2B5EF4-FFF2-40B4-BE49-F238E27FC236}">
                <a16:creationId xmlns:a16="http://schemas.microsoft.com/office/drawing/2014/main" id="{9289DFBA-9A38-8B4A-9A74-66B0657C883A}"/>
              </a:ext>
            </a:extLst>
          </p:cNvPr>
          <p:cNvSpPr>
            <a:spLocks noGrp="1"/>
          </p:cNvSpPr>
          <p:nvPr>
            <p:ph idx="1"/>
          </p:nvPr>
        </p:nvSpPr>
        <p:spPr/>
        <p:txBody>
          <a:bodyPr/>
          <a:lstStyle/>
          <a:p>
            <a:r>
              <a:rPr lang="en-US" dirty="0"/>
              <a:t>Managing people and the implementation of HR policies</a:t>
            </a:r>
          </a:p>
          <a:p>
            <a:r>
              <a:rPr lang="en-US" dirty="0"/>
              <a:t>Performance management</a:t>
            </a:r>
          </a:p>
          <a:p>
            <a:r>
              <a:rPr lang="en-US" dirty="0"/>
              <a:t>Attendance management</a:t>
            </a:r>
          </a:p>
          <a:p>
            <a:r>
              <a:rPr lang="en-US" dirty="0"/>
              <a:t>Planning training / delivering training</a:t>
            </a:r>
          </a:p>
          <a:p>
            <a:r>
              <a:rPr lang="en-US" dirty="0"/>
              <a:t>First point of contact for colleagues</a:t>
            </a:r>
          </a:p>
          <a:p>
            <a:r>
              <a:rPr lang="en-US" dirty="0"/>
              <a:t>Supporting the well being of colleagues</a:t>
            </a:r>
          </a:p>
        </p:txBody>
      </p:sp>
    </p:spTree>
    <p:extLst>
      <p:ext uri="{BB962C8B-B14F-4D97-AF65-F5344CB8AC3E}">
        <p14:creationId xmlns:p14="http://schemas.microsoft.com/office/powerpoint/2010/main" val="2727897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7D1B4-3830-1448-ACF3-AF04E61E1B42}"/>
              </a:ext>
            </a:extLst>
          </p:cNvPr>
          <p:cNvSpPr>
            <a:spLocks noGrp="1"/>
          </p:cNvSpPr>
          <p:nvPr>
            <p:ph type="title"/>
          </p:nvPr>
        </p:nvSpPr>
        <p:spPr>
          <a:xfrm>
            <a:off x="1141413" y="618518"/>
            <a:ext cx="9905998" cy="5210782"/>
          </a:xfrm>
        </p:spPr>
        <p:txBody>
          <a:bodyPr/>
          <a:lstStyle/>
          <a:p>
            <a:pPr algn="ctr"/>
            <a:r>
              <a:rPr lang="en-US" dirty="0"/>
              <a:t>Hr working with line managers</a:t>
            </a:r>
            <a:br>
              <a:rPr lang="en-US" dirty="0"/>
            </a:br>
            <a:br>
              <a:rPr lang="en-US" dirty="0"/>
            </a:br>
            <a:r>
              <a:rPr lang="en-US" dirty="0"/>
              <a:t>Business partnering</a:t>
            </a:r>
            <a:br>
              <a:rPr lang="en-US" dirty="0"/>
            </a:br>
            <a:br>
              <a:rPr lang="en-US" dirty="0"/>
            </a:br>
            <a:endParaRPr lang="en-US" dirty="0"/>
          </a:p>
        </p:txBody>
      </p:sp>
    </p:spTree>
    <p:extLst>
      <p:ext uri="{BB962C8B-B14F-4D97-AF65-F5344CB8AC3E}">
        <p14:creationId xmlns:p14="http://schemas.microsoft.com/office/powerpoint/2010/main" val="34354082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7C0EC-CF83-DC4D-9B83-F302E904B00E}"/>
              </a:ext>
            </a:extLst>
          </p:cNvPr>
          <p:cNvSpPr>
            <a:spLocks noGrp="1"/>
          </p:cNvSpPr>
          <p:nvPr>
            <p:ph type="title"/>
          </p:nvPr>
        </p:nvSpPr>
        <p:spPr/>
        <p:txBody>
          <a:bodyPr/>
          <a:lstStyle/>
          <a:p>
            <a:r>
              <a:rPr lang="en-US" dirty="0"/>
              <a:t>Why should hr be managed ethically?</a:t>
            </a:r>
          </a:p>
        </p:txBody>
      </p:sp>
      <p:sp>
        <p:nvSpPr>
          <p:cNvPr id="3" name="Content Placeholder 2">
            <a:extLst>
              <a:ext uri="{FF2B5EF4-FFF2-40B4-BE49-F238E27FC236}">
                <a16:creationId xmlns:a16="http://schemas.microsoft.com/office/drawing/2014/main" id="{5CDE593C-8C71-C24D-873D-1281587F90E5}"/>
              </a:ext>
            </a:extLst>
          </p:cNvPr>
          <p:cNvSpPr>
            <a:spLocks noGrp="1"/>
          </p:cNvSpPr>
          <p:nvPr>
            <p:ph idx="1"/>
          </p:nvPr>
        </p:nvSpPr>
        <p:spPr/>
        <p:txBody>
          <a:bodyPr/>
          <a:lstStyle/>
          <a:p>
            <a:r>
              <a:rPr lang="en-US" dirty="0"/>
              <a:t>The oxford dictionary defines work ethic as:</a:t>
            </a:r>
          </a:p>
          <a:p>
            <a:pPr marL="0" indent="0" algn="ctr">
              <a:buNone/>
            </a:pPr>
            <a:r>
              <a:rPr lang="en-US" dirty="0"/>
              <a:t>“the belief that work is morally good”</a:t>
            </a:r>
          </a:p>
          <a:p>
            <a:pPr marL="0" indent="0" algn="ctr">
              <a:buNone/>
            </a:pPr>
            <a:endParaRPr lang="en-US" dirty="0"/>
          </a:p>
          <a:p>
            <a:pPr marL="0" indent="0" algn="ctr">
              <a:buNone/>
            </a:pPr>
            <a:r>
              <a:rPr lang="en-US" dirty="0"/>
              <a:t>“Ethics are at the heart of the professionalism. To create cultures of transparency and trust, practitioners should demonstrate strong standards of integrity when advising business leaders” (CIPD, 2020)</a:t>
            </a:r>
          </a:p>
          <a:p>
            <a:pPr marL="0" indent="0" algn="ctr">
              <a:buNone/>
            </a:pPr>
            <a:endParaRPr lang="en-US" dirty="0"/>
          </a:p>
        </p:txBody>
      </p:sp>
    </p:spTree>
    <p:extLst>
      <p:ext uri="{BB962C8B-B14F-4D97-AF65-F5344CB8AC3E}">
        <p14:creationId xmlns:p14="http://schemas.microsoft.com/office/powerpoint/2010/main" val="36239464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B8EDB-FD6E-8D46-9A9F-EF2A73F56DC1}"/>
              </a:ext>
            </a:extLst>
          </p:cNvPr>
          <p:cNvSpPr>
            <a:spLocks noGrp="1"/>
          </p:cNvSpPr>
          <p:nvPr>
            <p:ph type="title"/>
          </p:nvPr>
        </p:nvSpPr>
        <p:spPr/>
        <p:txBody>
          <a:bodyPr/>
          <a:lstStyle/>
          <a:p>
            <a:r>
              <a:rPr lang="en-US" dirty="0"/>
              <a:t>Ethical Practice</a:t>
            </a:r>
          </a:p>
        </p:txBody>
      </p:sp>
      <p:sp>
        <p:nvSpPr>
          <p:cNvPr id="3" name="Content Placeholder 2">
            <a:extLst>
              <a:ext uri="{FF2B5EF4-FFF2-40B4-BE49-F238E27FC236}">
                <a16:creationId xmlns:a16="http://schemas.microsoft.com/office/drawing/2014/main" id="{83698771-CE3F-D34E-8FD0-1E1CABC17C61}"/>
              </a:ext>
            </a:extLst>
          </p:cNvPr>
          <p:cNvSpPr>
            <a:spLocks noGrp="1"/>
          </p:cNvSpPr>
          <p:nvPr>
            <p:ph idx="1"/>
          </p:nvPr>
        </p:nvSpPr>
        <p:spPr>
          <a:xfrm>
            <a:off x="1141412" y="1571624"/>
            <a:ext cx="9905999" cy="4500563"/>
          </a:xfrm>
        </p:spPr>
        <p:txBody>
          <a:bodyPr/>
          <a:lstStyle/>
          <a:p>
            <a:r>
              <a:rPr lang="en-US" dirty="0"/>
              <a:t>Follow company policies and procedures</a:t>
            </a:r>
          </a:p>
          <a:p>
            <a:r>
              <a:rPr lang="en-US" dirty="0"/>
              <a:t>Communicate effectively</a:t>
            </a:r>
          </a:p>
          <a:p>
            <a:r>
              <a:rPr lang="en-US" dirty="0"/>
              <a:t>Develop professional relationships</a:t>
            </a:r>
          </a:p>
          <a:p>
            <a:r>
              <a:rPr lang="en-US" dirty="0"/>
              <a:t>Take responsibility</a:t>
            </a:r>
          </a:p>
          <a:p>
            <a:r>
              <a:rPr lang="en-US" dirty="0"/>
              <a:t>Professionalism / standards</a:t>
            </a:r>
          </a:p>
          <a:p>
            <a:r>
              <a:rPr lang="en-US" dirty="0"/>
              <a:t>Be accountable</a:t>
            </a:r>
          </a:p>
          <a:p>
            <a:r>
              <a:rPr lang="en-US" dirty="0"/>
              <a:t>Uphold trust</a:t>
            </a:r>
          </a:p>
          <a:p>
            <a:r>
              <a:rPr lang="en-US" dirty="0"/>
              <a:t>Respect colleagues</a:t>
            </a:r>
          </a:p>
          <a:p>
            <a:endParaRPr lang="en-US" dirty="0"/>
          </a:p>
        </p:txBody>
      </p:sp>
    </p:spTree>
    <p:extLst>
      <p:ext uri="{BB962C8B-B14F-4D97-AF65-F5344CB8AC3E}">
        <p14:creationId xmlns:p14="http://schemas.microsoft.com/office/powerpoint/2010/main" val="12797633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C4FFE-CD17-3643-9B13-26124CD5C2A4}"/>
              </a:ext>
            </a:extLst>
          </p:cNvPr>
          <p:cNvSpPr>
            <a:spLocks noGrp="1"/>
          </p:cNvSpPr>
          <p:nvPr>
            <p:ph type="title"/>
          </p:nvPr>
        </p:nvSpPr>
        <p:spPr/>
        <p:txBody>
          <a:bodyPr/>
          <a:lstStyle/>
          <a:p>
            <a:r>
              <a:rPr lang="en-US" dirty="0"/>
              <a:t>Non-Ethical practice</a:t>
            </a:r>
          </a:p>
        </p:txBody>
      </p:sp>
      <p:sp>
        <p:nvSpPr>
          <p:cNvPr id="3" name="Content Placeholder 2">
            <a:extLst>
              <a:ext uri="{FF2B5EF4-FFF2-40B4-BE49-F238E27FC236}">
                <a16:creationId xmlns:a16="http://schemas.microsoft.com/office/drawing/2014/main" id="{95CF5352-3F87-094B-B223-C900C7B24503}"/>
              </a:ext>
            </a:extLst>
          </p:cNvPr>
          <p:cNvSpPr>
            <a:spLocks noGrp="1"/>
          </p:cNvSpPr>
          <p:nvPr>
            <p:ph idx="1"/>
          </p:nvPr>
        </p:nvSpPr>
        <p:spPr>
          <a:xfrm>
            <a:off x="1141412" y="1900238"/>
            <a:ext cx="9905999" cy="3890963"/>
          </a:xfrm>
        </p:spPr>
        <p:txBody>
          <a:bodyPr>
            <a:normAutofit lnSpcReduction="10000"/>
          </a:bodyPr>
          <a:lstStyle/>
          <a:p>
            <a:r>
              <a:rPr lang="en-US" dirty="0"/>
              <a:t>Lies</a:t>
            </a:r>
          </a:p>
          <a:p>
            <a:r>
              <a:rPr lang="en-US" dirty="0"/>
              <a:t>Taking credit for the work of others</a:t>
            </a:r>
          </a:p>
          <a:p>
            <a:r>
              <a:rPr lang="en-US" dirty="0"/>
              <a:t>Verbal abuse / harassment</a:t>
            </a:r>
          </a:p>
          <a:p>
            <a:r>
              <a:rPr lang="en-US" dirty="0"/>
              <a:t>Violence</a:t>
            </a:r>
          </a:p>
          <a:p>
            <a:r>
              <a:rPr lang="en-US" dirty="0"/>
              <a:t>Theft</a:t>
            </a:r>
          </a:p>
          <a:p>
            <a:r>
              <a:rPr lang="en-US" dirty="0"/>
              <a:t>Sexual Harassment</a:t>
            </a:r>
          </a:p>
          <a:p>
            <a:r>
              <a:rPr lang="en-US" dirty="0"/>
              <a:t>Corrupt practices</a:t>
            </a:r>
          </a:p>
        </p:txBody>
      </p:sp>
    </p:spTree>
    <p:extLst>
      <p:ext uri="{BB962C8B-B14F-4D97-AF65-F5344CB8AC3E}">
        <p14:creationId xmlns:p14="http://schemas.microsoft.com/office/powerpoint/2010/main" val="17858955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C0C77-2C33-A54A-A4AF-4D08B5FDB642}"/>
              </a:ext>
            </a:extLst>
          </p:cNvPr>
          <p:cNvSpPr>
            <a:spLocks noGrp="1"/>
          </p:cNvSpPr>
          <p:nvPr>
            <p:ph type="title"/>
          </p:nvPr>
        </p:nvSpPr>
        <p:spPr/>
        <p:txBody>
          <a:bodyPr/>
          <a:lstStyle/>
          <a:p>
            <a:r>
              <a:rPr lang="en-US" dirty="0"/>
              <a:t>Examples of legislation</a:t>
            </a:r>
          </a:p>
        </p:txBody>
      </p:sp>
      <p:sp>
        <p:nvSpPr>
          <p:cNvPr id="3" name="Content Placeholder 2">
            <a:extLst>
              <a:ext uri="{FF2B5EF4-FFF2-40B4-BE49-F238E27FC236}">
                <a16:creationId xmlns:a16="http://schemas.microsoft.com/office/drawing/2014/main" id="{7C3396ED-B8E5-5647-8652-4356A4F861AE}"/>
              </a:ext>
            </a:extLst>
          </p:cNvPr>
          <p:cNvSpPr>
            <a:spLocks noGrp="1"/>
          </p:cNvSpPr>
          <p:nvPr>
            <p:ph idx="1"/>
          </p:nvPr>
        </p:nvSpPr>
        <p:spPr/>
        <p:txBody>
          <a:bodyPr/>
          <a:lstStyle/>
          <a:p>
            <a:r>
              <a:rPr lang="en-US" dirty="0"/>
              <a:t>Health and Safety at Work Act 1974</a:t>
            </a:r>
          </a:p>
          <a:p>
            <a:r>
              <a:rPr lang="en-US" dirty="0"/>
              <a:t>GDPR / Data Protection Act 2018</a:t>
            </a:r>
          </a:p>
          <a:p>
            <a:r>
              <a:rPr lang="en-US" dirty="0"/>
              <a:t>Equality Act 2010</a:t>
            </a:r>
          </a:p>
          <a:p>
            <a:r>
              <a:rPr lang="en-US" dirty="0"/>
              <a:t>National Minimum Wage Act 1998</a:t>
            </a:r>
          </a:p>
          <a:p>
            <a:r>
              <a:rPr lang="en-US" dirty="0"/>
              <a:t>Bribery Act 2010</a:t>
            </a:r>
          </a:p>
          <a:p>
            <a:r>
              <a:rPr lang="en-US" dirty="0"/>
              <a:t>Employment Rights Act 1996</a:t>
            </a:r>
          </a:p>
          <a:p>
            <a:endParaRPr lang="en-US" dirty="0"/>
          </a:p>
        </p:txBody>
      </p:sp>
    </p:spTree>
    <p:extLst>
      <p:ext uri="{BB962C8B-B14F-4D97-AF65-F5344CB8AC3E}">
        <p14:creationId xmlns:p14="http://schemas.microsoft.com/office/powerpoint/2010/main" val="19838549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11FF1-39F4-2646-8D31-51FD2D1F08BA}"/>
              </a:ext>
            </a:extLst>
          </p:cNvPr>
          <p:cNvSpPr>
            <a:spLocks noGrp="1"/>
          </p:cNvSpPr>
          <p:nvPr>
            <p:ph type="title"/>
          </p:nvPr>
        </p:nvSpPr>
        <p:spPr/>
        <p:txBody>
          <a:bodyPr/>
          <a:lstStyle/>
          <a:p>
            <a:r>
              <a:rPr lang="en-US" dirty="0"/>
              <a:t>How can contribution be evaluated?</a:t>
            </a:r>
          </a:p>
        </p:txBody>
      </p:sp>
      <p:sp>
        <p:nvSpPr>
          <p:cNvPr id="3" name="Content Placeholder 2">
            <a:extLst>
              <a:ext uri="{FF2B5EF4-FFF2-40B4-BE49-F238E27FC236}">
                <a16:creationId xmlns:a16="http://schemas.microsoft.com/office/drawing/2014/main" id="{552568E5-6CC0-9247-BAE6-12AFCA266929}"/>
              </a:ext>
            </a:extLst>
          </p:cNvPr>
          <p:cNvSpPr>
            <a:spLocks noGrp="1"/>
          </p:cNvSpPr>
          <p:nvPr>
            <p:ph idx="1"/>
          </p:nvPr>
        </p:nvSpPr>
        <p:spPr/>
        <p:txBody>
          <a:bodyPr/>
          <a:lstStyle/>
          <a:p>
            <a:pPr marL="0" indent="0" algn="ctr">
              <a:buNone/>
            </a:pPr>
            <a:r>
              <a:rPr lang="en-US" dirty="0"/>
              <a:t>Only by measuring the impact of our work and the value organisations add, both for workers and society, can we really promote professionalism in organisations (CIPD, 2018)</a:t>
            </a:r>
          </a:p>
        </p:txBody>
      </p:sp>
    </p:spTree>
    <p:extLst>
      <p:ext uri="{BB962C8B-B14F-4D97-AF65-F5344CB8AC3E}">
        <p14:creationId xmlns:p14="http://schemas.microsoft.com/office/powerpoint/2010/main" val="38307980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3CDB3-71CE-304D-A2AA-70FCB1E8B860}"/>
              </a:ext>
            </a:extLst>
          </p:cNvPr>
          <p:cNvSpPr>
            <a:spLocks noGrp="1"/>
          </p:cNvSpPr>
          <p:nvPr>
            <p:ph type="title"/>
          </p:nvPr>
        </p:nvSpPr>
        <p:spPr/>
        <p:txBody>
          <a:bodyPr/>
          <a:lstStyle/>
          <a:p>
            <a:r>
              <a:rPr lang="en-US" dirty="0"/>
              <a:t>Tools to help with evaluating hr contribution</a:t>
            </a:r>
          </a:p>
        </p:txBody>
      </p:sp>
      <p:sp>
        <p:nvSpPr>
          <p:cNvPr id="3" name="Content Placeholder 2">
            <a:extLst>
              <a:ext uri="{FF2B5EF4-FFF2-40B4-BE49-F238E27FC236}">
                <a16:creationId xmlns:a16="http://schemas.microsoft.com/office/drawing/2014/main" id="{919087A6-E0E3-4C43-A107-AD6A3D8C9D3D}"/>
              </a:ext>
            </a:extLst>
          </p:cNvPr>
          <p:cNvSpPr>
            <a:spLocks noGrp="1"/>
          </p:cNvSpPr>
          <p:nvPr>
            <p:ph idx="1"/>
          </p:nvPr>
        </p:nvSpPr>
        <p:spPr/>
        <p:txBody>
          <a:bodyPr/>
          <a:lstStyle/>
          <a:p>
            <a:r>
              <a:rPr lang="en-US" dirty="0"/>
              <a:t>HR metrics</a:t>
            </a:r>
          </a:p>
          <a:p>
            <a:r>
              <a:rPr lang="en-US" dirty="0"/>
              <a:t>KPI’s</a:t>
            </a:r>
          </a:p>
          <a:p>
            <a:r>
              <a:rPr lang="en-US" dirty="0"/>
              <a:t>Balanced scorecard – Kaplan and Norton Balanced scorecard</a:t>
            </a:r>
          </a:p>
        </p:txBody>
      </p:sp>
    </p:spTree>
    <p:extLst>
      <p:ext uri="{BB962C8B-B14F-4D97-AF65-F5344CB8AC3E}">
        <p14:creationId xmlns:p14="http://schemas.microsoft.com/office/powerpoint/2010/main" val="20486898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14409-0CB9-0E4F-84F1-5D0771479DB3}"/>
              </a:ext>
            </a:extLst>
          </p:cNvPr>
          <p:cNvSpPr>
            <a:spLocks noGrp="1"/>
          </p:cNvSpPr>
          <p:nvPr>
            <p:ph type="title"/>
          </p:nvPr>
        </p:nvSpPr>
        <p:spPr/>
        <p:txBody>
          <a:bodyPr/>
          <a:lstStyle/>
          <a:p>
            <a:r>
              <a:rPr lang="en-US" dirty="0"/>
              <a:t>Methods to evaluate HR contribution</a:t>
            </a:r>
          </a:p>
        </p:txBody>
      </p:sp>
      <p:sp>
        <p:nvSpPr>
          <p:cNvPr id="5" name="Text Placeholder 4">
            <a:extLst>
              <a:ext uri="{FF2B5EF4-FFF2-40B4-BE49-F238E27FC236}">
                <a16:creationId xmlns:a16="http://schemas.microsoft.com/office/drawing/2014/main" id="{B7245851-B345-0143-9A30-CD446AD39570}"/>
              </a:ext>
            </a:extLst>
          </p:cNvPr>
          <p:cNvSpPr>
            <a:spLocks noGrp="1"/>
          </p:cNvSpPr>
          <p:nvPr>
            <p:ph type="body" idx="1"/>
          </p:nvPr>
        </p:nvSpPr>
        <p:spPr/>
        <p:txBody>
          <a:bodyPr/>
          <a:lstStyle/>
          <a:p>
            <a:r>
              <a:rPr lang="en-US" dirty="0"/>
              <a:t>Quantitative</a:t>
            </a:r>
          </a:p>
        </p:txBody>
      </p:sp>
      <p:sp>
        <p:nvSpPr>
          <p:cNvPr id="3" name="Content Placeholder 2">
            <a:extLst>
              <a:ext uri="{FF2B5EF4-FFF2-40B4-BE49-F238E27FC236}">
                <a16:creationId xmlns:a16="http://schemas.microsoft.com/office/drawing/2014/main" id="{4B54932E-1E2A-BB48-840E-8A9ABAAAE0AC}"/>
              </a:ext>
            </a:extLst>
          </p:cNvPr>
          <p:cNvSpPr>
            <a:spLocks noGrp="1"/>
          </p:cNvSpPr>
          <p:nvPr>
            <p:ph sz="half" idx="2"/>
          </p:nvPr>
        </p:nvSpPr>
        <p:spPr/>
        <p:txBody>
          <a:bodyPr>
            <a:normAutofit fontScale="92500" lnSpcReduction="20000"/>
          </a:bodyPr>
          <a:lstStyle/>
          <a:p>
            <a:pPr marL="0" indent="0">
              <a:buNone/>
            </a:pPr>
            <a:endParaRPr lang="en-US" dirty="0"/>
          </a:p>
          <a:p>
            <a:r>
              <a:rPr lang="en-US" dirty="0"/>
              <a:t>Absence costs</a:t>
            </a:r>
          </a:p>
          <a:p>
            <a:r>
              <a:rPr lang="en-US" dirty="0"/>
              <a:t>Employment tribunals</a:t>
            </a:r>
          </a:p>
          <a:p>
            <a:r>
              <a:rPr lang="en-US" dirty="0"/>
              <a:t>Turnover</a:t>
            </a:r>
          </a:p>
          <a:p>
            <a:r>
              <a:rPr lang="en-US" dirty="0"/>
              <a:t>Grievances</a:t>
            </a:r>
          </a:p>
          <a:p>
            <a:endParaRPr lang="en-US" dirty="0"/>
          </a:p>
          <a:p>
            <a:endParaRPr lang="en-US" dirty="0"/>
          </a:p>
        </p:txBody>
      </p:sp>
      <p:sp>
        <p:nvSpPr>
          <p:cNvPr id="6" name="Text Placeholder 5">
            <a:extLst>
              <a:ext uri="{FF2B5EF4-FFF2-40B4-BE49-F238E27FC236}">
                <a16:creationId xmlns:a16="http://schemas.microsoft.com/office/drawing/2014/main" id="{2AFC9104-3585-CA45-A5C9-348B2BCA2835}"/>
              </a:ext>
            </a:extLst>
          </p:cNvPr>
          <p:cNvSpPr>
            <a:spLocks noGrp="1"/>
          </p:cNvSpPr>
          <p:nvPr>
            <p:ph type="body" sz="quarter" idx="3"/>
          </p:nvPr>
        </p:nvSpPr>
        <p:spPr/>
        <p:txBody>
          <a:bodyPr/>
          <a:lstStyle/>
          <a:p>
            <a:r>
              <a:rPr lang="en-US" dirty="0"/>
              <a:t>Qualitative</a:t>
            </a:r>
          </a:p>
        </p:txBody>
      </p:sp>
      <p:sp>
        <p:nvSpPr>
          <p:cNvPr id="4" name="Content Placeholder 3">
            <a:extLst>
              <a:ext uri="{FF2B5EF4-FFF2-40B4-BE49-F238E27FC236}">
                <a16:creationId xmlns:a16="http://schemas.microsoft.com/office/drawing/2014/main" id="{DD793DBA-EA4A-5C4D-B250-3E6FA36603A9}"/>
              </a:ext>
            </a:extLst>
          </p:cNvPr>
          <p:cNvSpPr>
            <a:spLocks noGrp="1"/>
          </p:cNvSpPr>
          <p:nvPr>
            <p:ph sz="quarter" idx="4"/>
          </p:nvPr>
        </p:nvSpPr>
        <p:spPr/>
        <p:txBody>
          <a:bodyPr>
            <a:normAutofit fontScale="92500" lnSpcReduction="20000"/>
          </a:bodyPr>
          <a:lstStyle/>
          <a:p>
            <a:pPr marL="0" indent="0">
              <a:buNone/>
            </a:pPr>
            <a:endParaRPr lang="en-US" dirty="0"/>
          </a:p>
          <a:p>
            <a:r>
              <a:rPr lang="en-US" dirty="0"/>
              <a:t>Satisfaction surveys</a:t>
            </a:r>
          </a:p>
          <a:p>
            <a:r>
              <a:rPr lang="en-US" dirty="0"/>
              <a:t>Induction questionnaires</a:t>
            </a:r>
          </a:p>
          <a:p>
            <a:r>
              <a:rPr lang="en-US" dirty="0"/>
              <a:t>Feedback from forums or listening groups</a:t>
            </a:r>
          </a:p>
          <a:p>
            <a:r>
              <a:rPr lang="en-US" dirty="0"/>
              <a:t>Exit interviews</a:t>
            </a:r>
          </a:p>
        </p:txBody>
      </p:sp>
    </p:spTree>
    <p:extLst>
      <p:ext uri="{BB962C8B-B14F-4D97-AF65-F5344CB8AC3E}">
        <p14:creationId xmlns:p14="http://schemas.microsoft.com/office/powerpoint/2010/main" val="3786349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F4739-7AE8-0843-A7FA-DD017028A6E4}"/>
              </a:ext>
            </a:extLst>
          </p:cNvPr>
          <p:cNvSpPr>
            <a:spLocks noGrp="1"/>
          </p:cNvSpPr>
          <p:nvPr>
            <p:ph type="title"/>
          </p:nvPr>
        </p:nvSpPr>
        <p:spPr/>
        <p:txBody>
          <a:bodyPr/>
          <a:lstStyle/>
          <a:p>
            <a:r>
              <a:rPr lang="en-US" dirty="0"/>
              <a:t>The link between hr and positive organisational outcomes</a:t>
            </a:r>
          </a:p>
        </p:txBody>
      </p:sp>
      <p:sp>
        <p:nvSpPr>
          <p:cNvPr id="4" name="Content Placeholder 3">
            <a:extLst>
              <a:ext uri="{FF2B5EF4-FFF2-40B4-BE49-F238E27FC236}">
                <a16:creationId xmlns:a16="http://schemas.microsoft.com/office/drawing/2014/main" id="{D8FC95B7-4571-6B47-9FDF-18C09FA532B0}"/>
              </a:ext>
            </a:extLst>
          </p:cNvPr>
          <p:cNvSpPr>
            <a:spLocks noGrp="1"/>
          </p:cNvSpPr>
          <p:nvPr>
            <p:ph sz="half" idx="1"/>
          </p:nvPr>
        </p:nvSpPr>
        <p:spPr/>
        <p:txBody>
          <a:bodyPr/>
          <a:lstStyle/>
          <a:p>
            <a:pPr marL="0" indent="0">
              <a:buNone/>
            </a:pPr>
            <a:r>
              <a:rPr lang="en-US" dirty="0"/>
              <a:t>Case study 1</a:t>
            </a:r>
          </a:p>
          <a:p>
            <a:pPr marL="0" indent="0">
              <a:buNone/>
            </a:pPr>
            <a:r>
              <a:rPr lang="en-US" dirty="0"/>
              <a:t>Vemeeren B, Stein B Tummers L et al, 2014, HRM and it’s effect on employee, organisational and financial outcomes in health care organisations</a:t>
            </a:r>
          </a:p>
          <a:p>
            <a:endParaRPr lang="en-US" dirty="0"/>
          </a:p>
        </p:txBody>
      </p:sp>
      <p:sp>
        <p:nvSpPr>
          <p:cNvPr id="10" name="Content Placeholder 9">
            <a:extLst>
              <a:ext uri="{FF2B5EF4-FFF2-40B4-BE49-F238E27FC236}">
                <a16:creationId xmlns:a16="http://schemas.microsoft.com/office/drawing/2014/main" id="{1639C4EF-E9B4-7846-89EB-9F8AC6BAEF0D}"/>
              </a:ext>
            </a:extLst>
          </p:cNvPr>
          <p:cNvSpPr>
            <a:spLocks noGrp="1"/>
          </p:cNvSpPr>
          <p:nvPr>
            <p:ph sz="half" idx="2"/>
          </p:nvPr>
        </p:nvSpPr>
        <p:spPr/>
        <p:txBody>
          <a:bodyPr/>
          <a:lstStyle/>
          <a:p>
            <a:pPr marL="0" indent="0">
              <a:buNone/>
            </a:pPr>
            <a:r>
              <a:rPr lang="en-US" dirty="0"/>
              <a:t>Case Study 2</a:t>
            </a:r>
          </a:p>
          <a:p>
            <a:pPr marL="0" indent="0">
              <a:buNone/>
            </a:pPr>
            <a:r>
              <a:rPr lang="en-US" dirty="0"/>
              <a:t>AlfesK, Shantz A,Truss C, Soane E, 2013, The link between perceived human resource management practices, engagement and employee behavior : a moderated mediation model</a:t>
            </a:r>
          </a:p>
        </p:txBody>
      </p:sp>
    </p:spTree>
    <p:extLst>
      <p:ext uri="{BB962C8B-B14F-4D97-AF65-F5344CB8AC3E}">
        <p14:creationId xmlns:p14="http://schemas.microsoft.com/office/powerpoint/2010/main" val="36020222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D6CA6-E985-364A-8ED9-C3C98D2373E4}"/>
              </a:ext>
            </a:extLst>
          </p:cNvPr>
          <p:cNvSpPr>
            <a:spLocks noGrp="1"/>
          </p:cNvSpPr>
          <p:nvPr>
            <p:ph type="title"/>
          </p:nvPr>
        </p:nvSpPr>
        <p:spPr/>
        <p:txBody>
          <a:bodyPr/>
          <a:lstStyle/>
          <a:p>
            <a:r>
              <a:rPr lang="en-US" dirty="0"/>
              <a:t>Reference</a:t>
            </a:r>
          </a:p>
        </p:txBody>
      </p:sp>
      <p:sp>
        <p:nvSpPr>
          <p:cNvPr id="3" name="Content Placeholder 2">
            <a:extLst>
              <a:ext uri="{FF2B5EF4-FFF2-40B4-BE49-F238E27FC236}">
                <a16:creationId xmlns:a16="http://schemas.microsoft.com/office/drawing/2014/main" id="{384652A9-B6F1-E849-9069-9AB9B634132A}"/>
              </a:ext>
            </a:extLst>
          </p:cNvPr>
          <p:cNvSpPr>
            <a:spLocks noGrp="1"/>
          </p:cNvSpPr>
          <p:nvPr>
            <p:ph idx="1"/>
          </p:nvPr>
        </p:nvSpPr>
        <p:spPr>
          <a:xfrm>
            <a:off x="1141412" y="1552074"/>
            <a:ext cx="9905999" cy="4872789"/>
          </a:xfrm>
        </p:spPr>
        <p:txBody>
          <a:bodyPr>
            <a:normAutofit/>
          </a:bodyPr>
          <a:lstStyle/>
          <a:p>
            <a:r>
              <a:rPr lang="en-US" sz="1400" dirty="0"/>
              <a:t>Aguirre D, and Alpern M, 2014, 10 principles of leading change management, strategy and business No 75 summer p65-71</a:t>
            </a:r>
          </a:p>
          <a:p>
            <a:r>
              <a:rPr lang="en-US" sz="1400" dirty="0"/>
              <a:t>Chartered institute of personnel development, 2014, changing operating models</a:t>
            </a:r>
          </a:p>
          <a:p>
            <a:r>
              <a:rPr lang="en-US" sz="1400" dirty="0"/>
              <a:t>Chartered institute of personnel development, 2020, line managers role in supporting the people profession</a:t>
            </a:r>
          </a:p>
          <a:p>
            <a:r>
              <a:rPr lang="en-US" sz="1400" dirty="0"/>
              <a:t>Chartered institute of personnel development, 2020, change management factsheet</a:t>
            </a:r>
          </a:p>
          <a:p>
            <a:r>
              <a:rPr lang="en-US" sz="1400" dirty="0"/>
              <a:t>Chartered institute of personnel development,2020, business partnering</a:t>
            </a:r>
          </a:p>
          <a:p>
            <a:r>
              <a:rPr lang="en-US" sz="1400" dirty="0"/>
              <a:t>Chartered institute of personnel development,2020, ethical practice and the role of HR factsheet</a:t>
            </a:r>
          </a:p>
          <a:p>
            <a:r>
              <a:rPr lang="en-US" sz="1400" dirty="0">
                <a:hlinkClick r:id="rId3"/>
              </a:rPr>
              <a:t>www.CIPD.co.uk/knowledge/fundamentals/people/hr11243</a:t>
            </a:r>
            <a:endParaRPr lang="en-US" sz="1400" dirty="0"/>
          </a:p>
          <a:p>
            <a:r>
              <a:rPr lang="en-US" sz="1400" dirty="0"/>
              <a:t>Formplus.us/blog, 2014,  accessed 15/01/21</a:t>
            </a:r>
          </a:p>
          <a:p>
            <a:r>
              <a:rPr lang="en-US" sz="1400" dirty="0"/>
              <a:t>Guardian, 2007, the UK’s most ethical companies</a:t>
            </a:r>
          </a:p>
          <a:p>
            <a:r>
              <a:rPr lang="en-US" sz="1400" dirty="0"/>
              <a:t>HR magazine, 2016, what’s HR’s role in ethics</a:t>
            </a:r>
          </a:p>
          <a:p>
            <a:pPr marL="0" indent="0">
              <a:buNone/>
            </a:pPr>
            <a:endParaRPr lang="en-US" dirty="0"/>
          </a:p>
          <a:p>
            <a:endParaRPr lang="en-US" dirty="0"/>
          </a:p>
        </p:txBody>
      </p:sp>
    </p:spTree>
    <p:extLst>
      <p:ext uri="{BB962C8B-B14F-4D97-AF65-F5344CB8AC3E}">
        <p14:creationId xmlns:p14="http://schemas.microsoft.com/office/powerpoint/2010/main" val="20098525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4596</TotalTime>
  <Words>3050</Words>
  <Application>Microsoft Macintosh PowerPoint</Application>
  <PresentationFormat>Widescreen</PresentationFormat>
  <Paragraphs>249</Paragraphs>
  <Slides>22</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Tw Cen MT</vt:lpstr>
      <vt:lpstr>Circuit</vt:lpstr>
      <vt:lpstr>Understanding the contemporary HR function</vt:lpstr>
      <vt:lpstr>Aims and objectives</vt:lpstr>
      <vt:lpstr>The purpose and key objectives of the HR function</vt:lpstr>
      <vt:lpstr>Objectives of HR</vt:lpstr>
      <vt:lpstr>How as hr evolved?</vt:lpstr>
      <vt:lpstr>How can Hr contribute to effective change management</vt:lpstr>
      <vt:lpstr>The emotional cycle of change  People react to change in very different ways  some changes can evoke stronger emotions than others   </vt:lpstr>
      <vt:lpstr>PowerPoint Presentation</vt:lpstr>
      <vt:lpstr>How can the HR service be delivered?</vt:lpstr>
      <vt:lpstr>Structure of hr function</vt:lpstr>
      <vt:lpstr>PowerPoint Presentation</vt:lpstr>
      <vt:lpstr>The role of the line manager</vt:lpstr>
      <vt:lpstr>Hr working with line managers  Business partnering  </vt:lpstr>
      <vt:lpstr>Why should hr be managed ethically?</vt:lpstr>
      <vt:lpstr>Ethical Practice</vt:lpstr>
      <vt:lpstr>Non-Ethical practice</vt:lpstr>
      <vt:lpstr>Examples of legislation</vt:lpstr>
      <vt:lpstr>How can contribution be evaluated?</vt:lpstr>
      <vt:lpstr>Tools to help with evaluating hr contribution</vt:lpstr>
      <vt:lpstr>Methods to evaluate HR contribution</vt:lpstr>
      <vt:lpstr>The link between hr and positive organisational outcomes</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contemporary HR function</dc:title>
  <dc:creator>Tara Jeffreys (2005784)</dc:creator>
  <cp:lastModifiedBy>Tara Jeffreys (2005784)</cp:lastModifiedBy>
  <cp:revision>56</cp:revision>
  <dcterms:created xsi:type="dcterms:W3CDTF">2021-01-13T12:56:23Z</dcterms:created>
  <dcterms:modified xsi:type="dcterms:W3CDTF">2021-01-28T10:35:21Z</dcterms:modified>
</cp:coreProperties>
</file>