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4"/>
  </p:sldMasterIdLst>
  <p:notesMasterIdLst>
    <p:notesMasterId r:id="rId24"/>
  </p:notesMasterIdLst>
  <p:sldIdLst>
    <p:sldId id="292" r:id="rId5"/>
    <p:sldId id="310" r:id="rId6"/>
    <p:sldId id="311" r:id="rId7"/>
    <p:sldId id="312" r:id="rId8"/>
    <p:sldId id="313" r:id="rId9"/>
    <p:sldId id="314" r:id="rId10"/>
    <p:sldId id="315" r:id="rId11"/>
    <p:sldId id="316" r:id="rId12"/>
    <p:sldId id="317" r:id="rId13"/>
    <p:sldId id="326" r:id="rId14"/>
    <p:sldId id="318" r:id="rId15"/>
    <p:sldId id="319" r:id="rId16"/>
    <p:sldId id="327" r:id="rId17"/>
    <p:sldId id="320" r:id="rId18"/>
    <p:sldId id="321" r:id="rId19"/>
    <p:sldId id="322" r:id="rId20"/>
    <p:sldId id="324" r:id="rId21"/>
    <p:sldId id="323" r:id="rId22"/>
    <p:sldId id="32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909" autoAdjust="0"/>
  </p:normalViewPr>
  <p:slideViewPr>
    <p:cSldViewPr snapToGrid="0">
      <p:cViewPr>
        <p:scale>
          <a:sx n="75" d="100"/>
          <a:sy n="75" d="100"/>
        </p:scale>
        <p:origin x="91"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DC881E-A5D7-447C-A913-189830035734}"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09AB5450-8488-4608-85CC-6002CC3C4130}">
      <dgm:prSet/>
      <dgm:spPr/>
      <dgm:t>
        <a:bodyPr/>
        <a:lstStyle/>
        <a:p>
          <a:pPr>
            <a:lnSpc>
              <a:spcPct val="100000"/>
            </a:lnSpc>
            <a:defRPr b="1"/>
          </a:pPr>
          <a:r>
            <a:rPr lang="en-US" b="1">
              <a:latin typeface="Arial"/>
              <a:cs typeface="Arial"/>
            </a:rPr>
            <a:t>Skills</a:t>
          </a:r>
          <a:endParaRPr lang="en-US">
            <a:latin typeface="Arial"/>
            <a:cs typeface="Arial"/>
          </a:endParaRPr>
        </a:p>
      </dgm:t>
    </dgm:pt>
    <dgm:pt modelId="{43A99417-0589-475D-B194-9EA51AAFADF1}" type="parTrans" cxnId="{F3C4DD97-E9D6-4D57-992D-91DB9BDB3E5C}">
      <dgm:prSet/>
      <dgm:spPr/>
      <dgm:t>
        <a:bodyPr/>
        <a:lstStyle/>
        <a:p>
          <a:endParaRPr lang="en-US"/>
        </a:p>
      </dgm:t>
    </dgm:pt>
    <dgm:pt modelId="{4BBDD1D6-3B76-4C5C-96FF-171F95B1776E}" type="sibTrans" cxnId="{F3C4DD97-E9D6-4D57-992D-91DB9BDB3E5C}">
      <dgm:prSet/>
      <dgm:spPr/>
      <dgm:t>
        <a:bodyPr/>
        <a:lstStyle/>
        <a:p>
          <a:endParaRPr lang="en-US"/>
        </a:p>
      </dgm:t>
    </dgm:pt>
    <dgm:pt modelId="{50CAE579-4C61-45CD-B0E7-E3D4C68E86B6}">
      <dgm:prSet custT="1"/>
      <dgm:spPr/>
      <dgm:t>
        <a:bodyPr/>
        <a:lstStyle/>
        <a:p>
          <a:pPr>
            <a:lnSpc>
              <a:spcPct val="100000"/>
            </a:lnSpc>
          </a:pPr>
          <a:r>
            <a:rPr lang="en-US" sz="1600" dirty="0">
              <a:latin typeface="Arial"/>
              <a:cs typeface="Arial"/>
            </a:rPr>
            <a:t>Effective communication. </a:t>
          </a:r>
        </a:p>
      </dgm:t>
    </dgm:pt>
    <dgm:pt modelId="{1FE005A9-A255-48BE-98D4-8AFF928C7281}" type="parTrans" cxnId="{C47C9CFD-4A79-4447-A954-83C319753B12}">
      <dgm:prSet/>
      <dgm:spPr/>
      <dgm:t>
        <a:bodyPr/>
        <a:lstStyle/>
        <a:p>
          <a:endParaRPr lang="en-US"/>
        </a:p>
      </dgm:t>
    </dgm:pt>
    <dgm:pt modelId="{27017C39-B5CD-4183-813D-FF62C796EF87}" type="sibTrans" cxnId="{C47C9CFD-4A79-4447-A954-83C319753B12}">
      <dgm:prSet/>
      <dgm:spPr/>
      <dgm:t>
        <a:bodyPr/>
        <a:lstStyle/>
        <a:p>
          <a:endParaRPr lang="en-US"/>
        </a:p>
      </dgm:t>
    </dgm:pt>
    <dgm:pt modelId="{2DC00233-ECA5-4358-BAA5-A85DFFD98A52}">
      <dgm:prSet custT="1"/>
      <dgm:spPr/>
      <dgm:t>
        <a:bodyPr/>
        <a:lstStyle/>
        <a:p>
          <a:pPr>
            <a:lnSpc>
              <a:spcPct val="100000"/>
            </a:lnSpc>
          </a:pPr>
          <a:r>
            <a:rPr lang="en-US" sz="1600" dirty="0">
              <a:latin typeface="Arial"/>
              <a:cs typeface="Arial"/>
            </a:rPr>
            <a:t>Shared decision-making. </a:t>
          </a:r>
        </a:p>
      </dgm:t>
    </dgm:pt>
    <dgm:pt modelId="{509D46B4-D41D-4291-87BE-38575F8734BD}" type="parTrans" cxnId="{5C7311EB-4555-4E1F-9480-4B0152E67CCF}">
      <dgm:prSet/>
      <dgm:spPr/>
      <dgm:t>
        <a:bodyPr/>
        <a:lstStyle/>
        <a:p>
          <a:endParaRPr lang="en-US"/>
        </a:p>
      </dgm:t>
    </dgm:pt>
    <dgm:pt modelId="{F3FED74E-33AC-45EF-B63E-49687F641C93}" type="sibTrans" cxnId="{5C7311EB-4555-4E1F-9480-4B0152E67CCF}">
      <dgm:prSet/>
      <dgm:spPr/>
      <dgm:t>
        <a:bodyPr/>
        <a:lstStyle/>
        <a:p>
          <a:endParaRPr lang="en-US"/>
        </a:p>
      </dgm:t>
    </dgm:pt>
    <dgm:pt modelId="{57C9D9F7-A1C8-4DD7-AB16-1426C91B73B0}">
      <dgm:prSet custT="1"/>
      <dgm:spPr/>
      <dgm:t>
        <a:bodyPr/>
        <a:lstStyle/>
        <a:p>
          <a:pPr>
            <a:lnSpc>
              <a:spcPct val="100000"/>
            </a:lnSpc>
          </a:pPr>
          <a:r>
            <a:rPr lang="en-US" sz="1600" dirty="0">
              <a:latin typeface="Arial"/>
              <a:cs typeface="Arial"/>
            </a:rPr>
            <a:t>Patient education. </a:t>
          </a:r>
        </a:p>
      </dgm:t>
    </dgm:pt>
    <dgm:pt modelId="{7EA3AF22-A104-4401-B5BF-4468995915EE}" type="parTrans" cxnId="{640942B0-067A-4430-9792-7E4FEA40F809}">
      <dgm:prSet/>
      <dgm:spPr/>
      <dgm:t>
        <a:bodyPr/>
        <a:lstStyle/>
        <a:p>
          <a:endParaRPr lang="en-US"/>
        </a:p>
      </dgm:t>
    </dgm:pt>
    <dgm:pt modelId="{D82E6812-9027-41C8-A77D-26064A536F46}" type="sibTrans" cxnId="{640942B0-067A-4430-9792-7E4FEA40F809}">
      <dgm:prSet/>
      <dgm:spPr/>
      <dgm:t>
        <a:bodyPr/>
        <a:lstStyle/>
        <a:p>
          <a:endParaRPr lang="en-US"/>
        </a:p>
      </dgm:t>
    </dgm:pt>
    <dgm:pt modelId="{6B16BDBC-9733-4F4B-AEBA-A842ECCC0C63}">
      <dgm:prSet custT="1"/>
      <dgm:spPr/>
      <dgm:t>
        <a:bodyPr/>
        <a:lstStyle/>
        <a:p>
          <a:pPr>
            <a:lnSpc>
              <a:spcPct val="100000"/>
            </a:lnSpc>
          </a:pPr>
          <a:r>
            <a:rPr lang="en-US" sz="1600" dirty="0">
              <a:latin typeface="Arial"/>
              <a:cs typeface="Arial"/>
            </a:rPr>
            <a:t>Inhaler technique assessment (British Thoracic Society, 2026). </a:t>
          </a:r>
        </a:p>
      </dgm:t>
    </dgm:pt>
    <dgm:pt modelId="{D332FC0A-B10C-4E7C-946C-F28A2C66C2F0}" type="parTrans" cxnId="{3081D631-8E4C-4952-9B05-80FA41F8D298}">
      <dgm:prSet/>
      <dgm:spPr/>
      <dgm:t>
        <a:bodyPr/>
        <a:lstStyle/>
        <a:p>
          <a:endParaRPr lang="en-US"/>
        </a:p>
      </dgm:t>
    </dgm:pt>
    <dgm:pt modelId="{0CBE77DE-299C-45BF-AA15-C1B689BD8E2E}" type="sibTrans" cxnId="{3081D631-8E4C-4952-9B05-80FA41F8D298}">
      <dgm:prSet/>
      <dgm:spPr/>
      <dgm:t>
        <a:bodyPr/>
        <a:lstStyle/>
        <a:p>
          <a:endParaRPr lang="en-US"/>
        </a:p>
      </dgm:t>
    </dgm:pt>
    <dgm:pt modelId="{23C0E076-00A8-4275-B410-6549E01F2BE0}">
      <dgm:prSet/>
      <dgm:spPr/>
      <dgm:t>
        <a:bodyPr/>
        <a:lstStyle/>
        <a:p>
          <a:pPr>
            <a:lnSpc>
              <a:spcPct val="100000"/>
            </a:lnSpc>
            <a:defRPr b="1"/>
          </a:pPr>
          <a:r>
            <a:rPr lang="en-US" b="1">
              <a:latin typeface="Arial"/>
              <a:cs typeface="Arial"/>
            </a:rPr>
            <a:t>Values</a:t>
          </a:r>
          <a:endParaRPr lang="en-US">
            <a:latin typeface="Arial"/>
            <a:cs typeface="Arial"/>
          </a:endParaRPr>
        </a:p>
      </dgm:t>
    </dgm:pt>
    <dgm:pt modelId="{A48B10DD-F2E7-4895-A91A-1C392DF216F7}" type="parTrans" cxnId="{DC7AA6C3-D0C1-4406-8474-0C0BA965997A}">
      <dgm:prSet/>
      <dgm:spPr/>
      <dgm:t>
        <a:bodyPr/>
        <a:lstStyle/>
        <a:p>
          <a:endParaRPr lang="en-US"/>
        </a:p>
      </dgm:t>
    </dgm:pt>
    <dgm:pt modelId="{B00FA4DF-D57B-4F6D-9CEC-D79A8794D6C9}" type="sibTrans" cxnId="{DC7AA6C3-D0C1-4406-8474-0C0BA965997A}">
      <dgm:prSet/>
      <dgm:spPr/>
      <dgm:t>
        <a:bodyPr/>
        <a:lstStyle/>
        <a:p>
          <a:endParaRPr lang="en-US"/>
        </a:p>
      </dgm:t>
    </dgm:pt>
    <dgm:pt modelId="{5CC1B87E-9084-4121-862B-E4BD78CAD345}">
      <dgm:prSet custT="1"/>
      <dgm:spPr/>
      <dgm:t>
        <a:bodyPr/>
        <a:lstStyle/>
        <a:p>
          <a:pPr>
            <a:lnSpc>
              <a:spcPct val="100000"/>
            </a:lnSpc>
          </a:pPr>
          <a:r>
            <a:rPr lang="en-US" sz="1600" dirty="0">
              <a:latin typeface="Arial"/>
              <a:cs typeface="Arial"/>
            </a:rPr>
            <a:t>Respect. </a:t>
          </a:r>
        </a:p>
      </dgm:t>
    </dgm:pt>
    <dgm:pt modelId="{D8CE98FC-5846-4DED-8B9B-164667DA6368}" type="parTrans" cxnId="{9C8757D3-8423-43D5-BB82-B110412398AA}">
      <dgm:prSet/>
      <dgm:spPr/>
      <dgm:t>
        <a:bodyPr/>
        <a:lstStyle/>
        <a:p>
          <a:endParaRPr lang="en-US"/>
        </a:p>
      </dgm:t>
    </dgm:pt>
    <dgm:pt modelId="{6AABB547-61F0-4DCE-88DB-F79192048139}" type="sibTrans" cxnId="{9C8757D3-8423-43D5-BB82-B110412398AA}">
      <dgm:prSet/>
      <dgm:spPr/>
      <dgm:t>
        <a:bodyPr/>
        <a:lstStyle/>
        <a:p>
          <a:endParaRPr lang="en-US"/>
        </a:p>
      </dgm:t>
    </dgm:pt>
    <dgm:pt modelId="{DDCC88BA-950D-4640-9A11-EB179A9B6404}">
      <dgm:prSet custT="1"/>
      <dgm:spPr/>
      <dgm:t>
        <a:bodyPr/>
        <a:lstStyle/>
        <a:p>
          <a:pPr>
            <a:lnSpc>
              <a:spcPct val="100000"/>
            </a:lnSpc>
          </a:pPr>
          <a:r>
            <a:rPr lang="en-US" sz="1600" dirty="0">
              <a:latin typeface="Arial"/>
              <a:cs typeface="Arial"/>
            </a:rPr>
            <a:t>Compassion. </a:t>
          </a:r>
        </a:p>
      </dgm:t>
    </dgm:pt>
    <dgm:pt modelId="{B3689BC6-6863-4C4F-BD3B-EAFFFCAFD40D}" type="parTrans" cxnId="{E20A4875-53EE-418A-B959-95A5EB786BAF}">
      <dgm:prSet/>
      <dgm:spPr/>
      <dgm:t>
        <a:bodyPr/>
        <a:lstStyle/>
        <a:p>
          <a:endParaRPr lang="en-US"/>
        </a:p>
      </dgm:t>
    </dgm:pt>
    <dgm:pt modelId="{ADAC7EA7-4891-4A85-899F-00C0040C7EBC}" type="sibTrans" cxnId="{E20A4875-53EE-418A-B959-95A5EB786BAF}">
      <dgm:prSet/>
      <dgm:spPr/>
      <dgm:t>
        <a:bodyPr/>
        <a:lstStyle/>
        <a:p>
          <a:endParaRPr lang="en-US"/>
        </a:p>
      </dgm:t>
    </dgm:pt>
    <dgm:pt modelId="{2CFCA6EE-391D-44A4-9B4C-2448D1B4E989}">
      <dgm:prSet custT="1"/>
      <dgm:spPr/>
      <dgm:t>
        <a:bodyPr/>
        <a:lstStyle/>
        <a:p>
          <a:pPr>
            <a:lnSpc>
              <a:spcPct val="100000"/>
            </a:lnSpc>
          </a:pPr>
          <a:r>
            <a:rPr lang="en-US" sz="1600" dirty="0">
              <a:latin typeface="Arial"/>
              <a:cs typeface="Arial"/>
            </a:rPr>
            <a:t>Partnership. </a:t>
          </a:r>
        </a:p>
      </dgm:t>
    </dgm:pt>
    <dgm:pt modelId="{81E98F47-7DF9-463A-936C-0C8BBB6F7AB0}" type="parTrans" cxnId="{E12D3B29-2A3A-414F-B0C0-BE790092D61F}">
      <dgm:prSet/>
      <dgm:spPr/>
      <dgm:t>
        <a:bodyPr/>
        <a:lstStyle/>
        <a:p>
          <a:endParaRPr lang="en-US"/>
        </a:p>
      </dgm:t>
    </dgm:pt>
    <dgm:pt modelId="{332A8E7C-23C2-403C-916F-33CC49699DAD}" type="sibTrans" cxnId="{E12D3B29-2A3A-414F-B0C0-BE790092D61F}">
      <dgm:prSet/>
      <dgm:spPr/>
      <dgm:t>
        <a:bodyPr/>
        <a:lstStyle/>
        <a:p>
          <a:endParaRPr lang="en-US"/>
        </a:p>
      </dgm:t>
    </dgm:pt>
    <dgm:pt modelId="{943E9392-48BE-4DF3-959B-89F8A073038B}">
      <dgm:prSet custT="1"/>
      <dgm:spPr/>
      <dgm:t>
        <a:bodyPr/>
        <a:lstStyle/>
        <a:p>
          <a:pPr>
            <a:lnSpc>
              <a:spcPct val="100000"/>
            </a:lnSpc>
          </a:pPr>
          <a:r>
            <a:rPr lang="en-US" sz="1600" dirty="0">
              <a:latin typeface="Arial"/>
              <a:cs typeface="Arial"/>
            </a:rPr>
            <a:t>Person-</a:t>
          </a:r>
          <a:r>
            <a:rPr lang="en-US" sz="1600" dirty="0" err="1">
              <a:latin typeface="Arial"/>
              <a:cs typeface="Arial"/>
            </a:rPr>
            <a:t>centred</a:t>
          </a:r>
          <a:r>
            <a:rPr lang="en-US" sz="1600" dirty="0">
              <a:latin typeface="Arial"/>
              <a:cs typeface="Arial"/>
            </a:rPr>
            <a:t> care</a:t>
          </a:r>
          <a:r>
            <a:rPr lang="en-US" sz="1400" dirty="0">
              <a:latin typeface="Arial"/>
              <a:cs typeface="Arial"/>
            </a:rPr>
            <a:t>. </a:t>
          </a:r>
        </a:p>
      </dgm:t>
    </dgm:pt>
    <dgm:pt modelId="{02992CA3-3B68-4950-96E0-FF071BBF23C4}" type="parTrans" cxnId="{17099D80-4A93-4CFC-BE92-88D085DB337D}">
      <dgm:prSet/>
      <dgm:spPr/>
      <dgm:t>
        <a:bodyPr/>
        <a:lstStyle/>
        <a:p>
          <a:endParaRPr lang="en-US"/>
        </a:p>
      </dgm:t>
    </dgm:pt>
    <dgm:pt modelId="{60EE6A5B-C018-402B-BCA3-11A8EAE77BF0}" type="sibTrans" cxnId="{17099D80-4A93-4CFC-BE92-88D085DB337D}">
      <dgm:prSet/>
      <dgm:spPr/>
      <dgm:t>
        <a:bodyPr/>
        <a:lstStyle/>
        <a:p>
          <a:endParaRPr lang="en-US"/>
        </a:p>
      </dgm:t>
    </dgm:pt>
    <dgm:pt modelId="{26AC2330-3D79-4B25-8170-D5A2221D63DF}">
      <dgm:prSet/>
      <dgm:spPr/>
      <dgm:t>
        <a:bodyPr/>
        <a:lstStyle/>
        <a:p>
          <a:pPr>
            <a:lnSpc>
              <a:spcPct val="100000"/>
            </a:lnSpc>
            <a:defRPr b="1"/>
          </a:pPr>
          <a:r>
            <a:rPr lang="en-US" b="1">
              <a:latin typeface="Arial"/>
              <a:cs typeface="Arial"/>
            </a:rPr>
            <a:t>Behaviours</a:t>
          </a:r>
          <a:endParaRPr lang="en-US" err="1">
            <a:latin typeface="Arial"/>
            <a:cs typeface="Arial"/>
          </a:endParaRPr>
        </a:p>
      </dgm:t>
    </dgm:pt>
    <dgm:pt modelId="{D4333CDE-9B46-4A02-A464-2C401D0BE0CA}" type="parTrans" cxnId="{C02D7D6C-A46F-4629-8B28-6B5610D8985A}">
      <dgm:prSet/>
      <dgm:spPr/>
      <dgm:t>
        <a:bodyPr/>
        <a:lstStyle/>
        <a:p>
          <a:endParaRPr lang="en-US"/>
        </a:p>
      </dgm:t>
    </dgm:pt>
    <dgm:pt modelId="{741A0A5A-B9EA-4BDA-B520-7CC8324E3B8C}" type="sibTrans" cxnId="{C02D7D6C-A46F-4629-8B28-6B5610D8985A}">
      <dgm:prSet/>
      <dgm:spPr/>
      <dgm:t>
        <a:bodyPr/>
        <a:lstStyle/>
        <a:p>
          <a:endParaRPr lang="en-US"/>
        </a:p>
      </dgm:t>
    </dgm:pt>
    <dgm:pt modelId="{C318C73E-AC9B-4238-B6EF-A2F5EFB028A7}">
      <dgm:prSet custT="1"/>
      <dgm:spPr/>
      <dgm:t>
        <a:bodyPr/>
        <a:lstStyle/>
        <a:p>
          <a:pPr>
            <a:lnSpc>
              <a:spcPct val="100000"/>
            </a:lnSpc>
          </a:pPr>
          <a:r>
            <a:rPr lang="en-US" sz="1600" dirty="0">
              <a:latin typeface="Arial"/>
              <a:cs typeface="Arial"/>
            </a:rPr>
            <a:t>Collaborative goal setting. </a:t>
          </a:r>
        </a:p>
      </dgm:t>
    </dgm:pt>
    <dgm:pt modelId="{005E1438-B932-4712-91E0-AB9BF8E85AD5}" type="parTrans" cxnId="{A0F07EFF-1ACE-4DCF-B2B7-3A1742F70A80}">
      <dgm:prSet/>
      <dgm:spPr/>
      <dgm:t>
        <a:bodyPr/>
        <a:lstStyle/>
        <a:p>
          <a:endParaRPr lang="en-US"/>
        </a:p>
      </dgm:t>
    </dgm:pt>
    <dgm:pt modelId="{24C8E989-B3F0-4752-8C48-444DC8D7048B}" type="sibTrans" cxnId="{A0F07EFF-1ACE-4DCF-B2B7-3A1742F70A80}">
      <dgm:prSet/>
      <dgm:spPr/>
      <dgm:t>
        <a:bodyPr/>
        <a:lstStyle/>
        <a:p>
          <a:endParaRPr lang="en-US"/>
        </a:p>
      </dgm:t>
    </dgm:pt>
    <dgm:pt modelId="{16C70995-B1E2-4E17-B508-D27C773CC02B}">
      <dgm:prSet custT="1"/>
      <dgm:spPr/>
      <dgm:t>
        <a:bodyPr/>
        <a:lstStyle/>
        <a:p>
          <a:pPr>
            <a:lnSpc>
              <a:spcPct val="100000"/>
            </a:lnSpc>
          </a:pPr>
          <a:r>
            <a:rPr lang="en-US" sz="1600" dirty="0">
              <a:latin typeface="Arial"/>
              <a:cs typeface="Arial"/>
            </a:rPr>
            <a:t>Supporting self-management.  (Pinnock et al., 2023)</a:t>
          </a:r>
        </a:p>
      </dgm:t>
    </dgm:pt>
    <dgm:pt modelId="{1460B085-7BE3-46C5-B792-8381967AB027}" type="parTrans" cxnId="{7DD7733F-C65D-459D-963B-88B0BAFA8A5A}">
      <dgm:prSet/>
      <dgm:spPr/>
      <dgm:t>
        <a:bodyPr/>
        <a:lstStyle/>
        <a:p>
          <a:endParaRPr lang="en-US"/>
        </a:p>
      </dgm:t>
    </dgm:pt>
    <dgm:pt modelId="{B46602B3-54E6-4EE2-BE31-0721DFC2E753}" type="sibTrans" cxnId="{7DD7733F-C65D-459D-963B-88B0BAFA8A5A}">
      <dgm:prSet/>
      <dgm:spPr/>
      <dgm:t>
        <a:bodyPr/>
        <a:lstStyle/>
        <a:p>
          <a:endParaRPr lang="en-US"/>
        </a:p>
      </dgm:t>
    </dgm:pt>
    <dgm:pt modelId="{8B464B02-EF23-4932-90A8-99C98F6C1F7E}">
      <dgm:prSet custT="1"/>
      <dgm:spPr/>
      <dgm:t>
        <a:bodyPr/>
        <a:lstStyle/>
        <a:p>
          <a:pPr>
            <a:lnSpc>
              <a:spcPct val="100000"/>
            </a:lnSpc>
          </a:pPr>
          <a:r>
            <a:rPr lang="en-US" sz="1600" dirty="0">
              <a:latin typeface="Arial"/>
              <a:cs typeface="Arial"/>
            </a:rPr>
            <a:t>Promoting treatment adherence</a:t>
          </a:r>
          <a:r>
            <a:rPr lang="en-US" sz="1400" dirty="0">
              <a:latin typeface="Arial"/>
              <a:cs typeface="Arial"/>
            </a:rPr>
            <a:t>.</a:t>
          </a:r>
        </a:p>
      </dgm:t>
    </dgm:pt>
    <dgm:pt modelId="{9C100A6E-A58B-411C-8BF2-3D6E4CBAE979}" type="parTrans" cxnId="{5343A5FE-9512-4437-B06F-4A3A0D7220A8}">
      <dgm:prSet/>
      <dgm:spPr/>
      <dgm:t>
        <a:bodyPr/>
        <a:lstStyle/>
        <a:p>
          <a:endParaRPr lang="en-US"/>
        </a:p>
      </dgm:t>
    </dgm:pt>
    <dgm:pt modelId="{7D8B4FB5-CC30-4B41-8116-E40DF0163D5C}" type="sibTrans" cxnId="{5343A5FE-9512-4437-B06F-4A3A0D7220A8}">
      <dgm:prSet/>
      <dgm:spPr/>
      <dgm:t>
        <a:bodyPr/>
        <a:lstStyle/>
        <a:p>
          <a:endParaRPr lang="en-US"/>
        </a:p>
      </dgm:t>
    </dgm:pt>
    <dgm:pt modelId="{262DFD6F-9A82-4AB9-B941-4FC83EC8CF9E}" type="pres">
      <dgm:prSet presAssocID="{0ADC881E-A5D7-447C-A913-189830035734}" presName="root" presStyleCnt="0">
        <dgm:presLayoutVars>
          <dgm:dir/>
          <dgm:resizeHandles val="exact"/>
        </dgm:presLayoutVars>
      </dgm:prSet>
      <dgm:spPr/>
    </dgm:pt>
    <dgm:pt modelId="{18C786B9-7B3E-48F2-A0F5-9E211F555898}" type="pres">
      <dgm:prSet presAssocID="{09AB5450-8488-4608-85CC-6002CC3C4130}" presName="compNode" presStyleCnt="0"/>
      <dgm:spPr/>
    </dgm:pt>
    <dgm:pt modelId="{FE594746-1E27-49DA-952B-129136FC0009}" type="pres">
      <dgm:prSet presAssocID="{09AB5450-8488-4608-85CC-6002CC3C413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706C9612-26C4-4AD1-9151-0F921C6E59A2}" type="pres">
      <dgm:prSet presAssocID="{09AB5450-8488-4608-85CC-6002CC3C4130}" presName="iconSpace" presStyleCnt="0"/>
      <dgm:spPr/>
    </dgm:pt>
    <dgm:pt modelId="{19B3C042-9EE8-4330-87EC-3506DCBF70AA}" type="pres">
      <dgm:prSet presAssocID="{09AB5450-8488-4608-85CC-6002CC3C4130}" presName="parTx" presStyleLbl="revTx" presStyleIdx="0" presStyleCnt="6">
        <dgm:presLayoutVars>
          <dgm:chMax val="0"/>
          <dgm:chPref val="0"/>
        </dgm:presLayoutVars>
      </dgm:prSet>
      <dgm:spPr/>
    </dgm:pt>
    <dgm:pt modelId="{ED537DDF-4861-4E47-9E5E-00F2F1CC0ADE}" type="pres">
      <dgm:prSet presAssocID="{09AB5450-8488-4608-85CC-6002CC3C4130}" presName="txSpace" presStyleCnt="0"/>
      <dgm:spPr/>
    </dgm:pt>
    <dgm:pt modelId="{4E9608E2-93E4-46E0-A768-8E548A7E265A}" type="pres">
      <dgm:prSet presAssocID="{09AB5450-8488-4608-85CC-6002CC3C4130}" presName="desTx" presStyleLbl="revTx" presStyleIdx="1" presStyleCnt="6">
        <dgm:presLayoutVars/>
      </dgm:prSet>
      <dgm:spPr/>
    </dgm:pt>
    <dgm:pt modelId="{B7606474-44C1-4E85-B764-CCE5268F317D}" type="pres">
      <dgm:prSet presAssocID="{4BBDD1D6-3B76-4C5C-96FF-171F95B1776E}" presName="sibTrans" presStyleCnt="0"/>
      <dgm:spPr/>
    </dgm:pt>
    <dgm:pt modelId="{0C268AEC-89C9-4F10-A7B2-BD46AB404FC9}" type="pres">
      <dgm:prSet presAssocID="{23C0E076-00A8-4275-B410-6549E01F2BE0}" presName="compNode" presStyleCnt="0"/>
      <dgm:spPr/>
    </dgm:pt>
    <dgm:pt modelId="{C77FF86F-E709-4287-8B6A-481E1F921C85}" type="pres">
      <dgm:prSet presAssocID="{23C0E076-00A8-4275-B410-6549E01F2BE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Lock"/>
        </a:ext>
      </dgm:extLst>
    </dgm:pt>
    <dgm:pt modelId="{859F78F6-2898-4131-BE0F-9EF3C18331F4}" type="pres">
      <dgm:prSet presAssocID="{23C0E076-00A8-4275-B410-6549E01F2BE0}" presName="iconSpace" presStyleCnt="0"/>
      <dgm:spPr/>
    </dgm:pt>
    <dgm:pt modelId="{D62D84EC-528B-4C9C-BEFD-02F219C1670A}" type="pres">
      <dgm:prSet presAssocID="{23C0E076-00A8-4275-B410-6549E01F2BE0}" presName="parTx" presStyleLbl="revTx" presStyleIdx="2" presStyleCnt="6">
        <dgm:presLayoutVars>
          <dgm:chMax val="0"/>
          <dgm:chPref val="0"/>
        </dgm:presLayoutVars>
      </dgm:prSet>
      <dgm:spPr/>
    </dgm:pt>
    <dgm:pt modelId="{9C67CA56-C113-4EE1-AD8F-3BF51E02FDB4}" type="pres">
      <dgm:prSet presAssocID="{23C0E076-00A8-4275-B410-6549E01F2BE0}" presName="txSpace" presStyleCnt="0"/>
      <dgm:spPr/>
    </dgm:pt>
    <dgm:pt modelId="{752EA97A-052A-4381-828B-118FCE86B530}" type="pres">
      <dgm:prSet presAssocID="{23C0E076-00A8-4275-B410-6549E01F2BE0}" presName="desTx" presStyleLbl="revTx" presStyleIdx="3" presStyleCnt="6">
        <dgm:presLayoutVars/>
      </dgm:prSet>
      <dgm:spPr/>
    </dgm:pt>
    <dgm:pt modelId="{599E4D24-45A4-4E45-966D-8B6A4927D0A5}" type="pres">
      <dgm:prSet presAssocID="{B00FA4DF-D57B-4F6D-9CEC-D79A8794D6C9}" presName="sibTrans" presStyleCnt="0"/>
      <dgm:spPr/>
    </dgm:pt>
    <dgm:pt modelId="{1496583A-74DD-412D-BDB9-FE66CEF36D3A}" type="pres">
      <dgm:prSet presAssocID="{26AC2330-3D79-4B25-8170-D5A2221D63DF}" presName="compNode" presStyleCnt="0"/>
      <dgm:spPr/>
    </dgm:pt>
    <dgm:pt modelId="{DDFD4235-3EF2-4B5B-927E-6898FFED168B}" type="pres">
      <dgm:prSet presAssocID="{26AC2330-3D79-4B25-8170-D5A2221D63D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ma"/>
        </a:ext>
      </dgm:extLst>
    </dgm:pt>
    <dgm:pt modelId="{FD549B99-DB9D-445B-A5BE-85A9E06FDEC1}" type="pres">
      <dgm:prSet presAssocID="{26AC2330-3D79-4B25-8170-D5A2221D63DF}" presName="iconSpace" presStyleCnt="0"/>
      <dgm:spPr/>
    </dgm:pt>
    <dgm:pt modelId="{4EE278EC-F22D-4575-BC3B-A69251F36105}" type="pres">
      <dgm:prSet presAssocID="{26AC2330-3D79-4B25-8170-D5A2221D63DF}" presName="parTx" presStyleLbl="revTx" presStyleIdx="4" presStyleCnt="6">
        <dgm:presLayoutVars>
          <dgm:chMax val="0"/>
          <dgm:chPref val="0"/>
        </dgm:presLayoutVars>
      </dgm:prSet>
      <dgm:spPr/>
    </dgm:pt>
    <dgm:pt modelId="{56AC019E-7F13-4430-AB37-FD1F1E706188}" type="pres">
      <dgm:prSet presAssocID="{26AC2330-3D79-4B25-8170-D5A2221D63DF}" presName="txSpace" presStyleCnt="0"/>
      <dgm:spPr/>
    </dgm:pt>
    <dgm:pt modelId="{3918C050-D104-40C9-862C-894A40DD4DAC}" type="pres">
      <dgm:prSet presAssocID="{26AC2330-3D79-4B25-8170-D5A2221D63DF}" presName="desTx" presStyleLbl="revTx" presStyleIdx="5" presStyleCnt="6">
        <dgm:presLayoutVars/>
      </dgm:prSet>
      <dgm:spPr/>
    </dgm:pt>
  </dgm:ptLst>
  <dgm:cxnLst>
    <dgm:cxn modelId="{91B46402-D162-41CE-B4B3-F70A91413DB4}" type="presOf" srcId="{5CC1B87E-9084-4121-862B-E4BD78CAD345}" destId="{752EA97A-052A-4381-828B-118FCE86B530}" srcOrd="0" destOrd="0" presId="urn:microsoft.com/office/officeart/2018/5/layout/CenteredIconLabelDescriptionList"/>
    <dgm:cxn modelId="{E12D3B29-2A3A-414F-B0C0-BE790092D61F}" srcId="{23C0E076-00A8-4275-B410-6549E01F2BE0}" destId="{2CFCA6EE-391D-44A4-9B4C-2448D1B4E989}" srcOrd="2" destOrd="0" parTransId="{81E98F47-7DF9-463A-936C-0C8BBB6F7AB0}" sibTransId="{332A8E7C-23C2-403C-916F-33CC49699DAD}"/>
    <dgm:cxn modelId="{F247E62C-A8E7-4D41-A3D0-5EB40FDD7DAA}" type="presOf" srcId="{57C9D9F7-A1C8-4DD7-AB16-1426C91B73B0}" destId="{4E9608E2-93E4-46E0-A768-8E548A7E265A}" srcOrd="0" destOrd="2" presId="urn:microsoft.com/office/officeart/2018/5/layout/CenteredIconLabelDescriptionList"/>
    <dgm:cxn modelId="{3081D631-8E4C-4952-9B05-80FA41F8D298}" srcId="{09AB5450-8488-4608-85CC-6002CC3C4130}" destId="{6B16BDBC-9733-4F4B-AEBA-A842ECCC0C63}" srcOrd="3" destOrd="0" parTransId="{D332FC0A-B10C-4E7C-946C-F28A2C66C2F0}" sibTransId="{0CBE77DE-299C-45BF-AA15-C1B689BD8E2E}"/>
    <dgm:cxn modelId="{1EA4FF37-5FD8-4DC0-A38A-E450D7C87BA5}" type="presOf" srcId="{6B16BDBC-9733-4F4B-AEBA-A842ECCC0C63}" destId="{4E9608E2-93E4-46E0-A768-8E548A7E265A}" srcOrd="0" destOrd="3" presId="urn:microsoft.com/office/officeart/2018/5/layout/CenteredIconLabelDescriptionList"/>
    <dgm:cxn modelId="{7DD7733F-C65D-459D-963B-88B0BAFA8A5A}" srcId="{26AC2330-3D79-4B25-8170-D5A2221D63DF}" destId="{16C70995-B1E2-4E17-B508-D27C773CC02B}" srcOrd="1" destOrd="0" parTransId="{1460B085-7BE3-46C5-B792-8381967AB027}" sibTransId="{B46602B3-54E6-4EE2-BE31-0721DFC2E753}"/>
    <dgm:cxn modelId="{C02D7D6C-A46F-4629-8B28-6B5610D8985A}" srcId="{0ADC881E-A5D7-447C-A913-189830035734}" destId="{26AC2330-3D79-4B25-8170-D5A2221D63DF}" srcOrd="2" destOrd="0" parTransId="{D4333CDE-9B46-4A02-A464-2C401D0BE0CA}" sibTransId="{741A0A5A-B9EA-4BDA-B520-7CC8324E3B8C}"/>
    <dgm:cxn modelId="{E5C71E4D-D1E1-4426-9C6D-2D11EDEE5CCD}" type="presOf" srcId="{26AC2330-3D79-4B25-8170-D5A2221D63DF}" destId="{4EE278EC-F22D-4575-BC3B-A69251F36105}" srcOrd="0" destOrd="0" presId="urn:microsoft.com/office/officeart/2018/5/layout/CenteredIconLabelDescriptionList"/>
    <dgm:cxn modelId="{03B7D570-F1CB-4846-B5F8-888713DC8CBE}" type="presOf" srcId="{8B464B02-EF23-4932-90A8-99C98F6C1F7E}" destId="{3918C050-D104-40C9-862C-894A40DD4DAC}" srcOrd="0" destOrd="2" presId="urn:microsoft.com/office/officeart/2018/5/layout/CenteredIconLabelDescriptionList"/>
    <dgm:cxn modelId="{3B4C2773-AE97-4913-9F26-E2A37AFDD9EC}" type="presOf" srcId="{09AB5450-8488-4608-85CC-6002CC3C4130}" destId="{19B3C042-9EE8-4330-87EC-3506DCBF70AA}" srcOrd="0" destOrd="0" presId="urn:microsoft.com/office/officeart/2018/5/layout/CenteredIconLabelDescriptionList"/>
    <dgm:cxn modelId="{E20A4875-53EE-418A-B959-95A5EB786BAF}" srcId="{23C0E076-00A8-4275-B410-6549E01F2BE0}" destId="{DDCC88BA-950D-4640-9A11-EB179A9B6404}" srcOrd="1" destOrd="0" parTransId="{B3689BC6-6863-4C4F-BD3B-EAFFFCAFD40D}" sibTransId="{ADAC7EA7-4891-4A85-899F-00C0040C7EBC}"/>
    <dgm:cxn modelId="{61AABA55-7F7F-4337-8E63-ECDFFDD0F16D}" type="presOf" srcId="{DDCC88BA-950D-4640-9A11-EB179A9B6404}" destId="{752EA97A-052A-4381-828B-118FCE86B530}" srcOrd="0" destOrd="1" presId="urn:microsoft.com/office/officeart/2018/5/layout/CenteredIconLabelDescriptionList"/>
    <dgm:cxn modelId="{1B9B3357-EE58-4212-87A6-FC53A5BA1F34}" type="presOf" srcId="{16C70995-B1E2-4E17-B508-D27C773CC02B}" destId="{3918C050-D104-40C9-862C-894A40DD4DAC}" srcOrd="0" destOrd="1" presId="urn:microsoft.com/office/officeart/2018/5/layout/CenteredIconLabelDescriptionList"/>
    <dgm:cxn modelId="{17099D80-4A93-4CFC-BE92-88D085DB337D}" srcId="{23C0E076-00A8-4275-B410-6549E01F2BE0}" destId="{943E9392-48BE-4DF3-959B-89F8A073038B}" srcOrd="3" destOrd="0" parTransId="{02992CA3-3B68-4950-96E0-FF071BBF23C4}" sibTransId="{60EE6A5B-C018-402B-BCA3-11A8EAE77BF0}"/>
    <dgm:cxn modelId="{BECB2A8C-99B7-47CC-8550-EDAECD299372}" type="presOf" srcId="{C318C73E-AC9B-4238-B6EF-A2F5EFB028A7}" destId="{3918C050-D104-40C9-862C-894A40DD4DAC}" srcOrd="0" destOrd="0" presId="urn:microsoft.com/office/officeart/2018/5/layout/CenteredIconLabelDescriptionList"/>
    <dgm:cxn modelId="{3DDB658F-8F9B-4D47-AC1C-AD2A75A6E2F9}" type="presOf" srcId="{50CAE579-4C61-45CD-B0E7-E3D4C68E86B6}" destId="{4E9608E2-93E4-46E0-A768-8E548A7E265A}" srcOrd="0" destOrd="0" presId="urn:microsoft.com/office/officeart/2018/5/layout/CenteredIconLabelDescriptionList"/>
    <dgm:cxn modelId="{F3C4DD97-E9D6-4D57-992D-91DB9BDB3E5C}" srcId="{0ADC881E-A5D7-447C-A913-189830035734}" destId="{09AB5450-8488-4608-85CC-6002CC3C4130}" srcOrd="0" destOrd="0" parTransId="{43A99417-0589-475D-B194-9EA51AAFADF1}" sibTransId="{4BBDD1D6-3B76-4C5C-96FF-171F95B1776E}"/>
    <dgm:cxn modelId="{6C0C279C-A2F3-43F6-9E83-F2B0724C5830}" type="presOf" srcId="{0ADC881E-A5D7-447C-A913-189830035734}" destId="{262DFD6F-9A82-4AB9-B941-4FC83EC8CF9E}" srcOrd="0" destOrd="0" presId="urn:microsoft.com/office/officeart/2018/5/layout/CenteredIconLabelDescriptionList"/>
    <dgm:cxn modelId="{391E069F-E1D0-40D2-901C-F31C7E9A369F}" type="presOf" srcId="{23C0E076-00A8-4275-B410-6549E01F2BE0}" destId="{D62D84EC-528B-4C9C-BEFD-02F219C1670A}" srcOrd="0" destOrd="0" presId="urn:microsoft.com/office/officeart/2018/5/layout/CenteredIconLabelDescriptionList"/>
    <dgm:cxn modelId="{640942B0-067A-4430-9792-7E4FEA40F809}" srcId="{09AB5450-8488-4608-85CC-6002CC3C4130}" destId="{57C9D9F7-A1C8-4DD7-AB16-1426C91B73B0}" srcOrd="2" destOrd="0" parTransId="{7EA3AF22-A104-4401-B5BF-4468995915EE}" sibTransId="{D82E6812-9027-41C8-A77D-26064A536F46}"/>
    <dgm:cxn modelId="{DC7AA6C3-D0C1-4406-8474-0C0BA965997A}" srcId="{0ADC881E-A5D7-447C-A913-189830035734}" destId="{23C0E076-00A8-4275-B410-6549E01F2BE0}" srcOrd="1" destOrd="0" parTransId="{A48B10DD-F2E7-4895-A91A-1C392DF216F7}" sibTransId="{B00FA4DF-D57B-4F6D-9CEC-D79A8794D6C9}"/>
    <dgm:cxn modelId="{61E3E3C8-3625-446C-8041-04563A3A9F26}" type="presOf" srcId="{943E9392-48BE-4DF3-959B-89F8A073038B}" destId="{752EA97A-052A-4381-828B-118FCE86B530}" srcOrd="0" destOrd="3" presId="urn:microsoft.com/office/officeart/2018/5/layout/CenteredIconLabelDescriptionList"/>
    <dgm:cxn modelId="{9C8757D3-8423-43D5-BB82-B110412398AA}" srcId="{23C0E076-00A8-4275-B410-6549E01F2BE0}" destId="{5CC1B87E-9084-4121-862B-E4BD78CAD345}" srcOrd="0" destOrd="0" parTransId="{D8CE98FC-5846-4DED-8B9B-164667DA6368}" sibTransId="{6AABB547-61F0-4DCE-88DB-F79192048139}"/>
    <dgm:cxn modelId="{655E7CE4-B2C2-47C4-9931-242664AC5E94}" type="presOf" srcId="{2DC00233-ECA5-4358-BAA5-A85DFFD98A52}" destId="{4E9608E2-93E4-46E0-A768-8E548A7E265A}" srcOrd="0" destOrd="1" presId="urn:microsoft.com/office/officeart/2018/5/layout/CenteredIconLabelDescriptionList"/>
    <dgm:cxn modelId="{5C7311EB-4555-4E1F-9480-4B0152E67CCF}" srcId="{09AB5450-8488-4608-85CC-6002CC3C4130}" destId="{2DC00233-ECA5-4358-BAA5-A85DFFD98A52}" srcOrd="1" destOrd="0" parTransId="{509D46B4-D41D-4291-87BE-38575F8734BD}" sibTransId="{F3FED74E-33AC-45EF-B63E-49687F641C93}"/>
    <dgm:cxn modelId="{1A1CB3F1-A261-4A81-A40A-106CCA351D6B}" type="presOf" srcId="{2CFCA6EE-391D-44A4-9B4C-2448D1B4E989}" destId="{752EA97A-052A-4381-828B-118FCE86B530}" srcOrd="0" destOrd="2" presId="urn:microsoft.com/office/officeart/2018/5/layout/CenteredIconLabelDescriptionList"/>
    <dgm:cxn modelId="{C47C9CFD-4A79-4447-A954-83C319753B12}" srcId="{09AB5450-8488-4608-85CC-6002CC3C4130}" destId="{50CAE579-4C61-45CD-B0E7-E3D4C68E86B6}" srcOrd="0" destOrd="0" parTransId="{1FE005A9-A255-48BE-98D4-8AFF928C7281}" sibTransId="{27017C39-B5CD-4183-813D-FF62C796EF87}"/>
    <dgm:cxn modelId="{5343A5FE-9512-4437-B06F-4A3A0D7220A8}" srcId="{26AC2330-3D79-4B25-8170-D5A2221D63DF}" destId="{8B464B02-EF23-4932-90A8-99C98F6C1F7E}" srcOrd="2" destOrd="0" parTransId="{9C100A6E-A58B-411C-8BF2-3D6E4CBAE979}" sibTransId="{7D8B4FB5-CC30-4B41-8116-E40DF0163D5C}"/>
    <dgm:cxn modelId="{A0F07EFF-1ACE-4DCF-B2B7-3A1742F70A80}" srcId="{26AC2330-3D79-4B25-8170-D5A2221D63DF}" destId="{C318C73E-AC9B-4238-B6EF-A2F5EFB028A7}" srcOrd="0" destOrd="0" parTransId="{005E1438-B932-4712-91E0-AB9BF8E85AD5}" sibTransId="{24C8E989-B3F0-4752-8C48-444DC8D7048B}"/>
    <dgm:cxn modelId="{B5122B8E-78AD-49F9-893B-6DC913A0F7D9}" type="presParOf" srcId="{262DFD6F-9A82-4AB9-B941-4FC83EC8CF9E}" destId="{18C786B9-7B3E-48F2-A0F5-9E211F555898}" srcOrd="0" destOrd="0" presId="urn:microsoft.com/office/officeart/2018/5/layout/CenteredIconLabelDescriptionList"/>
    <dgm:cxn modelId="{104074B5-172E-4FF9-934E-A1C296F39A9C}" type="presParOf" srcId="{18C786B9-7B3E-48F2-A0F5-9E211F555898}" destId="{FE594746-1E27-49DA-952B-129136FC0009}" srcOrd="0" destOrd="0" presId="urn:microsoft.com/office/officeart/2018/5/layout/CenteredIconLabelDescriptionList"/>
    <dgm:cxn modelId="{55254C0F-BD0F-4548-A9E8-7A666D9DBAC4}" type="presParOf" srcId="{18C786B9-7B3E-48F2-A0F5-9E211F555898}" destId="{706C9612-26C4-4AD1-9151-0F921C6E59A2}" srcOrd="1" destOrd="0" presId="urn:microsoft.com/office/officeart/2018/5/layout/CenteredIconLabelDescriptionList"/>
    <dgm:cxn modelId="{939DF9C2-8D1F-454A-A8B9-D54DCD13AE5A}" type="presParOf" srcId="{18C786B9-7B3E-48F2-A0F5-9E211F555898}" destId="{19B3C042-9EE8-4330-87EC-3506DCBF70AA}" srcOrd="2" destOrd="0" presId="urn:microsoft.com/office/officeart/2018/5/layout/CenteredIconLabelDescriptionList"/>
    <dgm:cxn modelId="{8ED835F4-5481-438C-BB22-442F2D129807}" type="presParOf" srcId="{18C786B9-7B3E-48F2-A0F5-9E211F555898}" destId="{ED537DDF-4861-4E47-9E5E-00F2F1CC0ADE}" srcOrd="3" destOrd="0" presId="urn:microsoft.com/office/officeart/2018/5/layout/CenteredIconLabelDescriptionList"/>
    <dgm:cxn modelId="{0E5F6C80-0FC1-4963-9651-AB40CE4AB428}" type="presParOf" srcId="{18C786B9-7B3E-48F2-A0F5-9E211F555898}" destId="{4E9608E2-93E4-46E0-A768-8E548A7E265A}" srcOrd="4" destOrd="0" presId="urn:microsoft.com/office/officeart/2018/5/layout/CenteredIconLabelDescriptionList"/>
    <dgm:cxn modelId="{DADDF23E-A463-4FA4-A978-A2F7DA3E3270}" type="presParOf" srcId="{262DFD6F-9A82-4AB9-B941-4FC83EC8CF9E}" destId="{B7606474-44C1-4E85-B764-CCE5268F317D}" srcOrd="1" destOrd="0" presId="urn:microsoft.com/office/officeart/2018/5/layout/CenteredIconLabelDescriptionList"/>
    <dgm:cxn modelId="{F28FA018-8F89-4FA4-A36F-C669AFD5AE8A}" type="presParOf" srcId="{262DFD6F-9A82-4AB9-B941-4FC83EC8CF9E}" destId="{0C268AEC-89C9-4F10-A7B2-BD46AB404FC9}" srcOrd="2" destOrd="0" presId="urn:microsoft.com/office/officeart/2018/5/layout/CenteredIconLabelDescriptionList"/>
    <dgm:cxn modelId="{B421E5C1-D854-4165-8A74-845CB09D1F02}" type="presParOf" srcId="{0C268AEC-89C9-4F10-A7B2-BD46AB404FC9}" destId="{C77FF86F-E709-4287-8B6A-481E1F921C85}" srcOrd="0" destOrd="0" presId="urn:microsoft.com/office/officeart/2018/5/layout/CenteredIconLabelDescriptionList"/>
    <dgm:cxn modelId="{C88F2F84-95D9-4794-8440-9CA8B63BA56E}" type="presParOf" srcId="{0C268AEC-89C9-4F10-A7B2-BD46AB404FC9}" destId="{859F78F6-2898-4131-BE0F-9EF3C18331F4}" srcOrd="1" destOrd="0" presId="urn:microsoft.com/office/officeart/2018/5/layout/CenteredIconLabelDescriptionList"/>
    <dgm:cxn modelId="{4909E75A-F44F-4C87-9AAA-7D744B067EEF}" type="presParOf" srcId="{0C268AEC-89C9-4F10-A7B2-BD46AB404FC9}" destId="{D62D84EC-528B-4C9C-BEFD-02F219C1670A}" srcOrd="2" destOrd="0" presId="urn:microsoft.com/office/officeart/2018/5/layout/CenteredIconLabelDescriptionList"/>
    <dgm:cxn modelId="{04B9A5F0-577B-40E9-8744-98CCA4D4DE22}" type="presParOf" srcId="{0C268AEC-89C9-4F10-A7B2-BD46AB404FC9}" destId="{9C67CA56-C113-4EE1-AD8F-3BF51E02FDB4}" srcOrd="3" destOrd="0" presId="urn:microsoft.com/office/officeart/2018/5/layout/CenteredIconLabelDescriptionList"/>
    <dgm:cxn modelId="{5CA90BE8-AE7F-457E-8140-64219869DF58}" type="presParOf" srcId="{0C268AEC-89C9-4F10-A7B2-BD46AB404FC9}" destId="{752EA97A-052A-4381-828B-118FCE86B530}" srcOrd="4" destOrd="0" presId="urn:microsoft.com/office/officeart/2018/5/layout/CenteredIconLabelDescriptionList"/>
    <dgm:cxn modelId="{2C53EBC6-1622-426A-A436-A4E17143ADCD}" type="presParOf" srcId="{262DFD6F-9A82-4AB9-B941-4FC83EC8CF9E}" destId="{599E4D24-45A4-4E45-966D-8B6A4927D0A5}" srcOrd="3" destOrd="0" presId="urn:microsoft.com/office/officeart/2018/5/layout/CenteredIconLabelDescriptionList"/>
    <dgm:cxn modelId="{4DE066C4-9969-4CBC-B355-93A793D6FA98}" type="presParOf" srcId="{262DFD6F-9A82-4AB9-B941-4FC83EC8CF9E}" destId="{1496583A-74DD-412D-BDB9-FE66CEF36D3A}" srcOrd="4" destOrd="0" presId="urn:microsoft.com/office/officeart/2018/5/layout/CenteredIconLabelDescriptionList"/>
    <dgm:cxn modelId="{AD412C41-0DC8-4FFD-B5E2-14FF41B785C4}" type="presParOf" srcId="{1496583A-74DD-412D-BDB9-FE66CEF36D3A}" destId="{DDFD4235-3EF2-4B5B-927E-6898FFED168B}" srcOrd="0" destOrd="0" presId="urn:microsoft.com/office/officeart/2018/5/layout/CenteredIconLabelDescriptionList"/>
    <dgm:cxn modelId="{40989E26-869B-4498-915C-1961CFF7FEA7}" type="presParOf" srcId="{1496583A-74DD-412D-BDB9-FE66CEF36D3A}" destId="{FD549B99-DB9D-445B-A5BE-85A9E06FDEC1}" srcOrd="1" destOrd="0" presId="urn:microsoft.com/office/officeart/2018/5/layout/CenteredIconLabelDescriptionList"/>
    <dgm:cxn modelId="{397333A0-1F31-4B83-87B7-112CFFE8280F}" type="presParOf" srcId="{1496583A-74DD-412D-BDB9-FE66CEF36D3A}" destId="{4EE278EC-F22D-4575-BC3B-A69251F36105}" srcOrd="2" destOrd="0" presId="urn:microsoft.com/office/officeart/2018/5/layout/CenteredIconLabelDescriptionList"/>
    <dgm:cxn modelId="{8A3356E2-7B66-4CB5-A91B-2DA1444A4ACE}" type="presParOf" srcId="{1496583A-74DD-412D-BDB9-FE66CEF36D3A}" destId="{56AC019E-7F13-4430-AB37-FD1F1E706188}" srcOrd="3" destOrd="0" presId="urn:microsoft.com/office/officeart/2018/5/layout/CenteredIconLabelDescriptionList"/>
    <dgm:cxn modelId="{8D047B6E-3212-4D01-9919-4E8963DD5CB0}" type="presParOf" srcId="{1496583A-74DD-412D-BDB9-FE66CEF36D3A}" destId="{3918C050-D104-40C9-862C-894A40DD4DAC}" srcOrd="4" destOrd="0" presId="urn:microsoft.com/office/officeart/2018/5/layout/CenteredIconLabelDescrip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EF2D57-1158-4913-8FB5-64FE8F1D6B96}"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427FA5D1-2198-457F-B6E7-B56DC0908841}">
      <dgm:prSet/>
      <dgm:spPr/>
      <dgm:t>
        <a:bodyPr/>
        <a:lstStyle/>
        <a:p>
          <a:r>
            <a:rPr lang="en-US">
              <a:latin typeface="Arial"/>
              <a:cs typeface="Arial"/>
            </a:rPr>
            <a:t>Improve</a:t>
          </a:r>
        </a:p>
      </dgm:t>
    </dgm:pt>
    <dgm:pt modelId="{11772FE3-B3F2-4027-9CF1-216997DF149A}" type="parTrans" cxnId="{9C6389FE-63A5-42AA-B0EC-A1F1532E0693}">
      <dgm:prSet/>
      <dgm:spPr/>
      <dgm:t>
        <a:bodyPr/>
        <a:lstStyle/>
        <a:p>
          <a:endParaRPr lang="en-US"/>
        </a:p>
      </dgm:t>
    </dgm:pt>
    <dgm:pt modelId="{1F70EE56-BC4C-4C04-993C-503562265793}" type="sibTrans" cxnId="{9C6389FE-63A5-42AA-B0EC-A1F1532E0693}">
      <dgm:prSet/>
      <dgm:spPr/>
      <dgm:t>
        <a:bodyPr/>
        <a:lstStyle/>
        <a:p>
          <a:endParaRPr lang="en-US"/>
        </a:p>
      </dgm:t>
    </dgm:pt>
    <dgm:pt modelId="{6CB26E23-D052-4D5E-8DB0-4E8F5628AD61}">
      <dgm:prSet/>
      <dgm:spPr/>
      <dgm:t>
        <a:bodyPr/>
        <a:lstStyle/>
        <a:p>
          <a:r>
            <a:rPr lang="en-US" dirty="0">
              <a:latin typeface="Arial"/>
              <a:cs typeface="Arial"/>
            </a:rPr>
            <a:t>Improve early diagnosis through wider access to objective diagnostic testing (Iacobucci, 2024). </a:t>
          </a:r>
        </a:p>
      </dgm:t>
    </dgm:pt>
    <dgm:pt modelId="{7D036192-783F-47B7-A1FE-1632BC52C1B6}" type="parTrans" cxnId="{A93BDA66-AC7B-4385-AE3C-0D4BF5FF0482}">
      <dgm:prSet/>
      <dgm:spPr/>
      <dgm:t>
        <a:bodyPr/>
        <a:lstStyle/>
        <a:p>
          <a:endParaRPr lang="en-US"/>
        </a:p>
      </dgm:t>
    </dgm:pt>
    <dgm:pt modelId="{492E22FD-7D50-4B55-B297-50CA6222B92E}" type="sibTrans" cxnId="{A93BDA66-AC7B-4385-AE3C-0D4BF5FF0482}">
      <dgm:prSet/>
      <dgm:spPr/>
      <dgm:t>
        <a:bodyPr/>
        <a:lstStyle/>
        <a:p>
          <a:endParaRPr lang="en-US"/>
        </a:p>
      </dgm:t>
    </dgm:pt>
    <dgm:pt modelId="{BE87849B-5544-497F-8711-E03EAB75B1DB}">
      <dgm:prSet/>
      <dgm:spPr/>
      <dgm:t>
        <a:bodyPr/>
        <a:lstStyle/>
        <a:p>
          <a:r>
            <a:rPr lang="en-US">
              <a:latin typeface="Arial"/>
              <a:cs typeface="Arial"/>
            </a:rPr>
            <a:t>Increase</a:t>
          </a:r>
        </a:p>
      </dgm:t>
    </dgm:pt>
    <dgm:pt modelId="{755AACAE-E25E-4F56-A320-5838A42362CE}" type="parTrans" cxnId="{8C665EC6-FF9B-4D7B-A490-E3DBB1466841}">
      <dgm:prSet/>
      <dgm:spPr/>
      <dgm:t>
        <a:bodyPr/>
        <a:lstStyle/>
        <a:p>
          <a:endParaRPr lang="en-US"/>
        </a:p>
      </dgm:t>
    </dgm:pt>
    <dgm:pt modelId="{76A348FA-5BC7-4451-AFD1-73BDB4F7551A}" type="sibTrans" cxnId="{8C665EC6-FF9B-4D7B-A490-E3DBB1466841}">
      <dgm:prSet/>
      <dgm:spPr/>
      <dgm:t>
        <a:bodyPr/>
        <a:lstStyle/>
        <a:p>
          <a:endParaRPr lang="en-US"/>
        </a:p>
      </dgm:t>
    </dgm:pt>
    <dgm:pt modelId="{9E7B9FC8-4570-4E16-A49A-E7FDA9C53F27}">
      <dgm:prSet/>
      <dgm:spPr/>
      <dgm:t>
        <a:bodyPr/>
        <a:lstStyle/>
        <a:p>
          <a:r>
            <a:rPr lang="en-US">
              <a:latin typeface="Arial"/>
              <a:cs typeface="Arial"/>
            </a:rPr>
            <a:t>Increase routine asthma reviews within primary care (British Thoracic Society, 2026). </a:t>
          </a:r>
        </a:p>
      </dgm:t>
    </dgm:pt>
    <dgm:pt modelId="{78E251EB-24BE-48E8-85E8-20B2DC33845D}" type="parTrans" cxnId="{8D6A25D7-26A3-4A7B-A6DC-6C0794C7C4E5}">
      <dgm:prSet/>
      <dgm:spPr/>
      <dgm:t>
        <a:bodyPr/>
        <a:lstStyle/>
        <a:p>
          <a:endParaRPr lang="en-US"/>
        </a:p>
      </dgm:t>
    </dgm:pt>
    <dgm:pt modelId="{D81E7CDA-DC8F-4E23-9DF2-96F295A793E8}" type="sibTrans" cxnId="{8D6A25D7-26A3-4A7B-A6DC-6C0794C7C4E5}">
      <dgm:prSet/>
      <dgm:spPr/>
      <dgm:t>
        <a:bodyPr/>
        <a:lstStyle/>
        <a:p>
          <a:endParaRPr lang="en-US"/>
        </a:p>
      </dgm:t>
    </dgm:pt>
    <dgm:pt modelId="{0CDCBE56-803A-43F3-AA29-C74B29B39823}">
      <dgm:prSet/>
      <dgm:spPr/>
      <dgm:t>
        <a:bodyPr/>
        <a:lstStyle/>
        <a:p>
          <a:r>
            <a:rPr lang="en-US">
              <a:latin typeface="Arial"/>
              <a:cs typeface="Arial"/>
            </a:rPr>
            <a:t>Expand</a:t>
          </a:r>
        </a:p>
      </dgm:t>
    </dgm:pt>
    <dgm:pt modelId="{4F62F66A-B4BE-404F-81B6-E559CD3F442D}" type="parTrans" cxnId="{DF1B9366-F60B-42AC-8E61-15B4F81D6AE3}">
      <dgm:prSet/>
      <dgm:spPr/>
      <dgm:t>
        <a:bodyPr/>
        <a:lstStyle/>
        <a:p>
          <a:endParaRPr lang="en-US"/>
        </a:p>
      </dgm:t>
    </dgm:pt>
    <dgm:pt modelId="{82831F81-D93B-424A-A3E9-7C3AA7D9A068}" type="sibTrans" cxnId="{DF1B9366-F60B-42AC-8E61-15B4F81D6AE3}">
      <dgm:prSet/>
      <dgm:spPr/>
      <dgm:t>
        <a:bodyPr/>
        <a:lstStyle/>
        <a:p>
          <a:endParaRPr lang="en-US"/>
        </a:p>
      </dgm:t>
    </dgm:pt>
    <dgm:pt modelId="{FEFEC642-DBD9-44D6-A6EF-38A553B59ECE}">
      <dgm:prSet/>
      <dgm:spPr/>
      <dgm:t>
        <a:bodyPr/>
        <a:lstStyle/>
        <a:p>
          <a:r>
            <a:rPr lang="en-US" dirty="0">
              <a:latin typeface="Arial"/>
              <a:cs typeface="Arial"/>
            </a:rPr>
            <a:t>Expand patient education on inhaler technique and self-management (Kinley et al., 2024). </a:t>
          </a:r>
        </a:p>
      </dgm:t>
    </dgm:pt>
    <dgm:pt modelId="{FFAB7A37-9430-41D4-9674-B81848B12443}" type="parTrans" cxnId="{47A9E777-659B-494A-99D8-FE575161FAD4}">
      <dgm:prSet/>
      <dgm:spPr/>
      <dgm:t>
        <a:bodyPr/>
        <a:lstStyle/>
        <a:p>
          <a:endParaRPr lang="en-US"/>
        </a:p>
      </dgm:t>
    </dgm:pt>
    <dgm:pt modelId="{AF62E2EA-9EC5-4826-9F3E-8BEE123C4BB4}" type="sibTrans" cxnId="{47A9E777-659B-494A-99D8-FE575161FAD4}">
      <dgm:prSet/>
      <dgm:spPr/>
      <dgm:t>
        <a:bodyPr/>
        <a:lstStyle/>
        <a:p>
          <a:endParaRPr lang="en-US"/>
        </a:p>
      </dgm:t>
    </dgm:pt>
    <dgm:pt modelId="{677B88FA-0427-4DAD-8B74-899AC8F39ED4}">
      <dgm:prSet/>
      <dgm:spPr/>
      <dgm:t>
        <a:bodyPr/>
        <a:lstStyle/>
        <a:p>
          <a:r>
            <a:rPr lang="en-US">
              <a:latin typeface="Arial"/>
              <a:cs typeface="Arial"/>
            </a:rPr>
            <a:t>Strengthen</a:t>
          </a:r>
        </a:p>
      </dgm:t>
    </dgm:pt>
    <dgm:pt modelId="{F3BDFF82-B380-40A7-AB45-84EEE9E6390A}" type="parTrans" cxnId="{7C8622FD-ABC4-4318-85DC-1DF04337A75E}">
      <dgm:prSet/>
      <dgm:spPr/>
      <dgm:t>
        <a:bodyPr/>
        <a:lstStyle/>
        <a:p>
          <a:endParaRPr lang="en-US"/>
        </a:p>
      </dgm:t>
    </dgm:pt>
    <dgm:pt modelId="{AA7258AC-42C3-402E-B4D2-562534E6A7D4}" type="sibTrans" cxnId="{7C8622FD-ABC4-4318-85DC-1DF04337A75E}">
      <dgm:prSet/>
      <dgm:spPr/>
      <dgm:t>
        <a:bodyPr/>
        <a:lstStyle/>
        <a:p>
          <a:endParaRPr lang="en-US"/>
        </a:p>
      </dgm:t>
    </dgm:pt>
    <dgm:pt modelId="{C7647C64-34C3-4982-826C-F80F69EA0EFD}">
      <dgm:prSet/>
      <dgm:spPr/>
      <dgm:t>
        <a:bodyPr/>
        <a:lstStyle/>
        <a:p>
          <a:r>
            <a:rPr lang="en-US">
              <a:latin typeface="Arial"/>
              <a:cs typeface="Arial"/>
            </a:rPr>
            <a:t>Strengthen multidisciplinary and integrated respiratory services (Witte et al., 2023). </a:t>
          </a:r>
        </a:p>
      </dgm:t>
    </dgm:pt>
    <dgm:pt modelId="{0D3E12DF-E474-4868-A706-4CA8D917705F}" type="parTrans" cxnId="{0941B0C0-B07C-4791-A416-91AA201B3ED1}">
      <dgm:prSet/>
      <dgm:spPr/>
      <dgm:t>
        <a:bodyPr/>
        <a:lstStyle/>
        <a:p>
          <a:endParaRPr lang="en-US"/>
        </a:p>
      </dgm:t>
    </dgm:pt>
    <dgm:pt modelId="{3F0D0A80-6CD0-461B-8349-75152769EA2E}" type="sibTrans" cxnId="{0941B0C0-B07C-4791-A416-91AA201B3ED1}">
      <dgm:prSet/>
      <dgm:spPr/>
      <dgm:t>
        <a:bodyPr/>
        <a:lstStyle/>
        <a:p>
          <a:endParaRPr lang="en-US"/>
        </a:p>
      </dgm:t>
    </dgm:pt>
    <dgm:pt modelId="{DF5C3FF0-3F7E-4913-A04E-AF96F5E54F56}">
      <dgm:prSet/>
      <dgm:spPr/>
      <dgm:t>
        <a:bodyPr/>
        <a:lstStyle/>
        <a:p>
          <a:r>
            <a:rPr lang="en-US">
              <a:latin typeface="Arial"/>
              <a:cs typeface="Arial"/>
            </a:rPr>
            <a:t>Improve</a:t>
          </a:r>
        </a:p>
      </dgm:t>
    </dgm:pt>
    <dgm:pt modelId="{5803C8FB-1162-4F74-9D2B-9E8A8A7B6753}" type="parTrans" cxnId="{BFA35923-1880-4D61-9350-015D12039C43}">
      <dgm:prSet/>
      <dgm:spPr/>
      <dgm:t>
        <a:bodyPr/>
        <a:lstStyle/>
        <a:p>
          <a:endParaRPr lang="en-US"/>
        </a:p>
      </dgm:t>
    </dgm:pt>
    <dgm:pt modelId="{70243BF3-105D-4997-B7F9-77DE63D02C1D}" type="sibTrans" cxnId="{BFA35923-1880-4D61-9350-015D12039C43}">
      <dgm:prSet/>
      <dgm:spPr/>
      <dgm:t>
        <a:bodyPr/>
        <a:lstStyle/>
        <a:p>
          <a:endParaRPr lang="en-US"/>
        </a:p>
      </dgm:t>
    </dgm:pt>
    <dgm:pt modelId="{32D79190-A658-4718-AED0-69BFBB4E4998}">
      <dgm:prSet/>
      <dgm:spPr/>
      <dgm:t>
        <a:bodyPr/>
        <a:lstStyle/>
        <a:p>
          <a:r>
            <a:rPr lang="en-US">
              <a:latin typeface="Arial"/>
              <a:cs typeface="Arial"/>
            </a:rPr>
            <a:t>Improve access to biologic therapies for eligible patients (Gyawali et al., 2025). </a:t>
          </a:r>
        </a:p>
      </dgm:t>
    </dgm:pt>
    <dgm:pt modelId="{28465BDF-1751-49CD-8065-C39F968E6C29}" type="parTrans" cxnId="{7EFC8852-7F8E-46AE-951B-1B535E463E5D}">
      <dgm:prSet/>
      <dgm:spPr/>
      <dgm:t>
        <a:bodyPr/>
        <a:lstStyle/>
        <a:p>
          <a:endParaRPr lang="en-US"/>
        </a:p>
      </dgm:t>
    </dgm:pt>
    <dgm:pt modelId="{83D78051-9A8C-4D18-B35A-3481B6465E54}" type="sibTrans" cxnId="{7EFC8852-7F8E-46AE-951B-1B535E463E5D}">
      <dgm:prSet/>
      <dgm:spPr/>
      <dgm:t>
        <a:bodyPr/>
        <a:lstStyle/>
        <a:p>
          <a:endParaRPr lang="en-US"/>
        </a:p>
      </dgm:t>
    </dgm:pt>
    <dgm:pt modelId="{030D2527-5243-4BDF-92B5-E1A4B172D155}">
      <dgm:prSet/>
      <dgm:spPr/>
      <dgm:t>
        <a:bodyPr/>
        <a:lstStyle/>
        <a:p>
          <a:r>
            <a:rPr lang="en-US">
              <a:latin typeface="Arial"/>
              <a:cs typeface="Arial"/>
            </a:rPr>
            <a:t>Address</a:t>
          </a:r>
        </a:p>
      </dgm:t>
    </dgm:pt>
    <dgm:pt modelId="{86B0C1BC-0FC0-4006-AAB2-2A30AFA1623A}" type="parTrans" cxnId="{53FD18C8-A6D4-4D0E-96DB-E1A9F6ACFFDA}">
      <dgm:prSet/>
      <dgm:spPr/>
      <dgm:t>
        <a:bodyPr/>
        <a:lstStyle/>
        <a:p>
          <a:endParaRPr lang="en-US"/>
        </a:p>
      </dgm:t>
    </dgm:pt>
    <dgm:pt modelId="{A5A27F37-7EBE-4BF2-9E02-9A2E358C694D}" type="sibTrans" cxnId="{53FD18C8-A6D4-4D0E-96DB-E1A9F6ACFFDA}">
      <dgm:prSet/>
      <dgm:spPr/>
      <dgm:t>
        <a:bodyPr/>
        <a:lstStyle/>
        <a:p>
          <a:endParaRPr lang="en-US"/>
        </a:p>
      </dgm:t>
    </dgm:pt>
    <dgm:pt modelId="{1AB22EA3-6333-4CF8-B84B-3233220875A9}">
      <dgm:prSet/>
      <dgm:spPr/>
      <dgm:t>
        <a:bodyPr/>
        <a:lstStyle/>
        <a:p>
          <a:r>
            <a:rPr lang="en-US">
              <a:latin typeface="Arial"/>
              <a:cs typeface="Arial"/>
            </a:rPr>
            <a:t>Address health inequalities and environmental risk factors affecting asthma outcomes.</a:t>
          </a:r>
        </a:p>
      </dgm:t>
    </dgm:pt>
    <dgm:pt modelId="{CE30A41C-8514-4898-825C-6D1EE5DB20A8}" type="parTrans" cxnId="{39F3305C-1FEC-42CD-AC17-647772E9602B}">
      <dgm:prSet/>
      <dgm:spPr/>
      <dgm:t>
        <a:bodyPr/>
        <a:lstStyle/>
        <a:p>
          <a:endParaRPr lang="en-US"/>
        </a:p>
      </dgm:t>
    </dgm:pt>
    <dgm:pt modelId="{176D3A4C-6509-4001-9621-8B1C741D370B}" type="sibTrans" cxnId="{39F3305C-1FEC-42CD-AC17-647772E9602B}">
      <dgm:prSet/>
      <dgm:spPr/>
      <dgm:t>
        <a:bodyPr/>
        <a:lstStyle/>
        <a:p>
          <a:endParaRPr lang="en-US"/>
        </a:p>
      </dgm:t>
    </dgm:pt>
    <dgm:pt modelId="{14DDB2F1-3AEB-4C44-91B8-B384D45D84F6}" type="pres">
      <dgm:prSet presAssocID="{6CEF2D57-1158-4913-8FB5-64FE8F1D6B96}" presName="Name0" presStyleCnt="0">
        <dgm:presLayoutVars>
          <dgm:dir/>
          <dgm:animLvl val="lvl"/>
          <dgm:resizeHandles val="exact"/>
        </dgm:presLayoutVars>
      </dgm:prSet>
      <dgm:spPr/>
    </dgm:pt>
    <dgm:pt modelId="{4ABC5B4B-D36C-4010-B0F4-3C0277E48A94}" type="pres">
      <dgm:prSet presAssocID="{427FA5D1-2198-457F-B6E7-B56DC0908841}" presName="linNode" presStyleCnt="0"/>
      <dgm:spPr/>
    </dgm:pt>
    <dgm:pt modelId="{6A007903-BF3B-4CDE-9965-F55499F8B49C}" type="pres">
      <dgm:prSet presAssocID="{427FA5D1-2198-457F-B6E7-B56DC0908841}" presName="parentText" presStyleLbl="alignNode1" presStyleIdx="0" presStyleCnt="6">
        <dgm:presLayoutVars>
          <dgm:chMax val="1"/>
          <dgm:bulletEnabled/>
        </dgm:presLayoutVars>
      </dgm:prSet>
      <dgm:spPr/>
    </dgm:pt>
    <dgm:pt modelId="{93CA7AAB-65B1-4AF3-A00C-C3B6D4906472}" type="pres">
      <dgm:prSet presAssocID="{427FA5D1-2198-457F-B6E7-B56DC0908841}" presName="descendantText" presStyleLbl="alignAccFollowNode1" presStyleIdx="0" presStyleCnt="6">
        <dgm:presLayoutVars>
          <dgm:bulletEnabled/>
        </dgm:presLayoutVars>
      </dgm:prSet>
      <dgm:spPr/>
    </dgm:pt>
    <dgm:pt modelId="{BADA4AAD-EF97-491E-B847-9B959A8FCCE4}" type="pres">
      <dgm:prSet presAssocID="{1F70EE56-BC4C-4C04-993C-503562265793}" presName="sp" presStyleCnt="0"/>
      <dgm:spPr/>
    </dgm:pt>
    <dgm:pt modelId="{FE1A66DA-0E4C-42C2-9C12-072532FA073D}" type="pres">
      <dgm:prSet presAssocID="{BE87849B-5544-497F-8711-E03EAB75B1DB}" presName="linNode" presStyleCnt="0"/>
      <dgm:spPr/>
    </dgm:pt>
    <dgm:pt modelId="{2A3000FA-0E53-45D0-929F-465017731FF1}" type="pres">
      <dgm:prSet presAssocID="{BE87849B-5544-497F-8711-E03EAB75B1DB}" presName="parentText" presStyleLbl="alignNode1" presStyleIdx="1" presStyleCnt="6">
        <dgm:presLayoutVars>
          <dgm:chMax val="1"/>
          <dgm:bulletEnabled/>
        </dgm:presLayoutVars>
      </dgm:prSet>
      <dgm:spPr/>
    </dgm:pt>
    <dgm:pt modelId="{C44B0D48-9400-48DA-8552-904A51B5A347}" type="pres">
      <dgm:prSet presAssocID="{BE87849B-5544-497F-8711-E03EAB75B1DB}" presName="descendantText" presStyleLbl="alignAccFollowNode1" presStyleIdx="1" presStyleCnt="6">
        <dgm:presLayoutVars>
          <dgm:bulletEnabled/>
        </dgm:presLayoutVars>
      </dgm:prSet>
      <dgm:spPr/>
    </dgm:pt>
    <dgm:pt modelId="{9372BB7F-1DAA-41AE-9D92-3C9398A17335}" type="pres">
      <dgm:prSet presAssocID="{76A348FA-5BC7-4451-AFD1-73BDB4F7551A}" presName="sp" presStyleCnt="0"/>
      <dgm:spPr/>
    </dgm:pt>
    <dgm:pt modelId="{6CAE1861-6244-4613-8116-1AF617A1B197}" type="pres">
      <dgm:prSet presAssocID="{0CDCBE56-803A-43F3-AA29-C74B29B39823}" presName="linNode" presStyleCnt="0"/>
      <dgm:spPr/>
    </dgm:pt>
    <dgm:pt modelId="{0F5BCCD5-C18A-43C9-A79E-097F76FD375A}" type="pres">
      <dgm:prSet presAssocID="{0CDCBE56-803A-43F3-AA29-C74B29B39823}" presName="parentText" presStyleLbl="alignNode1" presStyleIdx="2" presStyleCnt="6">
        <dgm:presLayoutVars>
          <dgm:chMax val="1"/>
          <dgm:bulletEnabled/>
        </dgm:presLayoutVars>
      </dgm:prSet>
      <dgm:spPr/>
    </dgm:pt>
    <dgm:pt modelId="{9410FF54-C4FB-4134-99E4-B86597830F0D}" type="pres">
      <dgm:prSet presAssocID="{0CDCBE56-803A-43F3-AA29-C74B29B39823}" presName="descendantText" presStyleLbl="alignAccFollowNode1" presStyleIdx="2" presStyleCnt="6">
        <dgm:presLayoutVars>
          <dgm:bulletEnabled/>
        </dgm:presLayoutVars>
      </dgm:prSet>
      <dgm:spPr/>
    </dgm:pt>
    <dgm:pt modelId="{153A7F16-D09C-4DE0-B3D8-36F54E13BC27}" type="pres">
      <dgm:prSet presAssocID="{82831F81-D93B-424A-A3E9-7C3AA7D9A068}" presName="sp" presStyleCnt="0"/>
      <dgm:spPr/>
    </dgm:pt>
    <dgm:pt modelId="{9EC7FFA3-232B-40D3-A7FA-E66A4A9C7494}" type="pres">
      <dgm:prSet presAssocID="{677B88FA-0427-4DAD-8B74-899AC8F39ED4}" presName="linNode" presStyleCnt="0"/>
      <dgm:spPr/>
    </dgm:pt>
    <dgm:pt modelId="{FA564D8D-E296-40A9-BE24-54541E794B5B}" type="pres">
      <dgm:prSet presAssocID="{677B88FA-0427-4DAD-8B74-899AC8F39ED4}" presName="parentText" presStyleLbl="alignNode1" presStyleIdx="3" presStyleCnt="6">
        <dgm:presLayoutVars>
          <dgm:chMax val="1"/>
          <dgm:bulletEnabled/>
        </dgm:presLayoutVars>
      </dgm:prSet>
      <dgm:spPr/>
    </dgm:pt>
    <dgm:pt modelId="{EDC839DF-7587-4916-8A1E-A91AFF6D162F}" type="pres">
      <dgm:prSet presAssocID="{677B88FA-0427-4DAD-8B74-899AC8F39ED4}" presName="descendantText" presStyleLbl="alignAccFollowNode1" presStyleIdx="3" presStyleCnt="6">
        <dgm:presLayoutVars>
          <dgm:bulletEnabled/>
        </dgm:presLayoutVars>
      </dgm:prSet>
      <dgm:spPr/>
    </dgm:pt>
    <dgm:pt modelId="{B9BF7621-E5AD-4127-8BC6-C5047597943B}" type="pres">
      <dgm:prSet presAssocID="{AA7258AC-42C3-402E-B4D2-562534E6A7D4}" presName="sp" presStyleCnt="0"/>
      <dgm:spPr/>
    </dgm:pt>
    <dgm:pt modelId="{7992460C-DE11-4590-AB08-C665A7FD1AE9}" type="pres">
      <dgm:prSet presAssocID="{DF5C3FF0-3F7E-4913-A04E-AF96F5E54F56}" presName="linNode" presStyleCnt="0"/>
      <dgm:spPr/>
    </dgm:pt>
    <dgm:pt modelId="{535AB0BC-9265-4F5C-80E4-86AE941E2B22}" type="pres">
      <dgm:prSet presAssocID="{DF5C3FF0-3F7E-4913-A04E-AF96F5E54F56}" presName="parentText" presStyleLbl="alignNode1" presStyleIdx="4" presStyleCnt="6">
        <dgm:presLayoutVars>
          <dgm:chMax val="1"/>
          <dgm:bulletEnabled/>
        </dgm:presLayoutVars>
      </dgm:prSet>
      <dgm:spPr/>
    </dgm:pt>
    <dgm:pt modelId="{22E7B468-51DA-47B8-8F7E-157FF72DFA2B}" type="pres">
      <dgm:prSet presAssocID="{DF5C3FF0-3F7E-4913-A04E-AF96F5E54F56}" presName="descendantText" presStyleLbl="alignAccFollowNode1" presStyleIdx="4" presStyleCnt="6">
        <dgm:presLayoutVars>
          <dgm:bulletEnabled/>
        </dgm:presLayoutVars>
      </dgm:prSet>
      <dgm:spPr/>
    </dgm:pt>
    <dgm:pt modelId="{08BBDD95-88DF-4D68-BAF3-23D0999CEC86}" type="pres">
      <dgm:prSet presAssocID="{70243BF3-105D-4997-B7F9-77DE63D02C1D}" presName="sp" presStyleCnt="0"/>
      <dgm:spPr/>
    </dgm:pt>
    <dgm:pt modelId="{1862E45D-4A1B-41DF-B194-304AFCC47712}" type="pres">
      <dgm:prSet presAssocID="{030D2527-5243-4BDF-92B5-E1A4B172D155}" presName="linNode" presStyleCnt="0"/>
      <dgm:spPr/>
    </dgm:pt>
    <dgm:pt modelId="{B0D70799-6E96-43AA-910D-CF22AF2EDB74}" type="pres">
      <dgm:prSet presAssocID="{030D2527-5243-4BDF-92B5-E1A4B172D155}" presName="parentText" presStyleLbl="alignNode1" presStyleIdx="5" presStyleCnt="6">
        <dgm:presLayoutVars>
          <dgm:chMax val="1"/>
          <dgm:bulletEnabled/>
        </dgm:presLayoutVars>
      </dgm:prSet>
      <dgm:spPr/>
    </dgm:pt>
    <dgm:pt modelId="{C94DEC1D-D46B-4A89-95E8-63E3AD26957A}" type="pres">
      <dgm:prSet presAssocID="{030D2527-5243-4BDF-92B5-E1A4B172D155}" presName="descendantText" presStyleLbl="alignAccFollowNode1" presStyleIdx="5" presStyleCnt="6">
        <dgm:presLayoutVars>
          <dgm:bulletEnabled/>
        </dgm:presLayoutVars>
      </dgm:prSet>
      <dgm:spPr/>
    </dgm:pt>
  </dgm:ptLst>
  <dgm:cxnLst>
    <dgm:cxn modelId="{A5F61F01-C7D1-42D3-BD83-112C00E0920C}" type="presOf" srcId="{0CDCBE56-803A-43F3-AA29-C74B29B39823}" destId="{0F5BCCD5-C18A-43C9-A79E-097F76FD375A}" srcOrd="0" destOrd="0" presId="urn:microsoft.com/office/officeart/2016/7/layout/VerticalSolidActionList"/>
    <dgm:cxn modelId="{F6476107-1287-43B0-A70F-288642263465}" type="presOf" srcId="{427FA5D1-2198-457F-B6E7-B56DC0908841}" destId="{6A007903-BF3B-4CDE-9965-F55499F8B49C}" srcOrd="0" destOrd="0" presId="urn:microsoft.com/office/officeart/2016/7/layout/VerticalSolidActionList"/>
    <dgm:cxn modelId="{BFA35923-1880-4D61-9350-015D12039C43}" srcId="{6CEF2D57-1158-4913-8FB5-64FE8F1D6B96}" destId="{DF5C3FF0-3F7E-4913-A04E-AF96F5E54F56}" srcOrd="4" destOrd="0" parTransId="{5803C8FB-1162-4F74-9D2B-9E8A8A7B6753}" sibTransId="{70243BF3-105D-4997-B7F9-77DE63D02C1D}"/>
    <dgm:cxn modelId="{33742525-C3E3-4699-9ECB-AFDA45E5EB5F}" type="presOf" srcId="{BE87849B-5544-497F-8711-E03EAB75B1DB}" destId="{2A3000FA-0E53-45D0-929F-465017731FF1}" srcOrd="0" destOrd="0" presId="urn:microsoft.com/office/officeart/2016/7/layout/VerticalSolidActionList"/>
    <dgm:cxn modelId="{EB129940-E87E-42AB-BBB9-D6D2B82C01AC}" type="presOf" srcId="{030D2527-5243-4BDF-92B5-E1A4B172D155}" destId="{B0D70799-6E96-43AA-910D-CF22AF2EDB74}" srcOrd="0" destOrd="0" presId="urn:microsoft.com/office/officeart/2016/7/layout/VerticalSolidActionList"/>
    <dgm:cxn modelId="{39F3305C-1FEC-42CD-AC17-647772E9602B}" srcId="{030D2527-5243-4BDF-92B5-E1A4B172D155}" destId="{1AB22EA3-6333-4CF8-B84B-3233220875A9}" srcOrd="0" destOrd="0" parTransId="{CE30A41C-8514-4898-825C-6D1EE5DB20A8}" sibTransId="{176D3A4C-6509-4001-9621-8B1C741D370B}"/>
    <dgm:cxn modelId="{DF1B9366-F60B-42AC-8E61-15B4F81D6AE3}" srcId="{6CEF2D57-1158-4913-8FB5-64FE8F1D6B96}" destId="{0CDCBE56-803A-43F3-AA29-C74B29B39823}" srcOrd="2" destOrd="0" parTransId="{4F62F66A-B4BE-404F-81B6-E559CD3F442D}" sibTransId="{82831F81-D93B-424A-A3E9-7C3AA7D9A068}"/>
    <dgm:cxn modelId="{A93BDA66-AC7B-4385-AE3C-0D4BF5FF0482}" srcId="{427FA5D1-2198-457F-B6E7-B56DC0908841}" destId="{6CB26E23-D052-4D5E-8DB0-4E8F5628AD61}" srcOrd="0" destOrd="0" parTransId="{7D036192-783F-47B7-A1FE-1632BC52C1B6}" sibTransId="{492E22FD-7D50-4B55-B297-50CA6222B92E}"/>
    <dgm:cxn modelId="{7EFC8852-7F8E-46AE-951B-1B535E463E5D}" srcId="{DF5C3FF0-3F7E-4913-A04E-AF96F5E54F56}" destId="{32D79190-A658-4718-AED0-69BFBB4E4998}" srcOrd="0" destOrd="0" parTransId="{28465BDF-1751-49CD-8065-C39F968E6C29}" sibTransId="{83D78051-9A8C-4D18-B35A-3481B6465E54}"/>
    <dgm:cxn modelId="{64D8FC55-A023-4AB7-B4F5-E1E0DA22A969}" type="presOf" srcId="{9E7B9FC8-4570-4E16-A49A-E7FDA9C53F27}" destId="{C44B0D48-9400-48DA-8552-904A51B5A347}" srcOrd="0" destOrd="0" presId="urn:microsoft.com/office/officeart/2016/7/layout/VerticalSolidActionList"/>
    <dgm:cxn modelId="{47A9E777-659B-494A-99D8-FE575161FAD4}" srcId="{0CDCBE56-803A-43F3-AA29-C74B29B39823}" destId="{FEFEC642-DBD9-44D6-A6EF-38A553B59ECE}" srcOrd="0" destOrd="0" parTransId="{FFAB7A37-9430-41D4-9674-B81848B12443}" sibTransId="{AF62E2EA-9EC5-4826-9F3E-8BEE123C4BB4}"/>
    <dgm:cxn modelId="{364DE679-9B8E-47FB-A481-D4F12D56C66D}" type="presOf" srcId="{6CEF2D57-1158-4913-8FB5-64FE8F1D6B96}" destId="{14DDB2F1-3AEB-4C44-91B8-B384D45D84F6}" srcOrd="0" destOrd="0" presId="urn:microsoft.com/office/officeart/2016/7/layout/VerticalSolidActionList"/>
    <dgm:cxn modelId="{4CEDAE8B-0545-4173-B2EF-39BA26C3DE88}" type="presOf" srcId="{1AB22EA3-6333-4CF8-B84B-3233220875A9}" destId="{C94DEC1D-D46B-4A89-95E8-63E3AD26957A}" srcOrd="0" destOrd="0" presId="urn:microsoft.com/office/officeart/2016/7/layout/VerticalSolidActionList"/>
    <dgm:cxn modelId="{7FF9B39D-2E3D-4300-A69C-FA67AD666D07}" type="presOf" srcId="{C7647C64-34C3-4982-826C-F80F69EA0EFD}" destId="{EDC839DF-7587-4916-8A1E-A91AFF6D162F}" srcOrd="0" destOrd="0" presId="urn:microsoft.com/office/officeart/2016/7/layout/VerticalSolidActionList"/>
    <dgm:cxn modelId="{0941B0C0-B07C-4791-A416-91AA201B3ED1}" srcId="{677B88FA-0427-4DAD-8B74-899AC8F39ED4}" destId="{C7647C64-34C3-4982-826C-F80F69EA0EFD}" srcOrd="0" destOrd="0" parTransId="{0D3E12DF-E474-4868-A706-4CA8D917705F}" sibTransId="{3F0D0A80-6CD0-461B-8349-75152769EA2E}"/>
    <dgm:cxn modelId="{1D0EADC1-6D92-403A-A6E2-7FC964E17D6F}" type="presOf" srcId="{677B88FA-0427-4DAD-8B74-899AC8F39ED4}" destId="{FA564D8D-E296-40A9-BE24-54541E794B5B}" srcOrd="0" destOrd="0" presId="urn:microsoft.com/office/officeart/2016/7/layout/VerticalSolidActionList"/>
    <dgm:cxn modelId="{9DB4E0C4-CA96-4A6C-BD11-5ACAB4DC560D}" type="presOf" srcId="{FEFEC642-DBD9-44D6-A6EF-38A553B59ECE}" destId="{9410FF54-C4FB-4134-99E4-B86597830F0D}" srcOrd="0" destOrd="0" presId="urn:microsoft.com/office/officeart/2016/7/layout/VerticalSolidActionList"/>
    <dgm:cxn modelId="{8C665EC6-FF9B-4D7B-A490-E3DBB1466841}" srcId="{6CEF2D57-1158-4913-8FB5-64FE8F1D6B96}" destId="{BE87849B-5544-497F-8711-E03EAB75B1DB}" srcOrd="1" destOrd="0" parTransId="{755AACAE-E25E-4F56-A320-5838A42362CE}" sibTransId="{76A348FA-5BC7-4451-AFD1-73BDB4F7551A}"/>
    <dgm:cxn modelId="{53FD18C8-A6D4-4D0E-96DB-E1A9F6ACFFDA}" srcId="{6CEF2D57-1158-4913-8FB5-64FE8F1D6B96}" destId="{030D2527-5243-4BDF-92B5-E1A4B172D155}" srcOrd="5" destOrd="0" parTransId="{86B0C1BC-0FC0-4006-AAB2-2A30AFA1623A}" sibTransId="{A5A27F37-7EBE-4BF2-9E02-9A2E358C694D}"/>
    <dgm:cxn modelId="{8D6A25D7-26A3-4A7B-A6DC-6C0794C7C4E5}" srcId="{BE87849B-5544-497F-8711-E03EAB75B1DB}" destId="{9E7B9FC8-4570-4E16-A49A-E7FDA9C53F27}" srcOrd="0" destOrd="0" parTransId="{78E251EB-24BE-48E8-85E8-20B2DC33845D}" sibTransId="{D81E7CDA-DC8F-4E23-9DF2-96F295A793E8}"/>
    <dgm:cxn modelId="{FCA8A9EF-49AB-4AA9-80A3-1B35D0C3E91F}" type="presOf" srcId="{32D79190-A658-4718-AED0-69BFBB4E4998}" destId="{22E7B468-51DA-47B8-8F7E-157FF72DFA2B}" srcOrd="0" destOrd="0" presId="urn:microsoft.com/office/officeart/2016/7/layout/VerticalSolidActionList"/>
    <dgm:cxn modelId="{B740D9F6-AFFF-4F28-8E5D-E45ED35CDDAC}" type="presOf" srcId="{6CB26E23-D052-4D5E-8DB0-4E8F5628AD61}" destId="{93CA7AAB-65B1-4AF3-A00C-C3B6D4906472}" srcOrd="0" destOrd="0" presId="urn:microsoft.com/office/officeart/2016/7/layout/VerticalSolidActionList"/>
    <dgm:cxn modelId="{DF9472FC-05D2-4231-A288-2872488DFD6C}" type="presOf" srcId="{DF5C3FF0-3F7E-4913-A04E-AF96F5E54F56}" destId="{535AB0BC-9265-4F5C-80E4-86AE941E2B22}" srcOrd="0" destOrd="0" presId="urn:microsoft.com/office/officeart/2016/7/layout/VerticalSolidActionList"/>
    <dgm:cxn modelId="{7C8622FD-ABC4-4318-85DC-1DF04337A75E}" srcId="{6CEF2D57-1158-4913-8FB5-64FE8F1D6B96}" destId="{677B88FA-0427-4DAD-8B74-899AC8F39ED4}" srcOrd="3" destOrd="0" parTransId="{F3BDFF82-B380-40A7-AB45-84EEE9E6390A}" sibTransId="{AA7258AC-42C3-402E-B4D2-562534E6A7D4}"/>
    <dgm:cxn modelId="{9C6389FE-63A5-42AA-B0EC-A1F1532E0693}" srcId="{6CEF2D57-1158-4913-8FB5-64FE8F1D6B96}" destId="{427FA5D1-2198-457F-B6E7-B56DC0908841}" srcOrd="0" destOrd="0" parTransId="{11772FE3-B3F2-4027-9CF1-216997DF149A}" sibTransId="{1F70EE56-BC4C-4C04-993C-503562265793}"/>
    <dgm:cxn modelId="{EF000AE5-E9C4-4A52-ACF3-299FB34AEB80}" type="presParOf" srcId="{14DDB2F1-3AEB-4C44-91B8-B384D45D84F6}" destId="{4ABC5B4B-D36C-4010-B0F4-3C0277E48A94}" srcOrd="0" destOrd="0" presId="urn:microsoft.com/office/officeart/2016/7/layout/VerticalSolidActionList"/>
    <dgm:cxn modelId="{6AB2250A-5185-4DF6-B391-6A9B1882281B}" type="presParOf" srcId="{4ABC5B4B-D36C-4010-B0F4-3C0277E48A94}" destId="{6A007903-BF3B-4CDE-9965-F55499F8B49C}" srcOrd="0" destOrd="0" presId="urn:microsoft.com/office/officeart/2016/7/layout/VerticalSolidActionList"/>
    <dgm:cxn modelId="{8411CBAA-DE29-4D5F-99F4-EBAB7274E8A1}" type="presParOf" srcId="{4ABC5B4B-D36C-4010-B0F4-3C0277E48A94}" destId="{93CA7AAB-65B1-4AF3-A00C-C3B6D4906472}" srcOrd="1" destOrd="0" presId="urn:microsoft.com/office/officeart/2016/7/layout/VerticalSolidActionList"/>
    <dgm:cxn modelId="{E7697033-D492-4831-904C-26909C595A51}" type="presParOf" srcId="{14DDB2F1-3AEB-4C44-91B8-B384D45D84F6}" destId="{BADA4AAD-EF97-491E-B847-9B959A8FCCE4}" srcOrd="1" destOrd="0" presId="urn:microsoft.com/office/officeart/2016/7/layout/VerticalSolidActionList"/>
    <dgm:cxn modelId="{A4CB99ED-5302-45C4-B259-B3853FB4D07A}" type="presParOf" srcId="{14DDB2F1-3AEB-4C44-91B8-B384D45D84F6}" destId="{FE1A66DA-0E4C-42C2-9C12-072532FA073D}" srcOrd="2" destOrd="0" presId="urn:microsoft.com/office/officeart/2016/7/layout/VerticalSolidActionList"/>
    <dgm:cxn modelId="{F7A89B00-DC2A-460C-90CE-AF95CDF73AB7}" type="presParOf" srcId="{FE1A66DA-0E4C-42C2-9C12-072532FA073D}" destId="{2A3000FA-0E53-45D0-929F-465017731FF1}" srcOrd="0" destOrd="0" presId="urn:microsoft.com/office/officeart/2016/7/layout/VerticalSolidActionList"/>
    <dgm:cxn modelId="{7F22164C-A1BD-4BBF-A35E-B4C2274C70F1}" type="presParOf" srcId="{FE1A66DA-0E4C-42C2-9C12-072532FA073D}" destId="{C44B0D48-9400-48DA-8552-904A51B5A347}" srcOrd="1" destOrd="0" presId="urn:microsoft.com/office/officeart/2016/7/layout/VerticalSolidActionList"/>
    <dgm:cxn modelId="{09A84931-1B24-4423-BFE8-79AA2FB48647}" type="presParOf" srcId="{14DDB2F1-3AEB-4C44-91B8-B384D45D84F6}" destId="{9372BB7F-1DAA-41AE-9D92-3C9398A17335}" srcOrd="3" destOrd="0" presId="urn:microsoft.com/office/officeart/2016/7/layout/VerticalSolidActionList"/>
    <dgm:cxn modelId="{3BF3F65E-DBA1-46B2-B050-C3EEBCE3D601}" type="presParOf" srcId="{14DDB2F1-3AEB-4C44-91B8-B384D45D84F6}" destId="{6CAE1861-6244-4613-8116-1AF617A1B197}" srcOrd="4" destOrd="0" presId="urn:microsoft.com/office/officeart/2016/7/layout/VerticalSolidActionList"/>
    <dgm:cxn modelId="{B1EB5C1E-36C5-4259-BBBF-76790E895700}" type="presParOf" srcId="{6CAE1861-6244-4613-8116-1AF617A1B197}" destId="{0F5BCCD5-C18A-43C9-A79E-097F76FD375A}" srcOrd="0" destOrd="0" presId="urn:microsoft.com/office/officeart/2016/7/layout/VerticalSolidActionList"/>
    <dgm:cxn modelId="{827950BC-375D-4D7F-B712-B76AB36A5B2E}" type="presParOf" srcId="{6CAE1861-6244-4613-8116-1AF617A1B197}" destId="{9410FF54-C4FB-4134-99E4-B86597830F0D}" srcOrd="1" destOrd="0" presId="urn:microsoft.com/office/officeart/2016/7/layout/VerticalSolidActionList"/>
    <dgm:cxn modelId="{1B60F863-8216-4CCD-B649-2E3D4F42D5F8}" type="presParOf" srcId="{14DDB2F1-3AEB-4C44-91B8-B384D45D84F6}" destId="{153A7F16-D09C-4DE0-B3D8-36F54E13BC27}" srcOrd="5" destOrd="0" presId="urn:microsoft.com/office/officeart/2016/7/layout/VerticalSolidActionList"/>
    <dgm:cxn modelId="{2CCC4A77-672E-420D-AD55-CC9536B82046}" type="presParOf" srcId="{14DDB2F1-3AEB-4C44-91B8-B384D45D84F6}" destId="{9EC7FFA3-232B-40D3-A7FA-E66A4A9C7494}" srcOrd="6" destOrd="0" presId="urn:microsoft.com/office/officeart/2016/7/layout/VerticalSolidActionList"/>
    <dgm:cxn modelId="{58237AC9-B282-4B13-9DAD-39E60162BA6D}" type="presParOf" srcId="{9EC7FFA3-232B-40D3-A7FA-E66A4A9C7494}" destId="{FA564D8D-E296-40A9-BE24-54541E794B5B}" srcOrd="0" destOrd="0" presId="urn:microsoft.com/office/officeart/2016/7/layout/VerticalSolidActionList"/>
    <dgm:cxn modelId="{67AF9A29-5CF1-40E8-AEF3-054770931351}" type="presParOf" srcId="{9EC7FFA3-232B-40D3-A7FA-E66A4A9C7494}" destId="{EDC839DF-7587-4916-8A1E-A91AFF6D162F}" srcOrd="1" destOrd="0" presId="urn:microsoft.com/office/officeart/2016/7/layout/VerticalSolidActionList"/>
    <dgm:cxn modelId="{C0453C88-BE2B-4B7D-B540-3421D33AF242}" type="presParOf" srcId="{14DDB2F1-3AEB-4C44-91B8-B384D45D84F6}" destId="{B9BF7621-E5AD-4127-8BC6-C5047597943B}" srcOrd="7" destOrd="0" presId="urn:microsoft.com/office/officeart/2016/7/layout/VerticalSolidActionList"/>
    <dgm:cxn modelId="{A131AA5C-4A8E-4CAB-90A7-D3F2166C6BEE}" type="presParOf" srcId="{14DDB2F1-3AEB-4C44-91B8-B384D45D84F6}" destId="{7992460C-DE11-4590-AB08-C665A7FD1AE9}" srcOrd="8" destOrd="0" presId="urn:microsoft.com/office/officeart/2016/7/layout/VerticalSolidActionList"/>
    <dgm:cxn modelId="{0BF66C80-7DE9-4426-8477-391DAABB3C77}" type="presParOf" srcId="{7992460C-DE11-4590-AB08-C665A7FD1AE9}" destId="{535AB0BC-9265-4F5C-80E4-86AE941E2B22}" srcOrd="0" destOrd="0" presId="urn:microsoft.com/office/officeart/2016/7/layout/VerticalSolidActionList"/>
    <dgm:cxn modelId="{5EBF0989-2625-4651-85C1-3D7F9258CF07}" type="presParOf" srcId="{7992460C-DE11-4590-AB08-C665A7FD1AE9}" destId="{22E7B468-51DA-47B8-8F7E-157FF72DFA2B}" srcOrd="1" destOrd="0" presId="urn:microsoft.com/office/officeart/2016/7/layout/VerticalSolidActionList"/>
    <dgm:cxn modelId="{BAF3EF25-6991-4B09-A449-8EB666145302}" type="presParOf" srcId="{14DDB2F1-3AEB-4C44-91B8-B384D45D84F6}" destId="{08BBDD95-88DF-4D68-BAF3-23D0999CEC86}" srcOrd="9" destOrd="0" presId="urn:microsoft.com/office/officeart/2016/7/layout/VerticalSolidActionList"/>
    <dgm:cxn modelId="{38FDDB99-EC4B-4C9E-BFD8-24B7EEEB15C2}" type="presParOf" srcId="{14DDB2F1-3AEB-4C44-91B8-B384D45D84F6}" destId="{1862E45D-4A1B-41DF-B194-304AFCC47712}" srcOrd="10" destOrd="0" presId="urn:microsoft.com/office/officeart/2016/7/layout/VerticalSolidActionList"/>
    <dgm:cxn modelId="{CBE96546-2A33-4377-B389-81DB6E96CDB8}" type="presParOf" srcId="{1862E45D-4A1B-41DF-B194-304AFCC47712}" destId="{B0D70799-6E96-43AA-910D-CF22AF2EDB74}" srcOrd="0" destOrd="0" presId="urn:microsoft.com/office/officeart/2016/7/layout/VerticalSolidActionList"/>
    <dgm:cxn modelId="{F0C2C6D3-7FC3-44FE-96EA-BF916216D72C}" type="presParOf" srcId="{1862E45D-4A1B-41DF-B194-304AFCC47712}" destId="{C94DEC1D-D46B-4A89-95E8-63E3AD26957A}"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94746-1E27-49DA-952B-129136FC0009}">
      <dsp:nvSpPr>
        <dsp:cNvPr id="0" name=""/>
        <dsp:cNvSpPr/>
      </dsp:nvSpPr>
      <dsp:spPr>
        <a:xfrm>
          <a:off x="573895" y="733139"/>
          <a:ext cx="614250" cy="6142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B3C042-9EE8-4330-87EC-3506DCBF70AA}">
      <dsp:nvSpPr>
        <dsp:cNvPr id="0" name=""/>
        <dsp:cNvSpPr/>
      </dsp:nvSpPr>
      <dsp:spPr>
        <a:xfrm>
          <a:off x="3520" y="1495779"/>
          <a:ext cx="1755000" cy="26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US" sz="1800" b="1" kern="1200">
              <a:latin typeface="Arial"/>
              <a:cs typeface="Arial"/>
            </a:rPr>
            <a:t>Skills</a:t>
          </a:r>
          <a:endParaRPr lang="en-US" sz="1800" kern="1200">
            <a:latin typeface="Arial"/>
            <a:cs typeface="Arial"/>
          </a:endParaRPr>
        </a:p>
      </dsp:txBody>
      <dsp:txXfrm>
        <a:off x="3520" y="1495779"/>
        <a:ext cx="1755000" cy="263250"/>
      </dsp:txXfrm>
    </dsp:sp>
    <dsp:sp modelId="{4E9608E2-93E4-46E0-A768-8E548A7E265A}">
      <dsp:nvSpPr>
        <dsp:cNvPr id="0" name=""/>
        <dsp:cNvSpPr/>
      </dsp:nvSpPr>
      <dsp:spPr>
        <a:xfrm>
          <a:off x="3520" y="1828048"/>
          <a:ext cx="1755000" cy="2356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a:cs typeface="Arial"/>
            </a:rPr>
            <a:t>Effective communication. </a:t>
          </a:r>
        </a:p>
        <a:p>
          <a:pPr marL="0" lvl="0" indent="0" algn="ctr" defTabSz="711200">
            <a:lnSpc>
              <a:spcPct val="100000"/>
            </a:lnSpc>
            <a:spcBef>
              <a:spcPct val="0"/>
            </a:spcBef>
            <a:spcAft>
              <a:spcPct val="35000"/>
            </a:spcAft>
            <a:buNone/>
          </a:pPr>
          <a:r>
            <a:rPr lang="en-US" sz="1600" kern="1200" dirty="0">
              <a:latin typeface="Arial"/>
              <a:cs typeface="Arial"/>
            </a:rPr>
            <a:t>Shared decision-making. </a:t>
          </a:r>
        </a:p>
        <a:p>
          <a:pPr marL="0" lvl="0" indent="0" algn="ctr" defTabSz="711200">
            <a:lnSpc>
              <a:spcPct val="100000"/>
            </a:lnSpc>
            <a:spcBef>
              <a:spcPct val="0"/>
            </a:spcBef>
            <a:spcAft>
              <a:spcPct val="35000"/>
            </a:spcAft>
            <a:buNone/>
          </a:pPr>
          <a:r>
            <a:rPr lang="en-US" sz="1600" kern="1200" dirty="0">
              <a:latin typeface="Arial"/>
              <a:cs typeface="Arial"/>
            </a:rPr>
            <a:t>Patient education. </a:t>
          </a:r>
        </a:p>
        <a:p>
          <a:pPr marL="0" lvl="0" indent="0" algn="ctr" defTabSz="711200">
            <a:lnSpc>
              <a:spcPct val="100000"/>
            </a:lnSpc>
            <a:spcBef>
              <a:spcPct val="0"/>
            </a:spcBef>
            <a:spcAft>
              <a:spcPct val="35000"/>
            </a:spcAft>
            <a:buNone/>
          </a:pPr>
          <a:r>
            <a:rPr lang="en-US" sz="1600" kern="1200" dirty="0">
              <a:latin typeface="Arial"/>
              <a:cs typeface="Arial"/>
            </a:rPr>
            <a:t>Inhaler technique assessment (British Thoracic Society, 2026). </a:t>
          </a:r>
        </a:p>
      </dsp:txBody>
      <dsp:txXfrm>
        <a:off x="3520" y="1828048"/>
        <a:ext cx="1755000" cy="2356022"/>
      </dsp:txXfrm>
    </dsp:sp>
    <dsp:sp modelId="{C77FF86F-E709-4287-8B6A-481E1F921C85}">
      <dsp:nvSpPr>
        <dsp:cNvPr id="0" name=""/>
        <dsp:cNvSpPr/>
      </dsp:nvSpPr>
      <dsp:spPr>
        <a:xfrm>
          <a:off x="2636020" y="733139"/>
          <a:ext cx="614250" cy="6142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2D84EC-528B-4C9C-BEFD-02F219C1670A}">
      <dsp:nvSpPr>
        <dsp:cNvPr id="0" name=""/>
        <dsp:cNvSpPr/>
      </dsp:nvSpPr>
      <dsp:spPr>
        <a:xfrm>
          <a:off x="2065645" y="1495779"/>
          <a:ext cx="1755000" cy="26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US" sz="1800" b="1" kern="1200">
              <a:latin typeface="Arial"/>
              <a:cs typeface="Arial"/>
            </a:rPr>
            <a:t>Values</a:t>
          </a:r>
          <a:endParaRPr lang="en-US" sz="1800" kern="1200">
            <a:latin typeface="Arial"/>
            <a:cs typeface="Arial"/>
          </a:endParaRPr>
        </a:p>
      </dsp:txBody>
      <dsp:txXfrm>
        <a:off x="2065645" y="1495779"/>
        <a:ext cx="1755000" cy="263250"/>
      </dsp:txXfrm>
    </dsp:sp>
    <dsp:sp modelId="{752EA97A-052A-4381-828B-118FCE86B530}">
      <dsp:nvSpPr>
        <dsp:cNvPr id="0" name=""/>
        <dsp:cNvSpPr/>
      </dsp:nvSpPr>
      <dsp:spPr>
        <a:xfrm>
          <a:off x="2065645" y="1828048"/>
          <a:ext cx="1755000" cy="2356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a:cs typeface="Arial"/>
            </a:rPr>
            <a:t>Respect. </a:t>
          </a:r>
        </a:p>
        <a:p>
          <a:pPr marL="0" lvl="0" indent="0" algn="ctr" defTabSz="711200">
            <a:lnSpc>
              <a:spcPct val="100000"/>
            </a:lnSpc>
            <a:spcBef>
              <a:spcPct val="0"/>
            </a:spcBef>
            <a:spcAft>
              <a:spcPct val="35000"/>
            </a:spcAft>
            <a:buNone/>
          </a:pPr>
          <a:r>
            <a:rPr lang="en-US" sz="1600" kern="1200" dirty="0">
              <a:latin typeface="Arial"/>
              <a:cs typeface="Arial"/>
            </a:rPr>
            <a:t>Compassion. </a:t>
          </a:r>
        </a:p>
        <a:p>
          <a:pPr marL="0" lvl="0" indent="0" algn="ctr" defTabSz="711200">
            <a:lnSpc>
              <a:spcPct val="100000"/>
            </a:lnSpc>
            <a:spcBef>
              <a:spcPct val="0"/>
            </a:spcBef>
            <a:spcAft>
              <a:spcPct val="35000"/>
            </a:spcAft>
            <a:buNone/>
          </a:pPr>
          <a:r>
            <a:rPr lang="en-US" sz="1600" kern="1200" dirty="0">
              <a:latin typeface="Arial"/>
              <a:cs typeface="Arial"/>
            </a:rPr>
            <a:t>Partnership. </a:t>
          </a:r>
        </a:p>
        <a:p>
          <a:pPr marL="0" lvl="0" indent="0" algn="ctr" defTabSz="711200">
            <a:lnSpc>
              <a:spcPct val="100000"/>
            </a:lnSpc>
            <a:spcBef>
              <a:spcPct val="0"/>
            </a:spcBef>
            <a:spcAft>
              <a:spcPct val="35000"/>
            </a:spcAft>
            <a:buNone/>
          </a:pPr>
          <a:r>
            <a:rPr lang="en-US" sz="1600" kern="1200" dirty="0">
              <a:latin typeface="Arial"/>
              <a:cs typeface="Arial"/>
            </a:rPr>
            <a:t>Person-</a:t>
          </a:r>
          <a:r>
            <a:rPr lang="en-US" sz="1600" kern="1200" dirty="0" err="1">
              <a:latin typeface="Arial"/>
              <a:cs typeface="Arial"/>
            </a:rPr>
            <a:t>centred</a:t>
          </a:r>
          <a:r>
            <a:rPr lang="en-US" sz="1600" kern="1200" dirty="0">
              <a:latin typeface="Arial"/>
              <a:cs typeface="Arial"/>
            </a:rPr>
            <a:t> care</a:t>
          </a:r>
          <a:r>
            <a:rPr lang="en-US" sz="1400" kern="1200" dirty="0">
              <a:latin typeface="Arial"/>
              <a:cs typeface="Arial"/>
            </a:rPr>
            <a:t>. </a:t>
          </a:r>
        </a:p>
      </dsp:txBody>
      <dsp:txXfrm>
        <a:off x="2065645" y="1828048"/>
        <a:ext cx="1755000" cy="2356022"/>
      </dsp:txXfrm>
    </dsp:sp>
    <dsp:sp modelId="{DDFD4235-3EF2-4B5B-927E-6898FFED168B}">
      <dsp:nvSpPr>
        <dsp:cNvPr id="0" name=""/>
        <dsp:cNvSpPr/>
      </dsp:nvSpPr>
      <dsp:spPr>
        <a:xfrm>
          <a:off x="4698145" y="733139"/>
          <a:ext cx="614250" cy="6142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E278EC-F22D-4575-BC3B-A69251F36105}">
      <dsp:nvSpPr>
        <dsp:cNvPr id="0" name=""/>
        <dsp:cNvSpPr/>
      </dsp:nvSpPr>
      <dsp:spPr>
        <a:xfrm>
          <a:off x="4127770" y="1495779"/>
          <a:ext cx="1755000" cy="26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US" sz="1800" b="1" kern="1200">
              <a:latin typeface="Arial"/>
              <a:cs typeface="Arial"/>
            </a:rPr>
            <a:t>Behaviours</a:t>
          </a:r>
          <a:endParaRPr lang="en-US" sz="1800" kern="1200" err="1">
            <a:latin typeface="Arial"/>
            <a:cs typeface="Arial"/>
          </a:endParaRPr>
        </a:p>
      </dsp:txBody>
      <dsp:txXfrm>
        <a:off x="4127770" y="1495779"/>
        <a:ext cx="1755000" cy="263250"/>
      </dsp:txXfrm>
    </dsp:sp>
    <dsp:sp modelId="{3918C050-D104-40C9-862C-894A40DD4DAC}">
      <dsp:nvSpPr>
        <dsp:cNvPr id="0" name=""/>
        <dsp:cNvSpPr/>
      </dsp:nvSpPr>
      <dsp:spPr>
        <a:xfrm>
          <a:off x="4127770" y="1828048"/>
          <a:ext cx="1755000" cy="2356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Arial"/>
              <a:cs typeface="Arial"/>
            </a:rPr>
            <a:t>Collaborative goal setting. </a:t>
          </a:r>
        </a:p>
        <a:p>
          <a:pPr marL="0" lvl="0" indent="0" algn="ctr" defTabSz="711200">
            <a:lnSpc>
              <a:spcPct val="100000"/>
            </a:lnSpc>
            <a:spcBef>
              <a:spcPct val="0"/>
            </a:spcBef>
            <a:spcAft>
              <a:spcPct val="35000"/>
            </a:spcAft>
            <a:buNone/>
          </a:pPr>
          <a:r>
            <a:rPr lang="en-US" sz="1600" kern="1200" dirty="0">
              <a:latin typeface="Arial"/>
              <a:cs typeface="Arial"/>
            </a:rPr>
            <a:t>Supporting self-management.  (Pinnock et al., 2023)</a:t>
          </a:r>
        </a:p>
        <a:p>
          <a:pPr marL="0" lvl="0" indent="0" algn="ctr" defTabSz="711200">
            <a:lnSpc>
              <a:spcPct val="100000"/>
            </a:lnSpc>
            <a:spcBef>
              <a:spcPct val="0"/>
            </a:spcBef>
            <a:spcAft>
              <a:spcPct val="35000"/>
            </a:spcAft>
            <a:buNone/>
          </a:pPr>
          <a:r>
            <a:rPr lang="en-US" sz="1600" kern="1200" dirty="0">
              <a:latin typeface="Arial"/>
              <a:cs typeface="Arial"/>
            </a:rPr>
            <a:t>Promoting treatment adherence</a:t>
          </a:r>
          <a:r>
            <a:rPr lang="en-US" sz="1400" kern="1200" dirty="0">
              <a:latin typeface="Arial"/>
              <a:cs typeface="Arial"/>
            </a:rPr>
            <a:t>.</a:t>
          </a:r>
        </a:p>
      </dsp:txBody>
      <dsp:txXfrm>
        <a:off x="4127770" y="1828048"/>
        <a:ext cx="1755000" cy="2356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A7AAB-65B1-4AF3-A00C-C3B6D4906472}">
      <dsp:nvSpPr>
        <dsp:cNvPr id="0" name=""/>
        <dsp:cNvSpPr/>
      </dsp:nvSpPr>
      <dsp:spPr>
        <a:xfrm>
          <a:off x="1148306" y="631"/>
          <a:ext cx="4593227" cy="820590"/>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121" tIns="208430" rIns="89121" bIns="20843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Arial"/>
              <a:cs typeface="Arial"/>
            </a:rPr>
            <a:t>Improve early diagnosis through wider access to objective diagnostic testing (Iacobucci, 2024). </a:t>
          </a:r>
        </a:p>
      </dsp:txBody>
      <dsp:txXfrm>
        <a:off x="1148306" y="631"/>
        <a:ext cx="4593227" cy="820590"/>
      </dsp:txXfrm>
    </dsp:sp>
    <dsp:sp modelId="{6A007903-BF3B-4CDE-9965-F55499F8B49C}">
      <dsp:nvSpPr>
        <dsp:cNvPr id="0" name=""/>
        <dsp:cNvSpPr/>
      </dsp:nvSpPr>
      <dsp:spPr>
        <a:xfrm>
          <a:off x="0" y="631"/>
          <a:ext cx="1148306" cy="820590"/>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765" tIns="81056" rIns="60765" bIns="81056"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a:cs typeface="Arial"/>
            </a:rPr>
            <a:t>Improve</a:t>
          </a:r>
        </a:p>
      </dsp:txBody>
      <dsp:txXfrm>
        <a:off x="0" y="631"/>
        <a:ext cx="1148306" cy="820590"/>
      </dsp:txXfrm>
    </dsp:sp>
    <dsp:sp modelId="{C44B0D48-9400-48DA-8552-904A51B5A347}">
      <dsp:nvSpPr>
        <dsp:cNvPr id="0" name=""/>
        <dsp:cNvSpPr/>
      </dsp:nvSpPr>
      <dsp:spPr>
        <a:xfrm>
          <a:off x="1148306" y="870457"/>
          <a:ext cx="4593227" cy="820590"/>
        </a:xfrm>
        <a:prstGeom prst="rect">
          <a:avLst/>
        </a:prstGeom>
        <a:solidFill>
          <a:schemeClr val="accent2">
            <a:tint val="40000"/>
            <a:alpha val="90000"/>
            <a:hueOff val="-774272"/>
            <a:satOff val="-3826"/>
            <a:lumOff val="-385"/>
            <a:alphaOff val="0"/>
          </a:schemeClr>
        </a:solidFill>
        <a:ln w="19050" cap="rnd" cmpd="sng" algn="ctr">
          <a:solidFill>
            <a:schemeClr val="accent2">
              <a:tint val="40000"/>
              <a:alpha val="90000"/>
              <a:hueOff val="-774272"/>
              <a:satOff val="-3826"/>
              <a:lumOff val="-3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121" tIns="208430" rIns="89121" bIns="208430" numCol="1" spcCol="1270" anchor="ctr" anchorCtr="0">
          <a:noAutofit/>
        </a:bodyPr>
        <a:lstStyle/>
        <a:p>
          <a:pPr marL="0" lvl="0" indent="0" algn="l" defTabSz="577850">
            <a:lnSpc>
              <a:spcPct val="90000"/>
            </a:lnSpc>
            <a:spcBef>
              <a:spcPct val="0"/>
            </a:spcBef>
            <a:spcAft>
              <a:spcPct val="35000"/>
            </a:spcAft>
            <a:buNone/>
          </a:pPr>
          <a:r>
            <a:rPr lang="en-US" sz="1300" kern="1200">
              <a:latin typeface="Arial"/>
              <a:cs typeface="Arial"/>
            </a:rPr>
            <a:t>Increase routine asthma reviews within primary care (British Thoracic Society, 2026). </a:t>
          </a:r>
        </a:p>
      </dsp:txBody>
      <dsp:txXfrm>
        <a:off x="1148306" y="870457"/>
        <a:ext cx="4593227" cy="820590"/>
      </dsp:txXfrm>
    </dsp:sp>
    <dsp:sp modelId="{2A3000FA-0E53-45D0-929F-465017731FF1}">
      <dsp:nvSpPr>
        <dsp:cNvPr id="0" name=""/>
        <dsp:cNvSpPr/>
      </dsp:nvSpPr>
      <dsp:spPr>
        <a:xfrm>
          <a:off x="0" y="870457"/>
          <a:ext cx="1148306" cy="820590"/>
        </a:xfrm>
        <a:prstGeom prst="rect">
          <a:avLst/>
        </a:prstGeom>
        <a:solidFill>
          <a:schemeClr val="accent2">
            <a:hueOff val="-622030"/>
            <a:satOff val="-3291"/>
            <a:lumOff val="-1255"/>
            <a:alphaOff val="0"/>
          </a:schemeClr>
        </a:solidFill>
        <a:ln w="19050" cap="rnd" cmpd="sng" algn="ctr">
          <a:solidFill>
            <a:schemeClr val="accent2">
              <a:hueOff val="-622030"/>
              <a:satOff val="-3291"/>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765" tIns="81056" rIns="60765" bIns="81056"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a:cs typeface="Arial"/>
            </a:rPr>
            <a:t>Increase</a:t>
          </a:r>
        </a:p>
      </dsp:txBody>
      <dsp:txXfrm>
        <a:off x="0" y="870457"/>
        <a:ext cx="1148306" cy="820590"/>
      </dsp:txXfrm>
    </dsp:sp>
    <dsp:sp modelId="{9410FF54-C4FB-4134-99E4-B86597830F0D}">
      <dsp:nvSpPr>
        <dsp:cNvPr id="0" name=""/>
        <dsp:cNvSpPr/>
      </dsp:nvSpPr>
      <dsp:spPr>
        <a:xfrm>
          <a:off x="1148306" y="1740283"/>
          <a:ext cx="4593227" cy="820590"/>
        </a:xfrm>
        <a:prstGeom prst="rect">
          <a:avLst/>
        </a:prstGeom>
        <a:solidFill>
          <a:schemeClr val="accent2">
            <a:tint val="40000"/>
            <a:alpha val="90000"/>
            <a:hueOff val="-1548545"/>
            <a:satOff val="-7653"/>
            <a:lumOff val="-770"/>
            <a:alphaOff val="0"/>
          </a:schemeClr>
        </a:solidFill>
        <a:ln w="19050" cap="rnd" cmpd="sng" algn="ctr">
          <a:solidFill>
            <a:schemeClr val="accent2">
              <a:tint val="40000"/>
              <a:alpha val="90000"/>
              <a:hueOff val="-1548545"/>
              <a:satOff val="-7653"/>
              <a:lumOff val="-77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121" tIns="208430" rIns="89121" bIns="20843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Arial"/>
              <a:cs typeface="Arial"/>
            </a:rPr>
            <a:t>Expand patient education on inhaler technique and self-management (Kinley et al., 2024). </a:t>
          </a:r>
        </a:p>
      </dsp:txBody>
      <dsp:txXfrm>
        <a:off x="1148306" y="1740283"/>
        <a:ext cx="4593227" cy="820590"/>
      </dsp:txXfrm>
    </dsp:sp>
    <dsp:sp modelId="{0F5BCCD5-C18A-43C9-A79E-097F76FD375A}">
      <dsp:nvSpPr>
        <dsp:cNvPr id="0" name=""/>
        <dsp:cNvSpPr/>
      </dsp:nvSpPr>
      <dsp:spPr>
        <a:xfrm>
          <a:off x="0" y="1740283"/>
          <a:ext cx="1148306" cy="820590"/>
        </a:xfrm>
        <a:prstGeom prst="rect">
          <a:avLst/>
        </a:prstGeom>
        <a:solidFill>
          <a:schemeClr val="accent2">
            <a:hueOff val="-1244059"/>
            <a:satOff val="-6581"/>
            <a:lumOff val="-2510"/>
            <a:alphaOff val="0"/>
          </a:schemeClr>
        </a:solidFill>
        <a:ln w="19050" cap="rnd" cmpd="sng" algn="ctr">
          <a:solidFill>
            <a:schemeClr val="accent2">
              <a:hueOff val="-1244059"/>
              <a:satOff val="-6581"/>
              <a:lumOff val="-251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765" tIns="81056" rIns="60765" bIns="81056"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a:cs typeface="Arial"/>
            </a:rPr>
            <a:t>Expand</a:t>
          </a:r>
        </a:p>
      </dsp:txBody>
      <dsp:txXfrm>
        <a:off x="0" y="1740283"/>
        <a:ext cx="1148306" cy="820590"/>
      </dsp:txXfrm>
    </dsp:sp>
    <dsp:sp modelId="{EDC839DF-7587-4916-8A1E-A91AFF6D162F}">
      <dsp:nvSpPr>
        <dsp:cNvPr id="0" name=""/>
        <dsp:cNvSpPr/>
      </dsp:nvSpPr>
      <dsp:spPr>
        <a:xfrm>
          <a:off x="1148306" y="2610109"/>
          <a:ext cx="4593227" cy="820590"/>
        </a:xfrm>
        <a:prstGeom prst="rect">
          <a:avLst/>
        </a:prstGeom>
        <a:solidFill>
          <a:schemeClr val="accent2">
            <a:tint val="40000"/>
            <a:alpha val="90000"/>
            <a:hueOff val="-2322817"/>
            <a:satOff val="-11479"/>
            <a:lumOff val="-1155"/>
            <a:alphaOff val="0"/>
          </a:schemeClr>
        </a:solidFill>
        <a:ln w="19050" cap="rnd" cmpd="sng" algn="ctr">
          <a:solidFill>
            <a:schemeClr val="accent2">
              <a:tint val="40000"/>
              <a:alpha val="90000"/>
              <a:hueOff val="-2322817"/>
              <a:satOff val="-11479"/>
              <a:lumOff val="-11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121" tIns="208430" rIns="89121" bIns="208430" numCol="1" spcCol="1270" anchor="ctr" anchorCtr="0">
          <a:noAutofit/>
        </a:bodyPr>
        <a:lstStyle/>
        <a:p>
          <a:pPr marL="0" lvl="0" indent="0" algn="l" defTabSz="577850">
            <a:lnSpc>
              <a:spcPct val="90000"/>
            </a:lnSpc>
            <a:spcBef>
              <a:spcPct val="0"/>
            </a:spcBef>
            <a:spcAft>
              <a:spcPct val="35000"/>
            </a:spcAft>
            <a:buNone/>
          </a:pPr>
          <a:r>
            <a:rPr lang="en-US" sz="1300" kern="1200">
              <a:latin typeface="Arial"/>
              <a:cs typeface="Arial"/>
            </a:rPr>
            <a:t>Strengthen multidisciplinary and integrated respiratory services (Witte et al., 2023). </a:t>
          </a:r>
        </a:p>
      </dsp:txBody>
      <dsp:txXfrm>
        <a:off x="1148306" y="2610109"/>
        <a:ext cx="4593227" cy="820590"/>
      </dsp:txXfrm>
    </dsp:sp>
    <dsp:sp modelId="{FA564D8D-E296-40A9-BE24-54541E794B5B}">
      <dsp:nvSpPr>
        <dsp:cNvPr id="0" name=""/>
        <dsp:cNvSpPr/>
      </dsp:nvSpPr>
      <dsp:spPr>
        <a:xfrm>
          <a:off x="0" y="2610109"/>
          <a:ext cx="1148306" cy="820590"/>
        </a:xfrm>
        <a:prstGeom prst="rect">
          <a:avLst/>
        </a:prstGeom>
        <a:solidFill>
          <a:schemeClr val="accent2">
            <a:hueOff val="-1866089"/>
            <a:satOff val="-9872"/>
            <a:lumOff val="-3764"/>
            <a:alphaOff val="0"/>
          </a:schemeClr>
        </a:solidFill>
        <a:ln w="19050" cap="rnd" cmpd="sng" algn="ctr">
          <a:solidFill>
            <a:schemeClr val="accent2">
              <a:hueOff val="-1866089"/>
              <a:satOff val="-9872"/>
              <a:lumOff val="-376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765" tIns="81056" rIns="60765" bIns="81056"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a:cs typeface="Arial"/>
            </a:rPr>
            <a:t>Strengthen</a:t>
          </a:r>
        </a:p>
      </dsp:txBody>
      <dsp:txXfrm>
        <a:off x="0" y="2610109"/>
        <a:ext cx="1148306" cy="820590"/>
      </dsp:txXfrm>
    </dsp:sp>
    <dsp:sp modelId="{22E7B468-51DA-47B8-8F7E-157FF72DFA2B}">
      <dsp:nvSpPr>
        <dsp:cNvPr id="0" name=""/>
        <dsp:cNvSpPr/>
      </dsp:nvSpPr>
      <dsp:spPr>
        <a:xfrm>
          <a:off x="1148306" y="3479935"/>
          <a:ext cx="4593227" cy="820590"/>
        </a:xfrm>
        <a:prstGeom prst="rect">
          <a:avLst/>
        </a:prstGeom>
        <a:solidFill>
          <a:schemeClr val="accent2">
            <a:tint val="40000"/>
            <a:alpha val="90000"/>
            <a:hueOff val="-3097089"/>
            <a:satOff val="-15306"/>
            <a:lumOff val="-1540"/>
            <a:alphaOff val="0"/>
          </a:schemeClr>
        </a:solidFill>
        <a:ln w="19050" cap="rnd" cmpd="sng" algn="ctr">
          <a:solidFill>
            <a:schemeClr val="accent2">
              <a:tint val="40000"/>
              <a:alpha val="90000"/>
              <a:hueOff val="-3097089"/>
              <a:satOff val="-15306"/>
              <a:lumOff val="-154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121" tIns="208430" rIns="89121" bIns="208430" numCol="1" spcCol="1270" anchor="ctr" anchorCtr="0">
          <a:noAutofit/>
        </a:bodyPr>
        <a:lstStyle/>
        <a:p>
          <a:pPr marL="0" lvl="0" indent="0" algn="l" defTabSz="577850">
            <a:lnSpc>
              <a:spcPct val="90000"/>
            </a:lnSpc>
            <a:spcBef>
              <a:spcPct val="0"/>
            </a:spcBef>
            <a:spcAft>
              <a:spcPct val="35000"/>
            </a:spcAft>
            <a:buNone/>
          </a:pPr>
          <a:r>
            <a:rPr lang="en-US" sz="1300" kern="1200">
              <a:latin typeface="Arial"/>
              <a:cs typeface="Arial"/>
            </a:rPr>
            <a:t>Improve access to biologic therapies for eligible patients (Gyawali et al., 2025). </a:t>
          </a:r>
        </a:p>
      </dsp:txBody>
      <dsp:txXfrm>
        <a:off x="1148306" y="3479935"/>
        <a:ext cx="4593227" cy="820590"/>
      </dsp:txXfrm>
    </dsp:sp>
    <dsp:sp modelId="{535AB0BC-9265-4F5C-80E4-86AE941E2B22}">
      <dsp:nvSpPr>
        <dsp:cNvPr id="0" name=""/>
        <dsp:cNvSpPr/>
      </dsp:nvSpPr>
      <dsp:spPr>
        <a:xfrm>
          <a:off x="0" y="3479935"/>
          <a:ext cx="1148306" cy="820590"/>
        </a:xfrm>
        <a:prstGeom prst="rect">
          <a:avLst/>
        </a:prstGeom>
        <a:solidFill>
          <a:schemeClr val="accent2">
            <a:hueOff val="-2488118"/>
            <a:satOff val="-13162"/>
            <a:lumOff val="-5019"/>
            <a:alphaOff val="0"/>
          </a:schemeClr>
        </a:solidFill>
        <a:ln w="19050" cap="rnd" cmpd="sng" algn="ctr">
          <a:solidFill>
            <a:schemeClr val="accent2">
              <a:hueOff val="-2488118"/>
              <a:satOff val="-13162"/>
              <a:lumOff val="-501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765" tIns="81056" rIns="60765" bIns="81056"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a:cs typeface="Arial"/>
            </a:rPr>
            <a:t>Improve</a:t>
          </a:r>
        </a:p>
      </dsp:txBody>
      <dsp:txXfrm>
        <a:off x="0" y="3479935"/>
        <a:ext cx="1148306" cy="820590"/>
      </dsp:txXfrm>
    </dsp:sp>
    <dsp:sp modelId="{C94DEC1D-D46B-4A89-95E8-63E3AD26957A}">
      <dsp:nvSpPr>
        <dsp:cNvPr id="0" name=""/>
        <dsp:cNvSpPr/>
      </dsp:nvSpPr>
      <dsp:spPr>
        <a:xfrm>
          <a:off x="1148306" y="4349761"/>
          <a:ext cx="4593227" cy="820590"/>
        </a:xfrm>
        <a:prstGeom prst="rect">
          <a:avLst/>
        </a:prstGeom>
        <a:solidFill>
          <a:schemeClr val="accent2">
            <a:tint val="40000"/>
            <a:alpha val="90000"/>
            <a:hueOff val="-3871361"/>
            <a:satOff val="-19132"/>
            <a:lumOff val="-1925"/>
            <a:alphaOff val="0"/>
          </a:schemeClr>
        </a:solidFill>
        <a:ln w="19050" cap="rnd" cmpd="sng" algn="ctr">
          <a:solidFill>
            <a:schemeClr val="accent2">
              <a:tint val="40000"/>
              <a:alpha val="90000"/>
              <a:hueOff val="-3871361"/>
              <a:satOff val="-19132"/>
              <a:lumOff val="-19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121" tIns="208430" rIns="89121" bIns="208430" numCol="1" spcCol="1270" anchor="ctr" anchorCtr="0">
          <a:noAutofit/>
        </a:bodyPr>
        <a:lstStyle/>
        <a:p>
          <a:pPr marL="0" lvl="0" indent="0" algn="l" defTabSz="577850">
            <a:lnSpc>
              <a:spcPct val="90000"/>
            </a:lnSpc>
            <a:spcBef>
              <a:spcPct val="0"/>
            </a:spcBef>
            <a:spcAft>
              <a:spcPct val="35000"/>
            </a:spcAft>
            <a:buNone/>
          </a:pPr>
          <a:r>
            <a:rPr lang="en-US" sz="1300" kern="1200">
              <a:latin typeface="Arial"/>
              <a:cs typeface="Arial"/>
            </a:rPr>
            <a:t>Address health inequalities and environmental risk factors affecting asthma outcomes.</a:t>
          </a:r>
        </a:p>
      </dsp:txBody>
      <dsp:txXfrm>
        <a:off x="1148306" y="4349761"/>
        <a:ext cx="4593227" cy="820590"/>
      </dsp:txXfrm>
    </dsp:sp>
    <dsp:sp modelId="{B0D70799-6E96-43AA-910D-CF22AF2EDB74}">
      <dsp:nvSpPr>
        <dsp:cNvPr id="0" name=""/>
        <dsp:cNvSpPr/>
      </dsp:nvSpPr>
      <dsp:spPr>
        <a:xfrm>
          <a:off x="0" y="4349761"/>
          <a:ext cx="1148306" cy="820590"/>
        </a:xfrm>
        <a:prstGeom prst="rect">
          <a:avLst/>
        </a:prstGeom>
        <a:solidFill>
          <a:schemeClr val="accent2">
            <a:hueOff val="-3110148"/>
            <a:satOff val="-16453"/>
            <a:lumOff val="-6274"/>
            <a:alphaOff val="0"/>
          </a:schemeClr>
        </a:solidFill>
        <a:ln w="19050" cap="rnd" cmpd="sng" algn="ctr">
          <a:solidFill>
            <a:schemeClr val="accent2">
              <a:hueOff val="-3110148"/>
              <a:satOff val="-16453"/>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765" tIns="81056" rIns="60765" bIns="81056"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a:cs typeface="Arial"/>
            </a:rPr>
            <a:t>Address</a:t>
          </a:r>
        </a:p>
      </dsp:txBody>
      <dsp:txXfrm>
        <a:off x="0" y="4349761"/>
        <a:ext cx="1148306" cy="820590"/>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2E8B8A-775C-4675-B59A-EFC4890C1329}" type="datetimeFigureOut">
              <a:rPr lang="en-US" smtClean="0"/>
              <a:t>8/5/2026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768033-7265-4602-9359-1890603BAA86}" type="slidenum">
              <a:rPr lang="en-US" smtClean="0"/>
              <a:t>‹#›</a:t>
            </a:fld>
            <a:endParaRPr lang="en-US"/>
          </a:p>
        </p:txBody>
      </p:sp>
    </p:spTree>
    <p:extLst>
      <p:ext uri="{BB962C8B-B14F-4D97-AF65-F5344CB8AC3E}">
        <p14:creationId xmlns:p14="http://schemas.microsoft.com/office/powerpoint/2010/main" val="3556639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Asthma is a chronic respiratory condition affecting the airways which is one of the most prevalent chronic diseases in the world and is associated with persistent inflammation of the airways. Asthma is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airflow obstruction, which is reversible. According to the World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(2024), asthma is a big public health issue as it impacts on people of all ages and accounts for a large proportion of morbidity despite being treatable. According to </a:t>
            </a:r>
            <a:r>
              <a:rPr lang="en-US" sz="1200" kern="1200" dirty="0" err="1">
                <a:solidFill>
                  <a:schemeClr val="tx1"/>
                </a:solidFill>
                <a:effectLst/>
                <a:latin typeface="+mn-lt"/>
                <a:ea typeface="+mn-ea"/>
                <a:cs typeface="+mn-cs"/>
              </a:rPr>
              <a:t>Mosnaim</a:t>
            </a:r>
            <a:r>
              <a:rPr lang="en-US" sz="1200" kern="1200" dirty="0">
                <a:solidFill>
                  <a:schemeClr val="tx1"/>
                </a:solidFill>
                <a:effectLst/>
                <a:latin typeface="+mn-lt"/>
                <a:ea typeface="+mn-ea"/>
                <a:cs typeface="+mn-cs"/>
              </a:rPr>
              <a:t> (2023), chronic airway inflammation causes the airways to become hyperresponsive, which means that the airways narrow more easily when triggered by allergens, exercise or respiratory infections. Symptoms like wheezing, shortness of breath, chest tightness and coughing may vary with time and can aggravate at night or in the early morning. Additionally, the severity of asthma can differ significantly among people and needs constant monitoring and individual treatment (CDC, 2024).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these clinical characteristics is important as early identification and treatment of these will limit exacerbations, enhance quality of life and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unnecessary health care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B768033-7265-4602-9359-1890603BAA86}" type="slidenum">
              <a:rPr lang="en-US" smtClean="0"/>
              <a:t>2</a:t>
            </a:fld>
            <a:endParaRPr lang="en-US"/>
          </a:p>
        </p:txBody>
      </p:sp>
    </p:spTree>
    <p:extLst>
      <p:ext uri="{BB962C8B-B14F-4D97-AF65-F5344CB8AC3E}">
        <p14:creationId xmlns:p14="http://schemas.microsoft.com/office/powerpoint/2010/main" val="3269965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Asthma is not caused by a single factor, but is a complex interaction of genetic susceptibility, immune system dysfunction and external exposures. According to Habib et al. (2022), airway inflammation is triggered by abnormal immune responses in which inflammatory cells and cytokines are involved, leading to bronchial hyperresponsiveness and impaired airflow. Allergens, tobacco, exposure at work and respiratory infections can make symptoms worse, or trigger them. In addition, </a:t>
            </a:r>
            <a:r>
              <a:rPr lang="en-US" dirty="0" err="1">
                <a:latin typeface="Arial" panose="020B0604020202020204" pitchFamily="34" charset="0"/>
                <a:cs typeface="Arial" panose="020B0604020202020204" pitchFamily="34" charset="0"/>
              </a:rPr>
              <a:t>Makrufardi</a:t>
            </a:r>
            <a:r>
              <a:rPr lang="en-US" dirty="0">
                <a:latin typeface="Arial" panose="020B0604020202020204" pitchFamily="34" charset="0"/>
                <a:cs typeface="Arial" panose="020B0604020202020204" pitchFamily="34" charset="0"/>
              </a:rPr>
              <a:t> et al. (2023) point out that climate change and extreme weather events are increasingly becoming contributors to asthma exacerbations through their impact on pollen distribution and air quality. Severe airway inflammation causes airway oedema, hypersecretion of mucus and structural airway </a:t>
            </a:r>
            <a:r>
              <a:rPr lang="en-US" dirty="0" err="1">
                <a:latin typeface="Arial" panose="020B0604020202020204" pitchFamily="34" charset="0"/>
                <a:cs typeface="Arial" panose="020B0604020202020204" pitchFamily="34" charset="0"/>
              </a:rPr>
              <a:t>remodelling</a:t>
            </a:r>
            <a:r>
              <a:rPr lang="en-US" dirty="0">
                <a:latin typeface="Arial" panose="020B0604020202020204" pitchFamily="34" charset="0"/>
                <a:cs typeface="Arial" panose="020B0604020202020204" pitchFamily="34" charset="0"/>
              </a:rPr>
              <a:t>, especially in poorly controlled asthma (Aegerter and Lambrecht, 2022). In modern asthma care, the idea of a phenotype-guided and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approach has become increasingly important, as different inflammatory phenotypes have their own impact on disease severity and treatment response, as noted by Sim et al. (2024).</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B768033-7265-4602-9359-1890603BAA86}" type="slidenum">
              <a:rPr lang="en-US" smtClean="0"/>
              <a:t>3</a:t>
            </a:fld>
            <a:endParaRPr lang="en-US"/>
          </a:p>
        </p:txBody>
      </p:sp>
    </p:spTree>
    <p:extLst>
      <p:ext uri="{BB962C8B-B14F-4D97-AF65-F5344CB8AC3E}">
        <p14:creationId xmlns:p14="http://schemas.microsoft.com/office/powerpoint/2010/main" val="3916977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Asthma remains a significant health burden around the world, and is becoming more common in many parts of the globe. The World Health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(2024) estimates that there are about 262 million people globally living with asthma, and it is one of the most prevalent chronic respiratory conditions. In the United Kingdom, NICE (2024) estimates that approximately 1 in 12 adults and children are affected by asthma making it an important condition within primary and community healthcare services. The incidence of asthma is projected to rise in the next 30 years in the world due to </a:t>
            </a:r>
            <a:r>
              <a:rPr lang="en-US" dirty="0" err="1">
                <a:latin typeface="Arial" panose="020B0604020202020204" pitchFamily="34" charset="0"/>
                <a:cs typeface="Arial" panose="020B0604020202020204" pitchFamily="34" charset="0"/>
              </a:rPr>
              <a:t>urbanisation</a:t>
            </a:r>
            <a:r>
              <a:rPr lang="en-US" dirty="0">
                <a:latin typeface="Arial" panose="020B0604020202020204" pitchFamily="34" charset="0"/>
                <a:cs typeface="Arial" panose="020B0604020202020204" pitchFamily="34" charset="0"/>
              </a:rPr>
              <a:t>, environmental shifts and demographic change (Yuan et al, 2025). Likewise, </a:t>
            </a:r>
            <a:r>
              <a:rPr lang="en-US" dirty="0" err="1">
                <a:latin typeface="Arial" panose="020B0604020202020204" pitchFamily="34" charset="0"/>
                <a:cs typeface="Arial" panose="020B0604020202020204" pitchFamily="34" charset="0"/>
              </a:rPr>
              <a:t>Miligkos</a:t>
            </a:r>
            <a:r>
              <a:rPr lang="en-US" dirty="0">
                <a:latin typeface="Arial" panose="020B0604020202020204" pitchFamily="34" charset="0"/>
                <a:cs typeface="Arial" panose="020B0604020202020204" pitchFamily="34" charset="0"/>
              </a:rPr>
              <a:t> et al. (2024) state that asthma impacts people of all ages, but there are differences in disease patterns between children and adults. </a:t>
            </a:r>
            <a:r>
              <a:rPr lang="en-US" dirty="0" err="1">
                <a:latin typeface="Arial" panose="020B0604020202020204" pitchFamily="34" charset="0"/>
                <a:cs typeface="Arial" panose="020B0604020202020204" pitchFamily="34" charset="0"/>
              </a:rPr>
              <a:t>Gouia</a:t>
            </a:r>
            <a:r>
              <a:rPr lang="en-US" dirty="0">
                <a:latin typeface="Arial" panose="020B0604020202020204" pitchFamily="34" charset="0"/>
                <a:cs typeface="Arial" panose="020B0604020202020204" pitchFamily="34" charset="0"/>
              </a:rPr>
              <a:t> et al. (2024) further </a:t>
            </a:r>
            <a:r>
              <a:rPr lang="en-US" dirty="0" err="1">
                <a:latin typeface="Arial" panose="020B0604020202020204" pitchFamily="34" charset="0"/>
                <a:cs typeface="Arial" panose="020B0604020202020204" pitchFamily="34" charset="0"/>
              </a:rPr>
              <a:t>emphasises</a:t>
            </a:r>
            <a:r>
              <a:rPr lang="en-US" dirty="0">
                <a:latin typeface="Arial" panose="020B0604020202020204" pitchFamily="34" charset="0"/>
                <a:cs typeface="Arial" panose="020B0604020202020204" pitchFamily="34" charset="0"/>
              </a:rPr>
              <a:t> the high prevalence of childhood asthma in the UK, underscoring the critical need for effective diagnosis and management. In addition, Busby et al. (2022) show that there are ongoing ethnic disparities in asthma outcomes, requiring inequalities to be addressed by access to healthcare services.</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B768033-7265-4602-9359-1890603BAA86}" type="slidenum">
              <a:rPr lang="en-US" smtClean="0"/>
              <a:t>4</a:t>
            </a:fld>
            <a:endParaRPr lang="en-US"/>
          </a:p>
        </p:txBody>
      </p:sp>
    </p:spTree>
    <p:extLst>
      <p:ext uri="{BB962C8B-B14F-4D97-AF65-F5344CB8AC3E}">
        <p14:creationId xmlns:p14="http://schemas.microsoft.com/office/powerpoint/2010/main" val="3109384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Asthma places a substantial economic burden on both the National Health Service and the wider UK economy. Frontier Economics (2019) estimated that asthma costs the UK approximately £3 billion each year, with around £1.1 billion attributed to direct healthcare costs, including primary care consultations, hospital admissions, emergency treatment and prescribed medication. The remaining costs arise from indirect consequences such as sickness absence, reduced workplace productivity and premature mortality. These findings demonstrate that poorly controlled asthma has significant financial implications beyond the healthcare sector. In addition, </a:t>
            </a:r>
            <a:r>
              <a:rPr lang="en-US" dirty="0" err="1">
                <a:latin typeface="Arial" panose="020B0604020202020204" pitchFamily="34" charset="0"/>
                <a:cs typeface="Arial" panose="020B0604020202020204" pitchFamily="34" charset="0"/>
              </a:rPr>
              <a:t>Orlovic</a:t>
            </a:r>
            <a:r>
              <a:rPr lang="en-US" dirty="0">
                <a:latin typeface="Arial" panose="020B0604020202020204" pitchFamily="34" charset="0"/>
                <a:cs typeface="Arial" panose="020B0604020202020204" pitchFamily="34" charset="0"/>
              </a:rPr>
              <a:t> et al. (2024) reported that asthma also generates environmental and societal costs, particularly through the carbon footprint associated with inhaler use and increased healthcare resource </a:t>
            </a:r>
            <a:r>
              <a:rPr lang="en-US" dirty="0" err="1">
                <a:latin typeface="Arial" panose="020B0604020202020204" pitchFamily="34" charset="0"/>
                <a:cs typeface="Arial" panose="020B0604020202020204" pitchFamily="34" charset="0"/>
              </a:rPr>
              <a:t>utilisation</a:t>
            </a:r>
            <a:r>
              <a:rPr lang="en-US" dirty="0">
                <a:latin typeface="Arial" panose="020B0604020202020204" pitchFamily="34" charset="0"/>
                <a:cs typeface="Arial" panose="020B0604020202020204" pitchFamily="34" charset="0"/>
              </a:rPr>
              <a:t>. From a social perspective, asthma can reduce quality of life by limiting physical activity, affecting school attendance and work performance, and increasing psychological distress. Busby et al. (2022) further highlighted persistent ethnic inequalities in asthma outcomes, reinforcing the importance of equitable access to healthcare services and effective preventive interventions.</a:t>
            </a:r>
          </a:p>
        </p:txBody>
      </p:sp>
      <p:sp>
        <p:nvSpPr>
          <p:cNvPr id="4" name="Slide Number Placeholder 3"/>
          <p:cNvSpPr>
            <a:spLocks noGrp="1"/>
          </p:cNvSpPr>
          <p:nvPr>
            <p:ph type="sldNum" sz="quarter" idx="5"/>
          </p:nvPr>
        </p:nvSpPr>
        <p:spPr/>
        <p:txBody>
          <a:bodyPr/>
          <a:lstStyle/>
          <a:p>
            <a:fld id="{AB768033-7265-4602-9359-1890603BAA86}" type="slidenum">
              <a:rPr lang="en-US" smtClean="0"/>
              <a:t>5</a:t>
            </a:fld>
            <a:endParaRPr lang="en-US"/>
          </a:p>
        </p:txBody>
      </p:sp>
    </p:spTree>
    <p:extLst>
      <p:ext uri="{BB962C8B-B14F-4D97-AF65-F5344CB8AC3E}">
        <p14:creationId xmlns:p14="http://schemas.microsoft.com/office/powerpoint/2010/main" val="4259412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Proper diagnosis is essential for successful asthma management and avoidance of unnecessary treatment. The current guidance in the UK </a:t>
            </a:r>
            <a:r>
              <a:rPr lang="en-US" dirty="0" err="1">
                <a:latin typeface="Arial" panose="020B0604020202020204" pitchFamily="34" charset="0"/>
                <a:cs typeface="Arial" panose="020B0604020202020204" pitchFamily="34" charset="0"/>
              </a:rPr>
              <a:t>emphasises</a:t>
            </a:r>
            <a:r>
              <a:rPr lang="en-US" dirty="0">
                <a:latin typeface="Arial" panose="020B0604020202020204" pitchFamily="34" charset="0"/>
                <a:cs typeface="Arial" panose="020B0604020202020204" pitchFamily="34" charset="0"/>
              </a:rPr>
              <a:t> that asthma should not be diagnosed from symptoms alone since "wheeze" and "breathlessness" are also associated with several other respiratory conditions. Iacobucci (2024) states that the revised UK asthma guidelines are a radical change that calls for objective testing whenever feasible prior to diagnosis. These include spirometry with bronchodilator reversibility testing, fractional exhaled nitric oxide (</a:t>
            </a:r>
            <a:r>
              <a:rPr lang="en-US" dirty="0" err="1">
                <a:latin typeface="Arial" panose="020B0604020202020204" pitchFamily="34" charset="0"/>
                <a:cs typeface="Arial" panose="020B0604020202020204" pitchFamily="34" charset="0"/>
              </a:rPr>
              <a:t>FeNO</a:t>
            </a:r>
            <a:r>
              <a:rPr lang="en-US" dirty="0">
                <a:latin typeface="Arial" panose="020B0604020202020204" pitchFamily="34" charset="0"/>
                <a:cs typeface="Arial" panose="020B0604020202020204" pitchFamily="34" charset="0"/>
              </a:rPr>
              <a:t>) testing and peak expiratory flow monitoring. According to the British Thoracic Society (2026), these investigations help to prevent over- or under-diagnosis and have improved the diagnostic accuracy. An initial assessment should also include frequency of symptoms, whether symptoms have been exacerbated, inhaler technique, adherence to medication use, environmental factors, and other comorbidities. Early assessment enable clinician to provide treatment based on the severity of disease and enhance long-term asthma control and lessen future exacerbations.</a:t>
            </a:r>
          </a:p>
        </p:txBody>
      </p:sp>
      <p:sp>
        <p:nvSpPr>
          <p:cNvPr id="4" name="Slide Number Placeholder 3"/>
          <p:cNvSpPr>
            <a:spLocks noGrp="1"/>
          </p:cNvSpPr>
          <p:nvPr>
            <p:ph type="sldNum" sz="quarter" idx="5"/>
          </p:nvPr>
        </p:nvSpPr>
        <p:spPr/>
        <p:txBody>
          <a:bodyPr/>
          <a:lstStyle/>
          <a:p>
            <a:fld id="{AB768033-7265-4602-9359-1890603BAA86}" type="slidenum">
              <a:rPr lang="en-US" smtClean="0"/>
              <a:t>6</a:t>
            </a:fld>
            <a:endParaRPr lang="en-US"/>
          </a:p>
        </p:txBody>
      </p:sp>
    </p:spTree>
    <p:extLst>
      <p:ext uri="{BB962C8B-B14F-4D97-AF65-F5344CB8AC3E}">
        <p14:creationId xmlns:p14="http://schemas.microsoft.com/office/powerpoint/2010/main" val="1223104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Effective asthma management aims to achieve good symptom control while reducing the risk of future exacerbations. The British Thoracic Society (2026) recommends a structured stepwise approach, where treatment is regularly reviewed and adjusted according to symptom control and future risk. Routine asthma reviews and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asthma action plans also help improve long-term outcomes by supporting medication adherence and early recognition of worsening symptoms (NHS England, n.d.). Asthma care relies on a multidisciplinary team, including general practitioners, asthma specialist nurses, respiratory physicians, pharmacists and community healthcare professionals, who work together to deliver coordinated care. In the UK, the BTS/NICE/SIGN Integrated Asthma Guideline provides the national evidence-based framework for diagnosis and management. Similarly, the GINA 2024 Strategy promotes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risk-based care through regular assessment, treatment adjustment and patient education (Rajvanshi et al., 2024). Furthermore, Witte et al. (2023) explain that the Chronic Care Model strengthens multidisciplinary collaboration and self-management support, leading to better long-term asthma outcomes.</a:t>
            </a:r>
          </a:p>
        </p:txBody>
      </p:sp>
      <p:sp>
        <p:nvSpPr>
          <p:cNvPr id="4" name="Slide Number Placeholder 3"/>
          <p:cNvSpPr>
            <a:spLocks noGrp="1"/>
          </p:cNvSpPr>
          <p:nvPr>
            <p:ph type="sldNum" sz="quarter" idx="5"/>
          </p:nvPr>
        </p:nvSpPr>
        <p:spPr/>
        <p:txBody>
          <a:bodyPr/>
          <a:lstStyle/>
          <a:p>
            <a:fld id="{AB768033-7265-4602-9359-1890603BAA86}" type="slidenum">
              <a:rPr lang="en-US" smtClean="0"/>
              <a:t>7</a:t>
            </a:fld>
            <a:endParaRPr lang="en-US"/>
          </a:p>
        </p:txBody>
      </p:sp>
    </p:spTree>
    <p:extLst>
      <p:ext uri="{BB962C8B-B14F-4D97-AF65-F5344CB8AC3E}">
        <p14:creationId xmlns:p14="http://schemas.microsoft.com/office/powerpoint/2010/main" val="349248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Pharmacological treatment is the mainstay of asthma care; treatment is </a:t>
            </a:r>
            <a:r>
              <a:rPr lang="en-US" dirty="0" err="1">
                <a:latin typeface="Arial" panose="020B0604020202020204" pitchFamily="34" charset="0"/>
                <a:cs typeface="Arial" panose="020B0604020202020204" pitchFamily="34" charset="0"/>
              </a:rPr>
              <a:t>individualised</a:t>
            </a:r>
            <a:r>
              <a:rPr lang="en-US" dirty="0">
                <a:latin typeface="Arial" panose="020B0604020202020204" pitchFamily="34" charset="0"/>
                <a:cs typeface="Arial" panose="020B0604020202020204" pitchFamily="34" charset="0"/>
              </a:rPr>
              <a:t> based on symptom severity and disease control. Inhaled Corticosteroids are recommended as the first line preventer treatment by the NHS (2021) as they are effective at reducing airway inflammation and the number of exacerbations. Bronchodilators, such as short acting and long acting beta₂ agonists, are added based upon the asthma treatment step and control. Treatment should be revised periodically and modified with a step up or step down in treatment based on symptom control and future risk, as explained by </a:t>
            </a:r>
            <a:r>
              <a:rPr lang="en-US" dirty="0" err="1">
                <a:latin typeface="Arial" panose="020B0604020202020204" pitchFamily="34" charset="0"/>
                <a:cs typeface="Arial" panose="020B0604020202020204" pitchFamily="34" charset="0"/>
              </a:rPr>
              <a:t>Mosnaim</a:t>
            </a:r>
            <a:r>
              <a:rPr lang="en-US" dirty="0">
                <a:latin typeface="Arial" panose="020B0604020202020204" pitchFamily="34" charset="0"/>
                <a:cs typeface="Arial" panose="020B0604020202020204" pitchFamily="34" charset="0"/>
              </a:rPr>
              <a:t> (2023). Biologic therapy can provide an important treatment option for people with severe asthma who have not been able to control their asthma with best available inhaled medicines. Biologics are targeted therapies that block specific inflammatory pathways as described by Gyawali et al. (2025), and according to Bourdin et al. (2024) phenotype guided treatment has improved outcomes for patients with severe asthma. Thomas et al. (2022) also believe the treatment has improved over the years and that some patients may now be able to reach long-term asthma remission.</a:t>
            </a:r>
          </a:p>
        </p:txBody>
      </p:sp>
      <p:sp>
        <p:nvSpPr>
          <p:cNvPr id="4" name="Slide Number Placeholder 3"/>
          <p:cNvSpPr>
            <a:spLocks noGrp="1"/>
          </p:cNvSpPr>
          <p:nvPr>
            <p:ph type="sldNum" sz="quarter" idx="5"/>
          </p:nvPr>
        </p:nvSpPr>
        <p:spPr/>
        <p:txBody>
          <a:bodyPr/>
          <a:lstStyle/>
          <a:p>
            <a:fld id="{AB768033-7265-4602-9359-1890603BAA86}" type="slidenum">
              <a:rPr lang="en-US" smtClean="0"/>
              <a:t>8</a:t>
            </a:fld>
            <a:endParaRPr lang="en-US"/>
          </a:p>
        </p:txBody>
      </p:sp>
    </p:spTree>
    <p:extLst>
      <p:ext uri="{BB962C8B-B14F-4D97-AF65-F5344CB8AC3E}">
        <p14:creationId xmlns:p14="http://schemas.microsoft.com/office/powerpoint/2010/main" val="3983881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Asthma is often accompanied by other health conditions which make disease management more difficult and make it more likely that people will have poor outcomes. According to Cazzola et al. (2022), allergic rhinitis, obesity, gastro-</a:t>
            </a:r>
            <a:r>
              <a:rPr lang="en-US" dirty="0" err="1">
                <a:latin typeface="Arial" panose="020B0604020202020204" pitchFamily="34" charset="0"/>
                <a:cs typeface="Arial" panose="020B0604020202020204" pitchFamily="34" charset="0"/>
              </a:rPr>
              <a:t>oesophageal</a:t>
            </a:r>
            <a:r>
              <a:rPr lang="en-US" dirty="0">
                <a:latin typeface="Arial" panose="020B0604020202020204" pitchFamily="34" charset="0"/>
                <a:cs typeface="Arial" panose="020B0604020202020204" pitchFamily="34" charset="0"/>
              </a:rPr>
              <a:t> reflux disease (GORD), chronic rhinosinusitis, anxiety and depression are some of the most prevalent comorbidities seen in asthma. The ability to diagnose and treat these conditions is vital as they tend to be the root cause of lack of symptom control and often exacerbated. Preventive measures are also crucial in tackling disease burden.</a:t>
            </a:r>
          </a:p>
        </p:txBody>
      </p:sp>
      <p:sp>
        <p:nvSpPr>
          <p:cNvPr id="4" name="Slide Number Placeholder 3"/>
          <p:cNvSpPr>
            <a:spLocks noGrp="1"/>
          </p:cNvSpPr>
          <p:nvPr>
            <p:ph type="sldNum" sz="quarter" idx="5"/>
          </p:nvPr>
        </p:nvSpPr>
        <p:spPr/>
        <p:txBody>
          <a:bodyPr/>
          <a:lstStyle/>
          <a:p>
            <a:fld id="{AB768033-7265-4602-9359-1890603BAA86}" type="slidenum">
              <a:rPr lang="en-US" smtClean="0"/>
              <a:t>9</a:t>
            </a:fld>
            <a:endParaRPr lang="en-US"/>
          </a:p>
        </p:txBody>
      </p:sp>
    </p:spTree>
    <p:extLst>
      <p:ext uri="{BB962C8B-B14F-4D97-AF65-F5344CB8AC3E}">
        <p14:creationId xmlns:p14="http://schemas.microsoft.com/office/powerpoint/2010/main" val="3985673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Although asthma cannot always be prevented because genetic factors contribute to its development, many exacerbations can be prevented through effective management. Patients should identify and avoid common triggers such as tobacco smoke, dust mites, pollen, </a:t>
            </a:r>
            <a:r>
              <a:rPr lang="en-US" dirty="0" err="1"/>
              <a:t>mould</a:t>
            </a:r>
            <a:r>
              <a:rPr lang="en-US" dirty="0"/>
              <a:t>, pet dander and air pollution. Smoking cessation is particularly important because smoking worsens airway inflammation and reduces the effectiveness of inhaled corticosteroids. Regular asthma reviews allow healthcare professionals to assess symptom control, review inhaler technique and adjust treatment where necessary. Good medication adherence and correct inhaler use significantly reduce the risk of severe asthma attacks. The British Thoracic Society (2026) and NHS (2021) also recommend annual reviews and appropriate vaccinations, such as influenza vaccination, to reduce respiratory complications.</a:t>
            </a:r>
          </a:p>
        </p:txBody>
      </p:sp>
      <p:sp>
        <p:nvSpPr>
          <p:cNvPr id="4" name="Slide Number Placeholder 3"/>
          <p:cNvSpPr>
            <a:spLocks noGrp="1"/>
          </p:cNvSpPr>
          <p:nvPr>
            <p:ph type="sldNum" sz="quarter" idx="5"/>
          </p:nvPr>
        </p:nvSpPr>
        <p:spPr/>
        <p:txBody>
          <a:bodyPr/>
          <a:lstStyle/>
          <a:p>
            <a:fld id="{AB768033-7265-4602-9359-1890603BAA86}" type="slidenum">
              <a:rPr lang="en-US" smtClean="0"/>
              <a:t>10</a:t>
            </a:fld>
            <a:endParaRPr lang="en-US"/>
          </a:p>
        </p:txBody>
      </p:sp>
    </p:spTree>
    <p:extLst>
      <p:ext uri="{BB962C8B-B14F-4D97-AF65-F5344CB8AC3E}">
        <p14:creationId xmlns:p14="http://schemas.microsoft.com/office/powerpoint/2010/main" val="1246631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Co-productive care </a:t>
            </a:r>
            <a:r>
              <a:rPr lang="en-US" dirty="0" err="1">
                <a:latin typeface="Arial" panose="020B0604020202020204" pitchFamily="34" charset="0"/>
                <a:cs typeface="Arial" panose="020B0604020202020204" pitchFamily="34" charset="0"/>
              </a:rPr>
              <a:t>recognises</a:t>
            </a:r>
            <a:r>
              <a:rPr lang="en-US" dirty="0">
                <a:latin typeface="Arial" panose="020B0604020202020204" pitchFamily="34" charset="0"/>
                <a:cs typeface="Arial" panose="020B0604020202020204" pitchFamily="34" charset="0"/>
              </a:rPr>
              <a:t> that asthma control and management requires a partnership between the individual and care providers, where the individual is at the </a:t>
            </a:r>
            <a:r>
              <a:rPr lang="en-US" dirty="0" err="1">
                <a:latin typeface="Arial" panose="020B0604020202020204" pitchFamily="34" charset="0"/>
                <a:cs typeface="Arial" panose="020B0604020202020204" pitchFamily="34" charset="0"/>
              </a:rPr>
              <a:t>centre</a:t>
            </a:r>
            <a:r>
              <a:rPr lang="en-US" dirty="0">
                <a:latin typeface="Arial" panose="020B0604020202020204" pitchFamily="34" charset="0"/>
                <a:cs typeface="Arial" panose="020B0604020202020204" pitchFamily="34" charset="0"/>
              </a:rPr>
              <a:t> of the process of decision-making. The British Thoracic Society (2026) highlights the importance of effective communication for the detection of patients' concerns, the improvement of inhaler technique and the encouragement of adherence to treatment. Healthcare professionals need to listen to their patients and offer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education and guidance in patient-centered treatment plans, instead of simply telling them what to do. Collaborative goal setting has been highlighted by Pinnock et al. (2023) as a way of enabling individuals to know their condition and feel more responsible for managing symptoms. In addition to these clinical skills, every healthcare professional needs to show compassion, respect and cultural sensitivity, so that care is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and meets people's needs. Positive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like asking questions and reviewing asthma action plans and ongoing support </a:t>
            </a:r>
            <a:r>
              <a:rPr lang="en-US" dirty="0" err="1">
                <a:latin typeface="Arial" panose="020B0604020202020204" pitchFamily="34" charset="0"/>
                <a:cs typeface="Arial" panose="020B0604020202020204" pitchFamily="34" charset="0"/>
              </a:rPr>
              <a:t>support</a:t>
            </a:r>
            <a:r>
              <a:rPr lang="en-US" dirty="0">
                <a:latin typeface="Arial" panose="020B0604020202020204" pitchFamily="34" charset="0"/>
                <a:cs typeface="Arial" panose="020B0604020202020204" pitchFamily="34" charset="0"/>
              </a:rPr>
              <a:t> therapeutic relationships and enhance long-term asthma control. </a:t>
            </a:r>
          </a:p>
        </p:txBody>
      </p:sp>
      <p:sp>
        <p:nvSpPr>
          <p:cNvPr id="4" name="Slide Number Placeholder 3"/>
          <p:cNvSpPr>
            <a:spLocks noGrp="1"/>
          </p:cNvSpPr>
          <p:nvPr>
            <p:ph type="sldNum" sz="quarter" idx="5"/>
          </p:nvPr>
        </p:nvSpPr>
        <p:spPr/>
        <p:txBody>
          <a:bodyPr/>
          <a:lstStyle/>
          <a:p>
            <a:fld id="{AB768033-7265-4602-9359-1890603BAA86}" type="slidenum">
              <a:rPr lang="en-US" smtClean="0"/>
              <a:t>11</a:t>
            </a:fld>
            <a:endParaRPr lang="en-US"/>
          </a:p>
        </p:txBody>
      </p:sp>
    </p:spTree>
    <p:extLst>
      <p:ext uri="{BB962C8B-B14F-4D97-AF65-F5344CB8AC3E}">
        <p14:creationId xmlns:p14="http://schemas.microsoft.com/office/powerpoint/2010/main" val="12779642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Comprehensive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care </a:t>
            </a:r>
            <a:r>
              <a:rPr lang="en-US" dirty="0" err="1">
                <a:latin typeface="Arial" panose="020B0604020202020204" pitchFamily="34" charset="0"/>
                <a:cs typeface="Arial" panose="020B0604020202020204" pitchFamily="34" charset="0"/>
              </a:rPr>
              <a:t>recognises</a:t>
            </a:r>
            <a:r>
              <a:rPr lang="en-US" dirty="0">
                <a:latin typeface="Arial" panose="020B0604020202020204" pitchFamily="34" charset="0"/>
                <a:cs typeface="Arial" panose="020B0604020202020204" pitchFamily="34" charset="0"/>
              </a:rPr>
              <a:t> that asthma affects each individual differently; therefore, management should be tailored to the patient's symptoms, triggers, lifestyle and treatment goals. Pinnock et al. (2023) explain that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care begins with shared decision-making, enabling patients to work alongside healthcare professionals to develop an </a:t>
            </a:r>
            <a:r>
              <a:rPr lang="en-US" dirty="0" err="1">
                <a:latin typeface="Arial" panose="020B0604020202020204" pitchFamily="34" charset="0"/>
                <a:cs typeface="Arial" panose="020B0604020202020204" pitchFamily="34" charset="0"/>
              </a:rPr>
              <a:t>individualised</a:t>
            </a:r>
            <a:r>
              <a:rPr lang="en-US" dirty="0">
                <a:latin typeface="Arial" panose="020B0604020202020204" pitchFamily="34" charset="0"/>
                <a:cs typeface="Arial" panose="020B0604020202020204" pitchFamily="34" charset="0"/>
              </a:rPr>
              <a:t> asthma action plan. These plans provide clear guidance on daily medication use, </a:t>
            </a:r>
            <a:r>
              <a:rPr lang="en-US" dirty="0" err="1">
                <a:latin typeface="Arial" panose="020B0604020202020204" pitchFamily="34" charset="0"/>
                <a:cs typeface="Arial" panose="020B0604020202020204" pitchFamily="34" charset="0"/>
              </a:rPr>
              <a:t>recognising</a:t>
            </a:r>
            <a:r>
              <a:rPr lang="en-US" dirty="0">
                <a:latin typeface="Arial" panose="020B0604020202020204" pitchFamily="34" charset="0"/>
                <a:cs typeface="Arial" panose="020B0604020202020204" pitchFamily="34" charset="0"/>
              </a:rPr>
              <a:t> worsening symptoms, managing exacerbations and knowing when to seek medical attention. Supported self-management also includes education on correct inhaler technique, trigger avoidance and regular symptom monitoring to improve confidence and treatment adherence. Kinley et al. (2024) found that structured asthma reviews in primary care allow healthcare professionals to assess asthma control, review medications and adjust treatment according to changing clinical needs. Where appropriate, social prescribing can address wider health needs by referring patients to services such as smoking cessation, exercise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or mental health support. Although Cravo et al. (2022) examined chronic respiratory disease more broadly, the principles of patient education, ongoing review and self-management are directly applicable to asthma. Collectively, these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interventions improve asthma control, reduce exacerbations and emergency admissions, and empower patients to manage their condition independently over the long term.</a:t>
            </a:r>
          </a:p>
        </p:txBody>
      </p:sp>
      <p:sp>
        <p:nvSpPr>
          <p:cNvPr id="4" name="Slide Number Placeholder 3"/>
          <p:cNvSpPr>
            <a:spLocks noGrp="1"/>
          </p:cNvSpPr>
          <p:nvPr>
            <p:ph type="sldNum" sz="quarter" idx="5"/>
          </p:nvPr>
        </p:nvSpPr>
        <p:spPr/>
        <p:txBody>
          <a:bodyPr/>
          <a:lstStyle/>
          <a:p>
            <a:fld id="{AB768033-7265-4602-9359-1890603BAA86}" type="slidenum">
              <a:rPr lang="en-US" smtClean="0"/>
              <a:t>12</a:t>
            </a:fld>
            <a:endParaRPr lang="en-US"/>
          </a:p>
        </p:txBody>
      </p:sp>
    </p:spTree>
    <p:extLst>
      <p:ext uri="{BB962C8B-B14F-4D97-AF65-F5344CB8AC3E}">
        <p14:creationId xmlns:p14="http://schemas.microsoft.com/office/powerpoint/2010/main" val="2204062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NHS Comprehensive Model for Personalised Care places people with asthma at the </a:t>
            </a:r>
            <a:r>
              <a:rPr lang="en-US" dirty="0" err="1"/>
              <a:t>centre</a:t>
            </a:r>
            <a:r>
              <a:rPr lang="en-US" dirty="0"/>
              <a:t> of decisions about their treatment and ongoing management. Pinnock et al. (2023) explain that shared decision-making and </a:t>
            </a:r>
            <a:r>
              <a:rPr lang="en-US" dirty="0" err="1"/>
              <a:t>personalised</a:t>
            </a:r>
            <a:r>
              <a:rPr lang="en-US" dirty="0"/>
              <a:t> care planning enable patients to develop asthma action plans that reflect their symptoms, triggers and individual treatment goals. This approach encourages patients to select appropriate inhaler devices and understand how to respond to worsening symptoms. According to Kinley et al. (2024), supported self-management, including education on inhaler technique, symptom monitoring and trigger avoidance, improves treatment adherence and reduces exacerbations. Nikhil Rajvanshi et al. (2024) further </a:t>
            </a:r>
            <a:r>
              <a:rPr lang="en-US" dirty="0" err="1"/>
              <a:t>emphasise</a:t>
            </a:r>
            <a:r>
              <a:rPr lang="en-US" dirty="0"/>
              <a:t> that the GINA strategy promotes patient choice and regular treatment reviews, while NHS England (n.d.) highlights the value of social prescribing and personal health budgets for eligible patients with complex needs, supporting holistic, person-</a:t>
            </a:r>
            <a:r>
              <a:rPr lang="en-US" dirty="0" err="1"/>
              <a:t>centred</a:t>
            </a:r>
            <a:r>
              <a:rPr lang="en-US" dirty="0"/>
              <a:t> asthma care.</a:t>
            </a:r>
          </a:p>
        </p:txBody>
      </p:sp>
      <p:sp>
        <p:nvSpPr>
          <p:cNvPr id="4" name="Slide Number Placeholder 3"/>
          <p:cNvSpPr>
            <a:spLocks noGrp="1"/>
          </p:cNvSpPr>
          <p:nvPr>
            <p:ph type="sldNum" sz="quarter" idx="5"/>
          </p:nvPr>
        </p:nvSpPr>
        <p:spPr/>
        <p:txBody>
          <a:bodyPr/>
          <a:lstStyle/>
          <a:p>
            <a:fld id="{AB768033-7265-4602-9359-1890603BAA86}" type="slidenum">
              <a:rPr lang="en-US" smtClean="0"/>
              <a:t>13</a:t>
            </a:fld>
            <a:endParaRPr lang="en-US"/>
          </a:p>
        </p:txBody>
      </p:sp>
    </p:spTree>
    <p:extLst>
      <p:ext uri="{BB962C8B-B14F-4D97-AF65-F5344CB8AC3E}">
        <p14:creationId xmlns:p14="http://schemas.microsoft.com/office/powerpoint/2010/main" val="2900604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Arial" panose="020B0604020202020204" pitchFamily="34" charset="0"/>
                <a:ea typeface="+mn-ea"/>
                <a:cs typeface="Arial" panose="020B0604020202020204" pitchFamily="34" charset="0"/>
              </a:rPr>
              <a:t>Given the current evidence, there are several recommendations that further strengthen asthma care in the community and primary health care. Firstly, Iacobucci (2024) suggests objective diagnostic testing should be more widely adopted to increase the diagnostic accuracy and </a:t>
            </a:r>
            <a:r>
              <a:rPr lang="en-US" sz="1200" b="0" i="0" kern="1200" dirty="0" err="1">
                <a:solidFill>
                  <a:schemeClr val="tx1"/>
                </a:solidFill>
                <a:effectLst/>
                <a:latin typeface="Arial" panose="020B0604020202020204" pitchFamily="34" charset="0"/>
                <a:ea typeface="+mn-ea"/>
                <a:cs typeface="Arial" panose="020B0604020202020204" pitchFamily="34" charset="0"/>
              </a:rPr>
              <a:t>minimise</a:t>
            </a:r>
            <a:r>
              <a:rPr lang="en-US" sz="1200" b="0" i="0" kern="1200" dirty="0">
                <a:solidFill>
                  <a:schemeClr val="tx1"/>
                </a:solidFill>
                <a:effectLst/>
                <a:latin typeface="Arial" panose="020B0604020202020204" pitchFamily="34" charset="0"/>
                <a:ea typeface="+mn-ea"/>
                <a:cs typeface="Arial" panose="020B0604020202020204" pitchFamily="34" charset="0"/>
              </a:rPr>
              <a:t> inappropriate treatment. Second, the British Thoracic Society (2026) recommends regular structured asthma reviews to evaluate inhaler technique, symptom control, medication adherence and risk of future exacerbations. Patient education </a:t>
            </a:r>
            <a:r>
              <a:rPr lang="en-US" sz="1200" b="0" i="0" kern="1200" dirty="0" err="1">
                <a:solidFill>
                  <a:schemeClr val="tx1"/>
                </a:solidFill>
                <a:effectLst/>
                <a:latin typeface="Arial" panose="020B0604020202020204" pitchFamily="34" charset="0"/>
                <a:ea typeface="+mn-ea"/>
                <a:cs typeface="Arial" panose="020B0604020202020204" pitchFamily="34" charset="0"/>
              </a:rPr>
              <a:t>programmes</a:t>
            </a:r>
            <a:r>
              <a:rPr lang="en-US" sz="1200" b="0" i="0" kern="1200" dirty="0">
                <a:solidFill>
                  <a:schemeClr val="tx1"/>
                </a:solidFill>
                <a:effectLst/>
                <a:latin typeface="Arial" panose="020B0604020202020204" pitchFamily="34" charset="0"/>
                <a:ea typeface="+mn-ea"/>
                <a:cs typeface="Arial" panose="020B0604020202020204" pitchFamily="34" charset="0"/>
              </a:rPr>
              <a:t> are another area that should be continued to expand as patients with better understanding are more likely to be able to manage their condition effectively. Kinley et al (2024) show that supported self-management and </a:t>
            </a:r>
            <a:r>
              <a:rPr lang="en-US" sz="1200" b="0" i="0" kern="1200" dirty="0" err="1">
                <a:solidFill>
                  <a:schemeClr val="tx1"/>
                </a:solidFill>
                <a:effectLst/>
                <a:latin typeface="Arial" panose="020B0604020202020204" pitchFamily="34" charset="0"/>
                <a:ea typeface="+mn-ea"/>
                <a:cs typeface="Arial" panose="020B0604020202020204" pitchFamily="34" charset="0"/>
              </a:rPr>
              <a:t>personalised</a:t>
            </a:r>
            <a:r>
              <a:rPr lang="en-US" sz="1200" b="0" i="0" kern="1200" dirty="0">
                <a:solidFill>
                  <a:schemeClr val="tx1"/>
                </a:solidFill>
                <a:effectLst/>
                <a:latin typeface="Arial" panose="020B0604020202020204" pitchFamily="34" charset="0"/>
                <a:ea typeface="+mn-ea"/>
                <a:cs typeface="Arial" panose="020B0604020202020204" pitchFamily="34" charset="0"/>
              </a:rPr>
              <a:t> asthma action plans can achieve better asthma </a:t>
            </a:r>
            <a:r>
              <a:rPr lang="en-US" sz="1200" b="0" i="0" kern="1200" dirty="0" err="1">
                <a:solidFill>
                  <a:schemeClr val="tx1"/>
                </a:solidFill>
                <a:effectLst/>
                <a:latin typeface="Arial" panose="020B0604020202020204" pitchFamily="34" charset="0"/>
                <a:ea typeface="+mn-ea"/>
                <a:cs typeface="Arial" panose="020B0604020202020204" pitchFamily="34" charset="0"/>
              </a:rPr>
              <a:t>longterm</a:t>
            </a:r>
            <a:r>
              <a:rPr lang="en-US" sz="1200" b="0" i="0" kern="1200" dirty="0">
                <a:solidFill>
                  <a:schemeClr val="tx1"/>
                </a:solidFill>
                <a:effectLst/>
                <a:latin typeface="Arial" panose="020B0604020202020204" pitchFamily="34" charset="0"/>
                <a:ea typeface="+mn-ea"/>
                <a:cs typeface="Arial" panose="020B0604020202020204" pitchFamily="34" charset="0"/>
              </a:rPr>
              <a:t> control and lower usage of emergency healthcare. In addition, Witte et al. (2023) suggest a greater focus on integrated multidisciplinary care to enhance communication between health care systems and continuity of care. There are further opportunities to enhance outcomes for severe asthma by improving access to biologic therapies for eligible patients, as pointed out by Gyawali et al. (2025). Finally, tackling health inequalities and environmental risk factors continues to be crucial to narrowing gaps in asthma outcomes and the health of the population.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B768033-7265-4602-9359-1890603BAA86}" type="slidenum">
              <a:rPr lang="en-US" smtClean="0"/>
              <a:t>14</a:t>
            </a:fld>
            <a:endParaRPr lang="en-US"/>
          </a:p>
        </p:txBody>
      </p:sp>
    </p:spTree>
    <p:extLst>
      <p:ext uri="{BB962C8B-B14F-4D97-AF65-F5344CB8AC3E}">
        <p14:creationId xmlns:p14="http://schemas.microsoft.com/office/powerpoint/2010/main" val="25577417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In conclusion, asthma is a common but complex chronic respiratory disease that requires timely diagnosis, evidence-based treatment and continuous monitoring throughout the patient's life. Effective management involves more than just giving the right medication, and relies on good assessment, working in a team and involving the person in the care process. Education,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asthma action plans and supported self-management empower individuals to </a:t>
            </a:r>
            <a:r>
              <a:rPr lang="en-US" dirty="0" err="1">
                <a:latin typeface="Arial" panose="020B0604020202020204" pitchFamily="34" charset="0"/>
                <a:cs typeface="Arial" panose="020B0604020202020204" pitchFamily="34" charset="0"/>
              </a:rPr>
              <a:t>recognise</a:t>
            </a:r>
            <a:r>
              <a:rPr lang="en-US" dirty="0">
                <a:latin typeface="Arial" panose="020B0604020202020204" pitchFamily="34" charset="0"/>
                <a:cs typeface="Arial" panose="020B0604020202020204" pitchFamily="34" charset="0"/>
              </a:rPr>
              <a:t> when their asthma is deteriorating, to follow treatment and to </a:t>
            </a:r>
            <a:r>
              <a:rPr lang="en-US" dirty="0" err="1">
                <a:latin typeface="Arial" panose="020B0604020202020204" pitchFamily="34" charset="0"/>
                <a:cs typeface="Arial" panose="020B0604020202020204" pitchFamily="34" charset="0"/>
              </a:rPr>
              <a:t>minimise</a:t>
            </a:r>
            <a:r>
              <a:rPr lang="en-US" dirty="0">
                <a:latin typeface="Arial" panose="020B0604020202020204" pitchFamily="34" charset="0"/>
                <a:cs typeface="Arial" panose="020B0604020202020204" pitchFamily="34" charset="0"/>
              </a:rPr>
              <a:t> the risk of severe asthma attacks. Community health workers are thus crucial to supporting prevention, encouraging positive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providing integrated, individual health services. Future developments in the field of targeted therapies, as well as new diagnostic strategies and multi-sector health care services will offer important opportunities to improve asthma outcomes.</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B768033-7265-4602-9359-1890603BAA86}" type="slidenum">
              <a:rPr lang="en-US" smtClean="0"/>
              <a:t>15</a:t>
            </a:fld>
            <a:endParaRPr lang="en-US"/>
          </a:p>
        </p:txBody>
      </p:sp>
    </p:spTree>
    <p:extLst>
      <p:ext uri="{BB962C8B-B14F-4D97-AF65-F5344CB8AC3E}">
        <p14:creationId xmlns:p14="http://schemas.microsoft.com/office/powerpoint/2010/main" val="14142702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8/5/2026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542107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2542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6481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15840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8160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4407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26474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096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7414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507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55543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191851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23982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915048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478957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8611621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24828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8/5/2026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185938"/>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46/annurev-pathol-042220-015902" TargetMode="External"/><Relationship Id="rId7" Type="http://schemas.openxmlformats.org/officeDocument/2006/relationships/hyperlink" Target="https://www.cdc.gov/asthma/about/index.html"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sciencedirect.com/science/article/abs/pii/S2213219821010618?dgcid=rss_sd_all" TargetMode="External"/><Relationship Id="rId5" Type="http://schemas.openxmlformats.org/officeDocument/2006/relationships/hyperlink" Target="https://www.brit-thoracic.org.uk/clinical-resources/asthma/" TargetMode="External"/><Relationship Id="rId4" Type="http://schemas.openxmlformats.org/officeDocument/2006/relationships/hyperlink" Target="https://pubmed.ncbi.nlm.nih.gov/38280454/"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bmj.com/content/387/bmj.q2685" TargetMode="External"/><Relationship Id="rId3" Type="http://schemas.openxmlformats.org/officeDocument/2006/relationships/hyperlink" Target="https://pmc.ncbi.nlm.nih.gov/articles/PMC8791295/" TargetMode="External"/><Relationship Id="rId7" Type="http://schemas.openxmlformats.org/officeDocument/2006/relationships/hyperlink" Target="https://www.ncbi.nlm.nih.gov/pmc/articles/PMC9454904/"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dovepress.com/epidemiology-of-childhood-asthma-in-the-uk-peer-reviewed-fulltext-article-JAA" TargetMode="External"/><Relationship Id="rId5" Type="http://schemas.openxmlformats.org/officeDocument/2006/relationships/hyperlink" Target="https://globalasthmareport.org/resources/Global_Asthma_Report_2022.pdf" TargetMode="External"/><Relationship Id="rId4" Type="http://schemas.openxmlformats.org/officeDocument/2006/relationships/hyperlink" Target="https://www.frontier-economics.com/uk/en/news-and-insights/news/news-article-i20698-the-cost-of-asthma-in-the-uk/"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nclhealthandcare.org.uk/wp-content/uploads/2025/08/3_Adult_Asthma_Inhaler_Choice_Full.pdf" TargetMode="External"/><Relationship Id="rId3" Type="http://schemas.openxmlformats.org/officeDocument/2006/relationships/hyperlink" Target="https://err.ersjournals.com/content/32/168/230019" TargetMode="External"/><Relationship Id="rId7" Type="http://schemas.openxmlformats.org/officeDocument/2006/relationships/hyperlink" Target="https://www.england.nhs.uk/london/london-clinical-networks/our-networks/london-babies-children-and-young-peoples-transformation-team/asthma/"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nhs.uk/conditions/asthma/" TargetMode="External"/><Relationship Id="rId5" Type="http://schemas.openxmlformats.org/officeDocument/2006/relationships/hyperlink" Target="https://cks.nice.org.uk/topics/asthma/background-information/prevalence/" TargetMode="External"/><Relationship Id="rId4" Type="http://schemas.openxmlformats.org/officeDocument/2006/relationships/hyperlink" Target="https://doi.org/10.1016/j.anai.2024.12.004" TargetMode="External"/><Relationship Id="rId9" Type="http://schemas.openxmlformats.org/officeDocument/2006/relationships/hyperlink" Target="https://openres.ersjournals.com/content/early/2024/03/14/23120541.00577-2023.abstract"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tandfonline.com/doi/full/10.1080/17476348.2023.2241357"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thelancet.com/journals/eclinm/article/PIIS2589-5370(24)00630-8/fulltext" TargetMode="External"/><Relationship Id="rId5" Type="http://schemas.openxmlformats.org/officeDocument/2006/relationships/hyperlink" Target="https://www.who.int/news-room/fact-sheets/detail/asthma" TargetMode="External"/><Relationship Id="rId4" Type="http://schemas.openxmlformats.org/officeDocument/2006/relationships/hyperlink" Target="https://www.gov.uk/guidance/asthma-and-airborne-allerge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Subtitle 9">
            <a:extLst>
              <a:ext uri="{FF2B5EF4-FFF2-40B4-BE49-F238E27FC236}">
                <a16:creationId xmlns:a16="http://schemas.microsoft.com/office/drawing/2014/main" id="{78BF3873-6701-F14D-86B2-E8A2BDEF805B}"/>
              </a:ext>
            </a:extLst>
          </p:cNvPr>
          <p:cNvSpPr>
            <a:spLocks noGrp="1"/>
          </p:cNvSpPr>
          <p:nvPr>
            <p:ph type="subTitle" idx="1"/>
          </p:nvPr>
        </p:nvSpPr>
        <p:spPr>
          <a:xfrm>
            <a:off x="1629101" y="1866900"/>
            <a:ext cx="8936846" cy="3272363"/>
          </a:xfrm>
        </p:spPr>
        <p:txBody>
          <a:bodyPr/>
          <a:lstStyle/>
          <a:p>
            <a:pPr>
              <a:buNone/>
            </a:pPr>
            <a:endParaRPr lang="en-US" b="1" dirty="0">
              <a:latin typeface="Arial" panose="020B0604020202020204" pitchFamily="34" charset="0"/>
              <a:cs typeface="Arial" panose="020B0604020202020204" pitchFamily="34" charset="0"/>
            </a:endParaRPr>
          </a:p>
          <a:p>
            <a:pPr algn="ctr">
              <a:buNone/>
            </a:pPr>
            <a:r>
              <a:rPr lang="en-US" b="1" dirty="0">
                <a:latin typeface="Arial" panose="020B0604020202020204" pitchFamily="34" charset="0"/>
                <a:cs typeface="Arial" panose="020B0604020202020204" pitchFamily="34" charset="0"/>
              </a:rPr>
              <a:t>LCHS7003_Component 2: Individual Presentation</a:t>
            </a:r>
            <a:endParaRPr lang="en-US" dirty="0">
              <a:latin typeface="Arial" panose="020B0604020202020204" pitchFamily="34" charset="0"/>
              <a:cs typeface="Arial" panose="020B0604020202020204" pitchFamily="34" charset="0"/>
            </a:endParaRPr>
          </a:p>
          <a:p>
            <a:pPr>
              <a:buNone/>
            </a:pPr>
            <a:endParaRPr lang="en-US" b="1" dirty="0">
              <a:latin typeface="Arial" panose="020B0604020202020204" pitchFamily="34" charset="0"/>
              <a:cs typeface="Arial" panose="020B0604020202020204" pitchFamily="34" charset="0"/>
            </a:endParaRPr>
          </a:p>
          <a:p>
            <a:pPr algn="ctr">
              <a:buNone/>
            </a:pPr>
            <a:endParaRPr lang="en-US" b="1" dirty="0">
              <a:latin typeface="Arial" panose="020B0604020202020204" pitchFamily="34" charset="0"/>
              <a:cs typeface="Arial" panose="020B0604020202020204" pitchFamily="34" charset="0"/>
            </a:endParaRPr>
          </a:p>
          <a:p>
            <a:pPr algn="ctr">
              <a:buNone/>
            </a:pPr>
            <a:r>
              <a:rPr lang="en-US" b="1" dirty="0">
                <a:latin typeface="Arial" panose="020B0604020202020204" pitchFamily="34" charset="0"/>
                <a:cs typeface="Arial" panose="020B0604020202020204" pitchFamily="34" charset="0"/>
              </a:rPr>
              <a:t>Student Name: Agomuo Onuoha Confidence Chinonyerem</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Student ID: 2244624</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Submission Date: 11</a:t>
            </a:r>
            <a:r>
              <a:rPr lang="en-US" b="1" baseline="30000" dirty="0">
                <a:latin typeface="Arial" panose="020B0604020202020204" pitchFamily="34" charset="0"/>
                <a:cs typeface="Arial" panose="020B0604020202020204" pitchFamily="34" charset="0"/>
              </a:rPr>
              <a:t>th</a:t>
            </a:r>
            <a:r>
              <a:rPr lang="en-US" b="1" dirty="0">
                <a:latin typeface="Arial" panose="020B0604020202020204" pitchFamily="34" charset="0"/>
                <a:cs typeface="Arial" panose="020B0604020202020204" pitchFamily="34" charset="0"/>
              </a:rPr>
              <a:t> August 2026</a:t>
            </a:r>
          </a:p>
          <a:p>
            <a:pPr algn="ctr">
              <a:buNone/>
            </a:pPr>
            <a:r>
              <a:rPr lang="en-US" b="1" dirty="0">
                <a:latin typeface="Arial" panose="020B0604020202020204" pitchFamily="34" charset="0"/>
                <a:cs typeface="Arial" panose="020B0604020202020204" pitchFamily="34" charset="0"/>
              </a:rPr>
              <a:t>Lecturer name: Muhammad Khan</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20829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A0B9F-7DCF-D2D6-B7DB-201B1BCD329F}"/>
              </a:ext>
            </a:extLst>
          </p:cNvPr>
          <p:cNvSpPr>
            <a:spLocks noGrp="1"/>
          </p:cNvSpPr>
          <p:nvPr>
            <p:ph type="title"/>
          </p:nvPr>
        </p:nvSpPr>
        <p:spPr>
          <a:xfrm>
            <a:off x="946761" y="254696"/>
            <a:ext cx="10935218" cy="1456267"/>
          </a:xfrm>
        </p:spPr>
        <p:txBody>
          <a:bodyPr>
            <a:normAutofit/>
          </a:bodyPr>
          <a:lstStyle/>
          <a:p>
            <a:pPr algn="ctr"/>
            <a:r>
              <a:rPr lang="en-US" sz="4000" b="1" dirty="0">
                <a:latin typeface="Arial"/>
                <a:cs typeface="Arial"/>
              </a:rPr>
              <a:t>Overview of Asthma</a:t>
            </a:r>
          </a:p>
        </p:txBody>
      </p:sp>
      <p:sp>
        <p:nvSpPr>
          <p:cNvPr id="3" name="Content Placeholder 2">
            <a:extLst>
              <a:ext uri="{FF2B5EF4-FFF2-40B4-BE49-F238E27FC236}">
                <a16:creationId xmlns:a16="http://schemas.microsoft.com/office/drawing/2014/main" id="{73EB8B5D-2352-1D1F-65B2-D4249027331D}"/>
              </a:ext>
            </a:extLst>
          </p:cNvPr>
          <p:cNvSpPr>
            <a:spLocks noGrp="1"/>
          </p:cNvSpPr>
          <p:nvPr>
            <p:ph idx="1"/>
          </p:nvPr>
        </p:nvSpPr>
        <p:spPr>
          <a:xfrm>
            <a:off x="310021" y="1494889"/>
            <a:ext cx="8140293" cy="4296311"/>
          </a:xfrm>
        </p:spPr>
        <p:txBody>
          <a:bodyPr vert="horz" lIns="91440" tIns="45720" rIns="91440" bIns="45720" rtlCol="0">
            <a:normAutofit/>
          </a:bodyPr>
          <a:lstStyle/>
          <a:p>
            <a:pPr marL="0" lvl="0" indent="0">
              <a:lnSpc>
                <a:spcPct val="90000"/>
              </a:lnSpc>
              <a:buNone/>
            </a:pPr>
            <a:r>
              <a:rPr lang="en-US" b="1" dirty="0">
                <a:latin typeface="Arial"/>
                <a:cs typeface="Arial"/>
              </a:rPr>
              <a:t>Definition</a:t>
            </a:r>
          </a:p>
          <a:p>
            <a:pPr marL="342900" lvl="0" indent="-342900">
              <a:lnSpc>
                <a:spcPct val="90000"/>
              </a:lnSpc>
              <a:buFont typeface="Arial" panose="020B0604020202020204" pitchFamily="34" charset="0"/>
              <a:buChar char="•"/>
            </a:pPr>
            <a:r>
              <a:rPr lang="en-US" sz="1400" dirty="0">
                <a:latin typeface="Arial"/>
                <a:cs typeface="Arial"/>
              </a:rPr>
              <a:t>Asthma is a chronic inflammatory disease of the airways </a:t>
            </a:r>
            <a:r>
              <a:rPr lang="en-US" sz="1400" dirty="0" err="1">
                <a:latin typeface="Arial"/>
                <a:cs typeface="Arial"/>
              </a:rPr>
              <a:t>characterised</a:t>
            </a:r>
            <a:r>
              <a:rPr lang="en-US" sz="1400" dirty="0">
                <a:latin typeface="Arial"/>
                <a:cs typeface="Arial"/>
              </a:rPr>
              <a:t> by variable respiratory symptoms and reversible airflow obstruction (WHO, 2024). </a:t>
            </a:r>
          </a:p>
          <a:p>
            <a:pPr marL="342900" lvl="0" indent="-342900">
              <a:lnSpc>
                <a:spcPct val="90000"/>
              </a:lnSpc>
              <a:buFont typeface="Arial" panose="020B0604020202020204" pitchFamily="34" charset="0"/>
              <a:buChar char="•"/>
            </a:pPr>
            <a:r>
              <a:rPr lang="en-US" sz="1400" dirty="0">
                <a:latin typeface="Arial"/>
                <a:cs typeface="Arial"/>
              </a:rPr>
              <a:t>According to </a:t>
            </a:r>
            <a:r>
              <a:rPr lang="en-US" sz="1400" dirty="0" err="1">
                <a:latin typeface="Arial"/>
                <a:cs typeface="Arial"/>
              </a:rPr>
              <a:t>Mosnaim</a:t>
            </a:r>
            <a:r>
              <a:rPr lang="en-US" sz="1400" dirty="0">
                <a:latin typeface="Arial"/>
                <a:cs typeface="Arial"/>
              </a:rPr>
              <a:t> (2023), asthma results from chronic airway inflammation, bronchial hyperresponsiveness and intermittent airflow limitation. </a:t>
            </a:r>
          </a:p>
          <a:p>
            <a:pPr marL="342900" lvl="0" indent="-342900">
              <a:lnSpc>
                <a:spcPct val="90000"/>
              </a:lnSpc>
              <a:buFont typeface="Arial" panose="020B0604020202020204" pitchFamily="34" charset="0"/>
              <a:buChar char="•"/>
            </a:pPr>
            <a:r>
              <a:rPr lang="en-US" sz="1400" dirty="0">
                <a:latin typeface="Arial"/>
                <a:cs typeface="Arial"/>
              </a:rPr>
              <a:t>Symptoms fluctuate over time and vary in severity depending on trigger exposure and disease control. </a:t>
            </a:r>
          </a:p>
          <a:p>
            <a:pPr>
              <a:lnSpc>
                <a:spcPct val="90000"/>
              </a:lnSpc>
              <a:buNone/>
            </a:pPr>
            <a:r>
              <a:rPr lang="en-US" sz="1400" b="1" dirty="0">
                <a:latin typeface="Arial"/>
                <a:cs typeface="Arial"/>
              </a:rPr>
              <a:t>Symptoms</a:t>
            </a:r>
          </a:p>
          <a:p>
            <a:pPr marL="342900" lvl="0" indent="-342900">
              <a:lnSpc>
                <a:spcPct val="90000"/>
              </a:lnSpc>
              <a:buFont typeface="Arial" panose="020B0604020202020204" pitchFamily="34" charset="0"/>
              <a:buChar char="•"/>
            </a:pPr>
            <a:r>
              <a:rPr lang="en-US" sz="1400" dirty="0">
                <a:latin typeface="Arial"/>
                <a:cs typeface="Arial"/>
              </a:rPr>
              <a:t>Wheezing </a:t>
            </a:r>
          </a:p>
          <a:p>
            <a:pPr marL="342900" lvl="0" indent="-342900">
              <a:lnSpc>
                <a:spcPct val="90000"/>
              </a:lnSpc>
              <a:buFont typeface="Arial" panose="020B0604020202020204" pitchFamily="34" charset="0"/>
              <a:buChar char="•"/>
            </a:pPr>
            <a:r>
              <a:rPr lang="en-US" sz="1400" dirty="0">
                <a:latin typeface="Arial"/>
                <a:cs typeface="Arial"/>
              </a:rPr>
              <a:t>Shortness of breath </a:t>
            </a:r>
          </a:p>
          <a:p>
            <a:pPr marL="342900" lvl="0" indent="-342900">
              <a:lnSpc>
                <a:spcPct val="90000"/>
              </a:lnSpc>
              <a:buFont typeface="Arial" panose="020B0604020202020204" pitchFamily="34" charset="0"/>
              <a:buChar char="•"/>
            </a:pPr>
            <a:r>
              <a:rPr lang="en-US" sz="1400" dirty="0">
                <a:latin typeface="Arial"/>
                <a:cs typeface="Arial"/>
              </a:rPr>
              <a:t>Chest tightness </a:t>
            </a:r>
          </a:p>
          <a:p>
            <a:pPr marL="342900" lvl="0" indent="-342900">
              <a:lnSpc>
                <a:spcPct val="90000"/>
              </a:lnSpc>
              <a:buFont typeface="Arial" panose="020B0604020202020204" pitchFamily="34" charset="0"/>
              <a:buChar char="•"/>
            </a:pPr>
            <a:r>
              <a:rPr lang="en-US" sz="1400" dirty="0">
                <a:latin typeface="Arial"/>
                <a:cs typeface="Arial"/>
              </a:rPr>
              <a:t>Persistent or intermittent cough </a:t>
            </a:r>
          </a:p>
          <a:p>
            <a:pPr marL="342900" lvl="0" indent="-342900">
              <a:lnSpc>
                <a:spcPct val="90000"/>
              </a:lnSpc>
              <a:buFont typeface="Arial" panose="020B0604020202020204" pitchFamily="34" charset="0"/>
              <a:buChar char="•"/>
            </a:pPr>
            <a:r>
              <a:rPr lang="en-US" sz="1400" dirty="0">
                <a:latin typeface="Arial"/>
                <a:cs typeface="Arial"/>
              </a:rPr>
              <a:t>Variable airflow limitation, particularly at night or during exercise (NHS, 2021)</a:t>
            </a:r>
          </a:p>
          <a:p>
            <a:pPr marL="0" indent="0">
              <a:lnSpc>
                <a:spcPct val="90000"/>
              </a:lnSpc>
              <a:buNone/>
            </a:pPr>
            <a:endParaRPr lang="en-US" sz="1400" dirty="0">
              <a:latin typeface="Arial" panose="020B0604020202020204" pitchFamily="34" charset="0"/>
              <a:cs typeface="Arial" panose="020B0604020202020204" pitchFamily="34" charset="0"/>
            </a:endParaRPr>
          </a:p>
        </p:txBody>
      </p:sp>
      <p:pic>
        <p:nvPicPr>
          <p:cNvPr id="4" name="Picture 3" descr="Asthma | Family Doctor">
            <a:extLst>
              <a:ext uri="{FF2B5EF4-FFF2-40B4-BE49-F238E27FC236}">
                <a16:creationId xmlns:a16="http://schemas.microsoft.com/office/drawing/2014/main" id="{5CFD2C64-4A5A-9837-C65E-BBDCFB5DBBE2}"/>
              </a:ext>
            </a:extLst>
          </p:cNvPr>
          <p:cNvPicPr>
            <a:picLocks noChangeAspect="1"/>
          </p:cNvPicPr>
          <p:nvPr/>
        </p:nvPicPr>
        <p:blipFill>
          <a:blip r:embed="rId4"/>
          <a:srcRect l="28545" r="23545" b="1"/>
          <a:stretch>
            <a:fillRect/>
          </a:stretch>
        </p:blipFill>
        <p:spPr>
          <a:xfrm>
            <a:off x="8640425" y="1599155"/>
            <a:ext cx="3445714" cy="429631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61DC5426-5C8B-1983-935E-BE8CA2C29931}"/>
              </a:ext>
            </a:extLst>
          </p:cNvPr>
          <p:cNvSpPr txBox="1"/>
          <p:nvPr/>
        </p:nvSpPr>
        <p:spPr>
          <a:xfrm>
            <a:off x="8966718" y="6055567"/>
            <a:ext cx="2382832" cy="369332"/>
          </a:xfrm>
          <a:prstGeom prst="rect">
            <a:avLst/>
          </a:prstGeom>
          <a:noFill/>
        </p:spPr>
        <p:txBody>
          <a:bodyPr wrap="none" rtlCol="0">
            <a:spAutoFit/>
          </a:bodyPr>
          <a:lstStyle/>
          <a:p>
            <a:r>
              <a:rPr lang="en-US" dirty="0"/>
              <a:t>(familydoctor.org,2020)</a:t>
            </a:r>
          </a:p>
        </p:txBody>
      </p:sp>
    </p:spTree>
    <p:extLst>
      <p:ext uri="{BB962C8B-B14F-4D97-AF65-F5344CB8AC3E}">
        <p14:creationId xmlns:p14="http://schemas.microsoft.com/office/powerpoint/2010/main" val="186214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E1EB41F2-E181-4D4D-9131-A30F6B0A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3D63CC92-C517-4C71-9222-4579252CD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0839"/>
          </a:xfrm>
          <a:custGeom>
            <a:avLst/>
            <a:gdLst>
              <a:gd name="connsiteX0" fmla="*/ 0 w 12192000"/>
              <a:gd name="connsiteY0" fmla="*/ 0 h 2270839"/>
              <a:gd name="connsiteX1" fmla="*/ 12192000 w 12192000"/>
              <a:gd name="connsiteY1" fmla="*/ 0 h 2270839"/>
              <a:gd name="connsiteX2" fmla="*/ 12192000 w 12192000"/>
              <a:gd name="connsiteY2" fmla="*/ 213719 h 2270839"/>
              <a:gd name="connsiteX3" fmla="*/ 12192000 w 12192000"/>
              <a:gd name="connsiteY3" fmla="*/ 471948 h 2270839"/>
              <a:gd name="connsiteX4" fmla="*/ 12192000 w 12192000"/>
              <a:gd name="connsiteY4" fmla="*/ 519830 h 2270839"/>
              <a:gd name="connsiteX5" fmla="*/ 12192000 w 12192000"/>
              <a:gd name="connsiteY5" fmla="*/ 744793 h 2270839"/>
              <a:gd name="connsiteX6" fmla="*/ 12192000 w 12192000"/>
              <a:gd name="connsiteY6" fmla="*/ 1754021 h 2270839"/>
              <a:gd name="connsiteX7" fmla="*/ 11957522 w 12192000"/>
              <a:gd name="connsiteY7" fmla="*/ 1797923 h 2270839"/>
              <a:gd name="connsiteX8" fmla="*/ 11679973 w 12192000"/>
              <a:gd name="connsiteY8" fmla="*/ 1847667 h 2270839"/>
              <a:gd name="connsiteX9" fmla="*/ 11401197 w 12192000"/>
              <a:gd name="connsiteY9" fmla="*/ 1896360 h 2270839"/>
              <a:gd name="connsiteX10" fmla="*/ 11121192 w 12192000"/>
              <a:gd name="connsiteY10" fmla="*/ 1938046 h 2270839"/>
              <a:gd name="connsiteX11" fmla="*/ 10842416 w 12192000"/>
              <a:gd name="connsiteY11" fmla="*/ 1980083 h 2270839"/>
              <a:gd name="connsiteX12" fmla="*/ 10562411 w 12192000"/>
              <a:gd name="connsiteY12" fmla="*/ 2019318 h 2270839"/>
              <a:gd name="connsiteX13" fmla="*/ 10286091 w 12192000"/>
              <a:gd name="connsiteY13" fmla="*/ 2052947 h 2270839"/>
              <a:gd name="connsiteX14" fmla="*/ 10006086 w 12192000"/>
              <a:gd name="connsiteY14" fmla="*/ 2084825 h 2270839"/>
              <a:gd name="connsiteX15" fmla="*/ 9727310 w 12192000"/>
              <a:gd name="connsiteY15" fmla="*/ 2113901 h 2270839"/>
              <a:gd name="connsiteX16" fmla="*/ 9453445 w 12192000"/>
              <a:gd name="connsiteY16" fmla="*/ 2139123 h 2270839"/>
              <a:gd name="connsiteX17" fmla="*/ 9175897 w 12192000"/>
              <a:gd name="connsiteY17" fmla="*/ 2164345 h 2270839"/>
              <a:gd name="connsiteX18" fmla="*/ 8902033 w 12192000"/>
              <a:gd name="connsiteY18" fmla="*/ 2185364 h 2270839"/>
              <a:gd name="connsiteX19" fmla="*/ 8628169 w 12192000"/>
              <a:gd name="connsiteY19" fmla="*/ 2201828 h 2270839"/>
              <a:gd name="connsiteX20" fmla="*/ 8355533 w 12192000"/>
              <a:gd name="connsiteY20" fmla="*/ 2218994 h 2270839"/>
              <a:gd name="connsiteX21" fmla="*/ 8085353 w 12192000"/>
              <a:gd name="connsiteY21" fmla="*/ 2233356 h 2270839"/>
              <a:gd name="connsiteX22" fmla="*/ 7817629 w 12192000"/>
              <a:gd name="connsiteY22" fmla="*/ 2243515 h 2270839"/>
              <a:gd name="connsiteX23" fmla="*/ 7549905 w 12192000"/>
              <a:gd name="connsiteY23" fmla="*/ 2252273 h 2270839"/>
              <a:gd name="connsiteX24" fmla="*/ 7284638 w 12192000"/>
              <a:gd name="connsiteY24" fmla="*/ 2260680 h 2270839"/>
              <a:gd name="connsiteX25" fmla="*/ 7023055 w 12192000"/>
              <a:gd name="connsiteY25" fmla="*/ 2264534 h 2270839"/>
              <a:gd name="connsiteX26" fmla="*/ 6761472 w 12192000"/>
              <a:gd name="connsiteY26" fmla="*/ 2268737 h 2270839"/>
              <a:gd name="connsiteX27" fmla="*/ 6503573 w 12192000"/>
              <a:gd name="connsiteY27" fmla="*/ 2270839 h 2270839"/>
              <a:gd name="connsiteX28" fmla="*/ 6248130 w 12192000"/>
              <a:gd name="connsiteY28" fmla="*/ 2268737 h 2270839"/>
              <a:gd name="connsiteX29" fmla="*/ 5995144 w 12192000"/>
              <a:gd name="connsiteY29" fmla="*/ 2268737 h 2270839"/>
              <a:gd name="connsiteX30" fmla="*/ 5744613 w 12192000"/>
              <a:gd name="connsiteY30" fmla="*/ 2264534 h 2270839"/>
              <a:gd name="connsiteX31" fmla="*/ 5498995 w 12192000"/>
              <a:gd name="connsiteY31" fmla="*/ 2258228 h 2270839"/>
              <a:gd name="connsiteX32" fmla="*/ 5255834 w 12192000"/>
              <a:gd name="connsiteY32" fmla="*/ 2252273 h 2270839"/>
              <a:gd name="connsiteX33" fmla="*/ 5017584 w 12192000"/>
              <a:gd name="connsiteY33" fmla="*/ 2245617 h 2270839"/>
              <a:gd name="connsiteX34" fmla="*/ 4780562 w 12192000"/>
              <a:gd name="connsiteY34" fmla="*/ 2235458 h 2270839"/>
              <a:gd name="connsiteX35" fmla="*/ 4547227 w 12192000"/>
              <a:gd name="connsiteY35" fmla="*/ 2224598 h 2270839"/>
              <a:gd name="connsiteX36" fmla="*/ 4318800 w 12192000"/>
              <a:gd name="connsiteY36" fmla="*/ 2214790 h 2270839"/>
              <a:gd name="connsiteX37" fmla="*/ 3873004 w 12192000"/>
              <a:gd name="connsiteY37" fmla="*/ 2187115 h 2270839"/>
              <a:gd name="connsiteX38" fmla="*/ 3445628 w 12192000"/>
              <a:gd name="connsiteY38" fmla="*/ 2157690 h 2270839"/>
              <a:gd name="connsiteX39" fmla="*/ 3035446 w 12192000"/>
              <a:gd name="connsiteY39" fmla="*/ 2126862 h 2270839"/>
              <a:gd name="connsiteX40" fmla="*/ 2647370 w 12192000"/>
              <a:gd name="connsiteY40" fmla="*/ 2092883 h 2270839"/>
              <a:gd name="connsiteX41" fmla="*/ 2276487 w 12192000"/>
              <a:gd name="connsiteY41" fmla="*/ 2057501 h 2270839"/>
              <a:gd name="connsiteX42" fmla="*/ 1932621 w 12192000"/>
              <a:gd name="connsiteY42" fmla="*/ 2019318 h 2270839"/>
              <a:gd name="connsiteX43" fmla="*/ 1609634 w 12192000"/>
              <a:gd name="connsiteY43" fmla="*/ 1981835 h 2270839"/>
              <a:gd name="connsiteX44" fmla="*/ 1312435 w 12192000"/>
              <a:gd name="connsiteY44" fmla="*/ 1944352 h 2270839"/>
              <a:gd name="connsiteX45" fmla="*/ 1039799 w 12192000"/>
              <a:gd name="connsiteY45" fmla="*/ 1908971 h 2270839"/>
              <a:gd name="connsiteX46" fmla="*/ 797865 w 12192000"/>
              <a:gd name="connsiteY46" fmla="*/ 1875341 h 2270839"/>
              <a:gd name="connsiteX47" fmla="*/ 579265 w 12192000"/>
              <a:gd name="connsiteY47" fmla="*/ 1843463 h 2270839"/>
              <a:gd name="connsiteX48" fmla="*/ 395052 w 12192000"/>
              <a:gd name="connsiteY48" fmla="*/ 1816840 h 2270839"/>
              <a:gd name="connsiteX49" fmla="*/ 240312 w 12192000"/>
              <a:gd name="connsiteY49" fmla="*/ 1791617 h 2270839"/>
              <a:gd name="connsiteX50" fmla="*/ 27853 w 12192000"/>
              <a:gd name="connsiteY50" fmla="*/ 1755536 h 2270839"/>
              <a:gd name="connsiteX51" fmla="*/ 0 w 12192000"/>
              <a:gd name="connsiteY51" fmla="*/ 1750823 h 2270839"/>
              <a:gd name="connsiteX52" fmla="*/ 0 w 12192000"/>
              <a:gd name="connsiteY52" fmla="*/ 744793 h 2270839"/>
              <a:gd name="connsiteX53" fmla="*/ 0 w 12192000"/>
              <a:gd name="connsiteY53" fmla="*/ 519830 h 2270839"/>
              <a:gd name="connsiteX54" fmla="*/ 0 w 12192000"/>
              <a:gd name="connsiteY54" fmla="*/ 471948 h 2270839"/>
              <a:gd name="connsiteX55" fmla="*/ 0 w 12192000"/>
              <a:gd name="connsiteY55" fmla="*/ 213719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2270839">
                <a:moveTo>
                  <a:pt x="0" y="0"/>
                </a:moveTo>
                <a:lnTo>
                  <a:pt x="12192000" y="0"/>
                </a:lnTo>
                <a:lnTo>
                  <a:pt x="12192000" y="213719"/>
                </a:lnTo>
                <a:lnTo>
                  <a:pt x="12192000" y="471948"/>
                </a:lnTo>
                <a:lnTo>
                  <a:pt x="12192000" y="519830"/>
                </a:lnTo>
                <a:lnTo>
                  <a:pt x="12192000" y="744793"/>
                </a:lnTo>
                <a:lnTo>
                  <a:pt x="12192000" y="1754021"/>
                </a:lnTo>
                <a:lnTo>
                  <a:pt x="11957522" y="1797923"/>
                </a:lnTo>
                <a:lnTo>
                  <a:pt x="11679973" y="1847667"/>
                </a:lnTo>
                <a:lnTo>
                  <a:pt x="11401197" y="1896360"/>
                </a:lnTo>
                <a:lnTo>
                  <a:pt x="11121192" y="1938046"/>
                </a:lnTo>
                <a:lnTo>
                  <a:pt x="10842416" y="1980083"/>
                </a:lnTo>
                <a:lnTo>
                  <a:pt x="10562411" y="2019318"/>
                </a:lnTo>
                <a:lnTo>
                  <a:pt x="10286091" y="2052947"/>
                </a:lnTo>
                <a:lnTo>
                  <a:pt x="10006086" y="2084825"/>
                </a:lnTo>
                <a:lnTo>
                  <a:pt x="9727310" y="2113901"/>
                </a:lnTo>
                <a:lnTo>
                  <a:pt x="9453445" y="2139123"/>
                </a:lnTo>
                <a:lnTo>
                  <a:pt x="9175897" y="2164345"/>
                </a:lnTo>
                <a:lnTo>
                  <a:pt x="8902033" y="2185364"/>
                </a:lnTo>
                <a:lnTo>
                  <a:pt x="8628169" y="2201828"/>
                </a:lnTo>
                <a:lnTo>
                  <a:pt x="8355533" y="2218994"/>
                </a:lnTo>
                <a:lnTo>
                  <a:pt x="8085353" y="2233356"/>
                </a:lnTo>
                <a:lnTo>
                  <a:pt x="7817629" y="2243515"/>
                </a:lnTo>
                <a:lnTo>
                  <a:pt x="7549905" y="2252273"/>
                </a:lnTo>
                <a:lnTo>
                  <a:pt x="7284638" y="2260680"/>
                </a:lnTo>
                <a:lnTo>
                  <a:pt x="7023055" y="2264534"/>
                </a:lnTo>
                <a:lnTo>
                  <a:pt x="6761472" y="2268737"/>
                </a:lnTo>
                <a:lnTo>
                  <a:pt x="6503573" y="2270839"/>
                </a:lnTo>
                <a:lnTo>
                  <a:pt x="6248130" y="2268737"/>
                </a:lnTo>
                <a:lnTo>
                  <a:pt x="5995144" y="2268737"/>
                </a:lnTo>
                <a:lnTo>
                  <a:pt x="5744613" y="2264534"/>
                </a:lnTo>
                <a:lnTo>
                  <a:pt x="5498995" y="2258228"/>
                </a:lnTo>
                <a:lnTo>
                  <a:pt x="5255834" y="2252273"/>
                </a:lnTo>
                <a:lnTo>
                  <a:pt x="5017584" y="2245617"/>
                </a:lnTo>
                <a:lnTo>
                  <a:pt x="4780562" y="2235458"/>
                </a:lnTo>
                <a:lnTo>
                  <a:pt x="4547227" y="2224598"/>
                </a:lnTo>
                <a:lnTo>
                  <a:pt x="4318800" y="2214790"/>
                </a:lnTo>
                <a:lnTo>
                  <a:pt x="3873004" y="2187115"/>
                </a:lnTo>
                <a:lnTo>
                  <a:pt x="3445628" y="2157690"/>
                </a:lnTo>
                <a:lnTo>
                  <a:pt x="3035446" y="2126862"/>
                </a:lnTo>
                <a:lnTo>
                  <a:pt x="2647370" y="2092883"/>
                </a:lnTo>
                <a:lnTo>
                  <a:pt x="2276487" y="2057501"/>
                </a:lnTo>
                <a:lnTo>
                  <a:pt x="1932621" y="2019318"/>
                </a:lnTo>
                <a:lnTo>
                  <a:pt x="1609634" y="1981835"/>
                </a:lnTo>
                <a:lnTo>
                  <a:pt x="1312435" y="1944352"/>
                </a:lnTo>
                <a:lnTo>
                  <a:pt x="1039799" y="1908971"/>
                </a:lnTo>
                <a:lnTo>
                  <a:pt x="797865" y="1875341"/>
                </a:lnTo>
                <a:lnTo>
                  <a:pt x="579265" y="1843463"/>
                </a:lnTo>
                <a:lnTo>
                  <a:pt x="395052" y="1816840"/>
                </a:lnTo>
                <a:lnTo>
                  <a:pt x="240312" y="1791617"/>
                </a:lnTo>
                <a:lnTo>
                  <a:pt x="27853" y="1755536"/>
                </a:lnTo>
                <a:lnTo>
                  <a:pt x="0" y="1750823"/>
                </a:lnTo>
                <a:lnTo>
                  <a:pt x="0" y="744793"/>
                </a:lnTo>
                <a:lnTo>
                  <a:pt x="0" y="519830"/>
                </a:lnTo>
                <a:lnTo>
                  <a:pt x="0" y="471948"/>
                </a:lnTo>
                <a:lnTo>
                  <a:pt x="0" y="213719"/>
                </a:lnTo>
                <a:close/>
              </a:path>
            </a:pathLst>
          </a:custGeom>
          <a:solidFill>
            <a:schemeClr val="tx2"/>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79" name="Picture 78">
            <a:extLst>
              <a:ext uri="{FF2B5EF4-FFF2-40B4-BE49-F238E27FC236}">
                <a16:creationId xmlns:a16="http://schemas.microsoft.com/office/drawing/2014/main" id="{40A39FDC-39F4-4CB7-873B-8D786EC025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25900" b="63148"/>
          <a:stretch/>
        </p:blipFill>
        <p:spPr>
          <a:xfrm>
            <a:off x="4071257" y="1"/>
            <a:ext cx="8117568" cy="2270839"/>
          </a:xfrm>
          <a:custGeom>
            <a:avLst/>
            <a:gdLst>
              <a:gd name="connsiteX0" fmla="*/ 0 w 8117568"/>
              <a:gd name="connsiteY0" fmla="*/ 0 h 2270839"/>
              <a:gd name="connsiteX1" fmla="*/ 8117568 w 8117568"/>
              <a:gd name="connsiteY1" fmla="*/ 0 h 2270839"/>
              <a:gd name="connsiteX2" fmla="*/ 8117568 w 8117568"/>
              <a:gd name="connsiteY2" fmla="*/ 1754616 h 2270839"/>
              <a:gd name="connsiteX3" fmla="*/ 7886265 w 8117568"/>
              <a:gd name="connsiteY3" fmla="*/ 1797923 h 2270839"/>
              <a:gd name="connsiteX4" fmla="*/ 7608716 w 8117568"/>
              <a:gd name="connsiteY4" fmla="*/ 1847667 h 2270839"/>
              <a:gd name="connsiteX5" fmla="*/ 7329940 w 8117568"/>
              <a:gd name="connsiteY5" fmla="*/ 1896360 h 2270839"/>
              <a:gd name="connsiteX6" fmla="*/ 7049935 w 8117568"/>
              <a:gd name="connsiteY6" fmla="*/ 1938046 h 2270839"/>
              <a:gd name="connsiteX7" fmla="*/ 6771159 w 8117568"/>
              <a:gd name="connsiteY7" fmla="*/ 1980083 h 2270839"/>
              <a:gd name="connsiteX8" fmla="*/ 6491154 w 8117568"/>
              <a:gd name="connsiteY8" fmla="*/ 2019318 h 2270839"/>
              <a:gd name="connsiteX9" fmla="*/ 6214834 w 8117568"/>
              <a:gd name="connsiteY9" fmla="*/ 2052947 h 2270839"/>
              <a:gd name="connsiteX10" fmla="*/ 5934829 w 8117568"/>
              <a:gd name="connsiteY10" fmla="*/ 2084825 h 2270839"/>
              <a:gd name="connsiteX11" fmla="*/ 5656053 w 8117568"/>
              <a:gd name="connsiteY11" fmla="*/ 2113901 h 2270839"/>
              <a:gd name="connsiteX12" fmla="*/ 5382188 w 8117568"/>
              <a:gd name="connsiteY12" fmla="*/ 2139123 h 2270839"/>
              <a:gd name="connsiteX13" fmla="*/ 5104640 w 8117568"/>
              <a:gd name="connsiteY13" fmla="*/ 2164345 h 2270839"/>
              <a:gd name="connsiteX14" fmla="*/ 4830776 w 8117568"/>
              <a:gd name="connsiteY14" fmla="*/ 2185364 h 2270839"/>
              <a:gd name="connsiteX15" fmla="*/ 4556912 w 8117568"/>
              <a:gd name="connsiteY15" fmla="*/ 2201828 h 2270839"/>
              <a:gd name="connsiteX16" fmla="*/ 4284276 w 8117568"/>
              <a:gd name="connsiteY16" fmla="*/ 2218994 h 2270839"/>
              <a:gd name="connsiteX17" fmla="*/ 4014096 w 8117568"/>
              <a:gd name="connsiteY17" fmla="*/ 2233356 h 2270839"/>
              <a:gd name="connsiteX18" fmla="*/ 3746372 w 8117568"/>
              <a:gd name="connsiteY18" fmla="*/ 2243515 h 2270839"/>
              <a:gd name="connsiteX19" fmla="*/ 3478648 w 8117568"/>
              <a:gd name="connsiteY19" fmla="*/ 2252273 h 2270839"/>
              <a:gd name="connsiteX20" fmla="*/ 3213381 w 8117568"/>
              <a:gd name="connsiteY20" fmla="*/ 2260680 h 2270839"/>
              <a:gd name="connsiteX21" fmla="*/ 2951798 w 8117568"/>
              <a:gd name="connsiteY21" fmla="*/ 2264534 h 2270839"/>
              <a:gd name="connsiteX22" fmla="*/ 2690215 w 8117568"/>
              <a:gd name="connsiteY22" fmla="*/ 2268737 h 2270839"/>
              <a:gd name="connsiteX23" fmla="*/ 2432316 w 8117568"/>
              <a:gd name="connsiteY23" fmla="*/ 2270839 h 2270839"/>
              <a:gd name="connsiteX24" fmla="*/ 2176873 w 8117568"/>
              <a:gd name="connsiteY24" fmla="*/ 2268737 h 2270839"/>
              <a:gd name="connsiteX25" fmla="*/ 1923887 w 8117568"/>
              <a:gd name="connsiteY25" fmla="*/ 2268737 h 2270839"/>
              <a:gd name="connsiteX26" fmla="*/ 1673356 w 8117568"/>
              <a:gd name="connsiteY26" fmla="*/ 2264534 h 2270839"/>
              <a:gd name="connsiteX27" fmla="*/ 1427738 w 8117568"/>
              <a:gd name="connsiteY27" fmla="*/ 2258228 h 2270839"/>
              <a:gd name="connsiteX28" fmla="*/ 1184577 w 8117568"/>
              <a:gd name="connsiteY28" fmla="*/ 2252273 h 2270839"/>
              <a:gd name="connsiteX29" fmla="*/ 946327 w 8117568"/>
              <a:gd name="connsiteY29" fmla="*/ 2245617 h 2270839"/>
              <a:gd name="connsiteX30" fmla="*/ 709305 w 8117568"/>
              <a:gd name="connsiteY30" fmla="*/ 2235458 h 2270839"/>
              <a:gd name="connsiteX31" fmla="*/ 475970 w 8117568"/>
              <a:gd name="connsiteY31" fmla="*/ 2224598 h 2270839"/>
              <a:gd name="connsiteX32" fmla="*/ 247543 w 8117568"/>
              <a:gd name="connsiteY32" fmla="*/ 2214790 h 2270839"/>
              <a:gd name="connsiteX33" fmla="*/ 0 w 8117568"/>
              <a:gd name="connsiteY33" fmla="*/ 2199423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117568" h="2270839">
                <a:moveTo>
                  <a:pt x="0" y="0"/>
                </a:moveTo>
                <a:lnTo>
                  <a:pt x="8117568" y="0"/>
                </a:lnTo>
                <a:lnTo>
                  <a:pt x="8117568" y="1754616"/>
                </a:lnTo>
                <a:lnTo>
                  <a:pt x="7886265" y="1797923"/>
                </a:lnTo>
                <a:lnTo>
                  <a:pt x="7608716" y="1847667"/>
                </a:lnTo>
                <a:lnTo>
                  <a:pt x="7329940" y="1896360"/>
                </a:lnTo>
                <a:lnTo>
                  <a:pt x="7049935" y="1938046"/>
                </a:lnTo>
                <a:lnTo>
                  <a:pt x="6771159" y="1980083"/>
                </a:lnTo>
                <a:lnTo>
                  <a:pt x="6491154" y="2019318"/>
                </a:lnTo>
                <a:lnTo>
                  <a:pt x="6214834" y="2052947"/>
                </a:lnTo>
                <a:lnTo>
                  <a:pt x="5934829" y="2084825"/>
                </a:lnTo>
                <a:lnTo>
                  <a:pt x="5656053" y="2113901"/>
                </a:lnTo>
                <a:lnTo>
                  <a:pt x="5382188" y="2139123"/>
                </a:lnTo>
                <a:lnTo>
                  <a:pt x="5104640" y="2164345"/>
                </a:lnTo>
                <a:lnTo>
                  <a:pt x="4830776" y="2185364"/>
                </a:lnTo>
                <a:lnTo>
                  <a:pt x="4556912" y="2201828"/>
                </a:lnTo>
                <a:lnTo>
                  <a:pt x="4284276" y="2218994"/>
                </a:lnTo>
                <a:lnTo>
                  <a:pt x="4014096" y="2233356"/>
                </a:lnTo>
                <a:lnTo>
                  <a:pt x="3746372" y="2243515"/>
                </a:lnTo>
                <a:lnTo>
                  <a:pt x="3478648" y="2252273"/>
                </a:lnTo>
                <a:lnTo>
                  <a:pt x="3213381" y="2260680"/>
                </a:lnTo>
                <a:lnTo>
                  <a:pt x="2951798" y="2264534"/>
                </a:lnTo>
                <a:lnTo>
                  <a:pt x="2690215" y="2268737"/>
                </a:lnTo>
                <a:lnTo>
                  <a:pt x="2432316" y="2270839"/>
                </a:lnTo>
                <a:lnTo>
                  <a:pt x="2176873" y="2268737"/>
                </a:lnTo>
                <a:lnTo>
                  <a:pt x="1923887" y="2268737"/>
                </a:lnTo>
                <a:lnTo>
                  <a:pt x="1673356" y="2264534"/>
                </a:lnTo>
                <a:lnTo>
                  <a:pt x="1427738" y="2258228"/>
                </a:lnTo>
                <a:lnTo>
                  <a:pt x="1184577" y="2252273"/>
                </a:lnTo>
                <a:lnTo>
                  <a:pt x="946327" y="2245617"/>
                </a:lnTo>
                <a:lnTo>
                  <a:pt x="709305" y="2235458"/>
                </a:lnTo>
                <a:lnTo>
                  <a:pt x="475970" y="2224598"/>
                </a:lnTo>
                <a:lnTo>
                  <a:pt x="247543" y="2214790"/>
                </a:lnTo>
                <a:lnTo>
                  <a:pt x="0" y="2199423"/>
                </a:lnTo>
                <a:close/>
              </a:path>
            </a:pathLst>
          </a:custGeom>
        </p:spPr>
      </p:pic>
      <p:sp>
        <p:nvSpPr>
          <p:cNvPr id="2" name="Title 1">
            <a:extLst>
              <a:ext uri="{FF2B5EF4-FFF2-40B4-BE49-F238E27FC236}">
                <a16:creationId xmlns:a16="http://schemas.microsoft.com/office/drawing/2014/main" id="{442214BA-6E63-84D1-A051-D96BC6CCC04B}"/>
              </a:ext>
            </a:extLst>
          </p:cNvPr>
          <p:cNvSpPr>
            <a:spLocks noGrp="1"/>
          </p:cNvSpPr>
          <p:nvPr>
            <p:ph type="title"/>
          </p:nvPr>
        </p:nvSpPr>
        <p:spPr>
          <a:xfrm>
            <a:off x="1030288" y="609600"/>
            <a:ext cx="10131425" cy="1110343"/>
          </a:xfrm>
        </p:spPr>
        <p:txBody>
          <a:bodyPr>
            <a:normAutofit/>
          </a:bodyPr>
          <a:lstStyle/>
          <a:p>
            <a:pPr algn="ctr"/>
            <a:r>
              <a:rPr lang="en-US" b="1">
                <a:solidFill>
                  <a:schemeClr val="bg1"/>
                </a:solidFill>
                <a:latin typeface="Arial"/>
                <a:cs typeface="Arial"/>
              </a:rPr>
              <a:t>Aetiology and Pathophysiology</a:t>
            </a:r>
            <a:endParaRPr lang="en-US" b="1" dirty="0">
              <a:solidFill>
                <a:schemeClr val="bg1"/>
              </a:solidFill>
              <a:latin typeface="Arial"/>
              <a:cs typeface="Arial"/>
            </a:endParaRPr>
          </a:p>
        </p:txBody>
      </p:sp>
      <p:sp>
        <p:nvSpPr>
          <p:cNvPr id="70" name="Content Placeholder 69">
            <a:extLst>
              <a:ext uri="{FF2B5EF4-FFF2-40B4-BE49-F238E27FC236}">
                <a16:creationId xmlns:a16="http://schemas.microsoft.com/office/drawing/2014/main" id="{593C72B1-09B0-185E-4568-804514D66541}"/>
              </a:ext>
            </a:extLst>
          </p:cNvPr>
          <p:cNvSpPr>
            <a:spLocks noGrp="1"/>
          </p:cNvSpPr>
          <p:nvPr>
            <p:ph idx="1"/>
          </p:nvPr>
        </p:nvSpPr>
        <p:spPr>
          <a:xfrm>
            <a:off x="685801" y="2592572"/>
            <a:ext cx="10820400" cy="3198627"/>
          </a:xfrm>
        </p:spPr>
        <p:txBody>
          <a:bodyPr>
            <a:normAutofit/>
          </a:bodyPr>
          <a:lstStyle/>
          <a:p>
            <a:pPr marL="0" indent="0">
              <a:lnSpc>
                <a:spcPct val="90000"/>
              </a:lnSpc>
              <a:buNone/>
            </a:pPr>
            <a:r>
              <a:rPr lang="en-GB" sz="1500" b="1" dirty="0">
                <a:latin typeface="Arial"/>
                <a:cs typeface="Arial"/>
              </a:rPr>
              <a:t>Aetiology</a:t>
            </a:r>
            <a:endParaRPr lang="en-GB" sz="1500" dirty="0">
              <a:latin typeface="Arial"/>
              <a:ea typeface="Calibri" panose="020F0502020204030204"/>
              <a:cs typeface="Arial"/>
            </a:endParaRPr>
          </a:p>
          <a:p>
            <a:pPr>
              <a:lnSpc>
                <a:spcPct val="90000"/>
              </a:lnSpc>
              <a:buClr>
                <a:srgbClr val="FFFFFF"/>
              </a:buClr>
            </a:pPr>
            <a:r>
              <a:rPr lang="en-GB" sz="1500" dirty="0">
                <a:latin typeface="Arial"/>
                <a:ea typeface="+mn-lt"/>
                <a:cs typeface="Arial"/>
              </a:rPr>
              <a:t>Asthma develops through complex interactions between genetic susceptibility and environmental exposures. </a:t>
            </a:r>
            <a:endParaRPr lang="en-GB" sz="1500" dirty="0">
              <a:latin typeface="Arial"/>
              <a:cs typeface="Arial"/>
            </a:endParaRPr>
          </a:p>
          <a:p>
            <a:pPr>
              <a:lnSpc>
                <a:spcPct val="90000"/>
              </a:lnSpc>
              <a:buClr>
                <a:srgbClr val="FFFFFF"/>
              </a:buClr>
            </a:pPr>
            <a:r>
              <a:rPr lang="en-GB" sz="1500" dirty="0">
                <a:latin typeface="Arial"/>
                <a:ea typeface="+mn-lt"/>
                <a:cs typeface="Arial"/>
              </a:rPr>
              <a:t>Common triggers include allergens, respiratory infections, tobacco smoke, air pollution and occupational irritants (</a:t>
            </a:r>
            <a:r>
              <a:rPr lang="en-GB" sz="1500" dirty="0" err="1">
                <a:latin typeface="Arial"/>
                <a:ea typeface="+mn-lt"/>
                <a:cs typeface="Arial"/>
              </a:rPr>
              <a:t>Makrufardi</a:t>
            </a:r>
            <a:r>
              <a:rPr lang="en-GB" sz="1500" dirty="0">
                <a:latin typeface="Arial"/>
                <a:ea typeface="+mn-lt"/>
                <a:cs typeface="Arial"/>
              </a:rPr>
              <a:t> et al., 2023). </a:t>
            </a:r>
            <a:endParaRPr lang="en-GB" sz="1500" dirty="0">
              <a:latin typeface="Arial"/>
              <a:cs typeface="Arial"/>
            </a:endParaRPr>
          </a:p>
          <a:p>
            <a:pPr>
              <a:lnSpc>
                <a:spcPct val="90000"/>
              </a:lnSpc>
              <a:buClr>
                <a:srgbClr val="FFFFFF"/>
              </a:buClr>
            </a:pPr>
            <a:r>
              <a:rPr lang="en-GB" sz="1500" dirty="0">
                <a:latin typeface="Arial"/>
                <a:ea typeface="+mn-lt"/>
                <a:cs typeface="Arial"/>
              </a:rPr>
              <a:t>Habib et al. (2022) reported that immune dysregulation and airway inflammation underpin disease development. </a:t>
            </a:r>
            <a:endParaRPr lang="en-GB" sz="1500" dirty="0">
              <a:latin typeface="Arial"/>
              <a:cs typeface="Arial"/>
            </a:endParaRPr>
          </a:p>
          <a:p>
            <a:pPr marL="0" indent="0">
              <a:lnSpc>
                <a:spcPct val="90000"/>
              </a:lnSpc>
              <a:buClr>
                <a:srgbClr val="FFFFFF"/>
              </a:buClr>
              <a:buNone/>
            </a:pPr>
            <a:r>
              <a:rPr lang="en-GB" sz="1500" b="1" dirty="0">
                <a:latin typeface="Arial"/>
                <a:cs typeface="Arial"/>
              </a:rPr>
              <a:t>Pathophysiology</a:t>
            </a:r>
            <a:endParaRPr lang="en-GB" sz="1500" dirty="0">
              <a:latin typeface="Arial"/>
              <a:ea typeface="Calibri" panose="020F0502020204030204"/>
              <a:cs typeface="Arial"/>
            </a:endParaRPr>
          </a:p>
          <a:p>
            <a:pPr>
              <a:lnSpc>
                <a:spcPct val="90000"/>
              </a:lnSpc>
              <a:buClr>
                <a:srgbClr val="FFFFFF"/>
              </a:buClr>
            </a:pPr>
            <a:r>
              <a:rPr lang="en-GB" sz="1500" dirty="0">
                <a:latin typeface="Arial"/>
                <a:ea typeface="+mn-lt"/>
                <a:cs typeface="Arial"/>
              </a:rPr>
              <a:t>Chronic inflammation causes airway oedema, mucus hypersecretion and bronchoconstriction. </a:t>
            </a:r>
            <a:endParaRPr lang="en-GB" sz="1500" dirty="0">
              <a:latin typeface="Arial"/>
              <a:cs typeface="Arial"/>
            </a:endParaRPr>
          </a:p>
          <a:p>
            <a:pPr>
              <a:lnSpc>
                <a:spcPct val="90000"/>
              </a:lnSpc>
              <a:buClr>
                <a:srgbClr val="FFFFFF"/>
              </a:buClr>
            </a:pPr>
            <a:r>
              <a:rPr lang="en-GB" sz="1500" dirty="0">
                <a:latin typeface="Arial"/>
                <a:ea typeface="+mn-lt"/>
                <a:cs typeface="Arial"/>
              </a:rPr>
              <a:t>Aegerter and Lambrecht (2022) explained that structural airway </a:t>
            </a:r>
            <a:r>
              <a:rPr lang="en-GB" sz="1500" dirty="0" err="1">
                <a:latin typeface="Arial"/>
                <a:ea typeface="+mn-lt"/>
                <a:cs typeface="Arial"/>
              </a:rPr>
              <a:t>remodeling</a:t>
            </a:r>
            <a:r>
              <a:rPr lang="en-GB" sz="1500" dirty="0">
                <a:latin typeface="Arial"/>
                <a:ea typeface="+mn-lt"/>
                <a:cs typeface="Arial"/>
              </a:rPr>
              <a:t> contributes to persistent airflow limitation in some patients. </a:t>
            </a:r>
            <a:endParaRPr lang="en-GB" sz="1500" dirty="0">
              <a:latin typeface="Arial"/>
              <a:cs typeface="Arial"/>
            </a:endParaRPr>
          </a:p>
          <a:p>
            <a:pPr>
              <a:lnSpc>
                <a:spcPct val="90000"/>
              </a:lnSpc>
              <a:buClr>
                <a:srgbClr val="FFFFFF"/>
              </a:buClr>
            </a:pPr>
            <a:r>
              <a:rPr lang="en-GB" sz="1500" dirty="0">
                <a:latin typeface="Arial"/>
                <a:ea typeface="+mn-lt"/>
                <a:cs typeface="Arial"/>
              </a:rPr>
              <a:t>Different inflammatory phenotypes influence disease severity and response to treatment (Sim et al., 2024). </a:t>
            </a:r>
            <a:endParaRPr lang="en-GB" sz="1500" dirty="0">
              <a:latin typeface="Arial"/>
              <a:cs typeface="Arial"/>
            </a:endParaRPr>
          </a:p>
          <a:p>
            <a:pPr>
              <a:lnSpc>
                <a:spcPct val="90000"/>
              </a:lnSpc>
              <a:buClr>
                <a:srgbClr val="FFFFFF"/>
              </a:buClr>
            </a:pPr>
            <a:endParaRPr lang="en-GB" sz="1500" dirty="0">
              <a:latin typeface="Arial"/>
              <a:ea typeface="Calibri"/>
              <a:cs typeface="Arial"/>
            </a:endParaRPr>
          </a:p>
        </p:txBody>
      </p:sp>
    </p:spTree>
    <p:extLst>
      <p:ext uri="{BB962C8B-B14F-4D97-AF65-F5344CB8AC3E}">
        <p14:creationId xmlns:p14="http://schemas.microsoft.com/office/powerpoint/2010/main" val="277514938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5C098-1677-5411-66C7-F5BE09E6DA82}"/>
              </a:ext>
            </a:extLst>
          </p:cNvPr>
          <p:cNvSpPr>
            <a:spLocks noGrp="1"/>
          </p:cNvSpPr>
          <p:nvPr>
            <p:ph type="title"/>
          </p:nvPr>
        </p:nvSpPr>
        <p:spPr>
          <a:xfrm>
            <a:off x="504989" y="664748"/>
            <a:ext cx="11009249" cy="1456267"/>
          </a:xfrm>
        </p:spPr>
        <p:txBody>
          <a:bodyPr>
            <a:normAutofit/>
          </a:bodyPr>
          <a:lstStyle/>
          <a:p>
            <a:r>
              <a:rPr lang="en-US" b="1" dirty="0">
                <a:latin typeface="Arial"/>
                <a:cs typeface="Arial"/>
              </a:rPr>
              <a:t>prevalence</a:t>
            </a:r>
            <a:endParaRPr lang="en-US" dirty="0">
              <a:latin typeface="Arial"/>
              <a:cs typeface="Arial"/>
            </a:endParaRPr>
          </a:p>
        </p:txBody>
      </p:sp>
      <p:sp>
        <p:nvSpPr>
          <p:cNvPr id="5" name="Content Placeholder 4">
            <a:extLst>
              <a:ext uri="{FF2B5EF4-FFF2-40B4-BE49-F238E27FC236}">
                <a16:creationId xmlns:a16="http://schemas.microsoft.com/office/drawing/2014/main" id="{96A117CC-C6EE-D56A-066B-49527EF4AA68}"/>
              </a:ext>
            </a:extLst>
          </p:cNvPr>
          <p:cNvSpPr>
            <a:spLocks noGrp="1"/>
          </p:cNvSpPr>
          <p:nvPr>
            <p:ph idx="1"/>
          </p:nvPr>
        </p:nvSpPr>
        <p:spPr>
          <a:xfrm>
            <a:off x="504989" y="1715863"/>
            <a:ext cx="7845011" cy="4294895"/>
          </a:xfrm>
        </p:spPr>
        <p:txBody>
          <a:bodyPr vert="horz" lIns="91440" tIns="45720" rIns="91440" bIns="45720" rtlCol="0" anchor="ctr">
            <a:noAutofit/>
          </a:bodyPr>
          <a:lstStyle/>
          <a:p>
            <a:pPr>
              <a:lnSpc>
                <a:spcPct val="90000"/>
              </a:lnSpc>
              <a:buNone/>
            </a:pPr>
            <a:endParaRPr lang="en-US" sz="1400" b="1" dirty="0">
              <a:latin typeface="Arial"/>
              <a:cs typeface="Arial"/>
            </a:endParaRPr>
          </a:p>
          <a:p>
            <a:pPr marL="342900" lvl="0" indent="-342900">
              <a:lnSpc>
                <a:spcPct val="90000"/>
              </a:lnSpc>
              <a:buFont typeface="Arial" panose="020B0604020202020204" pitchFamily="34" charset="0"/>
              <a:buChar char="•"/>
            </a:pPr>
            <a:r>
              <a:rPr lang="en-US" sz="1400" dirty="0">
                <a:latin typeface="Arial"/>
                <a:cs typeface="Arial"/>
              </a:rPr>
              <a:t>Asthma affects approximately 262 million people worldwide and remains a leading cause of chronic respiratory disease (WHO, 2024). </a:t>
            </a:r>
          </a:p>
          <a:p>
            <a:pPr marL="342900" lvl="0" indent="-342900">
              <a:lnSpc>
                <a:spcPct val="90000"/>
              </a:lnSpc>
              <a:buFont typeface="Arial" panose="020B0604020202020204" pitchFamily="34" charset="0"/>
              <a:buChar char="•"/>
            </a:pPr>
            <a:r>
              <a:rPr lang="en-US" sz="1400" dirty="0">
                <a:latin typeface="Arial"/>
                <a:cs typeface="Arial"/>
              </a:rPr>
              <a:t>In the UK, asthma affects around one in twelve adults and children, making it one of the most common long-term conditions (NICE, 2024). </a:t>
            </a:r>
          </a:p>
          <a:p>
            <a:pPr marL="342900" lvl="0" indent="-342900">
              <a:lnSpc>
                <a:spcPct val="90000"/>
              </a:lnSpc>
              <a:buFont typeface="Arial" panose="020B0604020202020204" pitchFamily="34" charset="0"/>
              <a:buChar char="•"/>
            </a:pPr>
            <a:r>
              <a:rPr lang="en-US" sz="1400" dirty="0">
                <a:latin typeface="Arial"/>
                <a:cs typeface="Arial"/>
              </a:rPr>
              <a:t>In England, GP records show that 3.89 million people aged over 6 years had a diagnosed asthma condition in 2023/24, representing 6.5% of the population. (NHS England, 2025).</a:t>
            </a:r>
          </a:p>
          <a:p>
            <a:pPr marL="342900" lvl="0" indent="-342900">
              <a:lnSpc>
                <a:spcPct val="90000"/>
              </a:lnSpc>
              <a:buFont typeface="Arial" panose="020B0604020202020204" pitchFamily="34" charset="0"/>
              <a:buChar char="•"/>
            </a:pPr>
            <a:r>
              <a:rPr lang="en-US" sz="1400" dirty="0">
                <a:latin typeface="Arial"/>
                <a:cs typeface="Arial"/>
              </a:rPr>
              <a:t>Around 5.4 million people in the UK are currently receiving treatment for asthma. This includes approximately 4.3 million adults and 1.1 million children. (NHS,2024).</a:t>
            </a:r>
          </a:p>
          <a:p>
            <a:pPr marL="342900" lvl="0" indent="-342900">
              <a:lnSpc>
                <a:spcPct val="90000"/>
              </a:lnSpc>
              <a:buFont typeface="Arial" panose="020B0604020202020204" pitchFamily="34" charset="0"/>
              <a:buChar char="•"/>
            </a:pPr>
            <a:r>
              <a:rPr lang="en-US" sz="1400" dirty="0">
                <a:latin typeface="Arial"/>
                <a:cs typeface="Arial"/>
              </a:rPr>
              <a:t>Yuan et al. (2025) projected that the global burden of asthma will continue to increase due to environmental and demographic changes. </a:t>
            </a:r>
          </a:p>
          <a:p>
            <a:pPr>
              <a:lnSpc>
                <a:spcPct val="90000"/>
              </a:lnSpc>
              <a:buNone/>
            </a:pPr>
            <a:r>
              <a:rPr lang="en-US" sz="1400" b="1" dirty="0">
                <a:latin typeface="Arial"/>
                <a:cs typeface="Arial"/>
              </a:rPr>
              <a:t>Public Health Significance</a:t>
            </a:r>
            <a:endParaRPr lang="en-US" sz="1400" dirty="0">
              <a:latin typeface="Arial"/>
              <a:cs typeface="Arial"/>
            </a:endParaRPr>
          </a:p>
          <a:p>
            <a:pPr marL="342900" lvl="0" indent="-342900">
              <a:lnSpc>
                <a:spcPct val="90000"/>
              </a:lnSpc>
              <a:buFont typeface="Arial" panose="020B0604020202020204" pitchFamily="34" charset="0"/>
              <a:buChar char="•"/>
            </a:pPr>
            <a:r>
              <a:rPr lang="en-US" sz="1400" dirty="0" err="1">
                <a:latin typeface="Arial"/>
                <a:cs typeface="Arial"/>
              </a:rPr>
              <a:t>Miligkos</a:t>
            </a:r>
            <a:r>
              <a:rPr lang="en-US" sz="1400" dirty="0">
                <a:latin typeface="Arial"/>
                <a:cs typeface="Arial"/>
              </a:rPr>
              <a:t> et al. (2024) highlighted that asthma affects all age groups, although prevalence and disease patterns vary across the lifespan. </a:t>
            </a:r>
          </a:p>
          <a:p>
            <a:pPr marL="342900" lvl="0" indent="-342900">
              <a:lnSpc>
                <a:spcPct val="90000"/>
              </a:lnSpc>
              <a:buFont typeface="Arial" panose="020B0604020202020204" pitchFamily="34" charset="0"/>
              <a:buChar char="•"/>
            </a:pPr>
            <a:r>
              <a:rPr lang="en-US" sz="1400" dirty="0">
                <a:latin typeface="Arial"/>
                <a:cs typeface="Arial"/>
              </a:rPr>
              <a:t>Significant health inequalities persist in asthma outcomes (Busby et al., 2022).  </a:t>
            </a:r>
          </a:p>
          <a:p>
            <a:pPr marL="0" indent="0">
              <a:lnSpc>
                <a:spcPct val="90000"/>
              </a:lnSpc>
              <a:buNone/>
            </a:pPr>
            <a:endParaRPr lang="en-US" sz="1400" dirty="0">
              <a:latin typeface="Arial" panose="020B0604020202020204" pitchFamily="34" charset="0"/>
              <a:cs typeface="Arial" panose="020B0604020202020204" pitchFamily="34" charset="0"/>
            </a:endParaRPr>
          </a:p>
        </p:txBody>
      </p:sp>
      <p:pic>
        <p:nvPicPr>
          <p:cNvPr id="12" name="Picture 11" descr="World Asthma Day 2025 - National Asthma Council Australia">
            <a:extLst>
              <a:ext uri="{FF2B5EF4-FFF2-40B4-BE49-F238E27FC236}">
                <a16:creationId xmlns:a16="http://schemas.microsoft.com/office/drawing/2014/main" id="{73A3EC28-B0AF-AAD1-A595-4BC0D4774735}"/>
              </a:ext>
            </a:extLst>
          </p:cNvPr>
          <p:cNvPicPr>
            <a:picLocks noChangeAspect="1"/>
          </p:cNvPicPr>
          <p:nvPr/>
        </p:nvPicPr>
        <p:blipFill>
          <a:blip r:embed="rId4"/>
          <a:stretch>
            <a:fillRect/>
          </a:stretch>
        </p:blipFill>
        <p:spPr>
          <a:xfrm>
            <a:off x="8350000" y="859639"/>
            <a:ext cx="3653087" cy="5151119"/>
          </a:xfrm>
          <a:prstGeom prst="rect">
            <a:avLst/>
          </a:prstGeom>
        </p:spPr>
      </p:pic>
      <p:sp>
        <p:nvSpPr>
          <p:cNvPr id="13" name="TextBox 12">
            <a:extLst>
              <a:ext uri="{FF2B5EF4-FFF2-40B4-BE49-F238E27FC236}">
                <a16:creationId xmlns:a16="http://schemas.microsoft.com/office/drawing/2014/main" id="{40327F08-B8C4-1718-45C0-0DCF412A2A13}"/>
              </a:ext>
            </a:extLst>
          </p:cNvPr>
          <p:cNvSpPr txBox="1"/>
          <p:nvPr/>
        </p:nvSpPr>
        <p:spPr>
          <a:xfrm>
            <a:off x="9670528" y="5998361"/>
            <a:ext cx="1843710" cy="369332"/>
          </a:xfrm>
          <a:prstGeom prst="rect">
            <a:avLst/>
          </a:prstGeom>
          <a:noFill/>
        </p:spPr>
        <p:txBody>
          <a:bodyPr wrap="none" rtlCol="0">
            <a:spAutoFit/>
          </a:bodyPr>
          <a:lstStyle/>
          <a:p>
            <a:r>
              <a:rPr lang="en-US" dirty="0"/>
              <a:t>Worldwide, 2025</a:t>
            </a:r>
          </a:p>
        </p:txBody>
      </p:sp>
    </p:spTree>
    <p:extLst>
      <p:ext uri="{BB962C8B-B14F-4D97-AF65-F5344CB8AC3E}">
        <p14:creationId xmlns:p14="http://schemas.microsoft.com/office/powerpoint/2010/main" val="870403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05607-049C-3312-B437-8E3ECF4D5279}"/>
              </a:ext>
            </a:extLst>
          </p:cNvPr>
          <p:cNvSpPr>
            <a:spLocks noGrp="1"/>
          </p:cNvSpPr>
          <p:nvPr>
            <p:ph type="title"/>
          </p:nvPr>
        </p:nvSpPr>
        <p:spPr>
          <a:xfrm>
            <a:off x="685802" y="609600"/>
            <a:ext cx="11047994" cy="1456267"/>
          </a:xfrm>
        </p:spPr>
        <p:txBody>
          <a:bodyPr>
            <a:normAutofit/>
          </a:bodyPr>
          <a:lstStyle/>
          <a:p>
            <a:pPr algn="ctr"/>
            <a:r>
              <a:rPr lang="en-US" b="1" dirty="0">
                <a:latin typeface="Arial"/>
                <a:cs typeface="Arial"/>
              </a:rPr>
              <a:t>Economic and Social Burden</a:t>
            </a:r>
          </a:p>
        </p:txBody>
      </p:sp>
      <p:sp>
        <p:nvSpPr>
          <p:cNvPr id="3" name="Content Placeholder 2">
            <a:extLst>
              <a:ext uri="{FF2B5EF4-FFF2-40B4-BE49-F238E27FC236}">
                <a16:creationId xmlns:a16="http://schemas.microsoft.com/office/drawing/2014/main" id="{0389F11C-486D-D1E8-B675-C0255F6480F5}"/>
              </a:ext>
            </a:extLst>
          </p:cNvPr>
          <p:cNvSpPr>
            <a:spLocks noGrp="1"/>
          </p:cNvSpPr>
          <p:nvPr>
            <p:ph idx="1"/>
          </p:nvPr>
        </p:nvSpPr>
        <p:spPr>
          <a:xfrm>
            <a:off x="440413" y="2064576"/>
            <a:ext cx="8154976" cy="4178657"/>
          </a:xfrm>
        </p:spPr>
        <p:txBody>
          <a:bodyPr vert="horz" lIns="91440" tIns="45720" rIns="91440" bIns="45720" rtlCol="0" anchor="ctr">
            <a:noAutofit/>
          </a:bodyPr>
          <a:lstStyle/>
          <a:p>
            <a:pPr>
              <a:lnSpc>
                <a:spcPct val="90000"/>
              </a:lnSpc>
              <a:buNone/>
            </a:pPr>
            <a:r>
              <a:rPr lang="en-US" sz="1400" b="1" dirty="0">
                <a:latin typeface="Arial"/>
                <a:cs typeface="Arial"/>
              </a:rPr>
              <a:t>Economic Burden</a:t>
            </a:r>
          </a:p>
          <a:p>
            <a:pPr lvl="0">
              <a:lnSpc>
                <a:spcPct val="90000"/>
              </a:lnSpc>
            </a:pPr>
            <a:r>
              <a:rPr lang="en-US" sz="1600" dirty="0">
                <a:latin typeface="Arial"/>
                <a:cs typeface="Arial"/>
              </a:rPr>
              <a:t>Asthma costs the UK economy approximately £3 billion annually, including NHS expenditure, emergency admissions, medication costs and productivity losses (Frontier Economics, 2019). </a:t>
            </a:r>
          </a:p>
          <a:p>
            <a:pPr lvl="0">
              <a:lnSpc>
                <a:spcPct val="90000"/>
              </a:lnSpc>
            </a:pPr>
            <a:r>
              <a:rPr lang="en-US" sz="1600" dirty="0">
                <a:latin typeface="Arial"/>
                <a:cs typeface="Arial"/>
              </a:rPr>
              <a:t>Approximately £1.1 billion relates to direct healthcare costs, while the remaining costs arise from lost productivity, absenteeism and premature mortality (Frontier Economics, 2019). </a:t>
            </a:r>
          </a:p>
          <a:p>
            <a:pPr lvl="0">
              <a:lnSpc>
                <a:spcPct val="90000"/>
              </a:lnSpc>
            </a:pPr>
            <a:r>
              <a:rPr lang="en-US" sz="1600" dirty="0" err="1">
                <a:latin typeface="Arial"/>
                <a:cs typeface="Arial"/>
              </a:rPr>
              <a:t>Orlovic</a:t>
            </a:r>
            <a:r>
              <a:rPr lang="en-US" sz="1600" dirty="0">
                <a:latin typeface="Arial"/>
                <a:cs typeface="Arial"/>
              </a:rPr>
              <a:t> et al. (2024) demonstrated that asthma also generates environmental costs through inhaler-related greenhouse gas emissions and wider societal impacts.</a:t>
            </a:r>
          </a:p>
          <a:p>
            <a:pPr>
              <a:lnSpc>
                <a:spcPct val="90000"/>
              </a:lnSpc>
              <a:buNone/>
            </a:pPr>
            <a:r>
              <a:rPr lang="en-US" sz="1400" b="1" dirty="0">
                <a:latin typeface="Arial"/>
                <a:cs typeface="Arial"/>
              </a:rPr>
              <a:t>Social Burden</a:t>
            </a:r>
          </a:p>
          <a:p>
            <a:pPr marL="342900" lvl="0" indent="-342900">
              <a:lnSpc>
                <a:spcPct val="90000"/>
              </a:lnSpc>
              <a:buFont typeface="Arial" panose="020B0604020202020204" pitchFamily="34" charset="0"/>
              <a:buChar char="•"/>
            </a:pPr>
            <a:r>
              <a:rPr lang="en-US" sz="1600" dirty="0">
                <a:latin typeface="Arial"/>
                <a:cs typeface="Arial"/>
              </a:rPr>
              <a:t>Asthma results in reduced quality of life and daily functioning. </a:t>
            </a:r>
          </a:p>
          <a:p>
            <a:pPr marL="342900" lvl="0" indent="-342900">
              <a:lnSpc>
                <a:spcPct val="90000"/>
              </a:lnSpc>
              <a:buFont typeface="Arial" panose="020B0604020202020204" pitchFamily="34" charset="0"/>
              <a:buChar char="•"/>
            </a:pPr>
            <a:r>
              <a:rPr lang="en-US" sz="1600" dirty="0">
                <a:latin typeface="Arial"/>
                <a:cs typeface="Arial"/>
              </a:rPr>
              <a:t>School and workplace absenteeism occurs due to asthma.</a:t>
            </a:r>
          </a:p>
          <a:p>
            <a:pPr marL="342900" lvl="0" indent="-342900">
              <a:lnSpc>
                <a:spcPct val="90000"/>
              </a:lnSpc>
              <a:buFont typeface="Arial" panose="020B0604020202020204" pitchFamily="34" charset="0"/>
              <a:buChar char="•"/>
            </a:pPr>
            <a:r>
              <a:rPr lang="en-US" sz="1600" dirty="0">
                <a:latin typeface="Arial"/>
                <a:cs typeface="Arial"/>
              </a:rPr>
              <a:t>Psychological distress associated with poorly controlled asthma. </a:t>
            </a:r>
          </a:p>
          <a:p>
            <a:pPr marL="342900" lvl="0" indent="-342900">
              <a:lnSpc>
                <a:spcPct val="90000"/>
              </a:lnSpc>
              <a:buFont typeface="Arial" panose="020B0604020202020204" pitchFamily="34" charset="0"/>
              <a:buChar char="•"/>
            </a:pPr>
            <a:r>
              <a:rPr lang="en-US" sz="1600" dirty="0">
                <a:latin typeface="Arial"/>
                <a:cs typeface="Arial"/>
              </a:rPr>
              <a:t>Ongoing inequalities in asthma outcomes across different ethnic communities (Busby et al., 2022).</a:t>
            </a:r>
          </a:p>
          <a:p>
            <a:pPr marL="0" indent="0">
              <a:lnSpc>
                <a:spcPct val="90000"/>
              </a:lnSpc>
              <a:buNone/>
            </a:pPr>
            <a:endParaRPr lang="en-US" sz="1400" dirty="0">
              <a:latin typeface="Arial" panose="020B0604020202020204" pitchFamily="34" charset="0"/>
              <a:cs typeface="Arial" panose="020B0604020202020204" pitchFamily="34" charset="0"/>
            </a:endParaRPr>
          </a:p>
        </p:txBody>
      </p:sp>
      <p:pic>
        <p:nvPicPr>
          <p:cNvPr id="4" name="Picture 3" descr="The social and economic impact of social enterprise | Social Enterprise  Australia 2015 | The Guardian">
            <a:extLst>
              <a:ext uri="{FF2B5EF4-FFF2-40B4-BE49-F238E27FC236}">
                <a16:creationId xmlns:a16="http://schemas.microsoft.com/office/drawing/2014/main" id="{1BF95324-0DD4-F27D-9A5C-63711CEE3DEE}"/>
              </a:ext>
            </a:extLst>
          </p:cNvPr>
          <p:cNvPicPr>
            <a:picLocks noChangeAspect="1"/>
          </p:cNvPicPr>
          <p:nvPr/>
        </p:nvPicPr>
        <p:blipFill>
          <a:blip r:embed="rId4"/>
          <a:stretch>
            <a:fillRect/>
          </a:stretch>
        </p:blipFill>
        <p:spPr>
          <a:xfrm>
            <a:off x="8740394" y="2395931"/>
            <a:ext cx="3445714" cy="2067428"/>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50042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0E3EE-BA86-CF29-5792-7BC6D3DB6D07}"/>
              </a:ext>
            </a:extLst>
          </p:cNvPr>
          <p:cNvSpPr>
            <a:spLocks noGrp="1"/>
          </p:cNvSpPr>
          <p:nvPr>
            <p:ph type="title"/>
          </p:nvPr>
        </p:nvSpPr>
        <p:spPr>
          <a:xfrm>
            <a:off x="4955458" y="639097"/>
            <a:ext cx="6593075" cy="1612490"/>
          </a:xfrm>
        </p:spPr>
        <p:txBody>
          <a:bodyPr>
            <a:normAutofit/>
          </a:bodyPr>
          <a:lstStyle/>
          <a:p>
            <a:pPr algn="ctr"/>
            <a:r>
              <a:rPr lang="en-US" b="1" dirty="0">
                <a:latin typeface="Arial"/>
                <a:cs typeface="Arial"/>
              </a:rPr>
              <a:t>Diagnosis and Initial Assessment</a:t>
            </a:r>
            <a:endParaRPr lang="en-US" dirty="0">
              <a:latin typeface="Arial"/>
              <a:cs typeface="Arial"/>
            </a:endParaRPr>
          </a:p>
        </p:txBody>
      </p:sp>
      <p:pic>
        <p:nvPicPr>
          <p:cNvPr id="5" name="Picture 4" descr="Chemical formulae are written on paper">
            <a:extLst>
              <a:ext uri="{FF2B5EF4-FFF2-40B4-BE49-F238E27FC236}">
                <a16:creationId xmlns:a16="http://schemas.microsoft.com/office/drawing/2014/main" id="{BBCE438E-9F86-38AB-4241-D84A172B37E5}"/>
              </a:ext>
            </a:extLst>
          </p:cNvPr>
          <p:cNvPicPr>
            <a:picLocks noChangeAspect="1"/>
          </p:cNvPicPr>
          <p:nvPr/>
        </p:nvPicPr>
        <p:blipFill>
          <a:blip r:embed="rId4"/>
          <a:srcRect l="19590" r="42384" b="-2"/>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D3865B21-9803-1100-BF8F-F3F463869C62}"/>
              </a:ext>
            </a:extLst>
          </p:cNvPr>
          <p:cNvSpPr>
            <a:spLocks noGrp="1"/>
          </p:cNvSpPr>
          <p:nvPr>
            <p:ph idx="1"/>
          </p:nvPr>
        </p:nvSpPr>
        <p:spPr>
          <a:xfrm>
            <a:off x="4955458" y="2251587"/>
            <a:ext cx="7109685" cy="3972232"/>
          </a:xfrm>
        </p:spPr>
        <p:txBody>
          <a:bodyPr vert="horz" lIns="91440" tIns="45720" rIns="91440" bIns="45720" rtlCol="0">
            <a:normAutofit/>
          </a:bodyPr>
          <a:lstStyle/>
          <a:p>
            <a:pPr>
              <a:lnSpc>
                <a:spcPct val="90000"/>
              </a:lnSpc>
              <a:buNone/>
            </a:pPr>
            <a:r>
              <a:rPr lang="en-US" sz="1400" b="1" dirty="0">
                <a:latin typeface="Arial" panose="020B0604020202020204" pitchFamily="34" charset="0"/>
                <a:cs typeface="Arial" panose="020B0604020202020204" pitchFamily="34" charset="0"/>
              </a:rPr>
              <a:t>Diagnosis</a:t>
            </a:r>
          </a:p>
          <a:p>
            <a:pPr marL="342900" lvl="0" indent="-34290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Diagnosis is based on clinical history, symptom patterns, and objective lung function testing. </a:t>
            </a:r>
          </a:p>
          <a:p>
            <a:pPr marL="342900" lvl="0" indent="-34290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According to Iacobucci (2024), updated UK guidelines recommend confirming asthma using objective tests wherever possible. </a:t>
            </a:r>
          </a:p>
          <a:p>
            <a:pPr marL="342900" lvl="0" indent="-34290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Spirometry with bronchodilator reversibility and fractional exhaled nitric oxide (FENO) testing improve diagnostic accuracy (British Thoracic Society, 2026). </a:t>
            </a:r>
          </a:p>
          <a:p>
            <a:pPr>
              <a:lnSpc>
                <a:spcPct val="90000"/>
              </a:lnSpc>
              <a:buNone/>
            </a:pPr>
            <a:r>
              <a:rPr lang="en-US" sz="1400" b="1" dirty="0">
                <a:latin typeface="Arial" panose="020B0604020202020204" pitchFamily="34" charset="0"/>
                <a:cs typeface="Arial" panose="020B0604020202020204" pitchFamily="34" charset="0"/>
              </a:rPr>
              <a:t>Initial Assessment</a:t>
            </a:r>
          </a:p>
          <a:p>
            <a:pPr marL="342900" lvl="0" indent="-34290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Assess symptom frequency and severity. </a:t>
            </a:r>
          </a:p>
          <a:p>
            <a:pPr marL="342900" lvl="0" indent="-34290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Evaluate exacerbation history and trigger exposure. </a:t>
            </a:r>
          </a:p>
          <a:p>
            <a:pPr marL="342900" lvl="0" indent="-34290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Assess inhaler technique, adherence and lung function. </a:t>
            </a:r>
          </a:p>
          <a:p>
            <a:pPr marL="342900" lvl="0" indent="-342900">
              <a:lnSpc>
                <a:spcPct val="90000"/>
              </a:lnSpc>
              <a:buFont typeface="Arial" panose="020B0604020202020204" pitchFamily="34" charset="0"/>
              <a:buChar char="•"/>
            </a:pPr>
            <a:r>
              <a:rPr lang="en-US" sz="1400" dirty="0">
                <a:latin typeface="Arial" panose="020B0604020202020204" pitchFamily="34" charset="0"/>
                <a:cs typeface="Arial" panose="020B0604020202020204" pitchFamily="34" charset="0"/>
              </a:rPr>
              <a:t>Identify risk factors and comorbidities (NHS, 2021; Rajvanshi et al., 2024).</a:t>
            </a:r>
          </a:p>
          <a:p>
            <a:pPr marL="0" indent="0">
              <a:lnSpc>
                <a:spcPct val="90000"/>
              </a:lnSpc>
              <a:buNone/>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6266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340568"/>
            <a:ext cx="12188825" cy="6856214"/>
          </a:xfrm>
          <a:prstGeom prst="rect">
            <a:avLst/>
          </a:prstGeom>
        </p:spPr>
      </p:pic>
      <p:sp useBgFill="1">
        <p:nvSpPr>
          <p:cNvPr id="7" name="Freeform: Shape 1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0541643" cy="68580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DE8554-628C-B45B-7D44-39329C58A959}"/>
              </a:ext>
            </a:extLst>
          </p:cNvPr>
          <p:cNvSpPr>
            <a:spLocks noGrp="1"/>
          </p:cNvSpPr>
          <p:nvPr>
            <p:ph type="title"/>
          </p:nvPr>
        </p:nvSpPr>
        <p:spPr>
          <a:xfrm>
            <a:off x="492073" y="157566"/>
            <a:ext cx="7739741" cy="922867"/>
          </a:xfrm>
        </p:spPr>
        <p:txBody>
          <a:bodyPr anchor="b">
            <a:normAutofit/>
          </a:bodyPr>
          <a:lstStyle/>
          <a:p>
            <a:pPr algn="ctr"/>
            <a:r>
              <a:rPr lang="en-US" sz="3200" b="1" dirty="0">
                <a:latin typeface="Arial"/>
                <a:cs typeface="Arial"/>
              </a:rPr>
              <a:t>Management of Asthma</a:t>
            </a:r>
            <a:endParaRPr lang="en-US" dirty="0">
              <a:latin typeface="Arial"/>
              <a:cs typeface="Arial"/>
            </a:endParaRPr>
          </a:p>
        </p:txBody>
      </p:sp>
      <p:sp>
        <p:nvSpPr>
          <p:cNvPr id="3" name="Content Placeholder 2">
            <a:extLst>
              <a:ext uri="{FF2B5EF4-FFF2-40B4-BE49-F238E27FC236}">
                <a16:creationId xmlns:a16="http://schemas.microsoft.com/office/drawing/2014/main" id="{1849D2FC-C70C-9528-73CF-115DE525854B}"/>
              </a:ext>
            </a:extLst>
          </p:cNvPr>
          <p:cNvSpPr>
            <a:spLocks noGrp="1"/>
          </p:cNvSpPr>
          <p:nvPr>
            <p:ph idx="1"/>
          </p:nvPr>
        </p:nvSpPr>
        <p:spPr>
          <a:xfrm>
            <a:off x="301450" y="2191965"/>
            <a:ext cx="9284251" cy="4238979"/>
          </a:xfrm>
        </p:spPr>
        <p:txBody>
          <a:bodyPr vert="horz" lIns="91440" tIns="45720" rIns="91440" bIns="45720" rtlCol="0" anchor="ctr">
            <a:noAutofit/>
          </a:bodyPr>
          <a:lstStyle/>
          <a:p>
            <a:pPr>
              <a:lnSpc>
                <a:spcPct val="90000"/>
              </a:lnSpc>
              <a:buNone/>
            </a:pPr>
            <a:r>
              <a:rPr lang="en-US" sz="1400" b="1" dirty="0">
                <a:solidFill>
                  <a:schemeClr val="tx1">
                    <a:lumMod val="85000"/>
                    <a:lumOff val="15000"/>
                  </a:schemeClr>
                </a:solidFill>
                <a:latin typeface="Arial"/>
                <a:cs typeface="Arial"/>
              </a:rPr>
              <a:t>Evidence-Based Management</a:t>
            </a:r>
          </a:p>
          <a:p>
            <a:pPr marL="342900" lvl="0" indent="-342900">
              <a:lnSpc>
                <a:spcPct val="90000"/>
              </a:lnSpc>
              <a:buFont typeface="Arial" panose="020B0604020202020204" pitchFamily="34" charset="0"/>
              <a:buChar char="•"/>
            </a:pPr>
            <a:r>
              <a:rPr lang="en-US" sz="1600" dirty="0" err="1">
                <a:solidFill>
                  <a:schemeClr val="tx1">
                    <a:lumMod val="85000"/>
                    <a:lumOff val="15000"/>
                  </a:schemeClr>
                </a:solidFill>
                <a:latin typeface="Arial"/>
                <a:cs typeface="Arial"/>
              </a:rPr>
              <a:t>Optimise</a:t>
            </a:r>
            <a:r>
              <a:rPr lang="en-US" sz="1600" dirty="0">
                <a:solidFill>
                  <a:schemeClr val="tx1">
                    <a:lumMod val="85000"/>
                    <a:lumOff val="15000"/>
                  </a:schemeClr>
                </a:solidFill>
                <a:latin typeface="Arial"/>
                <a:cs typeface="Arial"/>
              </a:rPr>
              <a:t> symptom control and prevent exacerbations. </a:t>
            </a:r>
          </a:p>
          <a:p>
            <a:pPr marL="342900" lvl="0" indent="-342900">
              <a:lnSpc>
                <a:spcPct val="90000"/>
              </a:lnSpc>
              <a:buFont typeface="Arial" panose="020B0604020202020204" pitchFamily="34" charset="0"/>
              <a:buChar char="•"/>
            </a:pPr>
            <a:r>
              <a:rPr lang="en-US" sz="1600" dirty="0">
                <a:solidFill>
                  <a:schemeClr val="tx1">
                    <a:lumMod val="85000"/>
                    <a:lumOff val="15000"/>
                  </a:schemeClr>
                </a:solidFill>
                <a:latin typeface="Arial"/>
                <a:cs typeface="Arial"/>
              </a:rPr>
              <a:t>British Thoracic Society (2026) recommends a structured stepwise approach based on symptom control and future risk. </a:t>
            </a:r>
          </a:p>
          <a:p>
            <a:pPr marL="342900" lvl="0" indent="-342900">
              <a:lnSpc>
                <a:spcPct val="90000"/>
              </a:lnSpc>
              <a:buFont typeface="Arial" panose="020B0604020202020204" pitchFamily="34" charset="0"/>
              <a:buChar char="•"/>
            </a:pPr>
            <a:r>
              <a:rPr lang="en-US" sz="1600" dirty="0">
                <a:solidFill>
                  <a:schemeClr val="tx1">
                    <a:lumMod val="85000"/>
                    <a:lumOff val="15000"/>
                  </a:schemeClr>
                </a:solidFill>
                <a:latin typeface="Arial"/>
                <a:cs typeface="Arial"/>
              </a:rPr>
              <a:t>Regular asthma reviews and </a:t>
            </a:r>
            <a:r>
              <a:rPr lang="en-US" sz="1600" dirty="0" err="1">
                <a:solidFill>
                  <a:schemeClr val="tx1">
                    <a:lumMod val="85000"/>
                    <a:lumOff val="15000"/>
                  </a:schemeClr>
                </a:solidFill>
                <a:latin typeface="Arial"/>
                <a:cs typeface="Arial"/>
              </a:rPr>
              <a:t>personalised</a:t>
            </a:r>
            <a:r>
              <a:rPr lang="en-US" sz="1600" dirty="0">
                <a:solidFill>
                  <a:schemeClr val="tx1">
                    <a:lumMod val="85000"/>
                    <a:lumOff val="15000"/>
                  </a:schemeClr>
                </a:solidFill>
                <a:latin typeface="Arial"/>
                <a:cs typeface="Arial"/>
              </a:rPr>
              <a:t> asthma action plans improve long-term outcomes (NHS England, n.d.). </a:t>
            </a:r>
          </a:p>
          <a:p>
            <a:pPr>
              <a:lnSpc>
                <a:spcPct val="90000"/>
              </a:lnSpc>
              <a:buNone/>
            </a:pPr>
            <a:r>
              <a:rPr lang="en-US" sz="1400" b="1" dirty="0">
                <a:solidFill>
                  <a:schemeClr val="tx1">
                    <a:lumMod val="85000"/>
                    <a:lumOff val="15000"/>
                  </a:schemeClr>
                </a:solidFill>
                <a:latin typeface="Arial"/>
                <a:cs typeface="Arial"/>
              </a:rPr>
              <a:t>Multidisciplinary Care</a:t>
            </a:r>
          </a:p>
          <a:p>
            <a:pPr marL="342900" lvl="0" indent="-342900">
              <a:lnSpc>
                <a:spcPct val="90000"/>
              </a:lnSpc>
              <a:buFont typeface="Arial" panose="020B0604020202020204" pitchFamily="34" charset="0"/>
              <a:buChar char="•"/>
            </a:pPr>
            <a:r>
              <a:rPr lang="en-US" sz="1600" dirty="0">
                <a:solidFill>
                  <a:schemeClr val="tx1">
                    <a:lumMod val="85000"/>
                    <a:lumOff val="15000"/>
                  </a:schemeClr>
                </a:solidFill>
                <a:latin typeface="Arial"/>
                <a:cs typeface="Arial"/>
              </a:rPr>
              <a:t>Multidisciplinary care can involve General practitioners, Asthma specialist nurses, Respiratory physicians,  Pharmacists and Community healthcare professionals. </a:t>
            </a:r>
          </a:p>
          <a:p>
            <a:pPr>
              <a:lnSpc>
                <a:spcPct val="90000"/>
              </a:lnSpc>
              <a:buNone/>
            </a:pPr>
            <a:r>
              <a:rPr lang="en-US" sz="1400" b="1" dirty="0">
                <a:solidFill>
                  <a:schemeClr val="tx1">
                    <a:lumMod val="85000"/>
                    <a:lumOff val="15000"/>
                  </a:schemeClr>
                </a:solidFill>
                <a:latin typeface="Arial"/>
                <a:cs typeface="Arial"/>
              </a:rPr>
              <a:t>Management Models and Frameworks</a:t>
            </a:r>
          </a:p>
          <a:p>
            <a:pPr marL="342900" lvl="0" indent="-342900">
              <a:lnSpc>
                <a:spcPct val="90000"/>
              </a:lnSpc>
              <a:buFont typeface="Arial" panose="020B0604020202020204" pitchFamily="34" charset="0"/>
              <a:buChar char="•"/>
            </a:pPr>
            <a:r>
              <a:rPr lang="en-US" sz="1600" dirty="0">
                <a:solidFill>
                  <a:schemeClr val="tx1">
                    <a:lumMod val="85000"/>
                    <a:lumOff val="15000"/>
                  </a:schemeClr>
                </a:solidFill>
                <a:latin typeface="Arial"/>
                <a:cs typeface="Arial"/>
              </a:rPr>
              <a:t>BTS/NICE/SIGN Integrated Asthma Guideline – national framework for diagnosis, treatment and ongoing review. </a:t>
            </a:r>
          </a:p>
          <a:p>
            <a:pPr marL="342900" lvl="0" indent="-342900">
              <a:lnSpc>
                <a:spcPct val="90000"/>
              </a:lnSpc>
              <a:buFont typeface="Arial" panose="020B0604020202020204" pitchFamily="34" charset="0"/>
              <a:buChar char="•"/>
            </a:pPr>
            <a:r>
              <a:rPr lang="en-US" sz="1600" dirty="0">
                <a:solidFill>
                  <a:schemeClr val="tx1">
                    <a:lumMod val="85000"/>
                    <a:lumOff val="15000"/>
                  </a:schemeClr>
                </a:solidFill>
                <a:latin typeface="Arial"/>
                <a:cs typeface="Arial"/>
              </a:rPr>
              <a:t>GINA 2024 Strategy – </a:t>
            </a:r>
            <a:r>
              <a:rPr lang="en-US" sz="1600" dirty="0" err="1">
                <a:solidFill>
                  <a:schemeClr val="tx1">
                    <a:lumMod val="85000"/>
                    <a:lumOff val="15000"/>
                  </a:schemeClr>
                </a:solidFill>
                <a:latin typeface="Arial"/>
                <a:cs typeface="Arial"/>
              </a:rPr>
              <a:t>personalised</a:t>
            </a:r>
            <a:r>
              <a:rPr lang="en-US" sz="1600" dirty="0">
                <a:solidFill>
                  <a:schemeClr val="tx1">
                    <a:lumMod val="85000"/>
                    <a:lumOff val="15000"/>
                  </a:schemeClr>
                </a:solidFill>
                <a:latin typeface="Arial"/>
                <a:cs typeface="Arial"/>
              </a:rPr>
              <a:t>, risk-based care with regular assessment and treatment adjustment (Rajvanshi et al., 2024). </a:t>
            </a:r>
          </a:p>
          <a:p>
            <a:pPr marL="342900" lvl="0" indent="-342900">
              <a:lnSpc>
                <a:spcPct val="90000"/>
              </a:lnSpc>
              <a:buFont typeface="Arial" panose="020B0604020202020204" pitchFamily="34" charset="0"/>
              <a:buChar char="•"/>
            </a:pPr>
            <a:r>
              <a:rPr lang="en-US" sz="1600" dirty="0">
                <a:solidFill>
                  <a:schemeClr val="tx1">
                    <a:lumMod val="85000"/>
                    <a:lumOff val="15000"/>
                  </a:schemeClr>
                </a:solidFill>
                <a:latin typeface="Arial"/>
                <a:cs typeface="Arial"/>
              </a:rPr>
              <a:t>Chronic Care Model – coordinated multidisciplinary care, self-management support and continuous follow-up (Witte et al., 2023).</a:t>
            </a:r>
          </a:p>
          <a:p>
            <a:pPr marL="0" indent="0">
              <a:lnSpc>
                <a:spcPct val="90000"/>
              </a:lnSpc>
              <a:buNone/>
            </a:pPr>
            <a:endParaRPr lang="en-US" sz="1400" dirty="0">
              <a:solidFill>
                <a:schemeClr val="tx1">
                  <a:lumMod val="85000"/>
                  <a:lumOff val="1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399766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962D4-FBF4-8927-A9B1-6BF38F3D2BB0}"/>
              </a:ext>
            </a:extLst>
          </p:cNvPr>
          <p:cNvSpPr>
            <a:spLocks noGrp="1"/>
          </p:cNvSpPr>
          <p:nvPr>
            <p:ph type="title"/>
          </p:nvPr>
        </p:nvSpPr>
        <p:spPr>
          <a:xfrm>
            <a:off x="5266892" y="609600"/>
            <a:ext cx="5550334" cy="1456267"/>
          </a:xfrm>
        </p:spPr>
        <p:txBody>
          <a:bodyPr>
            <a:normAutofit/>
          </a:bodyPr>
          <a:lstStyle/>
          <a:p>
            <a:r>
              <a:rPr lang="en-US" b="1" dirty="0">
                <a:latin typeface="Arial"/>
                <a:cs typeface="Arial"/>
              </a:rPr>
              <a:t>Treatment Options</a:t>
            </a:r>
            <a:endParaRPr lang="en-US">
              <a:latin typeface="Arial"/>
              <a:cs typeface="Arial"/>
            </a:endParaRPr>
          </a:p>
        </p:txBody>
      </p:sp>
      <p:pic>
        <p:nvPicPr>
          <p:cNvPr id="8" name="Picture 7" descr="Assorted pills and capsules">
            <a:extLst>
              <a:ext uri="{FF2B5EF4-FFF2-40B4-BE49-F238E27FC236}">
                <a16:creationId xmlns:a16="http://schemas.microsoft.com/office/drawing/2014/main" id="{CA04AD13-C31E-EBE3-2CE6-2DAB2161177C}"/>
              </a:ext>
            </a:extLst>
          </p:cNvPr>
          <p:cNvPicPr>
            <a:picLocks noChangeAspect="1"/>
          </p:cNvPicPr>
          <p:nvPr/>
        </p:nvPicPr>
        <p:blipFill>
          <a:blip r:embed="rId4"/>
          <a:srcRect l="1930" r="25560" b="-2"/>
          <a:stretch>
            <a:fillRect/>
          </a:stretch>
        </p:blipFill>
        <p:spPr>
          <a:xfrm>
            <a:off x="20" y="10"/>
            <a:ext cx="4635988" cy="4267821"/>
          </a:xfrm>
          <a:prstGeom prst="rect">
            <a:avLst/>
          </a:prstGeom>
        </p:spPr>
      </p:pic>
      <p:pic>
        <p:nvPicPr>
          <p:cNvPr id="4" name="Picture 3" descr="Inhaled corticosteroids for adults with asthma - Best Practice Advocacy  Centre New Zealand">
            <a:extLst>
              <a:ext uri="{FF2B5EF4-FFF2-40B4-BE49-F238E27FC236}">
                <a16:creationId xmlns:a16="http://schemas.microsoft.com/office/drawing/2014/main" id="{473BBD44-645C-1C9A-4C64-11A084ED8540}"/>
              </a:ext>
            </a:extLst>
          </p:cNvPr>
          <p:cNvPicPr>
            <a:picLocks noChangeAspect="1"/>
          </p:cNvPicPr>
          <p:nvPr/>
        </p:nvPicPr>
        <p:blipFill>
          <a:blip r:embed="rId5"/>
          <a:srcRect l="3907" r="6637" b="2"/>
          <a:stretch>
            <a:fillRect/>
          </a:stretch>
        </p:blipFill>
        <p:spPr>
          <a:xfrm>
            <a:off x="20" y="4267831"/>
            <a:ext cx="4635988" cy="2591143"/>
          </a:xfrm>
          <a:prstGeom prst="rect">
            <a:avLst/>
          </a:prstGeom>
        </p:spPr>
      </p:pic>
      <p:cxnSp>
        <p:nvCxnSpPr>
          <p:cNvPr id="13" name="Straight Connector 12">
            <a:extLst>
              <a:ext uri="{FF2B5EF4-FFF2-40B4-BE49-F238E27FC236}">
                <a16:creationId xmlns:a16="http://schemas.microsoft.com/office/drawing/2014/main" id="{40B2C833-6511-4A48-909C-01F37BD743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90" y="4265169"/>
            <a:ext cx="4637598" cy="0"/>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a:extLst>
              <a:ext uri="{FF2B5EF4-FFF2-40B4-BE49-F238E27FC236}">
                <a16:creationId xmlns:a16="http://schemas.microsoft.com/office/drawing/2014/main" id="{8A31DED8-0F1E-9BBD-83F1-4AE81ED7D03D}"/>
              </a:ext>
            </a:extLst>
          </p:cNvPr>
          <p:cNvSpPr>
            <a:spLocks noGrp="1"/>
          </p:cNvSpPr>
          <p:nvPr>
            <p:ph idx="1"/>
          </p:nvPr>
        </p:nvSpPr>
        <p:spPr>
          <a:xfrm>
            <a:off x="5266892" y="2142067"/>
            <a:ext cx="5550334" cy="3649133"/>
          </a:xfrm>
        </p:spPr>
        <p:txBody>
          <a:bodyPr vert="horz" lIns="91440" tIns="45720" rIns="91440" bIns="45720" rtlCol="0">
            <a:normAutofit/>
          </a:bodyPr>
          <a:lstStyle/>
          <a:p>
            <a:pPr>
              <a:lnSpc>
                <a:spcPct val="90000"/>
              </a:lnSpc>
              <a:buNone/>
            </a:pPr>
            <a:r>
              <a:rPr lang="en-US" sz="1100" b="1">
                <a:latin typeface="Arial"/>
                <a:cs typeface="Arial"/>
              </a:rPr>
              <a:t>Pharmacological Management</a:t>
            </a:r>
          </a:p>
          <a:p>
            <a:pPr marL="342900" lvl="0" indent="-342900">
              <a:lnSpc>
                <a:spcPct val="90000"/>
              </a:lnSpc>
              <a:buFont typeface="Arial" panose="020B0604020202020204" pitchFamily="34" charset="0"/>
              <a:buChar char="•"/>
            </a:pPr>
            <a:r>
              <a:rPr lang="en-US" sz="1100">
                <a:latin typeface="Arial"/>
                <a:cs typeface="Arial"/>
              </a:rPr>
              <a:t>Inhaled corticosteroids (ICS) remain the foundation of asthma treatment. </a:t>
            </a:r>
          </a:p>
          <a:p>
            <a:pPr marL="342900" lvl="0" indent="-342900">
              <a:lnSpc>
                <a:spcPct val="90000"/>
              </a:lnSpc>
              <a:buFont typeface="Arial" panose="020B0604020202020204" pitchFamily="34" charset="0"/>
              <a:buChar char="•"/>
            </a:pPr>
            <a:r>
              <a:rPr lang="en-US" sz="1100">
                <a:latin typeface="Arial"/>
                <a:cs typeface="Arial"/>
              </a:rPr>
              <a:t>Short-acting and long-acting bronchodilators are prescribed according to disease severity (NHS, 2021). </a:t>
            </a:r>
          </a:p>
          <a:p>
            <a:pPr marL="342900" lvl="0" indent="-342900">
              <a:lnSpc>
                <a:spcPct val="90000"/>
              </a:lnSpc>
              <a:buFont typeface="Arial" panose="020B0604020202020204" pitchFamily="34" charset="0"/>
              <a:buChar char="•"/>
            </a:pPr>
            <a:r>
              <a:rPr lang="en-US" sz="1100">
                <a:latin typeface="Arial"/>
                <a:cs typeface="Arial"/>
              </a:rPr>
              <a:t>According to </a:t>
            </a:r>
            <a:r>
              <a:rPr lang="en-US" sz="1100" err="1">
                <a:latin typeface="Arial"/>
                <a:cs typeface="Arial"/>
              </a:rPr>
              <a:t>Mosnaim</a:t>
            </a:r>
            <a:r>
              <a:rPr lang="en-US" sz="1100">
                <a:latin typeface="Arial"/>
                <a:cs typeface="Arial"/>
              </a:rPr>
              <a:t> (2023), treatment should be stepped up or down depending on asthma control. </a:t>
            </a:r>
          </a:p>
          <a:p>
            <a:pPr>
              <a:lnSpc>
                <a:spcPct val="90000"/>
              </a:lnSpc>
              <a:buNone/>
            </a:pPr>
            <a:r>
              <a:rPr lang="en-US" sz="1100" b="1">
                <a:latin typeface="Arial"/>
                <a:cs typeface="Arial"/>
              </a:rPr>
              <a:t>Advanced Therapies</a:t>
            </a:r>
          </a:p>
          <a:p>
            <a:pPr marL="342900" lvl="0" indent="-342900">
              <a:lnSpc>
                <a:spcPct val="90000"/>
              </a:lnSpc>
              <a:buFont typeface="Arial" panose="020B0604020202020204" pitchFamily="34" charset="0"/>
              <a:buChar char="•"/>
            </a:pPr>
            <a:r>
              <a:rPr lang="en-US" sz="1100">
                <a:latin typeface="Arial"/>
                <a:cs typeface="Arial"/>
              </a:rPr>
              <a:t>Combination inhaler therapy. </a:t>
            </a:r>
          </a:p>
          <a:p>
            <a:pPr marL="342900" lvl="0" indent="-342900">
              <a:lnSpc>
                <a:spcPct val="90000"/>
              </a:lnSpc>
              <a:buFont typeface="Arial" panose="020B0604020202020204" pitchFamily="34" charset="0"/>
              <a:buChar char="•"/>
            </a:pPr>
            <a:r>
              <a:rPr lang="en-US" sz="1100">
                <a:latin typeface="Arial"/>
                <a:cs typeface="Arial"/>
              </a:rPr>
              <a:t>Biologic therapies for severe asthma. </a:t>
            </a:r>
          </a:p>
          <a:p>
            <a:pPr marL="342900" lvl="0" indent="-342900">
              <a:lnSpc>
                <a:spcPct val="90000"/>
              </a:lnSpc>
              <a:buFont typeface="Arial" panose="020B0604020202020204" pitchFamily="34" charset="0"/>
              <a:buChar char="•"/>
            </a:pPr>
            <a:r>
              <a:rPr lang="en-US" sz="1100">
                <a:latin typeface="Arial"/>
                <a:cs typeface="Arial"/>
              </a:rPr>
              <a:t>Oral corticosteroids for acute exacerbations. </a:t>
            </a:r>
          </a:p>
          <a:p>
            <a:pPr>
              <a:lnSpc>
                <a:spcPct val="90000"/>
              </a:lnSpc>
              <a:buNone/>
            </a:pPr>
            <a:r>
              <a:rPr lang="en-US" sz="1100" b="1">
                <a:latin typeface="Arial"/>
                <a:cs typeface="Arial"/>
              </a:rPr>
              <a:t>Emerging Evidence</a:t>
            </a:r>
          </a:p>
          <a:p>
            <a:pPr marL="342900" lvl="0" indent="-342900">
              <a:lnSpc>
                <a:spcPct val="90000"/>
              </a:lnSpc>
              <a:buFont typeface="Arial" panose="020B0604020202020204" pitchFamily="34" charset="0"/>
              <a:buChar char="•"/>
            </a:pPr>
            <a:r>
              <a:rPr lang="en-US" sz="1100">
                <a:latin typeface="Arial"/>
                <a:cs typeface="Arial"/>
              </a:rPr>
              <a:t>Gyawali et al. (2025) and Bourdin et al. (2024) reported that biologic therapies have transformed the management of severe asthma by targeting specific inflammatory pathways.</a:t>
            </a:r>
          </a:p>
          <a:p>
            <a:pPr marL="0" indent="0">
              <a:lnSpc>
                <a:spcPct val="90000"/>
              </a:lnSpc>
              <a:buNone/>
            </a:pPr>
            <a:endParaRPr lang="en-US" sz="1100">
              <a:latin typeface="Arial" panose="020B0604020202020204" pitchFamily="34" charset="0"/>
              <a:cs typeface="Arial" panose="020B0604020202020204" pitchFamily="34" charset="0"/>
            </a:endParaRPr>
          </a:p>
        </p:txBody>
      </p:sp>
      <p:cxnSp>
        <p:nvCxnSpPr>
          <p:cNvPr id="15" name="Straight Connector 14">
            <a:extLst>
              <a:ext uri="{FF2B5EF4-FFF2-40B4-BE49-F238E27FC236}">
                <a16:creationId xmlns:a16="http://schemas.microsoft.com/office/drawing/2014/main" id="{AE1D19B2-F2ED-4169-8CD5-5AEF6526406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096" y="0"/>
            <a:ext cx="680" cy="6858000"/>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9" name="TextBox 8">
            <a:extLst>
              <a:ext uri="{FF2B5EF4-FFF2-40B4-BE49-F238E27FC236}">
                <a16:creationId xmlns:a16="http://schemas.microsoft.com/office/drawing/2014/main" id="{0F94674D-E770-BD63-E9E2-B4069784E925}"/>
              </a:ext>
            </a:extLst>
          </p:cNvPr>
          <p:cNvSpPr txBox="1"/>
          <p:nvPr/>
        </p:nvSpPr>
        <p:spPr>
          <a:xfrm>
            <a:off x="1286189" y="7023798"/>
            <a:ext cx="1256498" cy="369332"/>
          </a:xfrm>
          <a:prstGeom prst="rect">
            <a:avLst/>
          </a:prstGeom>
          <a:noFill/>
        </p:spPr>
        <p:txBody>
          <a:bodyPr wrap="none" rtlCol="0">
            <a:spAutoFit/>
          </a:bodyPr>
          <a:lstStyle/>
          <a:p>
            <a:r>
              <a:rPr lang="en-US" dirty="0"/>
              <a:t>(Gatt,2025)</a:t>
            </a:r>
          </a:p>
        </p:txBody>
      </p:sp>
    </p:spTree>
    <p:extLst>
      <p:ext uri="{BB962C8B-B14F-4D97-AF65-F5344CB8AC3E}">
        <p14:creationId xmlns:p14="http://schemas.microsoft.com/office/powerpoint/2010/main" val="328130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C8E25-5E6B-D283-ED50-0890A02D1271}"/>
              </a:ext>
            </a:extLst>
          </p:cNvPr>
          <p:cNvSpPr>
            <a:spLocks noGrp="1"/>
          </p:cNvSpPr>
          <p:nvPr>
            <p:ph type="title"/>
          </p:nvPr>
        </p:nvSpPr>
        <p:spPr>
          <a:xfrm>
            <a:off x="685802" y="609600"/>
            <a:ext cx="11306299" cy="1520843"/>
          </a:xfrm>
        </p:spPr>
        <p:txBody>
          <a:bodyPr>
            <a:normAutofit/>
          </a:bodyPr>
          <a:lstStyle/>
          <a:p>
            <a:pPr algn="ctr"/>
            <a:r>
              <a:rPr lang="en-US" b="1" dirty="0">
                <a:latin typeface="Arial"/>
                <a:cs typeface="Arial"/>
              </a:rPr>
              <a:t>Comorbidities</a:t>
            </a:r>
          </a:p>
        </p:txBody>
      </p:sp>
      <p:sp>
        <p:nvSpPr>
          <p:cNvPr id="3" name="Content Placeholder 2">
            <a:extLst>
              <a:ext uri="{FF2B5EF4-FFF2-40B4-BE49-F238E27FC236}">
                <a16:creationId xmlns:a16="http://schemas.microsoft.com/office/drawing/2014/main" id="{0C4CF7F5-7478-DCAA-2FB1-9F297880B621}"/>
              </a:ext>
            </a:extLst>
          </p:cNvPr>
          <p:cNvSpPr>
            <a:spLocks noGrp="1"/>
          </p:cNvSpPr>
          <p:nvPr>
            <p:ph idx="1"/>
          </p:nvPr>
        </p:nvSpPr>
        <p:spPr>
          <a:xfrm>
            <a:off x="685802" y="2142067"/>
            <a:ext cx="6282266" cy="3649133"/>
          </a:xfrm>
        </p:spPr>
        <p:txBody>
          <a:bodyPr vert="horz" lIns="91440" tIns="45720" rIns="91440" bIns="45720" rtlCol="0">
            <a:normAutofit/>
          </a:bodyPr>
          <a:lstStyle/>
          <a:p>
            <a:pPr>
              <a:buNone/>
            </a:pPr>
            <a:r>
              <a:rPr lang="en-US" b="1" dirty="0">
                <a:latin typeface="Arial" panose="020B0604020202020204" pitchFamily="34" charset="0"/>
                <a:cs typeface="Arial" panose="020B0604020202020204" pitchFamily="34" charset="0"/>
              </a:rPr>
              <a:t>Common Comorbidities</a:t>
            </a:r>
          </a:p>
          <a:p>
            <a:pPr marL="342900" lvl="0" indent="-342900">
              <a:buFont typeface="Arial" panose="020B0604020202020204" pitchFamily="34" charset="0"/>
              <a:buChar char="•"/>
            </a:pPr>
            <a:r>
              <a:rPr lang="en-US" dirty="0">
                <a:latin typeface="Arial" panose="020B0604020202020204" pitchFamily="34" charset="0"/>
                <a:cs typeface="Arial" panose="020B0604020202020204" pitchFamily="34" charset="0"/>
              </a:rPr>
              <a:t>Allergic rhinitis. </a:t>
            </a:r>
          </a:p>
          <a:p>
            <a:pPr marL="342900" lvl="0" indent="-342900">
              <a:buFont typeface="Arial" panose="020B0604020202020204" pitchFamily="34" charset="0"/>
              <a:buChar char="•"/>
            </a:pPr>
            <a:r>
              <a:rPr lang="en-US" dirty="0">
                <a:latin typeface="Arial" panose="020B0604020202020204" pitchFamily="34" charset="0"/>
                <a:cs typeface="Arial" panose="020B0604020202020204" pitchFamily="34" charset="0"/>
              </a:rPr>
              <a:t>Obesity. </a:t>
            </a:r>
          </a:p>
          <a:p>
            <a:pPr marL="342900" lvl="0" indent="-342900">
              <a:buFont typeface="Arial" panose="020B0604020202020204" pitchFamily="34" charset="0"/>
              <a:buChar char="•"/>
            </a:pPr>
            <a:r>
              <a:rPr lang="en-US" dirty="0">
                <a:latin typeface="Arial" panose="020B0604020202020204" pitchFamily="34" charset="0"/>
                <a:cs typeface="Arial" panose="020B0604020202020204" pitchFamily="34" charset="0"/>
              </a:rPr>
              <a:t>Gastro-</a:t>
            </a:r>
            <a:r>
              <a:rPr lang="en-US" dirty="0" err="1">
                <a:latin typeface="Arial" panose="020B0604020202020204" pitchFamily="34" charset="0"/>
                <a:cs typeface="Arial" panose="020B0604020202020204" pitchFamily="34" charset="0"/>
              </a:rPr>
              <a:t>oesophageal</a:t>
            </a:r>
            <a:r>
              <a:rPr lang="en-US" dirty="0">
                <a:latin typeface="Arial" panose="020B0604020202020204" pitchFamily="34" charset="0"/>
                <a:cs typeface="Arial" panose="020B0604020202020204" pitchFamily="34" charset="0"/>
              </a:rPr>
              <a:t> reflux disease. </a:t>
            </a:r>
          </a:p>
          <a:p>
            <a:pPr marL="342900" lvl="0" indent="-342900">
              <a:buFont typeface="Arial" panose="020B0604020202020204" pitchFamily="34" charset="0"/>
              <a:buChar char="•"/>
            </a:pPr>
            <a:r>
              <a:rPr lang="en-US" dirty="0">
                <a:latin typeface="Arial" panose="020B0604020202020204" pitchFamily="34" charset="0"/>
                <a:cs typeface="Arial" panose="020B0604020202020204" pitchFamily="34" charset="0"/>
              </a:rPr>
              <a:t>Anxiety and depression. </a:t>
            </a:r>
          </a:p>
          <a:p>
            <a:pPr marL="342900" lvl="0" indent="-342900">
              <a:buFont typeface="Arial" panose="020B0604020202020204" pitchFamily="34" charset="0"/>
              <a:buChar char="•"/>
            </a:pPr>
            <a:r>
              <a:rPr lang="en-US" dirty="0">
                <a:latin typeface="Arial" panose="020B0604020202020204" pitchFamily="34" charset="0"/>
                <a:cs typeface="Arial" panose="020B0604020202020204" pitchFamily="34" charset="0"/>
              </a:rPr>
              <a:t>Chronic rhinosinusitis (Cazzola et al., 2022). </a:t>
            </a:r>
          </a:p>
          <a:p>
            <a:pPr marL="0" indent="0">
              <a:buNone/>
            </a:pPr>
            <a:endParaRPr lang="en-US" dirty="0">
              <a:latin typeface="Arial" panose="020B0604020202020204" pitchFamily="34" charset="0"/>
              <a:cs typeface="Arial" panose="020B0604020202020204" pitchFamily="34" charset="0"/>
            </a:endParaRPr>
          </a:p>
        </p:txBody>
      </p:sp>
      <p:pic>
        <p:nvPicPr>
          <p:cNvPr id="4" name="Picture 3" descr="Asthma Mortality Statistics 2018 - National Asthma Council Australia">
            <a:extLst>
              <a:ext uri="{FF2B5EF4-FFF2-40B4-BE49-F238E27FC236}">
                <a16:creationId xmlns:a16="http://schemas.microsoft.com/office/drawing/2014/main" id="{FC1BB8FF-515A-3A89-3625-546107FDB8A9}"/>
              </a:ext>
            </a:extLst>
          </p:cNvPr>
          <p:cNvPicPr>
            <a:picLocks noChangeAspect="1"/>
          </p:cNvPicPr>
          <p:nvPr/>
        </p:nvPicPr>
        <p:blipFill>
          <a:blip r:embed="rId4"/>
          <a:stretch>
            <a:fillRect/>
          </a:stretch>
        </p:blipFill>
        <p:spPr>
          <a:xfrm>
            <a:off x="6143535" y="2130443"/>
            <a:ext cx="5848566" cy="347246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ABD3A286-928C-9E5F-B81A-28BD1429DB40}"/>
              </a:ext>
            </a:extLst>
          </p:cNvPr>
          <p:cNvSpPr txBox="1"/>
          <p:nvPr/>
        </p:nvSpPr>
        <p:spPr>
          <a:xfrm>
            <a:off x="7604449" y="5756988"/>
            <a:ext cx="2360070" cy="369332"/>
          </a:xfrm>
          <a:prstGeom prst="rect">
            <a:avLst/>
          </a:prstGeom>
          <a:noFill/>
        </p:spPr>
        <p:txBody>
          <a:bodyPr wrap="none" rtlCol="0">
            <a:spAutoFit/>
          </a:bodyPr>
          <a:lstStyle/>
          <a:p>
            <a:r>
              <a:rPr lang="en-US" dirty="0"/>
              <a:t>(NationalAsthma,2026)</a:t>
            </a:r>
          </a:p>
        </p:txBody>
      </p:sp>
    </p:spTree>
    <p:extLst>
      <p:ext uri="{BB962C8B-B14F-4D97-AF65-F5344CB8AC3E}">
        <p14:creationId xmlns:p14="http://schemas.microsoft.com/office/powerpoint/2010/main" val="726857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83092-246C-A67D-97CF-0D3E300FD6D0}"/>
              </a:ext>
            </a:extLst>
          </p:cNvPr>
          <p:cNvSpPr>
            <a:spLocks noGrp="1"/>
          </p:cNvSpPr>
          <p:nvPr>
            <p:ph type="title"/>
          </p:nvPr>
        </p:nvSpPr>
        <p:spPr>
          <a:xfrm>
            <a:off x="685802" y="609600"/>
            <a:ext cx="10983418" cy="1520843"/>
          </a:xfrm>
        </p:spPr>
        <p:txBody>
          <a:bodyPr>
            <a:normAutofit/>
          </a:bodyPr>
          <a:lstStyle/>
          <a:p>
            <a:pPr algn="ctr"/>
            <a:r>
              <a:rPr lang="en-US" b="1" dirty="0">
                <a:latin typeface="Arial"/>
                <a:cs typeface="Arial"/>
              </a:rPr>
              <a:t>Prevention</a:t>
            </a:r>
          </a:p>
        </p:txBody>
      </p:sp>
      <p:sp>
        <p:nvSpPr>
          <p:cNvPr id="3" name="Content Placeholder 2">
            <a:extLst>
              <a:ext uri="{FF2B5EF4-FFF2-40B4-BE49-F238E27FC236}">
                <a16:creationId xmlns:a16="http://schemas.microsoft.com/office/drawing/2014/main" id="{A90BF07E-160A-A366-2066-B57700A04471}"/>
              </a:ext>
            </a:extLst>
          </p:cNvPr>
          <p:cNvSpPr>
            <a:spLocks noGrp="1"/>
          </p:cNvSpPr>
          <p:nvPr>
            <p:ph idx="1"/>
          </p:nvPr>
        </p:nvSpPr>
        <p:spPr>
          <a:xfrm>
            <a:off x="685802" y="2129152"/>
            <a:ext cx="7444638" cy="3662048"/>
          </a:xfrm>
        </p:spPr>
        <p:txBody>
          <a:bodyPr>
            <a:normAutofit/>
          </a:bodyPr>
          <a:lstStyle/>
          <a:p>
            <a:pPr marL="342900" lvl="0" indent="-342900">
              <a:buFont typeface="Arial" panose="020B0604020202020204" pitchFamily="34" charset="0"/>
              <a:buChar char="•"/>
            </a:pPr>
            <a:r>
              <a:rPr lang="en-US" dirty="0">
                <a:latin typeface="Arial"/>
                <a:cs typeface="Arial"/>
              </a:rPr>
              <a:t>Avoid exposure to asthma triggers. </a:t>
            </a:r>
          </a:p>
          <a:p>
            <a:pPr marL="342900" lvl="0" indent="-342900">
              <a:buFont typeface="Arial" panose="020B0604020202020204" pitchFamily="34" charset="0"/>
              <a:buChar char="•"/>
            </a:pPr>
            <a:r>
              <a:rPr lang="en-US" dirty="0">
                <a:latin typeface="Arial"/>
                <a:cs typeface="Arial"/>
              </a:rPr>
              <a:t>Stop smoking and avoid second-hand smoke. </a:t>
            </a:r>
          </a:p>
          <a:p>
            <a:pPr marL="342900" lvl="0" indent="-342900">
              <a:buFont typeface="Arial" panose="020B0604020202020204" pitchFamily="34" charset="0"/>
              <a:buChar char="•"/>
            </a:pPr>
            <a:r>
              <a:rPr lang="en-US" dirty="0">
                <a:latin typeface="Arial"/>
                <a:cs typeface="Arial"/>
              </a:rPr>
              <a:t>Reduce indoor allergens and air pollution. </a:t>
            </a:r>
          </a:p>
          <a:p>
            <a:pPr marL="342900" lvl="0" indent="-342900">
              <a:buFont typeface="Arial" panose="020B0604020202020204" pitchFamily="34" charset="0"/>
              <a:buChar char="•"/>
            </a:pPr>
            <a:r>
              <a:rPr lang="en-US" dirty="0">
                <a:latin typeface="Arial"/>
                <a:cs typeface="Arial"/>
              </a:rPr>
              <a:t>Receive annual asthma reviews. </a:t>
            </a:r>
          </a:p>
          <a:p>
            <a:pPr marL="342900" lvl="0" indent="-342900">
              <a:buFont typeface="Arial" panose="020B0604020202020204" pitchFamily="34" charset="0"/>
              <a:buChar char="•"/>
            </a:pPr>
            <a:r>
              <a:rPr lang="en-US" dirty="0">
                <a:latin typeface="Arial"/>
                <a:cs typeface="Arial"/>
              </a:rPr>
              <a:t>Correct inhaler technique and medication adherence. </a:t>
            </a:r>
          </a:p>
          <a:p>
            <a:pPr marL="342900" lvl="0" indent="-342900">
              <a:buFont typeface="Arial" panose="020B0604020202020204" pitchFamily="34" charset="0"/>
              <a:buChar char="•"/>
            </a:pPr>
            <a:r>
              <a:rPr lang="en-US" dirty="0">
                <a:latin typeface="Arial"/>
                <a:cs typeface="Arial"/>
              </a:rPr>
              <a:t>Vaccination against influenza where appropriate (British Thoracic Society, 2026).</a:t>
            </a:r>
          </a:p>
          <a:p>
            <a:pPr marL="0" indent="0">
              <a:buNone/>
            </a:pPr>
            <a:endParaRPr lang="en-US" dirty="0">
              <a:latin typeface="Arial"/>
              <a:cs typeface="Arial"/>
            </a:endParaRPr>
          </a:p>
        </p:txBody>
      </p:sp>
      <p:pic>
        <p:nvPicPr>
          <p:cNvPr id="4" name="Picture 3" descr="Asthma Attacks: Causes, Symptoms, Triggers, and Prevention">
            <a:extLst>
              <a:ext uri="{FF2B5EF4-FFF2-40B4-BE49-F238E27FC236}">
                <a16:creationId xmlns:a16="http://schemas.microsoft.com/office/drawing/2014/main" id="{9FB6C2E4-01B5-69DE-038E-080C5763C1D1}"/>
              </a:ext>
            </a:extLst>
          </p:cNvPr>
          <p:cNvPicPr>
            <a:picLocks noChangeAspect="1"/>
          </p:cNvPicPr>
          <p:nvPr/>
        </p:nvPicPr>
        <p:blipFill>
          <a:blip r:embed="rId4"/>
          <a:stretch>
            <a:fillRect/>
          </a:stretch>
        </p:blipFill>
        <p:spPr>
          <a:xfrm>
            <a:off x="8559580" y="2602519"/>
            <a:ext cx="3445714" cy="23000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E3E824A7-A061-DA69-A2AD-79A97BE46E0E}"/>
              </a:ext>
            </a:extLst>
          </p:cNvPr>
          <p:cNvSpPr txBox="1"/>
          <p:nvPr/>
        </p:nvSpPr>
        <p:spPr>
          <a:xfrm>
            <a:off x="9237306" y="5085184"/>
            <a:ext cx="1359668" cy="369332"/>
          </a:xfrm>
          <a:prstGeom prst="rect">
            <a:avLst/>
          </a:prstGeom>
          <a:noFill/>
        </p:spPr>
        <p:txBody>
          <a:bodyPr wrap="none" rtlCol="0">
            <a:spAutoFit/>
          </a:bodyPr>
          <a:lstStyle/>
          <a:p>
            <a:r>
              <a:rPr lang="en-US" dirty="0"/>
              <a:t>(None,2025)</a:t>
            </a:r>
          </a:p>
        </p:txBody>
      </p:sp>
    </p:spTree>
    <p:extLst>
      <p:ext uri="{BB962C8B-B14F-4D97-AF65-F5344CB8AC3E}">
        <p14:creationId xmlns:p14="http://schemas.microsoft.com/office/powerpoint/2010/main" val="680029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2" name="Title 1">
            <a:extLst>
              <a:ext uri="{FF2B5EF4-FFF2-40B4-BE49-F238E27FC236}">
                <a16:creationId xmlns:a16="http://schemas.microsoft.com/office/drawing/2014/main" id="{0D43B688-9CC1-35D0-DBEA-90184F2DAA98}"/>
              </a:ext>
            </a:extLst>
          </p:cNvPr>
          <p:cNvSpPr>
            <a:spLocks noGrp="1"/>
          </p:cNvSpPr>
          <p:nvPr>
            <p:ph type="title"/>
          </p:nvPr>
        </p:nvSpPr>
        <p:spPr>
          <a:xfrm>
            <a:off x="685801" y="643466"/>
            <a:ext cx="3351530" cy="4995333"/>
          </a:xfrm>
        </p:spPr>
        <p:txBody>
          <a:bodyPr>
            <a:normAutofit/>
          </a:bodyPr>
          <a:lstStyle/>
          <a:p>
            <a:r>
              <a:rPr lang="en-US" b="1" dirty="0">
                <a:solidFill>
                  <a:srgbClr val="FFFFFF"/>
                </a:solidFill>
                <a:latin typeface="Arial"/>
                <a:cs typeface="Arial"/>
              </a:rPr>
              <a:t>Co-productive Care – Skills, Values and </a:t>
            </a:r>
            <a:r>
              <a:rPr lang="en-US" b="1">
                <a:solidFill>
                  <a:srgbClr val="FFFFFF"/>
                </a:solidFill>
                <a:latin typeface="Arial"/>
                <a:cs typeface="Arial"/>
              </a:rPr>
              <a:t>Behaviours</a:t>
            </a:r>
            <a:endParaRPr lang="en-US" b="1" dirty="0">
              <a:solidFill>
                <a:srgbClr val="FFFFFF"/>
              </a:solidFill>
              <a:latin typeface="Arial"/>
              <a:cs typeface="Arial"/>
            </a:endParaRPr>
          </a:p>
        </p:txBody>
      </p:sp>
      <p:sp useBgFill="1">
        <p:nvSpPr>
          <p:cNvPr id="26" name="Rectangle 25">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7B4E8A3-76BE-BC15-666A-C7425FD5A122}"/>
              </a:ext>
            </a:extLst>
          </p:cNvPr>
          <p:cNvGraphicFramePr>
            <a:graphicFrameLocks noGrp="1"/>
          </p:cNvGraphicFramePr>
          <p:nvPr>
            <p:ph idx="1"/>
            <p:extLst>
              <p:ext uri="{D42A27DB-BD31-4B8C-83A1-F6EECF244321}">
                <p14:modId xmlns:p14="http://schemas.microsoft.com/office/powerpoint/2010/main" val="3522191107"/>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8168906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AEFE9-6BA1-9C0C-E639-81C2B57B6DCB}"/>
              </a:ext>
            </a:extLst>
          </p:cNvPr>
          <p:cNvSpPr>
            <a:spLocks noGrp="1"/>
          </p:cNvSpPr>
          <p:nvPr>
            <p:ph type="title"/>
          </p:nvPr>
        </p:nvSpPr>
        <p:spPr>
          <a:xfrm>
            <a:off x="388620" y="362961"/>
            <a:ext cx="11213899" cy="1612490"/>
          </a:xfrm>
        </p:spPr>
        <p:txBody>
          <a:bodyPr>
            <a:normAutofit/>
          </a:bodyPr>
          <a:lstStyle/>
          <a:p>
            <a:pPr algn="ctr"/>
            <a:r>
              <a:rPr lang="en-US" sz="3300" b="1" dirty="0">
                <a:latin typeface="Arial"/>
                <a:cs typeface="Arial"/>
              </a:rPr>
              <a:t>Comprehensive Personalised Care and Self-Management Support</a:t>
            </a:r>
            <a:endParaRPr lang="en-US" dirty="0">
              <a:latin typeface="Arial"/>
              <a:cs typeface="Arial"/>
            </a:endParaRPr>
          </a:p>
        </p:txBody>
      </p:sp>
      <p:pic>
        <p:nvPicPr>
          <p:cNvPr id="4" name="Picture 3" descr="Journal of Family and Child Health - Asthma and self-management: Improving  support for teenagers - Journal of Family and Child Health">
            <a:extLst>
              <a:ext uri="{FF2B5EF4-FFF2-40B4-BE49-F238E27FC236}">
                <a16:creationId xmlns:a16="http://schemas.microsoft.com/office/drawing/2014/main" id="{2C0D6160-FC6D-E385-3DDC-DA7657FD7F39}"/>
              </a:ext>
            </a:extLst>
          </p:cNvPr>
          <p:cNvPicPr>
            <a:picLocks noChangeAspect="1"/>
          </p:cNvPicPr>
          <p:nvPr/>
        </p:nvPicPr>
        <p:blipFill>
          <a:blip r:embed="rId4"/>
          <a:srcRect l="32573" r="15682"/>
          <a:stretch>
            <a:fillRect/>
          </a:stretch>
        </p:blipFill>
        <p:spPr>
          <a:xfrm>
            <a:off x="255622" y="1615045"/>
            <a:ext cx="3997362" cy="480888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BBF88817-483F-1C0E-3638-39509B610159}"/>
              </a:ext>
            </a:extLst>
          </p:cNvPr>
          <p:cNvSpPr>
            <a:spLocks noGrp="1"/>
          </p:cNvSpPr>
          <p:nvPr>
            <p:ph idx="1"/>
          </p:nvPr>
        </p:nvSpPr>
        <p:spPr>
          <a:xfrm>
            <a:off x="4839221" y="2122435"/>
            <a:ext cx="7225922" cy="4372604"/>
          </a:xfrm>
        </p:spPr>
        <p:txBody>
          <a:bodyPr vert="horz" lIns="91440" tIns="45720" rIns="91440" bIns="45720" rtlCol="0" anchor="ctr">
            <a:noAutofit/>
          </a:bodyPr>
          <a:lstStyle/>
          <a:p>
            <a:pPr>
              <a:lnSpc>
                <a:spcPct val="90000"/>
              </a:lnSpc>
              <a:buNone/>
            </a:pPr>
            <a:r>
              <a:rPr lang="en-US" sz="1400" b="1" dirty="0">
                <a:latin typeface="Arial"/>
                <a:cs typeface="Arial"/>
              </a:rPr>
              <a:t>Application in Asthma Care</a:t>
            </a:r>
          </a:p>
          <a:p>
            <a:pPr marL="342900" lvl="0" indent="-342900">
              <a:lnSpc>
                <a:spcPct val="90000"/>
              </a:lnSpc>
              <a:buFont typeface="Arial" panose="020B0604020202020204" pitchFamily="34" charset="0"/>
              <a:buChar char="•"/>
            </a:pPr>
            <a:r>
              <a:rPr lang="en-US" sz="1600" dirty="0">
                <a:latin typeface="Arial"/>
                <a:cs typeface="Arial"/>
              </a:rPr>
              <a:t>Shared decision-making between patients and healthcare professionals. </a:t>
            </a:r>
          </a:p>
          <a:p>
            <a:pPr marL="342900" lvl="0" indent="-342900">
              <a:lnSpc>
                <a:spcPct val="90000"/>
              </a:lnSpc>
              <a:buFont typeface="Arial" panose="020B0604020202020204" pitchFamily="34" charset="0"/>
              <a:buChar char="•"/>
            </a:pPr>
            <a:r>
              <a:rPr lang="en-US" sz="1600" dirty="0" err="1">
                <a:latin typeface="Arial"/>
                <a:cs typeface="Arial"/>
              </a:rPr>
              <a:t>Individualised</a:t>
            </a:r>
            <a:r>
              <a:rPr lang="en-US" sz="1600" dirty="0">
                <a:latin typeface="Arial"/>
                <a:cs typeface="Arial"/>
              </a:rPr>
              <a:t> asthma action plans based on symptom control and future risk (Pinnock et al., 2023). </a:t>
            </a:r>
          </a:p>
          <a:p>
            <a:pPr marL="342900" lvl="0" indent="-342900">
              <a:lnSpc>
                <a:spcPct val="90000"/>
              </a:lnSpc>
              <a:buFont typeface="Arial" panose="020B0604020202020204" pitchFamily="34" charset="0"/>
              <a:buChar char="•"/>
            </a:pPr>
            <a:r>
              <a:rPr lang="en-US" sz="1600" dirty="0">
                <a:latin typeface="Arial"/>
                <a:cs typeface="Arial"/>
              </a:rPr>
              <a:t>Supported self-management through education on inhaler technique, trigger avoidance and symptom monitoring. </a:t>
            </a:r>
          </a:p>
          <a:p>
            <a:pPr marL="342900" lvl="0" indent="-342900">
              <a:lnSpc>
                <a:spcPct val="90000"/>
              </a:lnSpc>
              <a:buFont typeface="Arial" panose="020B0604020202020204" pitchFamily="34" charset="0"/>
              <a:buChar char="•"/>
            </a:pPr>
            <a:r>
              <a:rPr lang="en-US" sz="1600" dirty="0">
                <a:latin typeface="Arial"/>
                <a:cs typeface="Arial"/>
              </a:rPr>
              <a:t>Regular medication reviews and treatment adjustments to </a:t>
            </a:r>
            <a:r>
              <a:rPr lang="en-US" sz="1600" dirty="0" err="1">
                <a:latin typeface="Arial"/>
                <a:cs typeface="Arial"/>
              </a:rPr>
              <a:t>optimise</a:t>
            </a:r>
            <a:r>
              <a:rPr lang="en-US" sz="1600" dirty="0">
                <a:latin typeface="Arial"/>
                <a:cs typeface="Arial"/>
              </a:rPr>
              <a:t> asthma control (Kinley et al., 2024). </a:t>
            </a:r>
          </a:p>
          <a:p>
            <a:pPr marL="342900" lvl="0" indent="-342900">
              <a:lnSpc>
                <a:spcPct val="90000"/>
              </a:lnSpc>
              <a:buFont typeface="Arial" panose="020B0604020202020204" pitchFamily="34" charset="0"/>
              <a:buChar char="•"/>
            </a:pPr>
            <a:r>
              <a:rPr lang="en-US" sz="1600" dirty="0">
                <a:latin typeface="Arial"/>
                <a:cs typeface="Arial"/>
              </a:rPr>
              <a:t>Social prescribing and referral to support services where appropriate</a:t>
            </a:r>
            <a:r>
              <a:rPr lang="en-US" sz="1400" dirty="0">
                <a:latin typeface="Arial"/>
                <a:cs typeface="Arial"/>
              </a:rPr>
              <a:t>. </a:t>
            </a:r>
          </a:p>
          <a:p>
            <a:pPr>
              <a:lnSpc>
                <a:spcPct val="90000"/>
              </a:lnSpc>
              <a:buNone/>
            </a:pPr>
            <a:r>
              <a:rPr lang="en-US" sz="1400" b="1" dirty="0">
                <a:latin typeface="Arial"/>
                <a:cs typeface="Arial"/>
              </a:rPr>
              <a:t>Benefits</a:t>
            </a:r>
          </a:p>
          <a:p>
            <a:pPr marL="342900" lvl="0" indent="-342900">
              <a:lnSpc>
                <a:spcPct val="90000"/>
              </a:lnSpc>
              <a:buFont typeface="Arial" panose="020B0604020202020204" pitchFamily="34" charset="0"/>
              <a:buChar char="•"/>
            </a:pPr>
            <a:r>
              <a:rPr lang="en-US" sz="1600" dirty="0">
                <a:latin typeface="Arial"/>
                <a:cs typeface="Arial"/>
              </a:rPr>
              <a:t>Improves asthma control and quality of life. </a:t>
            </a:r>
          </a:p>
          <a:p>
            <a:pPr marL="342900" lvl="0" indent="-342900">
              <a:lnSpc>
                <a:spcPct val="90000"/>
              </a:lnSpc>
              <a:buFont typeface="Arial" panose="020B0604020202020204" pitchFamily="34" charset="0"/>
              <a:buChar char="•"/>
            </a:pPr>
            <a:r>
              <a:rPr lang="en-US" sz="1600" dirty="0">
                <a:latin typeface="Arial"/>
                <a:cs typeface="Arial"/>
              </a:rPr>
              <a:t>Reduces exacerbations, emergency admissions and </a:t>
            </a:r>
            <a:r>
              <a:rPr lang="en-US" sz="1600" dirty="0" err="1">
                <a:latin typeface="Arial"/>
                <a:cs typeface="Arial"/>
              </a:rPr>
              <a:t>hospitalisations</a:t>
            </a:r>
            <a:r>
              <a:rPr lang="en-US" sz="1600" dirty="0">
                <a:latin typeface="Arial"/>
                <a:cs typeface="Arial"/>
              </a:rPr>
              <a:t>. </a:t>
            </a:r>
          </a:p>
          <a:p>
            <a:pPr marL="342900" lvl="0" indent="-342900">
              <a:lnSpc>
                <a:spcPct val="90000"/>
              </a:lnSpc>
              <a:buFont typeface="Arial" panose="020B0604020202020204" pitchFamily="34" charset="0"/>
              <a:buChar char="•"/>
            </a:pPr>
            <a:r>
              <a:rPr lang="en-US" sz="1600" dirty="0">
                <a:latin typeface="Arial"/>
                <a:cs typeface="Arial"/>
              </a:rPr>
              <a:t>Enhances medication adherence and inhaler technique (Cravo et al., 2022). </a:t>
            </a:r>
          </a:p>
          <a:p>
            <a:pPr marL="342900" lvl="0" indent="-342900">
              <a:lnSpc>
                <a:spcPct val="90000"/>
              </a:lnSpc>
              <a:buFont typeface="Arial" panose="020B0604020202020204" pitchFamily="34" charset="0"/>
              <a:buChar char="•"/>
            </a:pPr>
            <a:r>
              <a:rPr lang="en-US" sz="1600" dirty="0">
                <a:latin typeface="Arial"/>
                <a:cs typeface="Arial"/>
              </a:rPr>
              <a:t>Promotes patient confidence, independence and long-term self-management.</a:t>
            </a:r>
          </a:p>
          <a:p>
            <a:pPr marL="0" indent="0">
              <a:lnSpc>
                <a:spcPct val="90000"/>
              </a:lnSpc>
              <a:buNone/>
            </a:pPr>
            <a:endParaRPr lang="en-US"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6D572B7-CFB8-A5A6-CAC6-92A8C3D192FF}"/>
              </a:ext>
            </a:extLst>
          </p:cNvPr>
          <p:cNvSpPr txBox="1"/>
          <p:nvPr/>
        </p:nvSpPr>
        <p:spPr>
          <a:xfrm>
            <a:off x="559837" y="6423931"/>
            <a:ext cx="1640779" cy="369332"/>
          </a:xfrm>
          <a:prstGeom prst="rect">
            <a:avLst/>
          </a:prstGeom>
          <a:noFill/>
        </p:spPr>
        <p:txBody>
          <a:bodyPr wrap="square" rtlCol="0">
            <a:spAutoFit/>
          </a:bodyPr>
          <a:lstStyle/>
          <a:p>
            <a:r>
              <a:rPr lang="en-US" dirty="0"/>
              <a:t>(Duncan,2022)</a:t>
            </a:r>
          </a:p>
        </p:txBody>
      </p:sp>
    </p:spTree>
    <p:extLst>
      <p:ext uri="{BB962C8B-B14F-4D97-AF65-F5344CB8AC3E}">
        <p14:creationId xmlns:p14="http://schemas.microsoft.com/office/powerpoint/2010/main" val="1577367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E816A-91B8-81C8-A613-218A3DB5F73C}"/>
              </a:ext>
            </a:extLst>
          </p:cNvPr>
          <p:cNvSpPr>
            <a:spLocks noGrp="1"/>
          </p:cNvSpPr>
          <p:nvPr>
            <p:ph type="title"/>
          </p:nvPr>
        </p:nvSpPr>
        <p:spPr>
          <a:xfrm>
            <a:off x="4955458" y="264555"/>
            <a:ext cx="6593075" cy="1612490"/>
          </a:xfrm>
        </p:spPr>
        <p:txBody>
          <a:bodyPr>
            <a:normAutofit/>
          </a:bodyPr>
          <a:lstStyle/>
          <a:p>
            <a:pPr algn="ctr">
              <a:lnSpc>
                <a:spcPct val="90000"/>
              </a:lnSpc>
            </a:pPr>
            <a:r>
              <a:rPr lang="en-US" b="1" dirty="0">
                <a:latin typeface="Arial"/>
                <a:cs typeface="Arial"/>
              </a:rPr>
              <a:t>Personalised Care Model Applied to Asthma</a:t>
            </a:r>
          </a:p>
        </p:txBody>
      </p:sp>
      <p:pic>
        <p:nvPicPr>
          <p:cNvPr id="4" name="Picture 3" descr="What is Personalised Care? The Comprehensive Model and the Six Components -  Happy Healthy Lives">
            <a:extLst>
              <a:ext uri="{FF2B5EF4-FFF2-40B4-BE49-F238E27FC236}">
                <a16:creationId xmlns:a16="http://schemas.microsoft.com/office/drawing/2014/main" id="{89EA6527-15B2-1B6C-97DB-4DB19EE4421B}"/>
              </a:ext>
            </a:extLst>
          </p:cNvPr>
          <p:cNvPicPr>
            <a:picLocks noChangeAspect="1"/>
          </p:cNvPicPr>
          <p:nvPr/>
        </p:nvPicPr>
        <p:blipFill>
          <a:blip r:embed="rId4"/>
          <a:stretch>
            <a:fillRect/>
          </a:stretch>
        </p:blipFill>
        <p:spPr>
          <a:xfrm>
            <a:off x="256006" y="126106"/>
            <a:ext cx="3894040" cy="197776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4A9CAFCB-B3AB-3688-A9D3-E9079B993AF7}"/>
              </a:ext>
            </a:extLst>
          </p:cNvPr>
          <p:cNvSpPr>
            <a:spLocks noGrp="1"/>
          </p:cNvSpPr>
          <p:nvPr>
            <p:ph idx="1"/>
          </p:nvPr>
        </p:nvSpPr>
        <p:spPr>
          <a:xfrm>
            <a:off x="690465" y="2276669"/>
            <a:ext cx="10858068" cy="4316776"/>
          </a:xfrm>
        </p:spPr>
        <p:txBody>
          <a:bodyPr vert="horz" lIns="91440" tIns="45720" rIns="91440" bIns="45720" rtlCol="0" anchor="ctr">
            <a:noAutofit/>
          </a:bodyPr>
          <a:lstStyle/>
          <a:p>
            <a:pPr>
              <a:lnSpc>
                <a:spcPct val="90000"/>
              </a:lnSpc>
              <a:buNone/>
            </a:pPr>
            <a:r>
              <a:rPr lang="en-US" sz="1600" b="1" dirty="0">
                <a:latin typeface="Arial"/>
                <a:cs typeface="Arial"/>
              </a:rPr>
              <a:t>Shared Decision-Making</a:t>
            </a:r>
          </a:p>
          <a:p>
            <a:pPr marL="342900" lvl="0" indent="-342900">
              <a:lnSpc>
                <a:spcPct val="90000"/>
              </a:lnSpc>
              <a:buFont typeface="Arial" panose="020B0604020202020204" pitchFamily="34" charset="0"/>
              <a:buChar char="•"/>
            </a:pPr>
            <a:r>
              <a:rPr lang="en-US" sz="1600" dirty="0">
                <a:latin typeface="Arial"/>
                <a:cs typeface="Arial"/>
              </a:rPr>
              <a:t>Patients and clinicians agree treatment goals and medication choices (Pinnock et al., 2023). </a:t>
            </a:r>
          </a:p>
          <a:p>
            <a:pPr>
              <a:lnSpc>
                <a:spcPct val="90000"/>
              </a:lnSpc>
              <a:buNone/>
            </a:pPr>
            <a:r>
              <a:rPr lang="en-US" sz="1600" b="1" dirty="0">
                <a:latin typeface="Arial"/>
                <a:cs typeface="Arial"/>
              </a:rPr>
              <a:t>Personalised Care and Support Planning</a:t>
            </a:r>
          </a:p>
          <a:p>
            <a:pPr marL="342900" lvl="0" indent="-342900">
              <a:lnSpc>
                <a:spcPct val="90000"/>
              </a:lnSpc>
              <a:buFont typeface="Arial" panose="020B0604020202020204" pitchFamily="34" charset="0"/>
              <a:buChar char="•"/>
            </a:pPr>
            <a:r>
              <a:rPr lang="en-US" sz="1600" dirty="0">
                <a:latin typeface="Arial"/>
                <a:cs typeface="Arial"/>
              </a:rPr>
              <a:t>Individual asthma action plans tailored to symptoms, triggers and future risk. </a:t>
            </a:r>
          </a:p>
          <a:p>
            <a:pPr>
              <a:lnSpc>
                <a:spcPct val="90000"/>
              </a:lnSpc>
              <a:buNone/>
            </a:pPr>
            <a:r>
              <a:rPr lang="en-US" sz="1600" b="1" dirty="0">
                <a:latin typeface="Arial"/>
                <a:cs typeface="Arial"/>
              </a:rPr>
              <a:t>Enabling Choice</a:t>
            </a:r>
          </a:p>
          <a:p>
            <a:pPr marL="342900" lvl="0" indent="-342900">
              <a:lnSpc>
                <a:spcPct val="90000"/>
              </a:lnSpc>
              <a:buFont typeface="Arial" panose="020B0604020202020204" pitchFamily="34" charset="0"/>
              <a:buChar char="•"/>
            </a:pPr>
            <a:r>
              <a:rPr lang="en-US" sz="1600" dirty="0">
                <a:latin typeface="Arial"/>
                <a:cs typeface="Arial"/>
              </a:rPr>
              <a:t>Patients select suitable inhalers and treatment options according to their preferences and clinical needs. </a:t>
            </a:r>
          </a:p>
          <a:p>
            <a:pPr>
              <a:lnSpc>
                <a:spcPct val="90000"/>
              </a:lnSpc>
              <a:buNone/>
            </a:pPr>
            <a:r>
              <a:rPr lang="en-US" sz="1600" b="1" dirty="0">
                <a:latin typeface="Arial"/>
                <a:cs typeface="Arial"/>
              </a:rPr>
              <a:t>Social Prescribing and Community-Based Support</a:t>
            </a:r>
          </a:p>
          <a:p>
            <a:pPr marL="342900" lvl="0" indent="-342900">
              <a:lnSpc>
                <a:spcPct val="90000"/>
              </a:lnSpc>
              <a:buFont typeface="Arial" panose="020B0604020202020204" pitchFamily="34" charset="0"/>
              <a:buChar char="•"/>
            </a:pPr>
            <a:r>
              <a:rPr lang="en-US" sz="1600" dirty="0">
                <a:latin typeface="Arial"/>
                <a:cs typeface="Arial"/>
              </a:rPr>
              <a:t>Referral to smoking cessation, exercise and mental health services where appropriate (NHS England, n.d.). </a:t>
            </a:r>
          </a:p>
          <a:p>
            <a:pPr>
              <a:lnSpc>
                <a:spcPct val="90000"/>
              </a:lnSpc>
              <a:buNone/>
            </a:pPr>
            <a:r>
              <a:rPr lang="en-US" sz="1600" b="1" dirty="0">
                <a:latin typeface="Arial"/>
                <a:cs typeface="Arial"/>
              </a:rPr>
              <a:t>Supported Self-Management</a:t>
            </a:r>
          </a:p>
          <a:p>
            <a:pPr marL="342900" lvl="0" indent="-342900">
              <a:lnSpc>
                <a:spcPct val="90000"/>
              </a:lnSpc>
              <a:buFont typeface="Arial" panose="020B0604020202020204" pitchFamily="34" charset="0"/>
              <a:buChar char="•"/>
            </a:pPr>
            <a:r>
              <a:rPr lang="en-US" sz="1600" dirty="0">
                <a:latin typeface="Arial"/>
                <a:cs typeface="Arial"/>
              </a:rPr>
              <a:t>Education on inhaler technique, trigger avoidance and symptom monitoring improves asthma control (Kinley et al., 2024). </a:t>
            </a:r>
          </a:p>
          <a:p>
            <a:pPr>
              <a:lnSpc>
                <a:spcPct val="90000"/>
              </a:lnSpc>
              <a:buNone/>
            </a:pPr>
            <a:r>
              <a:rPr lang="en-US" sz="1600" b="1" dirty="0">
                <a:latin typeface="Arial"/>
                <a:cs typeface="Arial"/>
              </a:rPr>
              <a:t>Personal Health Budget</a:t>
            </a:r>
          </a:p>
          <a:p>
            <a:pPr marL="342900" lvl="0" indent="-342900">
              <a:lnSpc>
                <a:spcPct val="90000"/>
              </a:lnSpc>
              <a:buFont typeface="Arial" panose="020B0604020202020204" pitchFamily="34" charset="0"/>
              <a:buChar char="•"/>
            </a:pPr>
            <a:r>
              <a:rPr lang="en-US" sz="1600" dirty="0">
                <a:latin typeface="Arial"/>
                <a:cs typeface="Arial"/>
              </a:rPr>
              <a:t>Supports </a:t>
            </a:r>
            <a:r>
              <a:rPr lang="en-US" sz="1600" dirty="0" err="1">
                <a:latin typeface="Arial"/>
                <a:cs typeface="Arial"/>
              </a:rPr>
              <a:t>personalised</a:t>
            </a:r>
            <a:r>
              <a:rPr lang="en-US" sz="1600" dirty="0">
                <a:latin typeface="Arial"/>
                <a:cs typeface="Arial"/>
              </a:rPr>
              <a:t> services for eligible patients with complex long-term needs.</a:t>
            </a:r>
          </a:p>
          <a:p>
            <a:pPr>
              <a:lnSpc>
                <a:spcPct val="90000"/>
              </a:lnSpc>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6098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EA27582-C696-2E06-D9E1-48315205AA7F}"/>
              </a:ext>
            </a:extLst>
          </p:cNvPr>
          <p:cNvSpPr>
            <a:spLocks noGrp="1"/>
          </p:cNvSpPr>
          <p:nvPr>
            <p:ph type="title"/>
          </p:nvPr>
        </p:nvSpPr>
        <p:spPr>
          <a:xfrm>
            <a:off x="718457" y="531278"/>
            <a:ext cx="3211517" cy="5292579"/>
          </a:xfrm>
        </p:spPr>
        <p:txBody>
          <a:bodyPr>
            <a:normAutofit/>
          </a:bodyPr>
          <a:lstStyle/>
          <a:p>
            <a:r>
              <a:rPr lang="en-US" sz="2000" b="1">
                <a:solidFill>
                  <a:srgbClr val="FFFFFF"/>
                </a:solidFill>
                <a:latin typeface="Arial"/>
                <a:cs typeface="Arial"/>
              </a:rPr>
              <a:t>Recommendations</a:t>
            </a:r>
            <a:endParaRPr lang="en-US" sz="2000" b="1" dirty="0">
              <a:solidFill>
                <a:srgbClr val="FFFFFF"/>
              </a:solidFill>
              <a:latin typeface="Arial"/>
              <a:cs typeface="Arial"/>
            </a:endParaRPr>
          </a:p>
        </p:txBody>
      </p:sp>
      <p:sp useBgFill="1">
        <p:nvSpPr>
          <p:cNvPr id="27" name="Freeform: Shape 26">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17" name="Content Placeholder 2">
            <a:extLst>
              <a:ext uri="{FF2B5EF4-FFF2-40B4-BE49-F238E27FC236}">
                <a16:creationId xmlns:a16="http://schemas.microsoft.com/office/drawing/2014/main" id="{0964E559-3B80-4455-31EE-2227483AEC2C}"/>
              </a:ext>
            </a:extLst>
          </p:cNvPr>
          <p:cNvGraphicFramePr/>
          <p:nvPr>
            <p:extLst>
              <p:ext uri="{D42A27DB-BD31-4B8C-83A1-F6EECF244321}">
                <p14:modId xmlns:p14="http://schemas.microsoft.com/office/powerpoint/2010/main" val="4271630681"/>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32507208"/>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5D4DF-61ED-C1B0-AC51-75B4918FAE7F}"/>
              </a:ext>
            </a:extLst>
          </p:cNvPr>
          <p:cNvSpPr>
            <a:spLocks noGrp="1"/>
          </p:cNvSpPr>
          <p:nvPr>
            <p:ph type="title"/>
          </p:nvPr>
        </p:nvSpPr>
        <p:spPr>
          <a:xfrm>
            <a:off x="615934" y="212894"/>
            <a:ext cx="11061752" cy="1612490"/>
          </a:xfrm>
        </p:spPr>
        <p:txBody>
          <a:bodyPr>
            <a:normAutofit/>
          </a:bodyPr>
          <a:lstStyle/>
          <a:p>
            <a:pPr algn="ctr"/>
            <a:r>
              <a:rPr lang="en-US" b="1" dirty="0">
                <a:latin typeface="Arial"/>
                <a:cs typeface="Arial"/>
              </a:rPr>
              <a:t>Conclusion</a:t>
            </a:r>
            <a:endParaRPr lang="en-US" b="1">
              <a:latin typeface="Arial"/>
              <a:cs typeface="Arial"/>
            </a:endParaRPr>
          </a:p>
        </p:txBody>
      </p:sp>
      <p:pic>
        <p:nvPicPr>
          <p:cNvPr id="4" name="Picture 3" descr="Asthma Nursing Care Plan &amp; Management - RNpedia">
            <a:extLst>
              <a:ext uri="{FF2B5EF4-FFF2-40B4-BE49-F238E27FC236}">
                <a16:creationId xmlns:a16="http://schemas.microsoft.com/office/drawing/2014/main" id="{727E57FF-6657-57CE-78EE-471FE90CFC05}"/>
              </a:ext>
            </a:extLst>
          </p:cNvPr>
          <p:cNvPicPr>
            <a:picLocks noChangeAspect="1"/>
          </p:cNvPicPr>
          <p:nvPr/>
        </p:nvPicPr>
        <p:blipFill>
          <a:blip r:embed="rId4"/>
          <a:srcRect l="29058" r="29379" b="-1"/>
          <a:stretch>
            <a:fillRect/>
          </a:stretch>
        </p:blipFill>
        <p:spPr>
          <a:xfrm>
            <a:off x="527614" y="1916904"/>
            <a:ext cx="3997362" cy="3956438"/>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FAA1E4FF-AD5D-D14F-F154-D7D878A52017}"/>
              </a:ext>
            </a:extLst>
          </p:cNvPr>
          <p:cNvSpPr>
            <a:spLocks noGrp="1"/>
          </p:cNvSpPr>
          <p:nvPr>
            <p:ph idx="1"/>
          </p:nvPr>
        </p:nvSpPr>
        <p:spPr>
          <a:xfrm>
            <a:off x="4955458" y="2032028"/>
            <a:ext cx="6980532" cy="4191791"/>
          </a:xfrm>
        </p:spPr>
        <p:txBody>
          <a:bodyPr vert="horz" lIns="91440" tIns="45720" rIns="91440" bIns="45720" rtlCol="0">
            <a:normAutofit/>
          </a:bodyPr>
          <a:lstStyle/>
          <a:p>
            <a:pPr marL="342900" lvl="0" indent="-342900">
              <a:lnSpc>
                <a:spcPct val="90000"/>
              </a:lnSpc>
              <a:buFont typeface="Arial" panose="020B0604020202020204" pitchFamily="34" charset="0"/>
              <a:buChar char="•"/>
            </a:pPr>
            <a:r>
              <a:rPr lang="en-US" dirty="0">
                <a:latin typeface="Arial" panose="020B0604020202020204" pitchFamily="34" charset="0"/>
                <a:cs typeface="Arial" panose="020B0604020202020204" pitchFamily="34" charset="0"/>
              </a:rPr>
              <a:t>Asthma is a common chronic inflammatory airway disease that requires accurate diagnosis, evidence-based treatment and continuous monitoring. </a:t>
            </a:r>
          </a:p>
          <a:p>
            <a:pPr marL="342900" lvl="0" indent="-342900">
              <a:lnSpc>
                <a:spcPct val="90000"/>
              </a:lnSpc>
              <a:buFont typeface="Arial" panose="020B0604020202020204" pitchFamily="34" charset="0"/>
              <a:buChar char="•"/>
            </a:pPr>
            <a:r>
              <a:rPr lang="en-US" dirty="0">
                <a:latin typeface="Arial" panose="020B0604020202020204" pitchFamily="34" charset="0"/>
                <a:cs typeface="Arial" panose="020B0604020202020204" pitchFamily="34" charset="0"/>
              </a:rPr>
              <a:t>Effective management relies on multidisciplinary collaboration,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care and supported self-management. </a:t>
            </a:r>
          </a:p>
          <a:p>
            <a:pPr marL="342900" lvl="0" indent="-342900">
              <a:lnSpc>
                <a:spcPct val="90000"/>
              </a:lnSpc>
              <a:buFont typeface="Arial" panose="020B0604020202020204" pitchFamily="34" charset="0"/>
              <a:buChar char="•"/>
            </a:pPr>
            <a:r>
              <a:rPr lang="en-US" dirty="0">
                <a:latin typeface="Arial" panose="020B0604020202020204" pitchFamily="34" charset="0"/>
                <a:cs typeface="Arial" panose="020B0604020202020204" pitchFamily="34" charset="0"/>
              </a:rPr>
              <a:t>Early intervention, regular reviews and appropriate use of advanced therapies can improve symptom control and reduce exacerbations. </a:t>
            </a:r>
          </a:p>
          <a:p>
            <a:pPr marL="342900" lvl="0" indent="-342900">
              <a:lnSpc>
                <a:spcPct val="90000"/>
              </a:lnSpc>
              <a:buFont typeface="Arial" panose="020B0604020202020204" pitchFamily="34" charset="0"/>
              <a:buChar char="•"/>
            </a:pPr>
            <a:r>
              <a:rPr lang="en-US" dirty="0">
                <a:latin typeface="Arial" panose="020B0604020202020204" pitchFamily="34" charset="0"/>
                <a:cs typeface="Arial" panose="020B0604020202020204" pitchFamily="34" charset="0"/>
              </a:rPr>
              <a:t>Future asthma care should </a:t>
            </a:r>
            <a:r>
              <a:rPr lang="en-US" dirty="0" err="1">
                <a:latin typeface="Arial" panose="020B0604020202020204" pitchFamily="34" charset="0"/>
                <a:cs typeface="Arial" panose="020B0604020202020204" pitchFamily="34" charset="0"/>
              </a:rPr>
              <a:t>prioritise</a:t>
            </a:r>
            <a:r>
              <a:rPr lang="en-US" dirty="0">
                <a:latin typeface="Arial" panose="020B0604020202020204" pitchFamily="34" charset="0"/>
                <a:cs typeface="Arial" panose="020B0604020202020204" pitchFamily="34" charset="0"/>
              </a:rPr>
              <a:t> equitable access to services, patient empowerment and sustainable community-based management to improve long-term health outcomes.</a:t>
            </a:r>
          </a:p>
          <a:p>
            <a:pPr>
              <a:lnSpc>
                <a:spcPct val="90000"/>
              </a:lnSpc>
            </a:pPr>
            <a:endParaRPr lang="en-US"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A3C053A-29E5-2787-CC0F-8AD40201E90B}"/>
              </a:ext>
            </a:extLst>
          </p:cNvPr>
          <p:cNvSpPr txBox="1"/>
          <p:nvPr/>
        </p:nvSpPr>
        <p:spPr>
          <a:xfrm>
            <a:off x="1222311" y="5964862"/>
            <a:ext cx="1667610" cy="369332"/>
          </a:xfrm>
          <a:prstGeom prst="rect">
            <a:avLst/>
          </a:prstGeom>
          <a:noFill/>
        </p:spPr>
        <p:txBody>
          <a:bodyPr wrap="square" rtlCol="0">
            <a:spAutoFit/>
          </a:bodyPr>
          <a:lstStyle/>
          <a:p>
            <a:r>
              <a:rPr lang="en-US" dirty="0"/>
              <a:t>(Rnpedia,2018)</a:t>
            </a:r>
          </a:p>
        </p:txBody>
      </p:sp>
    </p:spTree>
    <p:extLst>
      <p:ext uri="{BB962C8B-B14F-4D97-AF65-F5344CB8AC3E}">
        <p14:creationId xmlns:p14="http://schemas.microsoft.com/office/powerpoint/2010/main" val="1559728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617E3-0F43-BC16-2EC7-7928E3D6F9E3}"/>
              </a:ext>
            </a:extLst>
          </p:cNvPr>
          <p:cNvSpPr>
            <a:spLocks noGrp="1"/>
          </p:cNvSpPr>
          <p:nvPr>
            <p:ph type="title"/>
          </p:nvPr>
        </p:nvSpPr>
        <p:spPr>
          <a:xfrm>
            <a:off x="685801" y="533400"/>
            <a:ext cx="10820400" cy="1177092"/>
          </a:xfrm>
        </p:spPr>
        <p:txBody>
          <a:bodyPr anchor="b">
            <a:normAutofit/>
          </a:bodyPr>
          <a:lstStyle/>
          <a:p>
            <a:pPr algn="ctr"/>
            <a:r>
              <a:rPr lang="en-US" sz="4400" b="1" dirty="0">
                <a:latin typeface="Arial"/>
                <a:cs typeface="Arial"/>
              </a:rPr>
              <a:t>References</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EFE483-B73B-93C4-F9F1-7B0C09643822}"/>
              </a:ext>
            </a:extLst>
          </p:cNvPr>
          <p:cNvSpPr>
            <a:spLocks noGrp="1"/>
          </p:cNvSpPr>
          <p:nvPr>
            <p:ph idx="1"/>
          </p:nvPr>
        </p:nvSpPr>
        <p:spPr>
          <a:xfrm>
            <a:off x="685801" y="2243892"/>
            <a:ext cx="10820400" cy="3547308"/>
          </a:xfrm>
        </p:spPr>
        <p:txBody>
          <a:bodyPr anchor="t">
            <a:normAutofit/>
          </a:bodyPr>
          <a:lstStyle/>
          <a:p>
            <a:pPr>
              <a:lnSpc>
                <a:spcPct val="90000"/>
              </a:lnSpc>
            </a:pPr>
            <a:r>
              <a:rPr lang="en-US" sz="1400" dirty="0">
                <a:latin typeface="Arial" panose="020B0604020202020204" pitchFamily="34" charset="0"/>
                <a:cs typeface="Arial" panose="020B0604020202020204" pitchFamily="34" charset="0"/>
              </a:rPr>
              <a:t>Aegerter, H. and Lambrecht, B.N. (2022) “The pathology of asthma: What is obstructing our view?..” </a:t>
            </a:r>
            <a:r>
              <a:rPr lang="en-US" sz="1400" i="1" dirty="0">
                <a:latin typeface="Arial" panose="020B0604020202020204" pitchFamily="34" charset="0"/>
                <a:cs typeface="Arial" panose="020B0604020202020204" pitchFamily="34" charset="0"/>
              </a:rPr>
              <a:t>Annual Review of Pathology: Mechanisms of Disease</a:t>
            </a:r>
            <a:r>
              <a:rPr lang="en-US" sz="1400" dirty="0">
                <a:latin typeface="Arial" panose="020B0604020202020204" pitchFamily="34" charset="0"/>
                <a:cs typeface="Arial" panose="020B0604020202020204" pitchFamily="34" charset="0"/>
              </a:rPr>
              <a:t> 18(1). Available at: </a:t>
            </a:r>
            <a:r>
              <a:rPr lang="en-US" sz="1400" u="sng" dirty="0">
                <a:latin typeface="Arial" panose="020B0604020202020204" pitchFamily="34" charset="0"/>
                <a:cs typeface="Arial" panose="020B0604020202020204" pitchFamily="34" charset="0"/>
                <a:hlinkClick r:id="rId3"/>
              </a:rPr>
              <a:t>https://doi.org/10.1146/annurev-pathol-042220-015902</a:t>
            </a:r>
            <a:r>
              <a:rPr lang="en-US" sz="1400" dirty="0">
                <a:latin typeface="Arial" panose="020B0604020202020204" pitchFamily="34" charset="0"/>
                <a:cs typeface="Arial" panose="020B0604020202020204" pitchFamily="34" charset="0"/>
              </a:rPr>
              <a:t> (Accessed: 14 July 2026).</a:t>
            </a:r>
          </a:p>
          <a:p>
            <a:pPr>
              <a:lnSpc>
                <a:spcPct val="90000"/>
              </a:lnSpc>
            </a:pPr>
            <a:r>
              <a:rPr lang="en-US" sz="1400" dirty="0">
                <a:latin typeface="Arial" panose="020B0604020202020204" pitchFamily="34" charset="0"/>
                <a:cs typeface="Arial" panose="020B0604020202020204" pitchFamily="34" charset="0"/>
              </a:rPr>
              <a:t>Bourdin, A. et al. (2024) “Phenotyping of Severe Asthma in the Era of Broad-Acting Anti-Asthma Biologics..” </a:t>
            </a:r>
            <a:r>
              <a:rPr lang="en-US" sz="1400" i="1" dirty="0">
                <a:latin typeface="Arial" panose="020B0604020202020204" pitchFamily="34" charset="0"/>
                <a:cs typeface="Arial" panose="020B0604020202020204" pitchFamily="34" charset="0"/>
              </a:rPr>
              <a:t>The Journal of Allergy and Clinical Immunology. In Practice</a:t>
            </a:r>
            <a:r>
              <a:rPr lang="en-US" sz="1400" dirty="0">
                <a:latin typeface="Arial" panose="020B0604020202020204" pitchFamily="34" charset="0"/>
                <a:cs typeface="Arial" panose="020B0604020202020204" pitchFamily="34" charset="0"/>
              </a:rPr>
              <a:t> 12(4), pp. 809–823. Available at: </a:t>
            </a:r>
            <a:r>
              <a:rPr lang="en-US" sz="1400" u="sng" dirty="0">
                <a:latin typeface="Arial" panose="020B0604020202020204" pitchFamily="34" charset="0"/>
                <a:cs typeface="Arial" panose="020B0604020202020204" pitchFamily="34" charset="0"/>
                <a:hlinkClick r:id="rId4"/>
              </a:rPr>
              <a:t>https://pubmed.ncbi.nlm.nih.gov/38280454/</a:t>
            </a:r>
            <a:r>
              <a:rPr lang="en-US" sz="1400" dirty="0">
                <a:latin typeface="Arial" panose="020B0604020202020204" pitchFamily="34" charset="0"/>
                <a:cs typeface="Arial" panose="020B0604020202020204" pitchFamily="34" charset="0"/>
              </a:rPr>
              <a:t> (Accessed: 14 July 2026).</a:t>
            </a:r>
          </a:p>
          <a:p>
            <a:pPr>
              <a:lnSpc>
                <a:spcPct val="90000"/>
              </a:lnSpc>
            </a:pPr>
            <a:r>
              <a:rPr lang="en-US" sz="1400" dirty="0">
                <a:latin typeface="Arial" panose="020B0604020202020204" pitchFamily="34" charset="0"/>
                <a:cs typeface="Arial" panose="020B0604020202020204" pitchFamily="34" charset="0"/>
              </a:rPr>
              <a:t>British Thoracic Society (2026) </a:t>
            </a:r>
            <a:r>
              <a:rPr lang="en-US" sz="1400" i="1" dirty="0">
                <a:latin typeface="Arial" panose="020B0604020202020204" pitchFamily="34" charset="0"/>
                <a:cs typeface="Arial" panose="020B0604020202020204" pitchFamily="34" charset="0"/>
              </a:rPr>
              <a:t>Asthma | British Thoracic Society | Better lung health for all</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hlinkClick r:id="rId5"/>
              </a:rPr>
              <a:t>https://www.brit-thoracic.org.uk/clinical-resources/asthma/</a:t>
            </a:r>
            <a:r>
              <a:rPr lang="en-US" sz="1400" dirty="0">
                <a:latin typeface="Arial" panose="020B0604020202020204" pitchFamily="34" charset="0"/>
                <a:cs typeface="Arial" panose="020B0604020202020204" pitchFamily="34" charset="0"/>
              </a:rPr>
              <a:t> (Accessed: 14 July 2026).</a:t>
            </a:r>
          </a:p>
          <a:p>
            <a:pPr>
              <a:lnSpc>
                <a:spcPct val="90000"/>
              </a:lnSpc>
            </a:pPr>
            <a:r>
              <a:rPr lang="en-US" sz="1400" dirty="0">
                <a:latin typeface="Arial" panose="020B0604020202020204" pitchFamily="34" charset="0"/>
                <a:cs typeface="Arial" panose="020B0604020202020204" pitchFamily="34" charset="0"/>
              </a:rPr>
              <a:t>Busby, J. et al. (2022) “Ethnic Differences in Severe Asthma Clinical Care and Outcomes: An Analysis of United Kingdom Primary and Specialist Care..” </a:t>
            </a:r>
            <a:r>
              <a:rPr lang="en-US" sz="1400" i="1" dirty="0">
                <a:latin typeface="Arial" panose="020B0604020202020204" pitchFamily="34" charset="0"/>
                <a:cs typeface="Arial" panose="020B0604020202020204" pitchFamily="34" charset="0"/>
              </a:rPr>
              <a:t>The Journal of Allergy and Clinical Immunology: In Practice</a:t>
            </a:r>
            <a:r>
              <a:rPr lang="en-US" sz="1400" dirty="0">
                <a:latin typeface="Arial" panose="020B0604020202020204" pitchFamily="34" charset="0"/>
                <a:cs typeface="Arial" panose="020B0604020202020204" pitchFamily="34" charset="0"/>
              </a:rPr>
              <a:t> 10(2), pp. 495–505.e2. Available at: </a:t>
            </a:r>
            <a:r>
              <a:rPr lang="en-US" sz="1400" u="sng" dirty="0">
                <a:latin typeface="Arial" panose="020B0604020202020204" pitchFamily="34" charset="0"/>
                <a:cs typeface="Arial" panose="020B0604020202020204" pitchFamily="34" charset="0"/>
                <a:hlinkClick r:id="rId6"/>
              </a:rPr>
              <a:t>https://www.sciencedirect.com/science/article/abs/pii/S2213219821010618?dgcid=rss_sd_all</a:t>
            </a:r>
            <a:r>
              <a:rPr lang="en-US" sz="1400" dirty="0">
                <a:latin typeface="Arial" panose="020B0604020202020204" pitchFamily="34" charset="0"/>
                <a:cs typeface="Arial" panose="020B0604020202020204" pitchFamily="34" charset="0"/>
              </a:rPr>
              <a:t> (Accessed: 14 July 2026).</a:t>
            </a:r>
          </a:p>
          <a:p>
            <a:pPr>
              <a:lnSpc>
                <a:spcPct val="90000"/>
              </a:lnSpc>
            </a:pPr>
            <a:r>
              <a:rPr lang="en-US" sz="1400" dirty="0">
                <a:latin typeface="Arial" panose="020B0604020202020204" pitchFamily="34" charset="0"/>
                <a:cs typeface="Arial" panose="020B0604020202020204" pitchFamily="34" charset="0"/>
              </a:rPr>
              <a:t>Cazzola, M., </a:t>
            </a:r>
            <a:r>
              <a:rPr lang="en-US" sz="1400" dirty="0" err="1">
                <a:latin typeface="Arial" panose="020B0604020202020204" pitchFamily="34" charset="0"/>
                <a:cs typeface="Arial" panose="020B0604020202020204" pitchFamily="34" charset="0"/>
              </a:rPr>
              <a:t>Rogliani</a:t>
            </a:r>
            <a:r>
              <a:rPr lang="en-US" sz="1400" dirty="0">
                <a:latin typeface="Arial" panose="020B0604020202020204" pitchFamily="34" charset="0"/>
                <a:cs typeface="Arial" panose="020B0604020202020204" pitchFamily="34" charset="0"/>
              </a:rPr>
              <a:t>, P., Ora, J., </a:t>
            </a:r>
            <a:r>
              <a:rPr lang="en-US" sz="1400" dirty="0" err="1">
                <a:latin typeface="Arial" panose="020B0604020202020204" pitchFamily="34" charset="0"/>
                <a:cs typeface="Arial" panose="020B0604020202020204" pitchFamily="34" charset="0"/>
              </a:rPr>
              <a:t>Calzetta</a:t>
            </a:r>
            <a:r>
              <a:rPr lang="en-US" sz="1400" dirty="0">
                <a:latin typeface="Arial" panose="020B0604020202020204" pitchFamily="34" charset="0"/>
                <a:cs typeface="Arial" panose="020B0604020202020204" pitchFamily="34" charset="0"/>
              </a:rPr>
              <a:t>, L. and Matera, M.G. (2022) “Asthma and comorbidities: Recent advances..” </a:t>
            </a:r>
            <a:r>
              <a:rPr lang="en-US" sz="1400" i="1" dirty="0">
                <a:latin typeface="Arial" panose="020B0604020202020204" pitchFamily="34" charset="0"/>
                <a:cs typeface="Arial" panose="020B0604020202020204" pitchFamily="34" charset="0"/>
              </a:rPr>
              <a:t>Polish Archives of Internal Medicine</a:t>
            </a:r>
            <a:r>
              <a:rPr lang="en-US" sz="1400" dirty="0">
                <a:latin typeface="Arial" panose="020B0604020202020204" pitchFamily="34" charset="0"/>
                <a:cs typeface="Arial" panose="020B0604020202020204" pitchFamily="34" charset="0"/>
              </a:rPr>
              <a:t> 132(4). </a:t>
            </a:r>
            <a:r>
              <a:rPr lang="en-US" sz="1400" dirty="0" err="1">
                <a:latin typeface="Arial" panose="020B0604020202020204" pitchFamily="34" charset="0"/>
                <a:cs typeface="Arial" panose="020B0604020202020204" pitchFamily="34" charset="0"/>
              </a:rPr>
              <a:t>doi</a:t>
            </a:r>
            <a:r>
              <a:rPr lang="en-US" sz="1400" dirty="0">
                <a:latin typeface="Arial" panose="020B0604020202020204" pitchFamily="34" charset="0"/>
                <a:cs typeface="Arial" panose="020B0604020202020204" pitchFamily="34" charset="0"/>
              </a:rPr>
              <a:t>: 10.20452/pamw.16250.</a:t>
            </a:r>
          </a:p>
          <a:p>
            <a:pPr>
              <a:lnSpc>
                <a:spcPct val="90000"/>
              </a:lnSpc>
            </a:pPr>
            <a:r>
              <a:rPr lang="en-US" sz="1400" dirty="0">
                <a:latin typeface="Arial" panose="020B0604020202020204" pitchFamily="34" charset="0"/>
                <a:cs typeface="Arial" panose="020B0604020202020204" pitchFamily="34" charset="0"/>
              </a:rPr>
              <a:t>CDC (2024) </a:t>
            </a:r>
            <a:r>
              <a:rPr lang="en-US" sz="1400" i="1" dirty="0">
                <a:latin typeface="Arial" panose="020B0604020202020204" pitchFamily="34" charset="0"/>
                <a:cs typeface="Arial" panose="020B0604020202020204" pitchFamily="34" charset="0"/>
              </a:rPr>
              <a:t>About Asthma</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hlinkClick r:id="rId7"/>
              </a:rPr>
              <a:t>https://www.cdc.gov/asthma/about/index.html</a:t>
            </a:r>
            <a:r>
              <a:rPr lang="en-US" sz="1400" dirty="0">
                <a:latin typeface="Arial" panose="020B0604020202020204" pitchFamily="34" charset="0"/>
                <a:cs typeface="Arial" panose="020B0604020202020204" pitchFamily="34" charset="0"/>
              </a:rPr>
              <a:t> (Accessed: 14 July 2026).</a:t>
            </a:r>
          </a:p>
          <a:p>
            <a:pPr marL="0" indent="0">
              <a:lnSpc>
                <a:spcPct val="90000"/>
              </a:lnSpc>
              <a:buNone/>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927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B433E-A41B-105E-3596-20A5650F07C6}"/>
              </a:ext>
            </a:extLst>
          </p:cNvPr>
          <p:cNvSpPr>
            <a:spLocks noGrp="1"/>
          </p:cNvSpPr>
          <p:nvPr>
            <p:ph type="title"/>
          </p:nvPr>
        </p:nvSpPr>
        <p:spPr>
          <a:xfrm>
            <a:off x="685801" y="533400"/>
            <a:ext cx="10820400" cy="1177092"/>
          </a:xfrm>
        </p:spPr>
        <p:txBody>
          <a:bodyPr anchor="b">
            <a:normAutofit/>
          </a:bodyPr>
          <a:lstStyle/>
          <a:p>
            <a:pPr algn="ctr"/>
            <a:r>
              <a:rPr lang="en-US" sz="4400" b="1">
                <a:latin typeface="Arial"/>
                <a:cs typeface="Arial"/>
              </a:rPr>
              <a:t>References</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994746-1197-6056-D579-37A1F2F52008}"/>
              </a:ext>
            </a:extLst>
          </p:cNvPr>
          <p:cNvSpPr>
            <a:spLocks noGrp="1"/>
          </p:cNvSpPr>
          <p:nvPr>
            <p:ph idx="1"/>
          </p:nvPr>
        </p:nvSpPr>
        <p:spPr>
          <a:xfrm>
            <a:off x="685801" y="1856435"/>
            <a:ext cx="10820400" cy="3934765"/>
          </a:xfrm>
        </p:spPr>
        <p:txBody>
          <a:bodyPr vert="horz" lIns="91440" tIns="45720" rIns="91440" bIns="45720" rtlCol="0" anchor="t">
            <a:noAutofit/>
          </a:bodyPr>
          <a:lstStyle/>
          <a:p>
            <a:pPr>
              <a:lnSpc>
                <a:spcPct val="90000"/>
              </a:lnSpc>
            </a:pPr>
            <a:r>
              <a:rPr lang="en-US" sz="1400" dirty="0">
                <a:latin typeface="Arial"/>
                <a:cs typeface="Arial"/>
              </a:rPr>
              <a:t>Cravo, A., Attar, D., Freeman, D., Holmes, S., Ip, L. and Singh, S.J. (2022) “The importance of self-management in the context of personalized care in COPD..” </a:t>
            </a:r>
            <a:r>
              <a:rPr lang="en-US" sz="1400" i="1" dirty="0">
                <a:latin typeface="Arial"/>
                <a:cs typeface="Arial"/>
              </a:rPr>
              <a:t>International Journal of Chronic Obstructive Pulmonary Disease</a:t>
            </a:r>
            <a:r>
              <a:rPr lang="en-US" sz="1400" dirty="0">
                <a:latin typeface="Arial"/>
                <a:cs typeface="Arial"/>
              </a:rPr>
              <a:t> 17(17), pp. 231–243. Available at: </a:t>
            </a:r>
            <a:r>
              <a:rPr lang="en-US" sz="1400" u="sng" dirty="0">
                <a:latin typeface="Arial"/>
                <a:cs typeface="Arial"/>
                <a:hlinkClick r:id="rId3"/>
              </a:rPr>
              <a:t>https://pmc.ncbi.nlm.nih.gov/articles/PMC8791295/</a:t>
            </a:r>
            <a:r>
              <a:rPr lang="en-US" sz="1400" dirty="0">
                <a:latin typeface="Arial"/>
                <a:cs typeface="Arial"/>
              </a:rPr>
              <a:t> (Accessed: 14 July 2026).</a:t>
            </a:r>
          </a:p>
          <a:p>
            <a:pPr>
              <a:lnSpc>
                <a:spcPct val="90000"/>
              </a:lnSpc>
            </a:pPr>
            <a:r>
              <a:rPr lang="en-US" sz="1400" dirty="0">
                <a:latin typeface="Arial"/>
                <a:cs typeface="Arial"/>
              </a:rPr>
              <a:t>Frontier Economics (2019) </a:t>
            </a:r>
            <a:r>
              <a:rPr lang="en-US" sz="1400" i="1" dirty="0">
                <a:latin typeface="Arial"/>
                <a:cs typeface="Arial"/>
              </a:rPr>
              <a:t>The cost of asthma in the UK</a:t>
            </a:r>
            <a:r>
              <a:rPr lang="en-US" sz="1400" dirty="0">
                <a:latin typeface="Arial"/>
                <a:cs typeface="Arial"/>
              </a:rPr>
              <a:t>. Available at: </a:t>
            </a:r>
            <a:r>
              <a:rPr lang="en-US" sz="1400" u="sng" dirty="0">
                <a:latin typeface="Arial"/>
                <a:cs typeface="Arial"/>
                <a:hlinkClick r:id="rId4"/>
              </a:rPr>
              <a:t>https://www.frontier-economics.com/uk/en/news-and-insights/news/news-article-i20698-the-cost-of-asthma-in-the-uk/</a:t>
            </a:r>
            <a:r>
              <a:rPr lang="en-US" sz="1400" dirty="0">
                <a:latin typeface="Arial"/>
                <a:cs typeface="Arial"/>
              </a:rPr>
              <a:t> (Accessed: 14 July 2026).</a:t>
            </a:r>
          </a:p>
          <a:p>
            <a:pPr>
              <a:lnSpc>
                <a:spcPct val="90000"/>
              </a:lnSpc>
            </a:pPr>
            <a:r>
              <a:rPr lang="en-US" sz="1400" dirty="0">
                <a:latin typeface="Arial"/>
                <a:cs typeface="Arial"/>
              </a:rPr>
              <a:t>Global Asthma Network (2022) “The Global Asthma Report 2022..” </a:t>
            </a:r>
            <a:r>
              <a:rPr lang="en-US" sz="1400" i="1" dirty="0">
                <a:latin typeface="Arial"/>
                <a:cs typeface="Arial"/>
              </a:rPr>
              <a:t>The International Journal of Tuberculosis and Lung Disease</a:t>
            </a:r>
            <a:r>
              <a:rPr lang="en-US" sz="1400" dirty="0">
                <a:latin typeface="Arial"/>
                <a:cs typeface="Arial"/>
              </a:rPr>
              <a:t> 26(1), pp. 1–104. Available at: </a:t>
            </a:r>
            <a:r>
              <a:rPr lang="en-US" sz="1400" u="sng" dirty="0">
                <a:latin typeface="Arial"/>
                <a:cs typeface="Arial"/>
                <a:hlinkClick r:id="rId5"/>
              </a:rPr>
              <a:t>https://globalasthmareport.org/resources/Global_Asthma_Report_2022.pdf</a:t>
            </a:r>
            <a:r>
              <a:rPr lang="en-US" sz="1400" dirty="0">
                <a:latin typeface="Arial"/>
                <a:cs typeface="Arial"/>
              </a:rPr>
              <a:t> (Accessed: 14 July 2026).</a:t>
            </a:r>
          </a:p>
          <a:p>
            <a:pPr>
              <a:lnSpc>
                <a:spcPct val="90000"/>
              </a:lnSpc>
            </a:pPr>
            <a:r>
              <a:rPr lang="en-US" sz="1400" dirty="0" err="1">
                <a:latin typeface="Arial"/>
                <a:cs typeface="Arial"/>
              </a:rPr>
              <a:t>Gouia</a:t>
            </a:r>
            <a:r>
              <a:rPr lang="en-US" sz="1400" dirty="0">
                <a:latin typeface="Arial"/>
                <a:cs typeface="Arial"/>
              </a:rPr>
              <a:t>, I., </a:t>
            </a:r>
            <a:r>
              <a:rPr lang="en-US" sz="1400" dirty="0" err="1">
                <a:latin typeface="Arial"/>
                <a:cs typeface="Arial"/>
              </a:rPr>
              <a:t>Joulain</a:t>
            </a:r>
            <a:r>
              <a:rPr lang="en-US" sz="1400" dirty="0">
                <a:latin typeface="Arial"/>
                <a:cs typeface="Arial"/>
              </a:rPr>
              <a:t>, F., Zhang, Y., Morgan, C. and Khan, A. (2024) “Epidemiology of Childhood Asthma in the UK..” </a:t>
            </a:r>
            <a:r>
              <a:rPr lang="en-US" sz="1400" i="1" dirty="0">
                <a:latin typeface="Arial"/>
                <a:cs typeface="Arial"/>
              </a:rPr>
              <a:t>Journal of Asthma and Allergy</a:t>
            </a:r>
            <a:r>
              <a:rPr lang="en-US" sz="1400" dirty="0">
                <a:latin typeface="Arial"/>
                <a:cs typeface="Arial"/>
              </a:rPr>
              <a:t> Volume 17, pp. 1197–1205. Available at: </a:t>
            </a:r>
            <a:r>
              <a:rPr lang="en-US" sz="1400" u="sng" dirty="0">
                <a:latin typeface="Arial"/>
                <a:cs typeface="Arial"/>
                <a:hlinkClick r:id="rId6"/>
              </a:rPr>
              <a:t>https://www.dovepress.com/epidemiology-of-childhood-asthma-in-the-uk-peer-reviewed-fulltext-article-JAA</a:t>
            </a:r>
            <a:r>
              <a:rPr lang="en-US" sz="1400" dirty="0">
                <a:latin typeface="Arial"/>
                <a:cs typeface="Arial"/>
              </a:rPr>
              <a:t> (Accessed: 14 July 2026).</a:t>
            </a:r>
          </a:p>
          <a:p>
            <a:pPr>
              <a:lnSpc>
                <a:spcPct val="90000"/>
              </a:lnSpc>
            </a:pPr>
            <a:r>
              <a:rPr lang="en-US" sz="1400" dirty="0">
                <a:latin typeface="Arial"/>
                <a:cs typeface="Arial"/>
              </a:rPr>
              <a:t>Gyawali, B., </a:t>
            </a:r>
            <a:r>
              <a:rPr lang="en-US" sz="1400" dirty="0" err="1">
                <a:latin typeface="Arial"/>
                <a:cs typeface="Arial"/>
              </a:rPr>
              <a:t>Georas</a:t>
            </a:r>
            <a:r>
              <a:rPr lang="en-US" sz="1400" dirty="0">
                <a:latin typeface="Arial"/>
                <a:cs typeface="Arial"/>
              </a:rPr>
              <a:t>, S.N. and Khurana, S. (2025) “Biologics in severe asthma: A state-of-the-art review..” </a:t>
            </a:r>
            <a:r>
              <a:rPr lang="en-US" sz="1400" i="1" dirty="0">
                <a:latin typeface="Arial"/>
                <a:cs typeface="Arial"/>
              </a:rPr>
              <a:t>European Respiratory Review</a:t>
            </a:r>
            <a:r>
              <a:rPr lang="en-US" sz="1400" dirty="0">
                <a:latin typeface="Arial"/>
                <a:cs typeface="Arial"/>
              </a:rPr>
              <a:t> 34(175), p. 240088. </a:t>
            </a:r>
            <a:r>
              <a:rPr lang="en-US" sz="1400" dirty="0" err="1">
                <a:latin typeface="Arial"/>
                <a:cs typeface="Arial"/>
              </a:rPr>
              <a:t>doi</a:t>
            </a:r>
            <a:r>
              <a:rPr lang="en-US" sz="1400" dirty="0">
                <a:latin typeface="Arial"/>
                <a:cs typeface="Arial"/>
              </a:rPr>
              <a:t>: 10.1183/16000617.0088-2024.</a:t>
            </a:r>
          </a:p>
          <a:p>
            <a:pPr>
              <a:lnSpc>
                <a:spcPct val="90000"/>
              </a:lnSpc>
            </a:pPr>
            <a:r>
              <a:rPr lang="en-US" sz="1400" dirty="0">
                <a:latin typeface="Arial"/>
                <a:cs typeface="Arial"/>
              </a:rPr>
              <a:t>Habib, N., Pasha, M.A. and Tang, D.D. (2022) “Current Understanding of Asthma Pathogenesis and Biomarkers..” </a:t>
            </a:r>
            <a:r>
              <a:rPr lang="en-US" sz="1400" i="1" dirty="0">
                <a:latin typeface="Arial"/>
                <a:cs typeface="Arial"/>
              </a:rPr>
              <a:t>Cells</a:t>
            </a:r>
            <a:r>
              <a:rPr lang="en-US" sz="1400" dirty="0">
                <a:latin typeface="Arial"/>
                <a:cs typeface="Arial"/>
              </a:rPr>
              <a:t> 11(17), p. 2764. Available at: </a:t>
            </a:r>
            <a:r>
              <a:rPr lang="en-US" sz="1400" u="sng" dirty="0">
                <a:latin typeface="Arial"/>
                <a:cs typeface="Arial"/>
                <a:hlinkClick r:id="rId7"/>
              </a:rPr>
              <a:t>https://www.ncbi.nlm.nih.gov/pmc/articles/PMC9454904/</a:t>
            </a:r>
            <a:r>
              <a:rPr lang="en-US" sz="1400" dirty="0">
                <a:latin typeface="Arial"/>
                <a:cs typeface="Arial"/>
              </a:rPr>
              <a:t> (Accessed: 14 July 2026).</a:t>
            </a:r>
          </a:p>
          <a:p>
            <a:pPr>
              <a:lnSpc>
                <a:spcPct val="90000"/>
              </a:lnSpc>
            </a:pPr>
            <a:r>
              <a:rPr lang="en-US" sz="1400" dirty="0">
                <a:latin typeface="Arial"/>
                <a:cs typeface="Arial"/>
              </a:rPr>
              <a:t>Iacobucci, G. (2024) “Asthma: New UK guidelines signal ‘step change’ in diagnosis and treatment..” </a:t>
            </a:r>
            <a:r>
              <a:rPr lang="en-US" sz="1400" i="1" dirty="0">
                <a:latin typeface="Arial"/>
                <a:cs typeface="Arial"/>
              </a:rPr>
              <a:t>BMJ</a:t>
            </a:r>
            <a:r>
              <a:rPr lang="en-US" sz="1400" dirty="0">
                <a:latin typeface="Arial"/>
                <a:cs typeface="Arial"/>
              </a:rPr>
              <a:t> 387, pp. q2685-q2685. Available at: </a:t>
            </a:r>
            <a:r>
              <a:rPr lang="en-US" sz="1400" u="sng" dirty="0">
                <a:latin typeface="Arial"/>
                <a:cs typeface="Arial"/>
                <a:hlinkClick r:id="rId8"/>
              </a:rPr>
              <a:t>https://www.bmj.com/content/387/bmj.q2685</a:t>
            </a:r>
            <a:r>
              <a:rPr lang="en-US" sz="1400" dirty="0">
                <a:latin typeface="Arial"/>
                <a:cs typeface="Arial"/>
              </a:rPr>
              <a:t> (Accessed: 14 July 2026).</a:t>
            </a:r>
          </a:p>
          <a:p>
            <a:pPr>
              <a:lnSpc>
                <a:spcPct val="90000"/>
              </a:lnSpc>
            </a:pPr>
            <a:endParaRPr lang="en-US" sz="1400" dirty="0">
              <a:ea typeface="Calibri"/>
              <a:cs typeface="Calibri"/>
            </a:endParaRPr>
          </a:p>
        </p:txBody>
      </p:sp>
    </p:spTree>
    <p:extLst>
      <p:ext uri="{BB962C8B-B14F-4D97-AF65-F5344CB8AC3E}">
        <p14:creationId xmlns:p14="http://schemas.microsoft.com/office/powerpoint/2010/main" val="2238412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C661B-04C9-85C4-15EA-498862B3A7ED}"/>
              </a:ext>
            </a:extLst>
          </p:cNvPr>
          <p:cNvSpPr>
            <a:spLocks noGrp="1"/>
          </p:cNvSpPr>
          <p:nvPr>
            <p:ph type="title"/>
          </p:nvPr>
        </p:nvSpPr>
        <p:spPr>
          <a:xfrm>
            <a:off x="685800" y="341742"/>
            <a:ext cx="10820400" cy="1177092"/>
          </a:xfrm>
        </p:spPr>
        <p:txBody>
          <a:bodyPr anchor="b">
            <a:normAutofit/>
          </a:bodyPr>
          <a:lstStyle/>
          <a:p>
            <a:pPr algn="ctr"/>
            <a:r>
              <a:rPr lang="en-US" sz="4400" b="1" dirty="0">
                <a:latin typeface="Arial"/>
                <a:cs typeface="Arial"/>
              </a:rPr>
              <a:t>References</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FDD87D-6AEC-ED86-43C3-9B1108ABB746}"/>
              </a:ext>
            </a:extLst>
          </p:cNvPr>
          <p:cNvSpPr>
            <a:spLocks noGrp="1"/>
          </p:cNvSpPr>
          <p:nvPr>
            <p:ph idx="1"/>
          </p:nvPr>
        </p:nvSpPr>
        <p:spPr>
          <a:xfrm>
            <a:off x="253139" y="1518834"/>
            <a:ext cx="11685721" cy="3547308"/>
          </a:xfrm>
        </p:spPr>
        <p:txBody>
          <a:bodyPr vert="horz" lIns="91440" tIns="45720" rIns="91440" bIns="45720" rtlCol="0" anchor="t">
            <a:noAutofit/>
          </a:bodyPr>
          <a:lstStyle/>
          <a:p>
            <a:pPr>
              <a:lnSpc>
                <a:spcPct val="90000"/>
              </a:lnSpc>
            </a:pPr>
            <a:r>
              <a:rPr lang="en-US" sz="1400" dirty="0">
                <a:latin typeface="Arial"/>
                <a:cs typeface="Arial"/>
              </a:rPr>
              <a:t>Kinley, E., Pinnock, H., Steed, L. and McClatchey, K. (2024) “Delivery of Supported Self‐Management in Primary Care Asthma Reviews: Insights From the IMP</a:t>
            </a:r>
            <a:r>
              <a:rPr lang="en-US" sz="1400" baseline="30000" dirty="0">
                <a:latin typeface="Arial"/>
                <a:cs typeface="Arial"/>
              </a:rPr>
              <a:t>2</a:t>
            </a:r>
            <a:r>
              <a:rPr lang="en-US" sz="1400" dirty="0">
                <a:latin typeface="Arial"/>
                <a:cs typeface="Arial"/>
              </a:rPr>
              <a:t>ART </a:t>
            </a:r>
            <a:r>
              <a:rPr lang="en-US" sz="1400" dirty="0" err="1">
                <a:latin typeface="Arial"/>
                <a:cs typeface="Arial"/>
              </a:rPr>
              <a:t>Programme</a:t>
            </a:r>
            <a:r>
              <a:rPr lang="en-US" sz="1400" dirty="0">
                <a:latin typeface="Arial"/>
                <a:cs typeface="Arial"/>
              </a:rPr>
              <a:t>..” </a:t>
            </a:r>
            <a:r>
              <a:rPr lang="en-US" sz="1400" i="1" dirty="0">
                <a:latin typeface="Arial"/>
                <a:cs typeface="Arial"/>
              </a:rPr>
              <a:t>Health Expectations</a:t>
            </a:r>
            <a:r>
              <a:rPr lang="en-US" sz="1400" dirty="0">
                <a:latin typeface="Arial"/>
                <a:cs typeface="Arial"/>
              </a:rPr>
              <a:t> 27(6). </a:t>
            </a:r>
            <a:r>
              <a:rPr lang="en-US" sz="1400" dirty="0" err="1">
                <a:latin typeface="Arial"/>
                <a:cs typeface="Arial"/>
              </a:rPr>
              <a:t>doi</a:t>
            </a:r>
            <a:r>
              <a:rPr lang="en-US" sz="1400" dirty="0">
                <a:latin typeface="Arial"/>
                <a:cs typeface="Arial"/>
              </a:rPr>
              <a:t>: 10.1111/hex.70100.</a:t>
            </a:r>
          </a:p>
          <a:p>
            <a:pPr>
              <a:lnSpc>
                <a:spcPct val="90000"/>
              </a:lnSpc>
            </a:pPr>
            <a:r>
              <a:rPr lang="en-US" sz="1400" dirty="0" err="1">
                <a:latin typeface="Arial"/>
                <a:cs typeface="Arial"/>
              </a:rPr>
              <a:t>Makrufardi</a:t>
            </a:r>
            <a:r>
              <a:rPr lang="en-US" sz="1400" dirty="0">
                <a:latin typeface="Arial"/>
                <a:cs typeface="Arial"/>
              </a:rPr>
              <a:t>, F., </a:t>
            </a:r>
            <a:r>
              <a:rPr lang="en-US" sz="1400" dirty="0" err="1">
                <a:latin typeface="Arial"/>
                <a:cs typeface="Arial"/>
              </a:rPr>
              <a:t>Manullang</a:t>
            </a:r>
            <a:r>
              <a:rPr lang="en-US" sz="1400" dirty="0">
                <a:latin typeface="Arial"/>
                <a:cs typeface="Arial"/>
              </a:rPr>
              <a:t>, A., </a:t>
            </a:r>
            <a:r>
              <a:rPr lang="en-US" sz="1400" dirty="0" err="1">
                <a:latin typeface="Arial"/>
                <a:cs typeface="Arial"/>
              </a:rPr>
              <a:t>Rusmawatiningtyas</a:t>
            </a:r>
            <a:r>
              <a:rPr lang="en-US" sz="1400" dirty="0">
                <a:latin typeface="Arial"/>
                <a:cs typeface="Arial"/>
              </a:rPr>
              <a:t>, D., Chung, K.F., Lin, S.-C. and Chuang, H.-C. (2023) “Extreme weather and asthma: A systematic review and meta-analysis..” </a:t>
            </a:r>
            <a:r>
              <a:rPr lang="en-US" sz="1400" i="1" dirty="0">
                <a:latin typeface="Arial"/>
                <a:cs typeface="Arial"/>
              </a:rPr>
              <a:t>European Respiratory Review</a:t>
            </a:r>
            <a:r>
              <a:rPr lang="en-US" sz="1400" dirty="0">
                <a:latin typeface="Arial"/>
                <a:cs typeface="Arial"/>
              </a:rPr>
              <a:t> 32(168). Available at: </a:t>
            </a:r>
            <a:r>
              <a:rPr lang="en-US" sz="1400" u="sng" dirty="0">
                <a:latin typeface="Arial"/>
                <a:cs typeface="Arial"/>
                <a:hlinkClick r:id="rId3"/>
              </a:rPr>
              <a:t>https://err.ersjournals.com/content/32/168/230019</a:t>
            </a:r>
            <a:r>
              <a:rPr lang="en-US" sz="1400" dirty="0">
                <a:latin typeface="Arial"/>
                <a:cs typeface="Arial"/>
              </a:rPr>
              <a:t> (Accessed: 14 July 2026).</a:t>
            </a:r>
          </a:p>
          <a:p>
            <a:pPr>
              <a:lnSpc>
                <a:spcPct val="90000"/>
              </a:lnSpc>
            </a:pPr>
            <a:r>
              <a:rPr lang="en-US" sz="1400" dirty="0" err="1">
                <a:latin typeface="Arial"/>
                <a:cs typeface="Arial"/>
              </a:rPr>
              <a:t>Miligkos</a:t>
            </a:r>
            <a:r>
              <a:rPr lang="en-US" sz="1400" dirty="0">
                <a:latin typeface="Arial"/>
                <a:cs typeface="Arial"/>
              </a:rPr>
              <a:t>, M., Oh, J., Kwon, R., Konstantinou, G.Ν., Kim, S., Yon, D.K. and Papadopoulos, N.G. (2024) “Epidemiology of asthma across the ages..” </a:t>
            </a:r>
            <a:r>
              <a:rPr lang="en-US" sz="1400" i="1" dirty="0">
                <a:latin typeface="Arial"/>
                <a:cs typeface="Arial"/>
              </a:rPr>
              <a:t>Annals of Allergy Asthma &amp; Immunology</a:t>
            </a:r>
            <a:r>
              <a:rPr lang="en-US" sz="1400" dirty="0">
                <a:latin typeface="Arial"/>
                <a:cs typeface="Arial"/>
              </a:rPr>
              <a:t> 134(4). Available at: </a:t>
            </a:r>
            <a:r>
              <a:rPr lang="en-US" sz="1400" u="sng" dirty="0">
                <a:latin typeface="Arial"/>
                <a:cs typeface="Arial"/>
                <a:hlinkClick r:id="rId4"/>
              </a:rPr>
              <a:t>https://doi.org/10.1016/j.anai.2024.12.004</a:t>
            </a:r>
            <a:r>
              <a:rPr lang="en-US" sz="1400" dirty="0">
                <a:latin typeface="Arial"/>
                <a:cs typeface="Arial"/>
              </a:rPr>
              <a:t> (Accessed: 14 July 2026).</a:t>
            </a:r>
          </a:p>
          <a:p>
            <a:pPr>
              <a:lnSpc>
                <a:spcPct val="90000"/>
              </a:lnSpc>
            </a:pPr>
            <a:r>
              <a:rPr lang="en-US" sz="1400" dirty="0" err="1">
                <a:latin typeface="Arial"/>
                <a:cs typeface="Arial"/>
              </a:rPr>
              <a:t>Mosnaim</a:t>
            </a:r>
            <a:r>
              <a:rPr lang="en-US" sz="1400" dirty="0">
                <a:latin typeface="Arial"/>
                <a:cs typeface="Arial"/>
              </a:rPr>
              <a:t>, G. (2023) “Asthma in Adults..” </a:t>
            </a:r>
            <a:r>
              <a:rPr lang="en-US" sz="1400" i="1" dirty="0">
                <a:latin typeface="Arial"/>
                <a:cs typeface="Arial"/>
              </a:rPr>
              <a:t>The New England Journal of Medicine</a:t>
            </a:r>
            <a:r>
              <a:rPr lang="en-US" sz="1400" dirty="0">
                <a:latin typeface="Arial"/>
                <a:cs typeface="Arial"/>
              </a:rPr>
              <a:t> 389(11), pp. 1023–1031. </a:t>
            </a:r>
            <a:r>
              <a:rPr lang="en-US" sz="1400" dirty="0" err="1">
                <a:latin typeface="Arial"/>
                <a:cs typeface="Arial"/>
              </a:rPr>
              <a:t>doi</a:t>
            </a:r>
            <a:r>
              <a:rPr lang="en-US" sz="1400" dirty="0">
                <a:latin typeface="Arial"/>
                <a:cs typeface="Arial"/>
              </a:rPr>
              <a:t>: 10.1056/nejmcp2304871.</a:t>
            </a:r>
          </a:p>
          <a:p>
            <a:pPr>
              <a:lnSpc>
                <a:spcPct val="90000"/>
              </a:lnSpc>
            </a:pPr>
            <a:r>
              <a:rPr lang="en-US" sz="1400" dirty="0">
                <a:latin typeface="Arial"/>
                <a:cs typeface="Arial"/>
              </a:rPr>
              <a:t>National Institute for Health and Care Excellence (2024) </a:t>
            </a:r>
            <a:r>
              <a:rPr lang="en-US" sz="1400" i="1" dirty="0">
                <a:latin typeface="Arial"/>
                <a:cs typeface="Arial"/>
              </a:rPr>
              <a:t>What Is the Prevalence of asthma?</a:t>
            </a:r>
            <a:r>
              <a:rPr lang="en-US" sz="1400" dirty="0">
                <a:latin typeface="Arial"/>
                <a:cs typeface="Arial"/>
              </a:rPr>
              <a:t> Available at: </a:t>
            </a:r>
            <a:r>
              <a:rPr lang="en-US" sz="1400" u="sng" dirty="0">
                <a:latin typeface="Arial"/>
                <a:cs typeface="Arial"/>
                <a:hlinkClick r:id="rId5"/>
              </a:rPr>
              <a:t>https://cks.nice.org.uk/topics/asthma/background-information/prevalence/</a:t>
            </a:r>
            <a:r>
              <a:rPr lang="en-US" sz="1400" dirty="0">
                <a:latin typeface="Arial"/>
                <a:cs typeface="Arial"/>
              </a:rPr>
              <a:t> (Accessed: 14 July 2026).</a:t>
            </a:r>
          </a:p>
          <a:p>
            <a:pPr>
              <a:lnSpc>
                <a:spcPct val="90000"/>
              </a:lnSpc>
            </a:pPr>
            <a:r>
              <a:rPr lang="en-US" sz="1400" dirty="0">
                <a:latin typeface="Arial"/>
                <a:cs typeface="Arial"/>
              </a:rPr>
              <a:t>NHS (2021) </a:t>
            </a:r>
            <a:r>
              <a:rPr lang="en-US" sz="1400" i="1" dirty="0">
                <a:latin typeface="Arial"/>
                <a:cs typeface="Arial"/>
              </a:rPr>
              <a:t>Asthma</a:t>
            </a:r>
            <a:r>
              <a:rPr lang="en-US" sz="1400" dirty="0">
                <a:latin typeface="Arial"/>
                <a:cs typeface="Arial"/>
              </a:rPr>
              <a:t>. Available at: </a:t>
            </a:r>
            <a:r>
              <a:rPr lang="en-US" sz="1400" u="sng" dirty="0">
                <a:latin typeface="Arial"/>
                <a:cs typeface="Arial"/>
                <a:hlinkClick r:id="rId6"/>
              </a:rPr>
              <a:t>https://www.nhs.uk/conditions/asthma/</a:t>
            </a:r>
            <a:r>
              <a:rPr lang="en-US" sz="1400" dirty="0">
                <a:latin typeface="Arial"/>
                <a:cs typeface="Arial"/>
              </a:rPr>
              <a:t> (Accessed: 14 July 2026).</a:t>
            </a:r>
          </a:p>
          <a:p>
            <a:pPr>
              <a:lnSpc>
                <a:spcPct val="90000"/>
              </a:lnSpc>
            </a:pPr>
            <a:r>
              <a:rPr lang="en-US" sz="1400" dirty="0">
                <a:latin typeface="Arial"/>
                <a:cs typeface="Arial"/>
              </a:rPr>
              <a:t>NHS England ([no date]) </a:t>
            </a:r>
            <a:r>
              <a:rPr lang="en-US" sz="1400" i="1" dirty="0">
                <a:latin typeface="Arial"/>
                <a:cs typeface="Arial"/>
              </a:rPr>
              <a:t>Asthma</a:t>
            </a:r>
            <a:r>
              <a:rPr lang="en-US" sz="1400" dirty="0">
                <a:latin typeface="Arial"/>
                <a:cs typeface="Arial"/>
              </a:rPr>
              <a:t>. Available at: </a:t>
            </a:r>
            <a:r>
              <a:rPr lang="en-US" sz="1400" u="sng" dirty="0">
                <a:latin typeface="Arial"/>
                <a:cs typeface="Arial"/>
                <a:hlinkClick r:id="rId7"/>
              </a:rPr>
              <a:t>https://www.england.nhs.uk/london/london-clinical-networks/our-networks/london-babies-children-and-young-peoples-transformation-team/asthma/</a:t>
            </a:r>
            <a:r>
              <a:rPr lang="en-US" sz="1400" dirty="0">
                <a:latin typeface="Arial"/>
                <a:cs typeface="Arial"/>
              </a:rPr>
              <a:t> (Accessed: 14 July 2026).</a:t>
            </a:r>
          </a:p>
          <a:p>
            <a:pPr>
              <a:lnSpc>
                <a:spcPct val="90000"/>
              </a:lnSpc>
            </a:pPr>
            <a:r>
              <a:rPr lang="en-US" sz="1400" dirty="0">
                <a:latin typeface="Arial"/>
                <a:cs typeface="Arial"/>
              </a:rPr>
              <a:t>Nikhil Rajvanshi, Kumar, P. and Jagdish Prasad Goyal (2024) “Global Initiative for Asthma Guidelines 2024: An Update..” </a:t>
            </a:r>
            <a:r>
              <a:rPr lang="en-US" sz="1400" i="1" dirty="0">
                <a:latin typeface="Arial"/>
                <a:cs typeface="Arial"/>
              </a:rPr>
              <a:t>Indian Pediatrics</a:t>
            </a:r>
            <a:r>
              <a:rPr lang="en-US" sz="1400" dirty="0">
                <a:latin typeface="Arial"/>
                <a:cs typeface="Arial"/>
              </a:rPr>
              <a:t> 61(8), pp. 781–786. </a:t>
            </a:r>
            <a:r>
              <a:rPr lang="en-US" sz="1400" dirty="0" err="1">
                <a:latin typeface="Arial"/>
                <a:cs typeface="Arial"/>
              </a:rPr>
              <a:t>doi</a:t>
            </a:r>
            <a:r>
              <a:rPr lang="en-US" sz="1400" dirty="0">
                <a:latin typeface="Arial"/>
                <a:cs typeface="Arial"/>
              </a:rPr>
              <a:t>: 10.1007/s13312-024-3260-7.</a:t>
            </a:r>
          </a:p>
          <a:p>
            <a:pPr>
              <a:lnSpc>
                <a:spcPct val="90000"/>
              </a:lnSpc>
            </a:pPr>
            <a:r>
              <a:rPr lang="en-US" sz="1400" dirty="0">
                <a:latin typeface="Arial"/>
                <a:cs typeface="Arial"/>
              </a:rPr>
              <a:t>North Central London Integrated Care System (2025) </a:t>
            </a:r>
            <a:r>
              <a:rPr lang="en-US" sz="1400" i="1" dirty="0">
                <a:latin typeface="Arial"/>
                <a:cs typeface="Arial"/>
              </a:rPr>
              <a:t>Guidelines on the management of asthma in adult patients</a:t>
            </a:r>
            <a:r>
              <a:rPr lang="en-US" sz="1400" dirty="0">
                <a:latin typeface="Arial"/>
                <a:cs typeface="Arial"/>
              </a:rPr>
              <a:t>. Available at: </a:t>
            </a:r>
            <a:r>
              <a:rPr lang="en-US" sz="1400" u="sng" dirty="0">
                <a:latin typeface="Arial"/>
                <a:cs typeface="Arial"/>
                <a:hlinkClick r:id="rId8"/>
              </a:rPr>
              <a:t>https://nclhealthandcare.org.uk/wp-content/uploads/2025/08/3_Adult_Asthma_Inhaler_Choice_Full.pdf</a:t>
            </a:r>
            <a:r>
              <a:rPr lang="en-US" sz="1400" dirty="0">
                <a:latin typeface="Arial"/>
                <a:cs typeface="Arial"/>
              </a:rPr>
              <a:t> (Accessed: 14 July 2026).</a:t>
            </a:r>
          </a:p>
          <a:p>
            <a:pPr>
              <a:lnSpc>
                <a:spcPct val="90000"/>
              </a:lnSpc>
            </a:pPr>
            <a:r>
              <a:rPr lang="en-US" sz="1400" dirty="0" err="1">
                <a:latin typeface="Arial"/>
                <a:cs typeface="Arial"/>
              </a:rPr>
              <a:t>Orlovic</a:t>
            </a:r>
            <a:r>
              <a:rPr lang="en-US" sz="1400" dirty="0">
                <a:latin typeface="Arial"/>
                <a:cs typeface="Arial"/>
              </a:rPr>
              <a:t>, M. et al. (2024) “Environmental, healthcare, and societal impacts of asthma: A UK model-based assessment..” </a:t>
            </a:r>
            <a:r>
              <a:rPr lang="en-US" sz="1400" i="1" dirty="0">
                <a:latin typeface="Arial"/>
                <a:cs typeface="Arial"/>
              </a:rPr>
              <a:t>ERJ Open Research</a:t>
            </a:r>
            <a:r>
              <a:rPr lang="en-US" sz="1400" dirty="0">
                <a:latin typeface="Arial"/>
                <a:cs typeface="Arial"/>
              </a:rPr>
              <a:t> 10(4). Available at: </a:t>
            </a:r>
            <a:r>
              <a:rPr lang="en-US" sz="1400" u="sng" dirty="0">
                <a:latin typeface="Arial"/>
                <a:cs typeface="Arial"/>
                <a:hlinkClick r:id="rId9"/>
              </a:rPr>
              <a:t>https://openres.ersjournals.com/content/early/2024/03/14/23120541.00577-2023.abstract</a:t>
            </a:r>
            <a:r>
              <a:rPr lang="en-US" sz="1400" dirty="0">
                <a:latin typeface="Arial"/>
                <a:cs typeface="Arial"/>
              </a:rPr>
              <a:t> (Accessed: 14 July 2026).</a:t>
            </a:r>
          </a:p>
          <a:p>
            <a:pPr>
              <a:lnSpc>
                <a:spcPct val="90000"/>
              </a:lnSpc>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5427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1BFE2-AC72-F1E8-C743-3DD186863125}"/>
              </a:ext>
            </a:extLst>
          </p:cNvPr>
          <p:cNvSpPr>
            <a:spLocks noGrp="1"/>
          </p:cNvSpPr>
          <p:nvPr>
            <p:ph type="title"/>
          </p:nvPr>
        </p:nvSpPr>
        <p:spPr>
          <a:xfrm>
            <a:off x="685801" y="371960"/>
            <a:ext cx="10820400" cy="1177092"/>
          </a:xfrm>
        </p:spPr>
        <p:txBody>
          <a:bodyPr anchor="b">
            <a:normAutofit/>
          </a:bodyPr>
          <a:lstStyle/>
          <a:p>
            <a:pPr algn="ctr"/>
            <a:r>
              <a:rPr lang="en-US" sz="4400" b="1" dirty="0">
                <a:latin typeface="Arial"/>
                <a:cs typeface="Arial"/>
              </a:rPr>
              <a:t>References</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42FED0-343F-020A-FC9E-F3E33A6BB036}"/>
              </a:ext>
            </a:extLst>
          </p:cNvPr>
          <p:cNvSpPr>
            <a:spLocks noGrp="1"/>
          </p:cNvSpPr>
          <p:nvPr>
            <p:ph idx="1"/>
          </p:nvPr>
        </p:nvSpPr>
        <p:spPr>
          <a:xfrm>
            <a:off x="538480" y="1687550"/>
            <a:ext cx="11363960" cy="4377969"/>
          </a:xfrm>
        </p:spPr>
        <p:txBody>
          <a:bodyPr vert="horz" lIns="91440" tIns="45720" rIns="91440" bIns="45720" rtlCol="0" anchor="t">
            <a:noAutofit/>
          </a:bodyPr>
          <a:lstStyle/>
          <a:p>
            <a:pPr>
              <a:lnSpc>
                <a:spcPct val="90000"/>
              </a:lnSpc>
            </a:pPr>
            <a:r>
              <a:rPr lang="en-US" sz="1400" dirty="0">
                <a:latin typeface="Arial"/>
                <a:cs typeface="Arial"/>
              </a:rPr>
              <a:t>Pinnock, H., Noble, M.J., Lo, D., McClatchey, K., Marsh, V. and Chi Yan Hui (2023) “Personalised Management and Supporting Individuals to Live with Their Asthma in a Primary Care Setting..” </a:t>
            </a:r>
            <a:r>
              <a:rPr lang="en-US" sz="1400" i="1" dirty="0">
                <a:latin typeface="Arial"/>
                <a:cs typeface="Arial"/>
              </a:rPr>
              <a:t>Expert Review of Respiratory Medicine</a:t>
            </a:r>
            <a:r>
              <a:rPr lang="en-US" sz="1400" dirty="0">
                <a:latin typeface="Arial"/>
                <a:cs typeface="Arial"/>
              </a:rPr>
              <a:t> 17(7), pp. 577–596. Available at: </a:t>
            </a:r>
            <a:r>
              <a:rPr lang="en-US" sz="1400" u="sng" dirty="0">
                <a:latin typeface="Arial"/>
                <a:cs typeface="Arial"/>
                <a:hlinkClick r:id="rId3"/>
              </a:rPr>
              <a:t>https://www.tandfonline.com/doi/full/10.1080/17476348.2023.2241357</a:t>
            </a:r>
            <a:r>
              <a:rPr lang="en-US" sz="1400" dirty="0">
                <a:latin typeface="Arial"/>
                <a:cs typeface="Arial"/>
              </a:rPr>
              <a:t> (Accessed: 14 July 2026).</a:t>
            </a:r>
          </a:p>
          <a:p>
            <a:pPr>
              <a:lnSpc>
                <a:spcPct val="90000"/>
              </a:lnSpc>
            </a:pPr>
            <a:r>
              <a:rPr lang="en-US" sz="1400" dirty="0">
                <a:latin typeface="Arial"/>
                <a:cs typeface="Arial"/>
              </a:rPr>
              <a:t>Sim, S., Choi, Y. and Park, H.-S. (2024) “Update on Inflammatory Biomarkers for Defining Asthma Phenotype..” </a:t>
            </a:r>
            <a:r>
              <a:rPr lang="en-US" sz="1400" i="1" dirty="0">
                <a:latin typeface="Arial"/>
                <a:cs typeface="Arial"/>
              </a:rPr>
              <a:t>Allergy, Asthma &amp;amp; Immunology Research</a:t>
            </a:r>
            <a:r>
              <a:rPr lang="en-US" sz="1400" dirty="0">
                <a:latin typeface="Arial"/>
                <a:cs typeface="Arial"/>
              </a:rPr>
              <a:t> 16(5), p. 462. </a:t>
            </a:r>
            <a:r>
              <a:rPr lang="en-US" sz="1400" dirty="0" err="1">
                <a:latin typeface="Arial"/>
                <a:cs typeface="Arial"/>
              </a:rPr>
              <a:t>doi</a:t>
            </a:r>
            <a:r>
              <a:rPr lang="en-US" sz="1400" dirty="0">
                <a:latin typeface="Arial"/>
                <a:cs typeface="Arial"/>
              </a:rPr>
              <a:t>: 10.4168/aair.2024.16.5.462.</a:t>
            </a:r>
          </a:p>
          <a:p>
            <a:pPr>
              <a:lnSpc>
                <a:spcPct val="90000"/>
              </a:lnSpc>
            </a:pPr>
            <a:r>
              <a:rPr lang="en-US" sz="1400" dirty="0">
                <a:latin typeface="Arial"/>
                <a:cs typeface="Arial"/>
              </a:rPr>
              <a:t>Thomas, D., McDonald, V.M., </a:t>
            </a:r>
            <a:r>
              <a:rPr lang="en-US" sz="1400" dirty="0" err="1">
                <a:latin typeface="Arial"/>
                <a:cs typeface="Arial"/>
              </a:rPr>
              <a:t>Pavord</a:t>
            </a:r>
            <a:r>
              <a:rPr lang="en-US" sz="1400" dirty="0">
                <a:latin typeface="Arial"/>
                <a:cs typeface="Arial"/>
              </a:rPr>
              <a:t>, I. D and Gibson, P.G. (2022) “Asthma remission- what is it and how can it be achieved?..” </a:t>
            </a:r>
            <a:r>
              <a:rPr lang="en-US" sz="1400" i="1" dirty="0">
                <a:latin typeface="Arial"/>
                <a:cs typeface="Arial"/>
              </a:rPr>
              <a:t>European Respiratory Journal</a:t>
            </a:r>
            <a:r>
              <a:rPr lang="en-US" sz="1400" dirty="0">
                <a:latin typeface="Arial"/>
                <a:cs typeface="Arial"/>
              </a:rPr>
              <a:t> 60(5), p. 2102583. </a:t>
            </a:r>
            <a:r>
              <a:rPr lang="en-US" sz="1400" dirty="0" err="1">
                <a:latin typeface="Arial"/>
                <a:cs typeface="Arial"/>
              </a:rPr>
              <a:t>doi</a:t>
            </a:r>
            <a:r>
              <a:rPr lang="en-US" sz="1400" dirty="0">
                <a:latin typeface="Arial"/>
                <a:cs typeface="Arial"/>
              </a:rPr>
              <a:t>: 10.1183/13993003.02583-2021.</a:t>
            </a:r>
          </a:p>
          <a:p>
            <a:pPr>
              <a:lnSpc>
                <a:spcPct val="90000"/>
              </a:lnSpc>
            </a:pPr>
            <a:r>
              <a:rPr lang="en-US" sz="1400" dirty="0">
                <a:latin typeface="Arial"/>
                <a:cs typeface="Arial"/>
              </a:rPr>
              <a:t>UK (2025) </a:t>
            </a:r>
            <a:r>
              <a:rPr lang="en-US" sz="1400" i="1" dirty="0">
                <a:latin typeface="Arial"/>
                <a:cs typeface="Arial"/>
              </a:rPr>
              <a:t>Asthma and airborne allergens</a:t>
            </a:r>
            <a:r>
              <a:rPr lang="en-US" sz="1400" dirty="0">
                <a:latin typeface="Arial"/>
                <a:cs typeface="Arial"/>
              </a:rPr>
              <a:t>. Available at: </a:t>
            </a:r>
            <a:r>
              <a:rPr lang="en-US" sz="1400" u="sng" dirty="0">
                <a:latin typeface="Arial"/>
                <a:cs typeface="Arial"/>
                <a:hlinkClick r:id="rId4"/>
              </a:rPr>
              <a:t>https://www.gov.uk/guidance/asthma-and-airborne-allergens</a:t>
            </a:r>
            <a:r>
              <a:rPr lang="en-US" sz="1400" dirty="0">
                <a:latin typeface="Arial"/>
                <a:cs typeface="Arial"/>
              </a:rPr>
              <a:t> (Accessed: 14 July 2026).</a:t>
            </a:r>
          </a:p>
          <a:p>
            <a:pPr>
              <a:lnSpc>
                <a:spcPct val="90000"/>
              </a:lnSpc>
            </a:pPr>
            <a:r>
              <a:rPr lang="en-US" sz="1400" dirty="0">
                <a:latin typeface="Arial"/>
                <a:cs typeface="Arial"/>
              </a:rPr>
              <a:t>Witt, A., Douglass, J.A. and Harun, N.S. (2022) “Overview of recent advancements in asthma management..” </a:t>
            </a:r>
            <a:r>
              <a:rPr lang="en-US" sz="1400" i="1" dirty="0">
                <a:latin typeface="Arial"/>
                <a:cs typeface="Arial"/>
              </a:rPr>
              <a:t>Internal Medicine Journal</a:t>
            </a:r>
            <a:r>
              <a:rPr lang="en-US" sz="1400" dirty="0">
                <a:latin typeface="Arial"/>
                <a:cs typeface="Arial"/>
              </a:rPr>
              <a:t> 52(9), pp. 1478–1487. </a:t>
            </a:r>
            <a:r>
              <a:rPr lang="en-US" sz="1400" dirty="0" err="1">
                <a:latin typeface="Arial"/>
                <a:cs typeface="Arial"/>
              </a:rPr>
              <a:t>doi</a:t>
            </a:r>
            <a:r>
              <a:rPr lang="en-US" sz="1400" dirty="0">
                <a:latin typeface="Arial"/>
                <a:cs typeface="Arial"/>
              </a:rPr>
              <a:t>: 10.1111/imj.15904.</a:t>
            </a:r>
          </a:p>
          <a:p>
            <a:pPr>
              <a:lnSpc>
                <a:spcPct val="90000"/>
              </a:lnSpc>
            </a:pPr>
            <a:r>
              <a:rPr lang="en-US" sz="1400" dirty="0">
                <a:latin typeface="Arial"/>
                <a:cs typeface="Arial"/>
              </a:rPr>
              <a:t>Witte, J.A. et al. (2023) “Implementing integrated care guidelines in asthma and COPD: It </a:t>
            </a:r>
            <a:r>
              <a:rPr lang="en-US" sz="1400" dirty="0" err="1">
                <a:latin typeface="Arial"/>
                <a:cs typeface="Arial"/>
              </a:rPr>
              <a:t>ain’t</a:t>
            </a:r>
            <a:r>
              <a:rPr lang="en-US" sz="1400" dirty="0">
                <a:latin typeface="Arial"/>
                <a:cs typeface="Arial"/>
              </a:rPr>
              <a:t> easy!..” </a:t>
            </a:r>
            <a:r>
              <a:rPr lang="en-US" sz="1400" i="1" dirty="0" err="1">
                <a:latin typeface="Arial"/>
                <a:cs typeface="Arial"/>
              </a:rPr>
              <a:t>Heliyon</a:t>
            </a:r>
            <a:r>
              <a:rPr lang="en-US" sz="1400" dirty="0">
                <a:latin typeface="Arial"/>
                <a:cs typeface="Arial"/>
              </a:rPr>
              <a:t> 9(11), pp. e21540-e21540. </a:t>
            </a:r>
            <a:r>
              <a:rPr lang="en-US" sz="1400" dirty="0" err="1">
                <a:latin typeface="Arial"/>
                <a:cs typeface="Arial"/>
              </a:rPr>
              <a:t>doi</a:t>
            </a:r>
            <a:r>
              <a:rPr lang="en-US" sz="1400" dirty="0">
                <a:latin typeface="Arial"/>
                <a:cs typeface="Arial"/>
              </a:rPr>
              <a:t>: 10.1016/j.heliyon.2023.e21540.</a:t>
            </a:r>
          </a:p>
          <a:p>
            <a:pPr>
              <a:lnSpc>
                <a:spcPct val="90000"/>
              </a:lnSpc>
            </a:pPr>
            <a:r>
              <a:rPr lang="en-US" sz="1400" dirty="0">
                <a:latin typeface="Arial"/>
                <a:cs typeface="Arial"/>
              </a:rPr>
              <a:t>World Health Organization (2024) </a:t>
            </a:r>
            <a:r>
              <a:rPr lang="en-US" sz="1400" i="1" dirty="0">
                <a:latin typeface="Arial"/>
                <a:cs typeface="Arial"/>
              </a:rPr>
              <a:t>Asthma</a:t>
            </a:r>
            <a:r>
              <a:rPr lang="en-US" sz="1400" dirty="0">
                <a:latin typeface="Arial"/>
                <a:cs typeface="Arial"/>
              </a:rPr>
              <a:t>. Available at: </a:t>
            </a:r>
            <a:r>
              <a:rPr lang="en-US" sz="1400" u="sng" dirty="0">
                <a:latin typeface="Arial"/>
                <a:cs typeface="Arial"/>
                <a:hlinkClick r:id="rId5"/>
              </a:rPr>
              <a:t>https://www.who.int/news-room/fact-sheets/detail/asthma</a:t>
            </a:r>
            <a:r>
              <a:rPr lang="en-US" sz="1400" dirty="0">
                <a:latin typeface="Arial"/>
                <a:cs typeface="Arial"/>
              </a:rPr>
              <a:t> (Accessed: 14 July 2026).</a:t>
            </a:r>
          </a:p>
          <a:p>
            <a:pPr>
              <a:lnSpc>
                <a:spcPct val="90000"/>
              </a:lnSpc>
            </a:pPr>
            <a:r>
              <a:rPr lang="en-US" sz="1400" dirty="0">
                <a:latin typeface="Arial"/>
                <a:cs typeface="Arial"/>
              </a:rPr>
              <a:t>Yuan, L. et al. (2025) “Global, regional, national burden of asthma from 1990 to 2021, with projections of incidence to 2050: A systematic analysis of the global burden of disease study 2021..” </a:t>
            </a:r>
            <a:r>
              <a:rPr lang="en-US" sz="1400" i="1" dirty="0" err="1">
                <a:latin typeface="Arial"/>
                <a:cs typeface="Arial"/>
              </a:rPr>
              <a:t>EClinicalMedicine</a:t>
            </a:r>
            <a:r>
              <a:rPr lang="en-US" sz="1400" dirty="0">
                <a:latin typeface="Arial"/>
                <a:cs typeface="Arial"/>
              </a:rPr>
              <a:t> 80, pp. 103051–103051. Available at: </a:t>
            </a:r>
            <a:r>
              <a:rPr lang="en-US" sz="1400" u="sng" dirty="0">
                <a:latin typeface="Arial"/>
                <a:cs typeface="Arial"/>
                <a:hlinkClick r:id="rId6"/>
              </a:rPr>
              <a:t>https://www.thelancet.com/journals/eclinm/article/PIIS2589-5370(24)00630-8/fulltext</a:t>
            </a:r>
            <a:r>
              <a:rPr lang="en-US" sz="1400" dirty="0">
                <a:latin typeface="Arial"/>
                <a:cs typeface="Arial"/>
              </a:rPr>
              <a:t> (Accessed: 14 July 2026).</a:t>
            </a:r>
          </a:p>
          <a:p>
            <a:pPr>
              <a:lnSpc>
                <a:spcPct val="90000"/>
              </a:lnSpc>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52613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AE2713E1-6312-427E-BFCB-C5A5DA301373}">
  <ds:schemaRefs>
    <ds:schemaRef ds:uri="http://schemas.microsoft.com/sharepoint/v3/contenttype/forms"/>
  </ds:schemaRefs>
</ds:datastoreItem>
</file>

<file path=customXml/itemProps2.xml><?xml version="1.0" encoding="utf-8"?>
<ds:datastoreItem xmlns:ds="http://schemas.openxmlformats.org/officeDocument/2006/customXml" ds:itemID="{50DB95DD-0319-4EE5-8C5C-9CEDF75E024B}">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F3B215-496E-4790-A364-7C1C46DEC771}">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{9C18AE92-D7AA-4E8C-8345-79D9537976B1}TF029381d7-1900-4cf6-a601-bb0184aacdbaf0338e59_win32-4b933ff3c21f</Template>
  <TotalTime>6600</TotalTime>
  <Words>5585</Words>
  <Application>Microsoft Office PowerPoint</Application>
  <PresentationFormat>Widescreen</PresentationFormat>
  <Paragraphs>220</Paragraphs>
  <Slides>19</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Celestial</vt:lpstr>
      <vt:lpstr>PowerPoint Presentation</vt:lpstr>
      <vt:lpstr>Overview of Asthma</vt:lpstr>
      <vt:lpstr>Aetiology and Pathophysiology</vt:lpstr>
      <vt:lpstr>prevalence</vt:lpstr>
      <vt:lpstr>Economic and Social Burden</vt:lpstr>
      <vt:lpstr>Diagnosis and Initial Assessment</vt:lpstr>
      <vt:lpstr>Management of Asthma</vt:lpstr>
      <vt:lpstr>Treatment Options</vt:lpstr>
      <vt:lpstr>Comorbidities</vt:lpstr>
      <vt:lpstr>Prevention</vt:lpstr>
      <vt:lpstr>Co-productive Care – Skills, Values and Behaviours</vt:lpstr>
      <vt:lpstr>Comprehensive Personalised Care and Self-Management Support</vt:lpstr>
      <vt:lpstr>Personalised Care Model Applied to Asthma</vt:lpstr>
      <vt:lpstr>Recommendations</vt:lpstr>
      <vt:lpstr>Conclusion</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Confidence Agomuo Onuoha (2244624)</cp:lastModifiedBy>
  <cp:revision>240</cp:revision>
  <dcterms:created xsi:type="dcterms:W3CDTF">2026-07-14T19:17:07Z</dcterms:created>
  <dcterms:modified xsi:type="dcterms:W3CDTF">2026-08-07T16:50:29Z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