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6" r:id="rId3"/>
    <p:sldId id="286" r:id="rId4"/>
    <p:sldId id="257" r:id="rId5"/>
    <p:sldId id="262" r:id="rId6"/>
    <p:sldId id="258" r:id="rId7"/>
    <p:sldId id="259" r:id="rId8"/>
    <p:sldId id="264" r:id="rId9"/>
    <p:sldId id="278" r:id="rId10"/>
    <p:sldId id="277" r:id="rId11"/>
    <p:sldId id="263" r:id="rId12"/>
    <p:sldId id="279" r:id="rId13"/>
    <p:sldId id="284" r:id="rId14"/>
    <p:sldId id="285" r:id="rId15"/>
    <p:sldId id="266" r:id="rId16"/>
    <p:sldId id="267" r:id="rId17"/>
    <p:sldId id="268" r:id="rId18"/>
    <p:sldId id="280" r:id="rId19"/>
    <p:sldId id="269" r:id="rId20"/>
    <p:sldId id="275" r:id="rId21"/>
    <p:sldId id="260" r:id="rId22"/>
    <p:sldId id="261" r:id="rId23"/>
    <p:sldId id="271" r:id="rId24"/>
    <p:sldId id="273" r:id="rId25"/>
    <p:sldId id="274" r:id="rId26"/>
    <p:sldId id="270" r:id="rId27"/>
    <p:sldId id="282" r:id="rId28"/>
    <p:sldId id="283" r:id="rId29"/>
    <p:sldId id="287" r:id="rId30"/>
    <p:sldId id="288" r:id="rId31"/>
    <p:sldId id="281" r:id="rId32"/>
    <p:sldId id="265"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8" d="100"/>
          <a:sy n="68" d="100"/>
        </p:scale>
        <p:origin x="84"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ata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B34D625-BC4C-4975-97A8-BAAC82BA79F2}"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8AB54AA-EA2B-43FA-9230-9F8BB518002C}">
      <dgm:prSet/>
      <dgm:spPr/>
      <dgm:t>
        <a:bodyPr/>
        <a:lstStyle/>
        <a:p>
          <a:r>
            <a:rPr lang="en-GB" b="1" dirty="0"/>
            <a:t>Task</a:t>
          </a:r>
          <a:endParaRPr lang="en-US" dirty="0"/>
        </a:p>
      </dgm:t>
    </dgm:pt>
    <dgm:pt modelId="{B42DF5E2-81BB-495C-B28E-6C67CA1ABE50}" type="parTrans" cxnId="{57BB3E42-BE4C-4041-B519-D00370528F84}">
      <dgm:prSet/>
      <dgm:spPr/>
      <dgm:t>
        <a:bodyPr/>
        <a:lstStyle/>
        <a:p>
          <a:endParaRPr lang="en-US"/>
        </a:p>
      </dgm:t>
    </dgm:pt>
    <dgm:pt modelId="{8FE232B7-F49D-4CDC-A006-DD0752763D41}" type="sibTrans" cxnId="{57BB3E42-BE4C-4041-B519-D00370528F84}">
      <dgm:prSet/>
      <dgm:spPr/>
      <dgm:t>
        <a:bodyPr/>
        <a:lstStyle/>
        <a:p>
          <a:endParaRPr lang="en-US"/>
        </a:p>
      </dgm:t>
    </dgm:pt>
    <dgm:pt modelId="{A35C607A-EF11-431D-B071-68A924A50C74}">
      <dgm:prSet custT="1"/>
      <dgm:spPr/>
      <dgm:t>
        <a:bodyPr/>
        <a:lstStyle/>
        <a:p>
          <a:r>
            <a:rPr lang="en-GB" sz="2400" dirty="0"/>
            <a:t>In groups discuss what implications there could be without timely intervention and barriers that may be encountered.</a:t>
          </a:r>
          <a:endParaRPr lang="en-US" sz="2400" dirty="0"/>
        </a:p>
      </dgm:t>
    </dgm:pt>
    <dgm:pt modelId="{EBD70B1C-2E02-4E2E-9D26-593375936CD9}" type="parTrans" cxnId="{57FCDBEF-3FC7-4103-A61E-82AB88084A04}">
      <dgm:prSet/>
      <dgm:spPr/>
      <dgm:t>
        <a:bodyPr/>
        <a:lstStyle/>
        <a:p>
          <a:endParaRPr lang="en-US"/>
        </a:p>
      </dgm:t>
    </dgm:pt>
    <dgm:pt modelId="{67C599F4-5634-4D84-AC97-40D584B40F01}" type="sibTrans" cxnId="{57FCDBEF-3FC7-4103-A61E-82AB88084A04}">
      <dgm:prSet/>
      <dgm:spPr/>
      <dgm:t>
        <a:bodyPr/>
        <a:lstStyle/>
        <a:p>
          <a:endParaRPr lang="en-US"/>
        </a:p>
      </dgm:t>
    </dgm:pt>
    <dgm:pt modelId="{838D83CB-E418-4B25-9AE7-748DC32F6B6F}" type="pres">
      <dgm:prSet presAssocID="{FB34D625-BC4C-4975-97A8-BAAC82BA79F2}" presName="root" presStyleCnt="0">
        <dgm:presLayoutVars>
          <dgm:dir/>
          <dgm:resizeHandles val="exact"/>
        </dgm:presLayoutVars>
      </dgm:prSet>
      <dgm:spPr/>
    </dgm:pt>
    <dgm:pt modelId="{4CB7AF59-6080-45D5-A398-49A5AECD344D}" type="pres">
      <dgm:prSet presAssocID="{FB34D625-BC4C-4975-97A8-BAAC82BA79F2}" presName="container" presStyleCnt="0">
        <dgm:presLayoutVars>
          <dgm:dir/>
          <dgm:resizeHandles val="exact"/>
        </dgm:presLayoutVars>
      </dgm:prSet>
      <dgm:spPr/>
    </dgm:pt>
    <dgm:pt modelId="{859AE0C8-0139-4489-B5D3-1AF7001F37DC}" type="pres">
      <dgm:prSet presAssocID="{28AB54AA-EA2B-43FA-9230-9F8BB518002C}" presName="compNode" presStyleCnt="0"/>
      <dgm:spPr/>
    </dgm:pt>
    <dgm:pt modelId="{74318100-FE0E-4E28-8F09-8BDA4FB15579}" type="pres">
      <dgm:prSet presAssocID="{28AB54AA-EA2B-43FA-9230-9F8BB518002C}" presName="iconBgRect" presStyleLbl="bgShp" presStyleIdx="0" presStyleCnt="2"/>
      <dgm:spPr/>
    </dgm:pt>
    <dgm:pt modelId="{822C0282-EB30-46EC-8750-E5103F7EF889}" type="pres">
      <dgm:prSet presAssocID="{28AB54AA-EA2B-43FA-9230-9F8BB518002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 List"/>
        </a:ext>
      </dgm:extLst>
    </dgm:pt>
    <dgm:pt modelId="{53197E72-004A-4DEB-8043-A6C3D7E36E50}" type="pres">
      <dgm:prSet presAssocID="{28AB54AA-EA2B-43FA-9230-9F8BB518002C}" presName="spaceRect" presStyleCnt="0"/>
      <dgm:spPr/>
    </dgm:pt>
    <dgm:pt modelId="{00445C12-91B7-44C5-8E80-90CE41354CC6}" type="pres">
      <dgm:prSet presAssocID="{28AB54AA-EA2B-43FA-9230-9F8BB518002C}" presName="textRect" presStyleLbl="revTx" presStyleIdx="0" presStyleCnt="2">
        <dgm:presLayoutVars>
          <dgm:chMax val="1"/>
          <dgm:chPref val="1"/>
        </dgm:presLayoutVars>
      </dgm:prSet>
      <dgm:spPr/>
    </dgm:pt>
    <dgm:pt modelId="{1A83A510-3142-4327-B4A3-A90AEC81A335}" type="pres">
      <dgm:prSet presAssocID="{8FE232B7-F49D-4CDC-A006-DD0752763D41}" presName="sibTrans" presStyleLbl="sibTrans2D1" presStyleIdx="0" presStyleCnt="0"/>
      <dgm:spPr/>
    </dgm:pt>
    <dgm:pt modelId="{29BFA6AF-CD3D-4AB9-BA5C-2E7632BB8928}" type="pres">
      <dgm:prSet presAssocID="{A35C607A-EF11-431D-B071-68A924A50C74}" presName="compNode" presStyleCnt="0"/>
      <dgm:spPr/>
    </dgm:pt>
    <dgm:pt modelId="{DEB02E2B-A0C6-4C1C-8DB8-8D394BCEC490}" type="pres">
      <dgm:prSet presAssocID="{A35C607A-EF11-431D-B071-68A924A50C74}" presName="iconBgRect" presStyleLbl="bgShp" presStyleIdx="1" presStyleCnt="2"/>
      <dgm:spPr/>
    </dgm:pt>
    <dgm:pt modelId="{AE3DFE6F-0B66-4FF7-BF8A-1DBA20286D93}" type="pres">
      <dgm:prSet presAssocID="{A35C607A-EF11-431D-B071-68A924A50C7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watch"/>
        </a:ext>
      </dgm:extLst>
    </dgm:pt>
    <dgm:pt modelId="{E0BACA75-C89E-43A9-9B75-4E829D2E2FA5}" type="pres">
      <dgm:prSet presAssocID="{A35C607A-EF11-431D-B071-68A924A50C74}" presName="spaceRect" presStyleCnt="0"/>
      <dgm:spPr/>
    </dgm:pt>
    <dgm:pt modelId="{8F6796B4-98EC-4C0D-8876-B77519B86438}" type="pres">
      <dgm:prSet presAssocID="{A35C607A-EF11-431D-B071-68A924A50C74}" presName="textRect" presStyleLbl="revTx" presStyleIdx="1" presStyleCnt="2">
        <dgm:presLayoutVars>
          <dgm:chMax val="1"/>
          <dgm:chPref val="1"/>
        </dgm:presLayoutVars>
      </dgm:prSet>
      <dgm:spPr/>
    </dgm:pt>
  </dgm:ptLst>
  <dgm:cxnLst>
    <dgm:cxn modelId="{AEBF7911-4BD7-408C-807B-C9E2B806AFB2}" type="presOf" srcId="{28AB54AA-EA2B-43FA-9230-9F8BB518002C}" destId="{00445C12-91B7-44C5-8E80-90CE41354CC6}" srcOrd="0" destOrd="0" presId="urn:microsoft.com/office/officeart/2018/2/layout/IconCircleList"/>
    <dgm:cxn modelId="{7F0E8318-E171-4A48-A1D1-E305DC55CDDE}" type="presOf" srcId="{8FE232B7-F49D-4CDC-A006-DD0752763D41}" destId="{1A83A510-3142-4327-B4A3-A90AEC81A335}" srcOrd="0" destOrd="0" presId="urn:microsoft.com/office/officeart/2018/2/layout/IconCircleList"/>
    <dgm:cxn modelId="{8D1AAE5C-EA20-4F43-8229-2C3C9C1591DD}" type="presOf" srcId="{FB34D625-BC4C-4975-97A8-BAAC82BA79F2}" destId="{838D83CB-E418-4B25-9AE7-748DC32F6B6F}" srcOrd="0" destOrd="0" presId="urn:microsoft.com/office/officeart/2018/2/layout/IconCircleList"/>
    <dgm:cxn modelId="{57BB3E42-BE4C-4041-B519-D00370528F84}" srcId="{FB34D625-BC4C-4975-97A8-BAAC82BA79F2}" destId="{28AB54AA-EA2B-43FA-9230-9F8BB518002C}" srcOrd="0" destOrd="0" parTransId="{B42DF5E2-81BB-495C-B28E-6C67CA1ABE50}" sibTransId="{8FE232B7-F49D-4CDC-A006-DD0752763D41}"/>
    <dgm:cxn modelId="{280CC677-3285-4DF0-9C5B-86350AA152F1}" type="presOf" srcId="{A35C607A-EF11-431D-B071-68A924A50C74}" destId="{8F6796B4-98EC-4C0D-8876-B77519B86438}" srcOrd="0" destOrd="0" presId="urn:microsoft.com/office/officeart/2018/2/layout/IconCircleList"/>
    <dgm:cxn modelId="{57FCDBEF-3FC7-4103-A61E-82AB88084A04}" srcId="{FB34D625-BC4C-4975-97A8-BAAC82BA79F2}" destId="{A35C607A-EF11-431D-B071-68A924A50C74}" srcOrd="1" destOrd="0" parTransId="{EBD70B1C-2E02-4E2E-9D26-593375936CD9}" sibTransId="{67C599F4-5634-4D84-AC97-40D584B40F01}"/>
    <dgm:cxn modelId="{69F55215-9A46-4C76-BBBA-47DAA05A7EED}" type="presParOf" srcId="{838D83CB-E418-4B25-9AE7-748DC32F6B6F}" destId="{4CB7AF59-6080-45D5-A398-49A5AECD344D}" srcOrd="0" destOrd="0" presId="urn:microsoft.com/office/officeart/2018/2/layout/IconCircleList"/>
    <dgm:cxn modelId="{993E9CE5-7A75-45F8-8994-C08461567D84}" type="presParOf" srcId="{4CB7AF59-6080-45D5-A398-49A5AECD344D}" destId="{859AE0C8-0139-4489-B5D3-1AF7001F37DC}" srcOrd="0" destOrd="0" presId="urn:microsoft.com/office/officeart/2018/2/layout/IconCircleList"/>
    <dgm:cxn modelId="{40F82575-F676-4C31-B032-D1D494A6CAC0}" type="presParOf" srcId="{859AE0C8-0139-4489-B5D3-1AF7001F37DC}" destId="{74318100-FE0E-4E28-8F09-8BDA4FB15579}" srcOrd="0" destOrd="0" presId="urn:microsoft.com/office/officeart/2018/2/layout/IconCircleList"/>
    <dgm:cxn modelId="{57340821-6FFC-4919-A9DB-B2DBF2A63A03}" type="presParOf" srcId="{859AE0C8-0139-4489-B5D3-1AF7001F37DC}" destId="{822C0282-EB30-46EC-8750-E5103F7EF889}" srcOrd="1" destOrd="0" presId="urn:microsoft.com/office/officeart/2018/2/layout/IconCircleList"/>
    <dgm:cxn modelId="{3BD1AF48-D86C-472B-B006-19DA4C92E7E1}" type="presParOf" srcId="{859AE0C8-0139-4489-B5D3-1AF7001F37DC}" destId="{53197E72-004A-4DEB-8043-A6C3D7E36E50}" srcOrd="2" destOrd="0" presId="urn:microsoft.com/office/officeart/2018/2/layout/IconCircleList"/>
    <dgm:cxn modelId="{99F5CD28-6926-40B9-AE3D-F8EDB8DBB1C4}" type="presParOf" srcId="{859AE0C8-0139-4489-B5D3-1AF7001F37DC}" destId="{00445C12-91B7-44C5-8E80-90CE41354CC6}" srcOrd="3" destOrd="0" presId="urn:microsoft.com/office/officeart/2018/2/layout/IconCircleList"/>
    <dgm:cxn modelId="{17D362F4-CB96-4B26-8760-1E80D219156C}" type="presParOf" srcId="{4CB7AF59-6080-45D5-A398-49A5AECD344D}" destId="{1A83A510-3142-4327-B4A3-A90AEC81A335}" srcOrd="1" destOrd="0" presId="urn:microsoft.com/office/officeart/2018/2/layout/IconCircleList"/>
    <dgm:cxn modelId="{45BB21A8-2FD2-4E9A-8BA1-C36C1613A433}" type="presParOf" srcId="{4CB7AF59-6080-45D5-A398-49A5AECD344D}" destId="{29BFA6AF-CD3D-4AB9-BA5C-2E7632BB8928}" srcOrd="2" destOrd="0" presId="urn:microsoft.com/office/officeart/2018/2/layout/IconCircleList"/>
    <dgm:cxn modelId="{B0AAE0FD-F622-4C10-BA08-2F846E973E21}" type="presParOf" srcId="{29BFA6AF-CD3D-4AB9-BA5C-2E7632BB8928}" destId="{DEB02E2B-A0C6-4C1C-8DB8-8D394BCEC490}" srcOrd="0" destOrd="0" presId="urn:microsoft.com/office/officeart/2018/2/layout/IconCircleList"/>
    <dgm:cxn modelId="{41DBF248-8F0C-4C95-84B1-FDBABC305127}" type="presParOf" srcId="{29BFA6AF-CD3D-4AB9-BA5C-2E7632BB8928}" destId="{AE3DFE6F-0B66-4FF7-BF8A-1DBA20286D93}" srcOrd="1" destOrd="0" presId="urn:microsoft.com/office/officeart/2018/2/layout/IconCircleList"/>
    <dgm:cxn modelId="{1ED810A7-62C6-4C0F-8080-0AF1923AA4FB}" type="presParOf" srcId="{29BFA6AF-CD3D-4AB9-BA5C-2E7632BB8928}" destId="{E0BACA75-C89E-43A9-9B75-4E829D2E2FA5}" srcOrd="2" destOrd="0" presId="urn:microsoft.com/office/officeart/2018/2/layout/IconCircleList"/>
    <dgm:cxn modelId="{E1495409-2AE2-4B70-A094-2B2255D68FEE}" type="presParOf" srcId="{29BFA6AF-CD3D-4AB9-BA5C-2E7632BB8928}" destId="{8F6796B4-98EC-4C0D-8876-B77519B86438}"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E5369B4-E0F0-4D1B-9F23-32FB2A06DC2F}"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60E64F4F-0F32-4349-825A-6B649A2D0FB8}">
      <dgm:prSet/>
      <dgm:spPr/>
      <dgm:t>
        <a:bodyPr/>
        <a:lstStyle/>
        <a:p>
          <a:r>
            <a:rPr lang="en-GB" dirty="0"/>
            <a:t>Without timely and effective support children who experience adversity can become adolescents and adults living with the </a:t>
          </a:r>
          <a:endParaRPr lang="en-US" dirty="0"/>
        </a:p>
      </dgm:t>
    </dgm:pt>
    <dgm:pt modelId="{DA8F7813-22D8-4CD1-A16C-124DB0E54920}" type="parTrans" cxnId="{2C603673-1639-4336-BBE1-C15708AC1FC9}">
      <dgm:prSet/>
      <dgm:spPr/>
      <dgm:t>
        <a:bodyPr/>
        <a:lstStyle/>
        <a:p>
          <a:endParaRPr lang="en-US"/>
        </a:p>
      </dgm:t>
    </dgm:pt>
    <dgm:pt modelId="{77477EB6-18C2-4102-AACA-90B29291D5E7}" type="sibTrans" cxnId="{2C603673-1639-4336-BBE1-C15708AC1FC9}">
      <dgm:prSet/>
      <dgm:spPr/>
      <dgm:t>
        <a:bodyPr/>
        <a:lstStyle/>
        <a:p>
          <a:endParaRPr lang="en-US"/>
        </a:p>
      </dgm:t>
    </dgm:pt>
    <dgm:pt modelId="{15D87597-F3AD-4D8D-BA18-A8C9457D7A5A}">
      <dgm:prSet/>
      <dgm:spPr/>
      <dgm:t>
        <a:bodyPr/>
        <a:lstStyle/>
        <a:p>
          <a:r>
            <a:rPr lang="en-GB" dirty="0"/>
            <a:t>social </a:t>
          </a:r>
          <a:endParaRPr lang="en-US" dirty="0"/>
        </a:p>
      </dgm:t>
    </dgm:pt>
    <dgm:pt modelId="{8F2D7ABB-0184-4308-ADCD-DAEEAE964891}" type="parTrans" cxnId="{52B7322A-BA83-4590-9F44-7CABD8538C9B}">
      <dgm:prSet/>
      <dgm:spPr/>
      <dgm:t>
        <a:bodyPr/>
        <a:lstStyle/>
        <a:p>
          <a:endParaRPr lang="en-US"/>
        </a:p>
      </dgm:t>
    </dgm:pt>
    <dgm:pt modelId="{3A84E187-44B7-4210-BF0C-B5A9F5E24304}" type="sibTrans" cxnId="{52B7322A-BA83-4590-9F44-7CABD8538C9B}">
      <dgm:prSet/>
      <dgm:spPr/>
      <dgm:t>
        <a:bodyPr/>
        <a:lstStyle/>
        <a:p>
          <a:endParaRPr lang="en-US"/>
        </a:p>
      </dgm:t>
    </dgm:pt>
    <dgm:pt modelId="{BE3387A8-8FF3-4D73-B17F-912D439AA391}">
      <dgm:prSet/>
      <dgm:spPr/>
      <dgm:t>
        <a:bodyPr/>
        <a:lstStyle/>
        <a:p>
          <a:r>
            <a:rPr lang="en-GB" dirty="0"/>
            <a:t>emotional and </a:t>
          </a:r>
          <a:endParaRPr lang="en-US" dirty="0"/>
        </a:p>
      </dgm:t>
    </dgm:pt>
    <dgm:pt modelId="{CB20089C-4650-47A3-9394-2F3DD1D3C22E}" type="parTrans" cxnId="{B0A74D09-9F7F-47ED-8780-BF0774C9EB0A}">
      <dgm:prSet/>
      <dgm:spPr/>
      <dgm:t>
        <a:bodyPr/>
        <a:lstStyle/>
        <a:p>
          <a:endParaRPr lang="en-US"/>
        </a:p>
      </dgm:t>
    </dgm:pt>
    <dgm:pt modelId="{F08AA92F-BFEE-4E97-B24D-FE253FE6A85A}" type="sibTrans" cxnId="{B0A74D09-9F7F-47ED-8780-BF0774C9EB0A}">
      <dgm:prSet/>
      <dgm:spPr/>
      <dgm:t>
        <a:bodyPr/>
        <a:lstStyle/>
        <a:p>
          <a:endParaRPr lang="en-US"/>
        </a:p>
      </dgm:t>
    </dgm:pt>
    <dgm:pt modelId="{6E72A07A-41B5-4AB0-AA6B-6ABB79B06C98}">
      <dgm:prSet/>
      <dgm:spPr/>
      <dgm:t>
        <a:bodyPr/>
        <a:lstStyle/>
        <a:p>
          <a:r>
            <a:rPr lang="en-GB" dirty="0"/>
            <a:t>health consequences of trauma.</a:t>
          </a:r>
          <a:endParaRPr lang="en-US" dirty="0"/>
        </a:p>
      </dgm:t>
    </dgm:pt>
    <dgm:pt modelId="{7B3BCD57-AB5E-4A62-BEAF-B39000E18458}" type="parTrans" cxnId="{AFDEFB82-821B-4D6F-9D6B-D8D0457D4BEE}">
      <dgm:prSet/>
      <dgm:spPr/>
      <dgm:t>
        <a:bodyPr/>
        <a:lstStyle/>
        <a:p>
          <a:endParaRPr lang="en-US"/>
        </a:p>
      </dgm:t>
    </dgm:pt>
    <dgm:pt modelId="{3C0258F6-82D8-4F35-B1FE-3AF485F4A818}" type="sibTrans" cxnId="{AFDEFB82-821B-4D6F-9D6B-D8D0457D4BEE}">
      <dgm:prSet/>
      <dgm:spPr/>
      <dgm:t>
        <a:bodyPr/>
        <a:lstStyle/>
        <a:p>
          <a:endParaRPr lang="en-US"/>
        </a:p>
      </dgm:t>
    </dgm:pt>
    <dgm:pt modelId="{2F5D24AE-A2F4-46C0-8596-59E89201408A}" type="pres">
      <dgm:prSet presAssocID="{BE5369B4-E0F0-4D1B-9F23-32FB2A06DC2F}" presName="linear" presStyleCnt="0">
        <dgm:presLayoutVars>
          <dgm:animLvl val="lvl"/>
          <dgm:resizeHandles val="exact"/>
        </dgm:presLayoutVars>
      </dgm:prSet>
      <dgm:spPr/>
    </dgm:pt>
    <dgm:pt modelId="{81D73C8B-2F47-4887-A526-11773554245F}" type="pres">
      <dgm:prSet presAssocID="{60E64F4F-0F32-4349-825A-6B649A2D0FB8}" presName="parentText" presStyleLbl="node1" presStyleIdx="0" presStyleCnt="4">
        <dgm:presLayoutVars>
          <dgm:chMax val="0"/>
          <dgm:bulletEnabled val="1"/>
        </dgm:presLayoutVars>
      </dgm:prSet>
      <dgm:spPr/>
    </dgm:pt>
    <dgm:pt modelId="{D7FBDF84-B582-40CB-82A2-893FEC39D9FB}" type="pres">
      <dgm:prSet presAssocID="{77477EB6-18C2-4102-AACA-90B29291D5E7}" presName="spacer" presStyleCnt="0"/>
      <dgm:spPr/>
    </dgm:pt>
    <dgm:pt modelId="{1F78FE95-6E50-41FE-B3CC-490D18885D3B}" type="pres">
      <dgm:prSet presAssocID="{15D87597-F3AD-4D8D-BA18-A8C9457D7A5A}" presName="parentText" presStyleLbl="node1" presStyleIdx="1" presStyleCnt="4">
        <dgm:presLayoutVars>
          <dgm:chMax val="0"/>
          <dgm:bulletEnabled val="1"/>
        </dgm:presLayoutVars>
      </dgm:prSet>
      <dgm:spPr/>
    </dgm:pt>
    <dgm:pt modelId="{840ECD53-8AE2-4973-8FBF-4245CF5CFFEB}" type="pres">
      <dgm:prSet presAssocID="{3A84E187-44B7-4210-BF0C-B5A9F5E24304}" presName="spacer" presStyleCnt="0"/>
      <dgm:spPr/>
    </dgm:pt>
    <dgm:pt modelId="{09A728D0-953B-4166-ABAB-5040FCF9D4C9}" type="pres">
      <dgm:prSet presAssocID="{BE3387A8-8FF3-4D73-B17F-912D439AA391}" presName="parentText" presStyleLbl="node1" presStyleIdx="2" presStyleCnt="4">
        <dgm:presLayoutVars>
          <dgm:chMax val="0"/>
          <dgm:bulletEnabled val="1"/>
        </dgm:presLayoutVars>
      </dgm:prSet>
      <dgm:spPr/>
    </dgm:pt>
    <dgm:pt modelId="{20DC119F-2B9D-4AA1-B593-38814A0D8A36}" type="pres">
      <dgm:prSet presAssocID="{F08AA92F-BFEE-4E97-B24D-FE253FE6A85A}" presName="spacer" presStyleCnt="0"/>
      <dgm:spPr/>
    </dgm:pt>
    <dgm:pt modelId="{A510ABE1-5C77-4F27-83BB-23964C01906F}" type="pres">
      <dgm:prSet presAssocID="{6E72A07A-41B5-4AB0-AA6B-6ABB79B06C98}" presName="parentText" presStyleLbl="node1" presStyleIdx="3" presStyleCnt="4">
        <dgm:presLayoutVars>
          <dgm:chMax val="0"/>
          <dgm:bulletEnabled val="1"/>
        </dgm:presLayoutVars>
      </dgm:prSet>
      <dgm:spPr/>
    </dgm:pt>
  </dgm:ptLst>
  <dgm:cxnLst>
    <dgm:cxn modelId="{B0A74D09-9F7F-47ED-8780-BF0774C9EB0A}" srcId="{BE5369B4-E0F0-4D1B-9F23-32FB2A06DC2F}" destId="{BE3387A8-8FF3-4D73-B17F-912D439AA391}" srcOrd="2" destOrd="0" parTransId="{CB20089C-4650-47A3-9394-2F3DD1D3C22E}" sibTransId="{F08AA92F-BFEE-4E97-B24D-FE253FE6A85A}"/>
    <dgm:cxn modelId="{52B7322A-BA83-4590-9F44-7CABD8538C9B}" srcId="{BE5369B4-E0F0-4D1B-9F23-32FB2A06DC2F}" destId="{15D87597-F3AD-4D8D-BA18-A8C9457D7A5A}" srcOrd="1" destOrd="0" parTransId="{8F2D7ABB-0184-4308-ADCD-DAEEAE964891}" sibTransId="{3A84E187-44B7-4210-BF0C-B5A9F5E24304}"/>
    <dgm:cxn modelId="{4CA9A634-6AF6-4012-A94D-A049055AE3AB}" type="presOf" srcId="{6E72A07A-41B5-4AB0-AA6B-6ABB79B06C98}" destId="{A510ABE1-5C77-4F27-83BB-23964C01906F}" srcOrd="0" destOrd="0" presId="urn:microsoft.com/office/officeart/2005/8/layout/vList2"/>
    <dgm:cxn modelId="{BC653C60-9CE8-46B9-9D60-A0C52F4AE72B}" type="presOf" srcId="{15D87597-F3AD-4D8D-BA18-A8C9457D7A5A}" destId="{1F78FE95-6E50-41FE-B3CC-490D18885D3B}" srcOrd="0" destOrd="0" presId="urn:microsoft.com/office/officeart/2005/8/layout/vList2"/>
    <dgm:cxn modelId="{2C603673-1639-4336-BBE1-C15708AC1FC9}" srcId="{BE5369B4-E0F0-4D1B-9F23-32FB2A06DC2F}" destId="{60E64F4F-0F32-4349-825A-6B649A2D0FB8}" srcOrd="0" destOrd="0" parTransId="{DA8F7813-22D8-4CD1-A16C-124DB0E54920}" sibTransId="{77477EB6-18C2-4102-AACA-90B29291D5E7}"/>
    <dgm:cxn modelId="{AFDEFB82-821B-4D6F-9D6B-D8D0457D4BEE}" srcId="{BE5369B4-E0F0-4D1B-9F23-32FB2A06DC2F}" destId="{6E72A07A-41B5-4AB0-AA6B-6ABB79B06C98}" srcOrd="3" destOrd="0" parTransId="{7B3BCD57-AB5E-4A62-BEAF-B39000E18458}" sibTransId="{3C0258F6-82D8-4F35-B1FE-3AF485F4A818}"/>
    <dgm:cxn modelId="{68C05188-3575-4C58-AE2B-A7E5CDD265AC}" type="presOf" srcId="{BE3387A8-8FF3-4D73-B17F-912D439AA391}" destId="{09A728D0-953B-4166-ABAB-5040FCF9D4C9}" srcOrd="0" destOrd="0" presId="urn:microsoft.com/office/officeart/2005/8/layout/vList2"/>
    <dgm:cxn modelId="{6298EBE8-A960-4507-8A0D-BDBB2F9314E6}" type="presOf" srcId="{60E64F4F-0F32-4349-825A-6B649A2D0FB8}" destId="{81D73C8B-2F47-4887-A526-11773554245F}" srcOrd="0" destOrd="0" presId="urn:microsoft.com/office/officeart/2005/8/layout/vList2"/>
    <dgm:cxn modelId="{A9C15DEB-DD10-4A6A-8104-E62FE50898D0}" type="presOf" srcId="{BE5369B4-E0F0-4D1B-9F23-32FB2A06DC2F}" destId="{2F5D24AE-A2F4-46C0-8596-59E89201408A}" srcOrd="0" destOrd="0" presId="urn:microsoft.com/office/officeart/2005/8/layout/vList2"/>
    <dgm:cxn modelId="{7FC1AA2E-1E4C-4878-9F21-A99D65A2B6A4}" type="presParOf" srcId="{2F5D24AE-A2F4-46C0-8596-59E89201408A}" destId="{81D73C8B-2F47-4887-A526-11773554245F}" srcOrd="0" destOrd="0" presId="urn:microsoft.com/office/officeart/2005/8/layout/vList2"/>
    <dgm:cxn modelId="{01607FE4-9EDB-4FDA-91D7-2346ECDA9FFF}" type="presParOf" srcId="{2F5D24AE-A2F4-46C0-8596-59E89201408A}" destId="{D7FBDF84-B582-40CB-82A2-893FEC39D9FB}" srcOrd="1" destOrd="0" presId="urn:microsoft.com/office/officeart/2005/8/layout/vList2"/>
    <dgm:cxn modelId="{5101A290-05BF-4F71-8CC5-858FB8DDE944}" type="presParOf" srcId="{2F5D24AE-A2F4-46C0-8596-59E89201408A}" destId="{1F78FE95-6E50-41FE-B3CC-490D18885D3B}" srcOrd="2" destOrd="0" presId="urn:microsoft.com/office/officeart/2005/8/layout/vList2"/>
    <dgm:cxn modelId="{855B5DFF-EBAF-404C-99EF-EE1E6FFE3687}" type="presParOf" srcId="{2F5D24AE-A2F4-46C0-8596-59E89201408A}" destId="{840ECD53-8AE2-4973-8FBF-4245CF5CFFEB}" srcOrd="3" destOrd="0" presId="urn:microsoft.com/office/officeart/2005/8/layout/vList2"/>
    <dgm:cxn modelId="{8F0F1665-75EA-4B64-84B6-31595B3BF2DE}" type="presParOf" srcId="{2F5D24AE-A2F4-46C0-8596-59E89201408A}" destId="{09A728D0-953B-4166-ABAB-5040FCF9D4C9}" srcOrd="4" destOrd="0" presId="urn:microsoft.com/office/officeart/2005/8/layout/vList2"/>
    <dgm:cxn modelId="{15E92485-44B9-4296-91EF-003BC604138B}" type="presParOf" srcId="{2F5D24AE-A2F4-46C0-8596-59E89201408A}" destId="{20DC119F-2B9D-4AA1-B593-38814A0D8A36}" srcOrd="5" destOrd="0" presId="urn:microsoft.com/office/officeart/2005/8/layout/vList2"/>
    <dgm:cxn modelId="{816F45EB-6FC2-4147-96AE-F609D3FA704B}" type="presParOf" srcId="{2F5D24AE-A2F4-46C0-8596-59E89201408A}" destId="{A510ABE1-5C77-4F27-83BB-23964C01906F}"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0FD6404-9FA9-4573-AF12-6DBEC00B6AC6}"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1C2AC1E-E715-478C-B878-1B5602078F3C}">
      <dgm:prSet/>
      <dgm:spPr/>
      <dgm:t>
        <a:bodyPr/>
        <a:lstStyle/>
        <a:p>
          <a:r>
            <a:rPr lang="en-GB" b="1" dirty="0"/>
            <a:t>Task</a:t>
          </a:r>
          <a:endParaRPr lang="en-US" dirty="0"/>
        </a:p>
      </dgm:t>
    </dgm:pt>
    <dgm:pt modelId="{E0875CE0-2BA4-471E-A7CD-818A6B80D4A8}" type="parTrans" cxnId="{4862C081-01D2-4088-8612-BB9FB1C525E7}">
      <dgm:prSet/>
      <dgm:spPr/>
      <dgm:t>
        <a:bodyPr/>
        <a:lstStyle/>
        <a:p>
          <a:endParaRPr lang="en-US"/>
        </a:p>
      </dgm:t>
    </dgm:pt>
    <dgm:pt modelId="{F221E210-8D76-4B87-97EA-8054106F66D1}" type="sibTrans" cxnId="{4862C081-01D2-4088-8612-BB9FB1C525E7}">
      <dgm:prSet/>
      <dgm:spPr/>
      <dgm:t>
        <a:bodyPr/>
        <a:lstStyle/>
        <a:p>
          <a:endParaRPr lang="en-US"/>
        </a:p>
      </dgm:t>
    </dgm:pt>
    <dgm:pt modelId="{D70C069C-D354-4A2C-85D4-153A7048DA17}">
      <dgm:prSet/>
      <dgm:spPr/>
      <dgm:t>
        <a:bodyPr/>
        <a:lstStyle/>
        <a:p>
          <a:r>
            <a:rPr lang="en-GB" dirty="0"/>
            <a:t>In groups have a look at chronic activation of the sympathetic nervous system.</a:t>
          </a:r>
          <a:endParaRPr lang="en-US" dirty="0"/>
        </a:p>
      </dgm:t>
    </dgm:pt>
    <dgm:pt modelId="{02B25055-2A38-4022-A96A-77B5E1714797}" type="parTrans" cxnId="{ECA8B65A-DC34-4F0F-83D5-597B25A91200}">
      <dgm:prSet/>
      <dgm:spPr/>
      <dgm:t>
        <a:bodyPr/>
        <a:lstStyle/>
        <a:p>
          <a:endParaRPr lang="en-US"/>
        </a:p>
      </dgm:t>
    </dgm:pt>
    <dgm:pt modelId="{B8769A2A-5CE3-46B3-A5D2-A153E15F777F}" type="sibTrans" cxnId="{ECA8B65A-DC34-4F0F-83D5-597B25A91200}">
      <dgm:prSet/>
      <dgm:spPr/>
      <dgm:t>
        <a:bodyPr/>
        <a:lstStyle/>
        <a:p>
          <a:endParaRPr lang="en-US"/>
        </a:p>
      </dgm:t>
    </dgm:pt>
    <dgm:pt modelId="{DD661309-0024-485E-B002-1D90CA540BBC}" type="pres">
      <dgm:prSet presAssocID="{50FD6404-9FA9-4573-AF12-6DBEC00B6AC6}" presName="root" presStyleCnt="0">
        <dgm:presLayoutVars>
          <dgm:dir/>
          <dgm:resizeHandles val="exact"/>
        </dgm:presLayoutVars>
      </dgm:prSet>
      <dgm:spPr/>
    </dgm:pt>
    <dgm:pt modelId="{8ED325BB-DDE0-4BC0-95AD-80DEA141203F}" type="pres">
      <dgm:prSet presAssocID="{21C2AC1E-E715-478C-B878-1B5602078F3C}" presName="compNode" presStyleCnt="0"/>
      <dgm:spPr/>
    </dgm:pt>
    <dgm:pt modelId="{174B811E-7FF2-424E-BC70-587EC86AAF5D}" type="pres">
      <dgm:prSet presAssocID="{21C2AC1E-E715-478C-B878-1B5602078F3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 List"/>
        </a:ext>
      </dgm:extLst>
    </dgm:pt>
    <dgm:pt modelId="{794CBC8A-AE64-47BA-8C88-9A726BB84F6E}" type="pres">
      <dgm:prSet presAssocID="{21C2AC1E-E715-478C-B878-1B5602078F3C}" presName="spaceRect" presStyleCnt="0"/>
      <dgm:spPr/>
    </dgm:pt>
    <dgm:pt modelId="{D812E0FE-D668-470A-8EC7-A713AB42F20B}" type="pres">
      <dgm:prSet presAssocID="{21C2AC1E-E715-478C-B878-1B5602078F3C}" presName="textRect" presStyleLbl="revTx" presStyleIdx="0" presStyleCnt="2">
        <dgm:presLayoutVars>
          <dgm:chMax val="1"/>
          <dgm:chPref val="1"/>
        </dgm:presLayoutVars>
      </dgm:prSet>
      <dgm:spPr/>
    </dgm:pt>
    <dgm:pt modelId="{854D737E-F004-4F96-B81F-DF53ED0C92B0}" type="pres">
      <dgm:prSet presAssocID="{F221E210-8D76-4B87-97EA-8054106F66D1}" presName="sibTrans" presStyleCnt="0"/>
      <dgm:spPr/>
    </dgm:pt>
    <dgm:pt modelId="{8BDC0EC8-C39D-4289-967B-0638F647400E}" type="pres">
      <dgm:prSet presAssocID="{D70C069C-D354-4A2C-85D4-153A7048DA17}" presName="compNode" presStyleCnt="0"/>
      <dgm:spPr/>
    </dgm:pt>
    <dgm:pt modelId="{562C2E87-2E91-49F1-8BE0-C6682DAA0D33}" type="pres">
      <dgm:prSet presAssocID="{D70C069C-D354-4A2C-85D4-153A7048DA1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a:ext>
      </dgm:extLst>
    </dgm:pt>
    <dgm:pt modelId="{63DC778C-7EC5-459F-B564-C705A7FB3A7E}" type="pres">
      <dgm:prSet presAssocID="{D70C069C-D354-4A2C-85D4-153A7048DA17}" presName="spaceRect" presStyleCnt="0"/>
      <dgm:spPr/>
    </dgm:pt>
    <dgm:pt modelId="{03B32DDC-61C9-40AB-9926-39A3FFFD36D1}" type="pres">
      <dgm:prSet presAssocID="{D70C069C-D354-4A2C-85D4-153A7048DA17}" presName="textRect" presStyleLbl="revTx" presStyleIdx="1" presStyleCnt="2">
        <dgm:presLayoutVars>
          <dgm:chMax val="1"/>
          <dgm:chPref val="1"/>
        </dgm:presLayoutVars>
      </dgm:prSet>
      <dgm:spPr/>
    </dgm:pt>
  </dgm:ptLst>
  <dgm:cxnLst>
    <dgm:cxn modelId="{F40D072E-C952-43E2-B3DA-BC7D18AF87BA}" type="presOf" srcId="{21C2AC1E-E715-478C-B878-1B5602078F3C}" destId="{D812E0FE-D668-470A-8EC7-A713AB42F20B}" srcOrd="0" destOrd="0" presId="urn:microsoft.com/office/officeart/2018/2/layout/IconLabelList"/>
    <dgm:cxn modelId="{B0E09D5D-C326-47F3-8B2C-5B4A47C587E2}" type="presOf" srcId="{D70C069C-D354-4A2C-85D4-153A7048DA17}" destId="{03B32DDC-61C9-40AB-9926-39A3FFFD36D1}" srcOrd="0" destOrd="0" presId="urn:microsoft.com/office/officeart/2018/2/layout/IconLabelList"/>
    <dgm:cxn modelId="{ECA8B65A-DC34-4F0F-83D5-597B25A91200}" srcId="{50FD6404-9FA9-4573-AF12-6DBEC00B6AC6}" destId="{D70C069C-D354-4A2C-85D4-153A7048DA17}" srcOrd="1" destOrd="0" parTransId="{02B25055-2A38-4022-A96A-77B5E1714797}" sibTransId="{B8769A2A-5CE3-46B3-A5D2-A153E15F777F}"/>
    <dgm:cxn modelId="{4862C081-01D2-4088-8612-BB9FB1C525E7}" srcId="{50FD6404-9FA9-4573-AF12-6DBEC00B6AC6}" destId="{21C2AC1E-E715-478C-B878-1B5602078F3C}" srcOrd="0" destOrd="0" parTransId="{E0875CE0-2BA4-471E-A7CD-818A6B80D4A8}" sibTransId="{F221E210-8D76-4B87-97EA-8054106F66D1}"/>
    <dgm:cxn modelId="{C3CCBA90-DAE4-4D0E-9E70-FFF294D3FA4D}" type="presOf" srcId="{50FD6404-9FA9-4573-AF12-6DBEC00B6AC6}" destId="{DD661309-0024-485E-B002-1D90CA540BBC}" srcOrd="0" destOrd="0" presId="urn:microsoft.com/office/officeart/2018/2/layout/IconLabelList"/>
    <dgm:cxn modelId="{6368EB1E-6C34-4A8E-AC75-A208F18EE02D}" type="presParOf" srcId="{DD661309-0024-485E-B002-1D90CA540BBC}" destId="{8ED325BB-DDE0-4BC0-95AD-80DEA141203F}" srcOrd="0" destOrd="0" presId="urn:microsoft.com/office/officeart/2018/2/layout/IconLabelList"/>
    <dgm:cxn modelId="{64F5E355-A5E5-4B53-B013-19562ADBA65E}" type="presParOf" srcId="{8ED325BB-DDE0-4BC0-95AD-80DEA141203F}" destId="{174B811E-7FF2-424E-BC70-587EC86AAF5D}" srcOrd="0" destOrd="0" presId="urn:microsoft.com/office/officeart/2018/2/layout/IconLabelList"/>
    <dgm:cxn modelId="{2A58CFF5-E2A7-49B4-8F43-017AC0556EA7}" type="presParOf" srcId="{8ED325BB-DDE0-4BC0-95AD-80DEA141203F}" destId="{794CBC8A-AE64-47BA-8C88-9A726BB84F6E}" srcOrd="1" destOrd="0" presId="urn:microsoft.com/office/officeart/2018/2/layout/IconLabelList"/>
    <dgm:cxn modelId="{D2CE7399-EA71-406E-9844-3A6E55EADFE3}" type="presParOf" srcId="{8ED325BB-DDE0-4BC0-95AD-80DEA141203F}" destId="{D812E0FE-D668-470A-8EC7-A713AB42F20B}" srcOrd="2" destOrd="0" presId="urn:microsoft.com/office/officeart/2018/2/layout/IconLabelList"/>
    <dgm:cxn modelId="{A18E2532-C381-4DC7-941A-11D583E4FD83}" type="presParOf" srcId="{DD661309-0024-485E-B002-1D90CA540BBC}" destId="{854D737E-F004-4F96-B81F-DF53ED0C92B0}" srcOrd="1" destOrd="0" presId="urn:microsoft.com/office/officeart/2018/2/layout/IconLabelList"/>
    <dgm:cxn modelId="{EF333A6B-11A0-4473-878D-C6D94746BED8}" type="presParOf" srcId="{DD661309-0024-485E-B002-1D90CA540BBC}" destId="{8BDC0EC8-C39D-4289-967B-0638F647400E}" srcOrd="2" destOrd="0" presId="urn:microsoft.com/office/officeart/2018/2/layout/IconLabelList"/>
    <dgm:cxn modelId="{48A263A2-583A-4245-8790-04F3B369600D}" type="presParOf" srcId="{8BDC0EC8-C39D-4289-967B-0638F647400E}" destId="{562C2E87-2E91-49F1-8BE0-C6682DAA0D33}" srcOrd="0" destOrd="0" presId="urn:microsoft.com/office/officeart/2018/2/layout/IconLabelList"/>
    <dgm:cxn modelId="{05D30CCB-0AF7-402E-B776-777978B661F5}" type="presParOf" srcId="{8BDC0EC8-C39D-4289-967B-0638F647400E}" destId="{63DC778C-7EC5-459F-B564-C705A7FB3A7E}" srcOrd="1" destOrd="0" presId="urn:microsoft.com/office/officeart/2018/2/layout/IconLabelList"/>
    <dgm:cxn modelId="{22376E9E-EE6F-4652-B3E9-473DE9D1B5DD}" type="presParOf" srcId="{8BDC0EC8-C39D-4289-967B-0638F647400E}" destId="{03B32DDC-61C9-40AB-9926-39A3FFFD36D1}"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AC48D07-9596-4B80-AE65-F64B81C1D57C}"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DA3101FB-B478-4210-BE85-B402E880F4F3}">
      <dgm:prSet/>
      <dgm:spPr/>
      <dgm:t>
        <a:bodyPr/>
        <a:lstStyle/>
        <a:p>
          <a:r>
            <a:rPr lang="en-GB" b="0" i="0"/>
            <a:t>Needs to be an </a:t>
          </a:r>
          <a:r>
            <a:rPr lang="en-GB" i="0"/>
            <a:t>environment</a:t>
          </a:r>
          <a:r>
            <a:rPr lang="en-GB" b="0" i="0"/>
            <a:t> that is supportive of individuals</a:t>
          </a:r>
          <a:endParaRPr lang="en-US"/>
        </a:p>
      </dgm:t>
    </dgm:pt>
    <dgm:pt modelId="{E1623E7A-86DD-4DC9-9A92-B5ACE122A9AB}" type="parTrans" cxnId="{EA0BE43B-33AA-4684-BDE3-9997000821BA}">
      <dgm:prSet/>
      <dgm:spPr/>
      <dgm:t>
        <a:bodyPr/>
        <a:lstStyle/>
        <a:p>
          <a:endParaRPr lang="en-US"/>
        </a:p>
      </dgm:t>
    </dgm:pt>
    <dgm:pt modelId="{647E074F-1029-4D4E-8103-2F4EE42DB18B}" type="sibTrans" cxnId="{EA0BE43B-33AA-4684-BDE3-9997000821BA}">
      <dgm:prSet/>
      <dgm:spPr/>
      <dgm:t>
        <a:bodyPr/>
        <a:lstStyle/>
        <a:p>
          <a:endParaRPr lang="en-US"/>
        </a:p>
      </dgm:t>
    </dgm:pt>
    <dgm:pt modelId="{996CCF7D-61B0-4402-8387-D097BCBB61D4}">
      <dgm:prSet/>
      <dgm:spPr/>
      <dgm:t>
        <a:bodyPr/>
        <a:lstStyle/>
        <a:p>
          <a:r>
            <a:rPr lang="en-GB"/>
            <a:t>Should have</a:t>
          </a:r>
          <a:r>
            <a:rPr lang="en-GB" b="0" i="0"/>
            <a:t> a positive and healthy physical </a:t>
          </a:r>
          <a:r>
            <a:rPr lang="en-GB" i="0"/>
            <a:t>environment</a:t>
          </a:r>
          <a:endParaRPr lang="en-US"/>
        </a:p>
      </dgm:t>
    </dgm:pt>
    <dgm:pt modelId="{2A344AB1-B2E3-45A6-B095-654C0AADFF32}" type="parTrans" cxnId="{6386BFE4-4A45-49AA-927A-97D4611B9105}">
      <dgm:prSet/>
      <dgm:spPr/>
      <dgm:t>
        <a:bodyPr/>
        <a:lstStyle/>
        <a:p>
          <a:endParaRPr lang="en-US"/>
        </a:p>
      </dgm:t>
    </dgm:pt>
    <dgm:pt modelId="{27EFB7AC-8D33-41EB-BEF0-8C066EC40267}" type="sibTrans" cxnId="{6386BFE4-4A45-49AA-927A-97D4611B9105}">
      <dgm:prSet/>
      <dgm:spPr/>
      <dgm:t>
        <a:bodyPr/>
        <a:lstStyle/>
        <a:p>
          <a:endParaRPr lang="en-US"/>
        </a:p>
      </dgm:t>
    </dgm:pt>
    <dgm:pt modelId="{8A60CBFE-362B-4385-BEB1-468F3B8EA641}" type="pres">
      <dgm:prSet presAssocID="{AAC48D07-9596-4B80-AE65-F64B81C1D57C}" presName="linear" presStyleCnt="0">
        <dgm:presLayoutVars>
          <dgm:animLvl val="lvl"/>
          <dgm:resizeHandles val="exact"/>
        </dgm:presLayoutVars>
      </dgm:prSet>
      <dgm:spPr/>
    </dgm:pt>
    <dgm:pt modelId="{CB38DB48-D46F-45ED-BB12-E7345DF1AE7D}" type="pres">
      <dgm:prSet presAssocID="{DA3101FB-B478-4210-BE85-B402E880F4F3}" presName="parentText" presStyleLbl="node1" presStyleIdx="0" presStyleCnt="2">
        <dgm:presLayoutVars>
          <dgm:chMax val="0"/>
          <dgm:bulletEnabled val="1"/>
        </dgm:presLayoutVars>
      </dgm:prSet>
      <dgm:spPr/>
    </dgm:pt>
    <dgm:pt modelId="{AEB02278-7FCD-4D14-9C00-95CD39B0D48B}" type="pres">
      <dgm:prSet presAssocID="{647E074F-1029-4D4E-8103-2F4EE42DB18B}" presName="spacer" presStyleCnt="0"/>
      <dgm:spPr/>
    </dgm:pt>
    <dgm:pt modelId="{B8A077EE-8CE3-491B-A80C-453267C07972}" type="pres">
      <dgm:prSet presAssocID="{996CCF7D-61B0-4402-8387-D097BCBB61D4}" presName="parentText" presStyleLbl="node1" presStyleIdx="1" presStyleCnt="2">
        <dgm:presLayoutVars>
          <dgm:chMax val="0"/>
          <dgm:bulletEnabled val="1"/>
        </dgm:presLayoutVars>
      </dgm:prSet>
      <dgm:spPr/>
    </dgm:pt>
  </dgm:ptLst>
  <dgm:cxnLst>
    <dgm:cxn modelId="{CF06A233-62EA-48BE-BC6E-34EC3A63AD23}" type="presOf" srcId="{DA3101FB-B478-4210-BE85-B402E880F4F3}" destId="{CB38DB48-D46F-45ED-BB12-E7345DF1AE7D}" srcOrd="0" destOrd="0" presId="urn:microsoft.com/office/officeart/2005/8/layout/vList2"/>
    <dgm:cxn modelId="{EA0BE43B-33AA-4684-BDE3-9997000821BA}" srcId="{AAC48D07-9596-4B80-AE65-F64B81C1D57C}" destId="{DA3101FB-B478-4210-BE85-B402E880F4F3}" srcOrd="0" destOrd="0" parTransId="{E1623E7A-86DD-4DC9-9A92-B5ACE122A9AB}" sibTransId="{647E074F-1029-4D4E-8103-2F4EE42DB18B}"/>
    <dgm:cxn modelId="{A7CD2A72-52EC-4BD5-9B36-4E4C7085BCB0}" type="presOf" srcId="{AAC48D07-9596-4B80-AE65-F64B81C1D57C}" destId="{8A60CBFE-362B-4385-BEB1-468F3B8EA641}" srcOrd="0" destOrd="0" presId="urn:microsoft.com/office/officeart/2005/8/layout/vList2"/>
    <dgm:cxn modelId="{83872DDF-E4A3-48A1-B4FF-FF1E9D13FF2B}" type="presOf" srcId="{996CCF7D-61B0-4402-8387-D097BCBB61D4}" destId="{B8A077EE-8CE3-491B-A80C-453267C07972}" srcOrd="0" destOrd="0" presId="urn:microsoft.com/office/officeart/2005/8/layout/vList2"/>
    <dgm:cxn modelId="{6386BFE4-4A45-49AA-927A-97D4611B9105}" srcId="{AAC48D07-9596-4B80-AE65-F64B81C1D57C}" destId="{996CCF7D-61B0-4402-8387-D097BCBB61D4}" srcOrd="1" destOrd="0" parTransId="{2A344AB1-B2E3-45A6-B095-654C0AADFF32}" sibTransId="{27EFB7AC-8D33-41EB-BEF0-8C066EC40267}"/>
    <dgm:cxn modelId="{C71AF5A8-0A9C-4BE0-A339-818D90D7A3DF}" type="presParOf" srcId="{8A60CBFE-362B-4385-BEB1-468F3B8EA641}" destId="{CB38DB48-D46F-45ED-BB12-E7345DF1AE7D}" srcOrd="0" destOrd="0" presId="urn:microsoft.com/office/officeart/2005/8/layout/vList2"/>
    <dgm:cxn modelId="{63E2335A-B547-4C78-8009-EBEB8C9CE1DD}" type="presParOf" srcId="{8A60CBFE-362B-4385-BEB1-468F3B8EA641}" destId="{AEB02278-7FCD-4D14-9C00-95CD39B0D48B}" srcOrd="1" destOrd="0" presId="urn:microsoft.com/office/officeart/2005/8/layout/vList2"/>
    <dgm:cxn modelId="{9E0F6D44-CEDF-484A-9C80-F0DE91BE070C}" type="presParOf" srcId="{8A60CBFE-362B-4385-BEB1-468F3B8EA641}" destId="{B8A077EE-8CE3-491B-A80C-453267C07972}"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939CAC9-48C8-44DE-9715-6DA8B933DC5B}"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FDA0414F-CD14-40A7-99B3-AFE65C1A623E}">
      <dgm:prSet/>
      <dgm:spPr/>
      <dgm:t>
        <a:bodyPr/>
        <a:lstStyle/>
        <a:p>
          <a:r>
            <a:rPr lang="en-GB"/>
            <a:t>Task</a:t>
          </a:r>
          <a:endParaRPr lang="en-US"/>
        </a:p>
      </dgm:t>
    </dgm:pt>
    <dgm:pt modelId="{5B4FC4D3-DFF4-48A7-9E22-1E2C1514C417}" type="parTrans" cxnId="{2DFE4C03-36B7-489C-91F3-C11A1ED0B068}">
      <dgm:prSet/>
      <dgm:spPr/>
      <dgm:t>
        <a:bodyPr/>
        <a:lstStyle/>
        <a:p>
          <a:endParaRPr lang="en-US"/>
        </a:p>
      </dgm:t>
    </dgm:pt>
    <dgm:pt modelId="{936D0FC2-C42E-4A38-B2B2-A406EBAC6808}" type="sibTrans" cxnId="{2DFE4C03-36B7-489C-91F3-C11A1ED0B068}">
      <dgm:prSet/>
      <dgm:spPr/>
      <dgm:t>
        <a:bodyPr/>
        <a:lstStyle/>
        <a:p>
          <a:endParaRPr lang="en-US"/>
        </a:p>
      </dgm:t>
    </dgm:pt>
    <dgm:pt modelId="{B0719EE1-E748-4CEF-8D6B-16B452DB1D88}">
      <dgm:prSet/>
      <dgm:spPr/>
      <dgm:t>
        <a:bodyPr/>
        <a:lstStyle/>
        <a:p>
          <a:r>
            <a:rPr lang="en-GB"/>
            <a:t>Discuss ethical considerations and code of conduct in therapeutic practice</a:t>
          </a:r>
          <a:endParaRPr lang="en-US"/>
        </a:p>
      </dgm:t>
    </dgm:pt>
    <dgm:pt modelId="{410C836F-9E0C-4031-87EC-A5669A6539C7}" type="parTrans" cxnId="{8475E17A-6345-4689-8D10-E5AF14B30F9F}">
      <dgm:prSet/>
      <dgm:spPr/>
      <dgm:t>
        <a:bodyPr/>
        <a:lstStyle/>
        <a:p>
          <a:endParaRPr lang="en-US"/>
        </a:p>
      </dgm:t>
    </dgm:pt>
    <dgm:pt modelId="{8DF5EC80-BA78-43DE-A419-172AB2C67331}" type="sibTrans" cxnId="{8475E17A-6345-4689-8D10-E5AF14B30F9F}">
      <dgm:prSet/>
      <dgm:spPr/>
      <dgm:t>
        <a:bodyPr/>
        <a:lstStyle/>
        <a:p>
          <a:endParaRPr lang="en-US"/>
        </a:p>
      </dgm:t>
    </dgm:pt>
    <dgm:pt modelId="{C6873D86-C7C6-4706-8879-9528FBC60733}" type="pres">
      <dgm:prSet presAssocID="{A939CAC9-48C8-44DE-9715-6DA8B933DC5B}" presName="hierChild1" presStyleCnt="0">
        <dgm:presLayoutVars>
          <dgm:chPref val="1"/>
          <dgm:dir/>
          <dgm:animOne val="branch"/>
          <dgm:animLvl val="lvl"/>
          <dgm:resizeHandles/>
        </dgm:presLayoutVars>
      </dgm:prSet>
      <dgm:spPr/>
    </dgm:pt>
    <dgm:pt modelId="{C5E8A97D-EC2D-4F65-8A77-68C77CBC0346}" type="pres">
      <dgm:prSet presAssocID="{FDA0414F-CD14-40A7-99B3-AFE65C1A623E}" presName="hierRoot1" presStyleCnt="0"/>
      <dgm:spPr/>
    </dgm:pt>
    <dgm:pt modelId="{7710A218-09BA-47A3-8CC0-D3C21B21F197}" type="pres">
      <dgm:prSet presAssocID="{FDA0414F-CD14-40A7-99B3-AFE65C1A623E}" presName="composite" presStyleCnt="0"/>
      <dgm:spPr/>
    </dgm:pt>
    <dgm:pt modelId="{C6980666-D6CB-4007-854A-47170047D55F}" type="pres">
      <dgm:prSet presAssocID="{FDA0414F-CD14-40A7-99B3-AFE65C1A623E}" presName="background" presStyleLbl="node0" presStyleIdx="0" presStyleCnt="2"/>
      <dgm:spPr/>
    </dgm:pt>
    <dgm:pt modelId="{B08BA26C-0B03-4F63-9CF3-16F711CDF996}" type="pres">
      <dgm:prSet presAssocID="{FDA0414F-CD14-40A7-99B3-AFE65C1A623E}" presName="text" presStyleLbl="fgAcc0" presStyleIdx="0" presStyleCnt="2">
        <dgm:presLayoutVars>
          <dgm:chPref val="3"/>
        </dgm:presLayoutVars>
      </dgm:prSet>
      <dgm:spPr/>
    </dgm:pt>
    <dgm:pt modelId="{33439296-DF62-4987-9EA5-2605BC4F4C47}" type="pres">
      <dgm:prSet presAssocID="{FDA0414F-CD14-40A7-99B3-AFE65C1A623E}" presName="hierChild2" presStyleCnt="0"/>
      <dgm:spPr/>
    </dgm:pt>
    <dgm:pt modelId="{0AE9E4A3-AF93-431F-BD8F-EA4FFD307582}" type="pres">
      <dgm:prSet presAssocID="{B0719EE1-E748-4CEF-8D6B-16B452DB1D88}" presName="hierRoot1" presStyleCnt="0"/>
      <dgm:spPr/>
    </dgm:pt>
    <dgm:pt modelId="{74B65998-458C-40E2-8F9B-4D05C0B2C490}" type="pres">
      <dgm:prSet presAssocID="{B0719EE1-E748-4CEF-8D6B-16B452DB1D88}" presName="composite" presStyleCnt="0"/>
      <dgm:spPr/>
    </dgm:pt>
    <dgm:pt modelId="{28B94426-8805-4DBB-80D2-2CE600B69075}" type="pres">
      <dgm:prSet presAssocID="{B0719EE1-E748-4CEF-8D6B-16B452DB1D88}" presName="background" presStyleLbl="node0" presStyleIdx="1" presStyleCnt="2"/>
      <dgm:spPr/>
    </dgm:pt>
    <dgm:pt modelId="{181F6529-C643-4711-B2A8-69094B2F056F}" type="pres">
      <dgm:prSet presAssocID="{B0719EE1-E748-4CEF-8D6B-16B452DB1D88}" presName="text" presStyleLbl="fgAcc0" presStyleIdx="1" presStyleCnt="2">
        <dgm:presLayoutVars>
          <dgm:chPref val="3"/>
        </dgm:presLayoutVars>
      </dgm:prSet>
      <dgm:spPr/>
    </dgm:pt>
    <dgm:pt modelId="{2B0F30B5-FAAA-4F23-94E7-5607A4678287}" type="pres">
      <dgm:prSet presAssocID="{B0719EE1-E748-4CEF-8D6B-16B452DB1D88}" presName="hierChild2" presStyleCnt="0"/>
      <dgm:spPr/>
    </dgm:pt>
  </dgm:ptLst>
  <dgm:cxnLst>
    <dgm:cxn modelId="{2DFE4C03-36B7-489C-91F3-C11A1ED0B068}" srcId="{A939CAC9-48C8-44DE-9715-6DA8B933DC5B}" destId="{FDA0414F-CD14-40A7-99B3-AFE65C1A623E}" srcOrd="0" destOrd="0" parTransId="{5B4FC4D3-DFF4-48A7-9E22-1E2C1514C417}" sibTransId="{936D0FC2-C42E-4A38-B2B2-A406EBAC6808}"/>
    <dgm:cxn modelId="{ABF1436A-F1E5-49A1-B1F9-51E5464A32F3}" type="presOf" srcId="{A939CAC9-48C8-44DE-9715-6DA8B933DC5B}" destId="{C6873D86-C7C6-4706-8879-9528FBC60733}" srcOrd="0" destOrd="0" presId="urn:microsoft.com/office/officeart/2005/8/layout/hierarchy1"/>
    <dgm:cxn modelId="{8475E17A-6345-4689-8D10-E5AF14B30F9F}" srcId="{A939CAC9-48C8-44DE-9715-6DA8B933DC5B}" destId="{B0719EE1-E748-4CEF-8D6B-16B452DB1D88}" srcOrd="1" destOrd="0" parTransId="{410C836F-9E0C-4031-87EC-A5669A6539C7}" sibTransId="{8DF5EC80-BA78-43DE-A419-172AB2C67331}"/>
    <dgm:cxn modelId="{1A88A6AC-D6AE-4A11-A590-6D9DD89DC9AB}" type="presOf" srcId="{FDA0414F-CD14-40A7-99B3-AFE65C1A623E}" destId="{B08BA26C-0B03-4F63-9CF3-16F711CDF996}" srcOrd="0" destOrd="0" presId="urn:microsoft.com/office/officeart/2005/8/layout/hierarchy1"/>
    <dgm:cxn modelId="{0CD7BDC0-FF0D-432D-835E-F17FC3B68366}" type="presOf" srcId="{B0719EE1-E748-4CEF-8D6B-16B452DB1D88}" destId="{181F6529-C643-4711-B2A8-69094B2F056F}" srcOrd="0" destOrd="0" presId="urn:microsoft.com/office/officeart/2005/8/layout/hierarchy1"/>
    <dgm:cxn modelId="{0A1CE0EE-35AA-4868-98C4-0D14EE8BF243}" type="presParOf" srcId="{C6873D86-C7C6-4706-8879-9528FBC60733}" destId="{C5E8A97D-EC2D-4F65-8A77-68C77CBC0346}" srcOrd="0" destOrd="0" presId="urn:microsoft.com/office/officeart/2005/8/layout/hierarchy1"/>
    <dgm:cxn modelId="{EE52EC7B-7359-4F87-8955-5F938FA33814}" type="presParOf" srcId="{C5E8A97D-EC2D-4F65-8A77-68C77CBC0346}" destId="{7710A218-09BA-47A3-8CC0-D3C21B21F197}" srcOrd="0" destOrd="0" presId="urn:microsoft.com/office/officeart/2005/8/layout/hierarchy1"/>
    <dgm:cxn modelId="{6BF7E1D0-6FF1-4A6E-BD1F-39F03CCBB83D}" type="presParOf" srcId="{7710A218-09BA-47A3-8CC0-D3C21B21F197}" destId="{C6980666-D6CB-4007-854A-47170047D55F}" srcOrd="0" destOrd="0" presId="urn:microsoft.com/office/officeart/2005/8/layout/hierarchy1"/>
    <dgm:cxn modelId="{DCB6C555-4A3D-456A-A039-8935EBC293C9}" type="presParOf" srcId="{7710A218-09BA-47A3-8CC0-D3C21B21F197}" destId="{B08BA26C-0B03-4F63-9CF3-16F711CDF996}" srcOrd="1" destOrd="0" presId="urn:microsoft.com/office/officeart/2005/8/layout/hierarchy1"/>
    <dgm:cxn modelId="{193F03D0-45BE-425D-8914-30F028F758EE}" type="presParOf" srcId="{C5E8A97D-EC2D-4F65-8A77-68C77CBC0346}" destId="{33439296-DF62-4987-9EA5-2605BC4F4C47}" srcOrd="1" destOrd="0" presId="urn:microsoft.com/office/officeart/2005/8/layout/hierarchy1"/>
    <dgm:cxn modelId="{A598F6FD-696B-4419-BB35-938F81A2E2DD}" type="presParOf" srcId="{C6873D86-C7C6-4706-8879-9528FBC60733}" destId="{0AE9E4A3-AF93-431F-BD8F-EA4FFD307582}" srcOrd="1" destOrd="0" presId="urn:microsoft.com/office/officeart/2005/8/layout/hierarchy1"/>
    <dgm:cxn modelId="{25DF8C3C-A9B0-472B-8377-9E92E3CD8D67}" type="presParOf" srcId="{0AE9E4A3-AF93-431F-BD8F-EA4FFD307582}" destId="{74B65998-458C-40E2-8F9B-4D05C0B2C490}" srcOrd="0" destOrd="0" presId="urn:microsoft.com/office/officeart/2005/8/layout/hierarchy1"/>
    <dgm:cxn modelId="{CDAC1A0F-7DE5-4AD9-BAD4-2EED2E847C2A}" type="presParOf" srcId="{74B65998-458C-40E2-8F9B-4D05C0B2C490}" destId="{28B94426-8805-4DBB-80D2-2CE600B69075}" srcOrd="0" destOrd="0" presId="urn:microsoft.com/office/officeart/2005/8/layout/hierarchy1"/>
    <dgm:cxn modelId="{05D44437-0AD8-43B6-B08A-5F0F712EEFF4}" type="presParOf" srcId="{74B65998-458C-40E2-8F9B-4D05C0B2C490}" destId="{181F6529-C643-4711-B2A8-69094B2F056F}" srcOrd="1" destOrd="0" presId="urn:microsoft.com/office/officeart/2005/8/layout/hierarchy1"/>
    <dgm:cxn modelId="{044E68A0-2A69-4D40-AFBB-D23DAA1208EF}" type="presParOf" srcId="{0AE9E4A3-AF93-431F-BD8F-EA4FFD307582}" destId="{2B0F30B5-FAAA-4F23-94E7-5607A4678287}"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318100-FE0E-4E28-8F09-8BDA4FB15579}">
      <dsp:nvSpPr>
        <dsp:cNvPr id="0" name=""/>
        <dsp:cNvSpPr/>
      </dsp:nvSpPr>
      <dsp:spPr>
        <a:xfrm>
          <a:off x="210785" y="1600154"/>
          <a:ext cx="1335114" cy="133511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2C0282-EB30-46EC-8750-E5103F7EF889}">
      <dsp:nvSpPr>
        <dsp:cNvPr id="0" name=""/>
        <dsp:cNvSpPr/>
      </dsp:nvSpPr>
      <dsp:spPr>
        <a:xfrm>
          <a:off x="491159" y="1880528"/>
          <a:ext cx="774366" cy="77436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445C12-91B7-44C5-8E80-90CE41354CC6}">
      <dsp:nvSpPr>
        <dsp:cNvPr id="0" name=""/>
        <dsp:cNvSpPr/>
      </dsp:nvSpPr>
      <dsp:spPr>
        <a:xfrm>
          <a:off x="1831996" y="1600154"/>
          <a:ext cx="3147056" cy="1335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b="1" kern="1200" dirty="0"/>
            <a:t>Task</a:t>
          </a:r>
          <a:endParaRPr lang="en-US" sz="2400" kern="1200" dirty="0"/>
        </a:p>
      </dsp:txBody>
      <dsp:txXfrm>
        <a:off x="1831996" y="1600154"/>
        <a:ext cx="3147056" cy="1335114"/>
      </dsp:txXfrm>
    </dsp:sp>
    <dsp:sp modelId="{DEB02E2B-A0C6-4C1C-8DB8-8D394BCEC490}">
      <dsp:nvSpPr>
        <dsp:cNvPr id="0" name=""/>
        <dsp:cNvSpPr/>
      </dsp:nvSpPr>
      <dsp:spPr>
        <a:xfrm>
          <a:off x="5527403" y="1600154"/>
          <a:ext cx="1335114" cy="133511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3DFE6F-0B66-4FF7-BF8A-1DBA20286D93}">
      <dsp:nvSpPr>
        <dsp:cNvPr id="0" name=""/>
        <dsp:cNvSpPr/>
      </dsp:nvSpPr>
      <dsp:spPr>
        <a:xfrm>
          <a:off x="5807777" y="1880528"/>
          <a:ext cx="774366" cy="77436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F6796B4-98EC-4C0D-8876-B77519B86438}">
      <dsp:nvSpPr>
        <dsp:cNvPr id="0" name=""/>
        <dsp:cNvSpPr/>
      </dsp:nvSpPr>
      <dsp:spPr>
        <a:xfrm>
          <a:off x="7148614" y="1600154"/>
          <a:ext cx="3147056" cy="1335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dirty="0"/>
            <a:t>In groups discuss what implications there could be without timely intervention and barriers that may be encountered.</a:t>
          </a:r>
          <a:endParaRPr lang="en-US" sz="2400" kern="1200" dirty="0"/>
        </a:p>
      </dsp:txBody>
      <dsp:txXfrm>
        <a:off x="7148614" y="1600154"/>
        <a:ext cx="3147056" cy="133511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D73C8B-2F47-4887-A526-11773554245F}">
      <dsp:nvSpPr>
        <dsp:cNvPr id="0" name=""/>
        <dsp:cNvSpPr/>
      </dsp:nvSpPr>
      <dsp:spPr>
        <a:xfrm>
          <a:off x="0" y="345306"/>
          <a:ext cx="6367912" cy="137475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Without timely and effective support children who experience adversity can become adolescents and adults living with the </a:t>
          </a:r>
          <a:endParaRPr lang="en-US" sz="2500" kern="1200" dirty="0"/>
        </a:p>
      </dsp:txBody>
      <dsp:txXfrm>
        <a:off x="67110" y="412416"/>
        <a:ext cx="6233692" cy="1240530"/>
      </dsp:txXfrm>
    </dsp:sp>
    <dsp:sp modelId="{1F78FE95-6E50-41FE-B3CC-490D18885D3B}">
      <dsp:nvSpPr>
        <dsp:cNvPr id="0" name=""/>
        <dsp:cNvSpPr/>
      </dsp:nvSpPr>
      <dsp:spPr>
        <a:xfrm>
          <a:off x="0" y="1792056"/>
          <a:ext cx="6367912" cy="1374750"/>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social </a:t>
          </a:r>
          <a:endParaRPr lang="en-US" sz="2500" kern="1200" dirty="0"/>
        </a:p>
      </dsp:txBody>
      <dsp:txXfrm>
        <a:off x="67110" y="1859166"/>
        <a:ext cx="6233692" cy="1240530"/>
      </dsp:txXfrm>
    </dsp:sp>
    <dsp:sp modelId="{09A728D0-953B-4166-ABAB-5040FCF9D4C9}">
      <dsp:nvSpPr>
        <dsp:cNvPr id="0" name=""/>
        <dsp:cNvSpPr/>
      </dsp:nvSpPr>
      <dsp:spPr>
        <a:xfrm>
          <a:off x="0" y="3238806"/>
          <a:ext cx="6367912" cy="1374750"/>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emotional and </a:t>
          </a:r>
          <a:endParaRPr lang="en-US" sz="2500" kern="1200" dirty="0"/>
        </a:p>
      </dsp:txBody>
      <dsp:txXfrm>
        <a:off x="67110" y="3305916"/>
        <a:ext cx="6233692" cy="1240530"/>
      </dsp:txXfrm>
    </dsp:sp>
    <dsp:sp modelId="{A510ABE1-5C77-4F27-83BB-23964C01906F}">
      <dsp:nvSpPr>
        <dsp:cNvPr id="0" name=""/>
        <dsp:cNvSpPr/>
      </dsp:nvSpPr>
      <dsp:spPr>
        <a:xfrm>
          <a:off x="0" y="4685556"/>
          <a:ext cx="6367912" cy="137475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health consequences of trauma.</a:t>
          </a:r>
          <a:endParaRPr lang="en-US" sz="2500" kern="1200" dirty="0"/>
        </a:p>
      </dsp:txBody>
      <dsp:txXfrm>
        <a:off x="67110" y="4752666"/>
        <a:ext cx="6233692" cy="124053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4B811E-7FF2-424E-BC70-587EC86AAF5D}">
      <dsp:nvSpPr>
        <dsp:cNvPr id="0" name=""/>
        <dsp:cNvSpPr/>
      </dsp:nvSpPr>
      <dsp:spPr>
        <a:xfrm>
          <a:off x="1747800" y="608594"/>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812E0FE-D668-470A-8EC7-A713AB42F20B}">
      <dsp:nvSpPr>
        <dsp:cNvPr id="0" name=""/>
        <dsp:cNvSpPr/>
      </dsp:nvSpPr>
      <dsp:spPr>
        <a:xfrm>
          <a:off x="559800" y="3022743"/>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pPr>
          <a:r>
            <a:rPr lang="en-GB" sz="1900" b="1" kern="1200" dirty="0"/>
            <a:t>Task</a:t>
          </a:r>
          <a:endParaRPr lang="en-US" sz="1900" kern="1200" dirty="0"/>
        </a:p>
      </dsp:txBody>
      <dsp:txXfrm>
        <a:off x="559800" y="3022743"/>
        <a:ext cx="4320000" cy="720000"/>
      </dsp:txXfrm>
    </dsp:sp>
    <dsp:sp modelId="{562C2E87-2E91-49F1-8BE0-C6682DAA0D33}">
      <dsp:nvSpPr>
        <dsp:cNvPr id="0" name=""/>
        <dsp:cNvSpPr/>
      </dsp:nvSpPr>
      <dsp:spPr>
        <a:xfrm>
          <a:off x="6823800" y="608594"/>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3B32DDC-61C9-40AB-9926-39A3FFFD36D1}">
      <dsp:nvSpPr>
        <dsp:cNvPr id="0" name=""/>
        <dsp:cNvSpPr/>
      </dsp:nvSpPr>
      <dsp:spPr>
        <a:xfrm>
          <a:off x="5635800" y="3022743"/>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pPr>
          <a:r>
            <a:rPr lang="en-GB" sz="1900" kern="1200" dirty="0"/>
            <a:t>In groups have a look at chronic activation of the sympathetic nervous system.</a:t>
          </a:r>
          <a:endParaRPr lang="en-US" sz="1900" kern="1200" dirty="0"/>
        </a:p>
      </dsp:txBody>
      <dsp:txXfrm>
        <a:off x="5635800" y="3022743"/>
        <a:ext cx="432000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38DB48-D46F-45ED-BB12-E7345DF1AE7D}">
      <dsp:nvSpPr>
        <dsp:cNvPr id="0" name=""/>
        <dsp:cNvSpPr/>
      </dsp:nvSpPr>
      <dsp:spPr>
        <a:xfrm>
          <a:off x="0" y="663456"/>
          <a:ext cx="6367912" cy="247455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GB" sz="4500" b="0" i="0" kern="1200"/>
            <a:t>Needs to be an </a:t>
          </a:r>
          <a:r>
            <a:rPr lang="en-GB" sz="4500" i="0" kern="1200"/>
            <a:t>environment</a:t>
          </a:r>
          <a:r>
            <a:rPr lang="en-GB" sz="4500" b="0" i="0" kern="1200"/>
            <a:t> that is supportive of individuals</a:t>
          </a:r>
          <a:endParaRPr lang="en-US" sz="4500" kern="1200"/>
        </a:p>
      </dsp:txBody>
      <dsp:txXfrm>
        <a:off x="120798" y="784254"/>
        <a:ext cx="6126316" cy="2232954"/>
      </dsp:txXfrm>
    </dsp:sp>
    <dsp:sp modelId="{B8A077EE-8CE3-491B-A80C-453267C07972}">
      <dsp:nvSpPr>
        <dsp:cNvPr id="0" name=""/>
        <dsp:cNvSpPr/>
      </dsp:nvSpPr>
      <dsp:spPr>
        <a:xfrm>
          <a:off x="0" y="3267606"/>
          <a:ext cx="6367912" cy="247455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GB" sz="4500" kern="1200"/>
            <a:t>Should have</a:t>
          </a:r>
          <a:r>
            <a:rPr lang="en-GB" sz="4500" b="0" i="0" kern="1200"/>
            <a:t> a positive and healthy physical </a:t>
          </a:r>
          <a:r>
            <a:rPr lang="en-GB" sz="4500" i="0" kern="1200"/>
            <a:t>environment</a:t>
          </a:r>
          <a:endParaRPr lang="en-US" sz="4500" kern="1200"/>
        </a:p>
      </dsp:txBody>
      <dsp:txXfrm>
        <a:off x="120798" y="3388404"/>
        <a:ext cx="6126316" cy="223295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980666-D6CB-4007-854A-47170047D55F}">
      <dsp:nvSpPr>
        <dsp:cNvPr id="0" name=""/>
        <dsp:cNvSpPr/>
      </dsp:nvSpPr>
      <dsp:spPr>
        <a:xfrm>
          <a:off x="131700" y="1448"/>
          <a:ext cx="4429178" cy="2812528"/>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8BA26C-0B03-4F63-9CF3-16F711CDF996}">
      <dsp:nvSpPr>
        <dsp:cNvPr id="0" name=""/>
        <dsp:cNvSpPr/>
      </dsp:nvSpPr>
      <dsp:spPr>
        <a:xfrm>
          <a:off x="623831" y="468973"/>
          <a:ext cx="4429178" cy="2812528"/>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a:t>Task</a:t>
          </a:r>
          <a:endParaRPr lang="en-US" sz="3800" kern="1200"/>
        </a:p>
      </dsp:txBody>
      <dsp:txXfrm>
        <a:off x="706207" y="551349"/>
        <a:ext cx="4264426" cy="2647776"/>
      </dsp:txXfrm>
    </dsp:sp>
    <dsp:sp modelId="{28B94426-8805-4DBB-80D2-2CE600B69075}">
      <dsp:nvSpPr>
        <dsp:cNvPr id="0" name=""/>
        <dsp:cNvSpPr/>
      </dsp:nvSpPr>
      <dsp:spPr>
        <a:xfrm>
          <a:off x="5545140" y="1448"/>
          <a:ext cx="4429178" cy="2812528"/>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1F6529-C643-4711-B2A8-69094B2F056F}">
      <dsp:nvSpPr>
        <dsp:cNvPr id="0" name=""/>
        <dsp:cNvSpPr/>
      </dsp:nvSpPr>
      <dsp:spPr>
        <a:xfrm>
          <a:off x="6037271" y="468973"/>
          <a:ext cx="4429178" cy="2812528"/>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a:t>Discuss ethical considerations and code of conduct in therapeutic practice</a:t>
          </a:r>
          <a:endParaRPr lang="en-US" sz="3800" kern="1200"/>
        </a:p>
      </dsp:txBody>
      <dsp:txXfrm>
        <a:off x="6119647" y="551349"/>
        <a:ext cx="4264426" cy="2647776"/>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8639E-6E5F-49DF-8529-73AA9C0ACCC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D14ED9A-94BE-40E7-A655-7928120E17C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095825D-A866-43E4-A4D7-1170FEBC32D0}"/>
              </a:ext>
            </a:extLst>
          </p:cNvPr>
          <p:cNvSpPr>
            <a:spLocks noGrp="1"/>
          </p:cNvSpPr>
          <p:nvPr>
            <p:ph type="dt" sz="half" idx="10"/>
          </p:nvPr>
        </p:nvSpPr>
        <p:spPr/>
        <p:txBody>
          <a:bodyPr/>
          <a:lstStyle/>
          <a:p>
            <a:fld id="{84D35A62-C5CE-4422-9BA9-30773480BFC4}" type="datetimeFigureOut">
              <a:rPr lang="en-GB" smtClean="0"/>
              <a:t>06/03/2021</a:t>
            </a:fld>
            <a:endParaRPr lang="en-GB"/>
          </a:p>
        </p:txBody>
      </p:sp>
      <p:sp>
        <p:nvSpPr>
          <p:cNvPr id="5" name="Footer Placeholder 4">
            <a:extLst>
              <a:ext uri="{FF2B5EF4-FFF2-40B4-BE49-F238E27FC236}">
                <a16:creationId xmlns:a16="http://schemas.microsoft.com/office/drawing/2014/main" id="{526AF5B4-7ED1-4969-B59B-49B3B0EC19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0A8D03-C924-421E-A23E-6874C749E5D6}"/>
              </a:ext>
            </a:extLst>
          </p:cNvPr>
          <p:cNvSpPr>
            <a:spLocks noGrp="1"/>
          </p:cNvSpPr>
          <p:nvPr>
            <p:ph type="sldNum" sz="quarter" idx="12"/>
          </p:nvPr>
        </p:nvSpPr>
        <p:spPr/>
        <p:txBody>
          <a:bodyPr/>
          <a:lstStyle/>
          <a:p>
            <a:fld id="{42A0EC49-8E6A-4E6A-B649-DB1F480C5777}" type="slidenum">
              <a:rPr lang="en-GB" smtClean="0"/>
              <a:t>‹#›</a:t>
            </a:fld>
            <a:endParaRPr lang="en-GB"/>
          </a:p>
        </p:txBody>
      </p:sp>
    </p:spTree>
    <p:extLst>
      <p:ext uri="{BB962C8B-B14F-4D97-AF65-F5344CB8AC3E}">
        <p14:creationId xmlns:p14="http://schemas.microsoft.com/office/powerpoint/2010/main" val="35260986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07ED7-660B-4BC4-BE67-412D1356FDE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CBFAE14-0315-45A4-8F25-E38730705D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27FAD3-77FA-4955-B250-276313860558}"/>
              </a:ext>
            </a:extLst>
          </p:cNvPr>
          <p:cNvSpPr>
            <a:spLocks noGrp="1"/>
          </p:cNvSpPr>
          <p:nvPr>
            <p:ph type="dt" sz="half" idx="10"/>
          </p:nvPr>
        </p:nvSpPr>
        <p:spPr/>
        <p:txBody>
          <a:bodyPr/>
          <a:lstStyle/>
          <a:p>
            <a:fld id="{84D35A62-C5CE-4422-9BA9-30773480BFC4}" type="datetimeFigureOut">
              <a:rPr lang="en-GB" smtClean="0"/>
              <a:t>06/03/2021</a:t>
            </a:fld>
            <a:endParaRPr lang="en-GB"/>
          </a:p>
        </p:txBody>
      </p:sp>
      <p:sp>
        <p:nvSpPr>
          <p:cNvPr id="5" name="Footer Placeholder 4">
            <a:extLst>
              <a:ext uri="{FF2B5EF4-FFF2-40B4-BE49-F238E27FC236}">
                <a16:creationId xmlns:a16="http://schemas.microsoft.com/office/drawing/2014/main" id="{41CC6808-06F9-414D-B7A7-5FCA5EB929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45B069-BC2A-47A0-B7BD-369D19CEEE07}"/>
              </a:ext>
            </a:extLst>
          </p:cNvPr>
          <p:cNvSpPr>
            <a:spLocks noGrp="1"/>
          </p:cNvSpPr>
          <p:nvPr>
            <p:ph type="sldNum" sz="quarter" idx="12"/>
          </p:nvPr>
        </p:nvSpPr>
        <p:spPr/>
        <p:txBody>
          <a:bodyPr/>
          <a:lstStyle/>
          <a:p>
            <a:fld id="{42A0EC49-8E6A-4E6A-B649-DB1F480C5777}" type="slidenum">
              <a:rPr lang="en-GB" smtClean="0"/>
              <a:t>‹#›</a:t>
            </a:fld>
            <a:endParaRPr lang="en-GB"/>
          </a:p>
        </p:txBody>
      </p:sp>
    </p:spTree>
    <p:extLst>
      <p:ext uri="{BB962C8B-B14F-4D97-AF65-F5344CB8AC3E}">
        <p14:creationId xmlns:p14="http://schemas.microsoft.com/office/powerpoint/2010/main" val="4012501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70CDB-1DFD-486F-9DEC-275C00850CF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57A7814-CC9A-406E-AA5C-23D27C38405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B37C593-1163-492A-9C3E-5C79E2800AF3}"/>
              </a:ext>
            </a:extLst>
          </p:cNvPr>
          <p:cNvSpPr>
            <a:spLocks noGrp="1"/>
          </p:cNvSpPr>
          <p:nvPr>
            <p:ph type="dt" sz="half" idx="10"/>
          </p:nvPr>
        </p:nvSpPr>
        <p:spPr/>
        <p:txBody>
          <a:bodyPr/>
          <a:lstStyle/>
          <a:p>
            <a:fld id="{84D35A62-C5CE-4422-9BA9-30773480BFC4}" type="datetimeFigureOut">
              <a:rPr lang="en-GB" smtClean="0"/>
              <a:t>06/03/2021</a:t>
            </a:fld>
            <a:endParaRPr lang="en-GB"/>
          </a:p>
        </p:txBody>
      </p:sp>
      <p:sp>
        <p:nvSpPr>
          <p:cNvPr id="5" name="Footer Placeholder 4">
            <a:extLst>
              <a:ext uri="{FF2B5EF4-FFF2-40B4-BE49-F238E27FC236}">
                <a16:creationId xmlns:a16="http://schemas.microsoft.com/office/drawing/2014/main" id="{EE623D56-B738-4CEF-9CA2-4FA7A7E05F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30B8B4-A3DC-418E-AE13-3B20C348BFB4}"/>
              </a:ext>
            </a:extLst>
          </p:cNvPr>
          <p:cNvSpPr>
            <a:spLocks noGrp="1"/>
          </p:cNvSpPr>
          <p:nvPr>
            <p:ph type="sldNum" sz="quarter" idx="12"/>
          </p:nvPr>
        </p:nvSpPr>
        <p:spPr/>
        <p:txBody>
          <a:bodyPr/>
          <a:lstStyle/>
          <a:p>
            <a:fld id="{42A0EC49-8E6A-4E6A-B649-DB1F480C5777}" type="slidenum">
              <a:rPr lang="en-GB" smtClean="0"/>
              <a:t>‹#›</a:t>
            </a:fld>
            <a:endParaRPr lang="en-GB"/>
          </a:p>
        </p:txBody>
      </p:sp>
    </p:spTree>
    <p:extLst>
      <p:ext uri="{BB962C8B-B14F-4D97-AF65-F5344CB8AC3E}">
        <p14:creationId xmlns:p14="http://schemas.microsoft.com/office/powerpoint/2010/main" val="1321446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FD25B-4BC2-44FA-A1CA-79C24573812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B27774E-9054-419E-B026-9EEBDBE35C5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F99494E-7540-44C1-89FD-33C87DF867D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2A29A14-9B4D-4798-91A8-5031CBE3C8B7}"/>
              </a:ext>
            </a:extLst>
          </p:cNvPr>
          <p:cNvSpPr>
            <a:spLocks noGrp="1"/>
          </p:cNvSpPr>
          <p:nvPr>
            <p:ph type="dt" sz="half" idx="10"/>
          </p:nvPr>
        </p:nvSpPr>
        <p:spPr/>
        <p:txBody>
          <a:bodyPr/>
          <a:lstStyle/>
          <a:p>
            <a:fld id="{84D35A62-C5CE-4422-9BA9-30773480BFC4}" type="datetimeFigureOut">
              <a:rPr lang="en-GB" smtClean="0"/>
              <a:t>06/03/2021</a:t>
            </a:fld>
            <a:endParaRPr lang="en-GB"/>
          </a:p>
        </p:txBody>
      </p:sp>
      <p:sp>
        <p:nvSpPr>
          <p:cNvPr id="6" name="Footer Placeholder 5">
            <a:extLst>
              <a:ext uri="{FF2B5EF4-FFF2-40B4-BE49-F238E27FC236}">
                <a16:creationId xmlns:a16="http://schemas.microsoft.com/office/drawing/2014/main" id="{50FA8E84-7E50-4CF1-ACC3-372AFB0DBDC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7C664ED-6276-4BBA-A817-B116C477F713}"/>
              </a:ext>
            </a:extLst>
          </p:cNvPr>
          <p:cNvSpPr>
            <a:spLocks noGrp="1"/>
          </p:cNvSpPr>
          <p:nvPr>
            <p:ph type="sldNum" sz="quarter" idx="12"/>
          </p:nvPr>
        </p:nvSpPr>
        <p:spPr/>
        <p:txBody>
          <a:bodyPr/>
          <a:lstStyle/>
          <a:p>
            <a:fld id="{42A0EC49-8E6A-4E6A-B649-DB1F480C5777}" type="slidenum">
              <a:rPr lang="en-GB" smtClean="0"/>
              <a:t>‹#›</a:t>
            </a:fld>
            <a:endParaRPr lang="en-GB"/>
          </a:p>
        </p:txBody>
      </p:sp>
    </p:spTree>
    <p:extLst>
      <p:ext uri="{BB962C8B-B14F-4D97-AF65-F5344CB8AC3E}">
        <p14:creationId xmlns:p14="http://schemas.microsoft.com/office/powerpoint/2010/main" val="11014904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89E39-3CFA-4444-94DD-1F0268BF5C5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FD702BF-E8F8-4341-8CB6-226FA2560D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ADF25D7-288B-4E14-90D6-60CAFE94BD8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BBBBB82-B393-426F-8767-AD09CF06D2B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0FF2386-09B1-4040-AF14-0D1918FC70A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68D70C1-5DED-4A3B-B1B5-2D8E18F00A23}"/>
              </a:ext>
            </a:extLst>
          </p:cNvPr>
          <p:cNvSpPr>
            <a:spLocks noGrp="1"/>
          </p:cNvSpPr>
          <p:nvPr>
            <p:ph type="dt" sz="half" idx="10"/>
          </p:nvPr>
        </p:nvSpPr>
        <p:spPr/>
        <p:txBody>
          <a:bodyPr/>
          <a:lstStyle/>
          <a:p>
            <a:fld id="{84D35A62-C5CE-4422-9BA9-30773480BFC4}" type="datetimeFigureOut">
              <a:rPr lang="en-GB" smtClean="0"/>
              <a:t>06/03/2021</a:t>
            </a:fld>
            <a:endParaRPr lang="en-GB"/>
          </a:p>
        </p:txBody>
      </p:sp>
      <p:sp>
        <p:nvSpPr>
          <p:cNvPr id="8" name="Footer Placeholder 7">
            <a:extLst>
              <a:ext uri="{FF2B5EF4-FFF2-40B4-BE49-F238E27FC236}">
                <a16:creationId xmlns:a16="http://schemas.microsoft.com/office/drawing/2014/main" id="{DEDF41F2-7FC2-4834-92BF-76AA6082676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328517E-C1E3-49A6-B82C-469C94BEEAA3}"/>
              </a:ext>
            </a:extLst>
          </p:cNvPr>
          <p:cNvSpPr>
            <a:spLocks noGrp="1"/>
          </p:cNvSpPr>
          <p:nvPr>
            <p:ph type="sldNum" sz="quarter" idx="12"/>
          </p:nvPr>
        </p:nvSpPr>
        <p:spPr/>
        <p:txBody>
          <a:bodyPr/>
          <a:lstStyle/>
          <a:p>
            <a:fld id="{42A0EC49-8E6A-4E6A-B649-DB1F480C5777}" type="slidenum">
              <a:rPr lang="en-GB" smtClean="0"/>
              <a:t>‹#›</a:t>
            </a:fld>
            <a:endParaRPr lang="en-GB"/>
          </a:p>
        </p:txBody>
      </p:sp>
    </p:spTree>
    <p:extLst>
      <p:ext uri="{BB962C8B-B14F-4D97-AF65-F5344CB8AC3E}">
        <p14:creationId xmlns:p14="http://schemas.microsoft.com/office/powerpoint/2010/main" val="7219095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1550F-7D2C-4079-B01E-A8020F1149E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734FD14-B5B8-4C4E-ACCC-41BD646080A8}"/>
              </a:ext>
            </a:extLst>
          </p:cNvPr>
          <p:cNvSpPr>
            <a:spLocks noGrp="1"/>
          </p:cNvSpPr>
          <p:nvPr>
            <p:ph type="dt" sz="half" idx="10"/>
          </p:nvPr>
        </p:nvSpPr>
        <p:spPr/>
        <p:txBody>
          <a:bodyPr/>
          <a:lstStyle/>
          <a:p>
            <a:fld id="{84D35A62-C5CE-4422-9BA9-30773480BFC4}" type="datetimeFigureOut">
              <a:rPr lang="en-GB" smtClean="0"/>
              <a:t>06/03/2021</a:t>
            </a:fld>
            <a:endParaRPr lang="en-GB"/>
          </a:p>
        </p:txBody>
      </p:sp>
      <p:sp>
        <p:nvSpPr>
          <p:cNvPr id="4" name="Footer Placeholder 3">
            <a:extLst>
              <a:ext uri="{FF2B5EF4-FFF2-40B4-BE49-F238E27FC236}">
                <a16:creationId xmlns:a16="http://schemas.microsoft.com/office/drawing/2014/main" id="{1942E7AE-CCAA-42ED-90C9-DEF7169203F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DCEA723-FC61-4B08-A4F0-B603DEEF4691}"/>
              </a:ext>
            </a:extLst>
          </p:cNvPr>
          <p:cNvSpPr>
            <a:spLocks noGrp="1"/>
          </p:cNvSpPr>
          <p:nvPr>
            <p:ph type="sldNum" sz="quarter" idx="12"/>
          </p:nvPr>
        </p:nvSpPr>
        <p:spPr/>
        <p:txBody>
          <a:bodyPr/>
          <a:lstStyle/>
          <a:p>
            <a:fld id="{42A0EC49-8E6A-4E6A-B649-DB1F480C5777}" type="slidenum">
              <a:rPr lang="en-GB" smtClean="0"/>
              <a:t>‹#›</a:t>
            </a:fld>
            <a:endParaRPr lang="en-GB"/>
          </a:p>
        </p:txBody>
      </p:sp>
    </p:spTree>
    <p:extLst>
      <p:ext uri="{BB962C8B-B14F-4D97-AF65-F5344CB8AC3E}">
        <p14:creationId xmlns:p14="http://schemas.microsoft.com/office/powerpoint/2010/main" val="33944721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E3C1F91-0151-452D-AF1C-A78AF818B690}"/>
              </a:ext>
            </a:extLst>
          </p:cNvPr>
          <p:cNvSpPr>
            <a:spLocks noGrp="1"/>
          </p:cNvSpPr>
          <p:nvPr>
            <p:ph type="dt" sz="half" idx="10"/>
          </p:nvPr>
        </p:nvSpPr>
        <p:spPr/>
        <p:txBody>
          <a:bodyPr/>
          <a:lstStyle/>
          <a:p>
            <a:fld id="{84D35A62-C5CE-4422-9BA9-30773480BFC4}" type="datetimeFigureOut">
              <a:rPr lang="en-GB" smtClean="0"/>
              <a:t>06/03/2021</a:t>
            </a:fld>
            <a:endParaRPr lang="en-GB"/>
          </a:p>
        </p:txBody>
      </p:sp>
      <p:sp>
        <p:nvSpPr>
          <p:cNvPr id="3" name="Footer Placeholder 2">
            <a:extLst>
              <a:ext uri="{FF2B5EF4-FFF2-40B4-BE49-F238E27FC236}">
                <a16:creationId xmlns:a16="http://schemas.microsoft.com/office/drawing/2014/main" id="{796DA25A-E3FC-4A4B-96E6-D78FB765468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0A4DFF9-22F3-4DAB-9A58-A1CF5C56FC5B}"/>
              </a:ext>
            </a:extLst>
          </p:cNvPr>
          <p:cNvSpPr>
            <a:spLocks noGrp="1"/>
          </p:cNvSpPr>
          <p:nvPr>
            <p:ph type="sldNum" sz="quarter" idx="12"/>
          </p:nvPr>
        </p:nvSpPr>
        <p:spPr/>
        <p:txBody>
          <a:bodyPr/>
          <a:lstStyle/>
          <a:p>
            <a:fld id="{42A0EC49-8E6A-4E6A-B649-DB1F480C5777}" type="slidenum">
              <a:rPr lang="en-GB" smtClean="0"/>
              <a:t>‹#›</a:t>
            </a:fld>
            <a:endParaRPr lang="en-GB"/>
          </a:p>
        </p:txBody>
      </p:sp>
    </p:spTree>
    <p:extLst>
      <p:ext uri="{BB962C8B-B14F-4D97-AF65-F5344CB8AC3E}">
        <p14:creationId xmlns:p14="http://schemas.microsoft.com/office/powerpoint/2010/main" val="2972601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99FD66-3518-4446-8893-B5159D625E5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4ECF842-F4D0-443D-90EC-E73B6CB0837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74E391F-B316-4EB6-9B8C-C5464C58A2E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262036-BC1C-441E-A5FE-D9C103ADC72B}"/>
              </a:ext>
            </a:extLst>
          </p:cNvPr>
          <p:cNvSpPr>
            <a:spLocks noGrp="1"/>
          </p:cNvSpPr>
          <p:nvPr>
            <p:ph type="dt" sz="half" idx="10"/>
          </p:nvPr>
        </p:nvSpPr>
        <p:spPr/>
        <p:txBody>
          <a:bodyPr/>
          <a:lstStyle/>
          <a:p>
            <a:fld id="{84D35A62-C5CE-4422-9BA9-30773480BFC4}" type="datetimeFigureOut">
              <a:rPr lang="en-GB" smtClean="0"/>
              <a:t>06/03/2021</a:t>
            </a:fld>
            <a:endParaRPr lang="en-GB"/>
          </a:p>
        </p:txBody>
      </p:sp>
      <p:sp>
        <p:nvSpPr>
          <p:cNvPr id="6" name="Footer Placeholder 5">
            <a:extLst>
              <a:ext uri="{FF2B5EF4-FFF2-40B4-BE49-F238E27FC236}">
                <a16:creationId xmlns:a16="http://schemas.microsoft.com/office/drawing/2014/main" id="{6558063A-5C15-471D-8E4A-9AE2DA6ED20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CB51EAB-98D7-467F-9C51-54E04C210909}"/>
              </a:ext>
            </a:extLst>
          </p:cNvPr>
          <p:cNvSpPr>
            <a:spLocks noGrp="1"/>
          </p:cNvSpPr>
          <p:nvPr>
            <p:ph type="sldNum" sz="quarter" idx="12"/>
          </p:nvPr>
        </p:nvSpPr>
        <p:spPr/>
        <p:txBody>
          <a:bodyPr/>
          <a:lstStyle/>
          <a:p>
            <a:fld id="{42A0EC49-8E6A-4E6A-B649-DB1F480C5777}" type="slidenum">
              <a:rPr lang="en-GB" smtClean="0"/>
              <a:t>‹#›</a:t>
            </a:fld>
            <a:endParaRPr lang="en-GB"/>
          </a:p>
        </p:txBody>
      </p:sp>
    </p:spTree>
    <p:extLst>
      <p:ext uri="{BB962C8B-B14F-4D97-AF65-F5344CB8AC3E}">
        <p14:creationId xmlns:p14="http://schemas.microsoft.com/office/powerpoint/2010/main" val="32013202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474240-EA9A-4CFC-85FE-C83895E6C8C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23D3B2A-23BE-487B-A8C9-060E34F6759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50D0934-BA31-4FF9-BEB1-9D3171A509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6C2470-A879-4168-B21E-9DB410BBF697}"/>
              </a:ext>
            </a:extLst>
          </p:cNvPr>
          <p:cNvSpPr>
            <a:spLocks noGrp="1"/>
          </p:cNvSpPr>
          <p:nvPr>
            <p:ph type="dt" sz="half" idx="10"/>
          </p:nvPr>
        </p:nvSpPr>
        <p:spPr/>
        <p:txBody>
          <a:bodyPr/>
          <a:lstStyle/>
          <a:p>
            <a:fld id="{84D35A62-C5CE-4422-9BA9-30773480BFC4}" type="datetimeFigureOut">
              <a:rPr lang="en-GB" smtClean="0"/>
              <a:t>06/03/2021</a:t>
            </a:fld>
            <a:endParaRPr lang="en-GB"/>
          </a:p>
        </p:txBody>
      </p:sp>
      <p:sp>
        <p:nvSpPr>
          <p:cNvPr id="6" name="Footer Placeholder 5">
            <a:extLst>
              <a:ext uri="{FF2B5EF4-FFF2-40B4-BE49-F238E27FC236}">
                <a16:creationId xmlns:a16="http://schemas.microsoft.com/office/drawing/2014/main" id="{31876449-5352-4117-A402-1BB30E7FF9F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AB5197A-0C7F-496D-AA48-DC9F1083B4D5}"/>
              </a:ext>
            </a:extLst>
          </p:cNvPr>
          <p:cNvSpPr>
            <a:spLocks noGrp="1"/>
          </p:cNvSpPr>
          <p:nvPr>
            <p:ph type="sldNum" sz="quarter" idx="12"/>
          </p:nvPr>
        </p:nvSpPr>
        <p:spPr/>
        <p:txBody>
          <a:bodyPr/>
          <a:lstStyle/>
          <a:p>
            <a:fld id="{42A0EC49-8E6A-4E6A-B649-DB1F480C5777}" type="slidenum">
              <a:rPr lang="en-GB" smtClean="0"/>
              <a:t>‹#›</a:t>
            </a:fld>
            <a:endParaRPr lang="en-GB"/>
          </a:p>
        </p:txBody>
      </p:sp>
    </p:spTree>
    <p:extLst>
      <p:ext uri="{BB962C8B-B14F-4D97-AF65-F5344CB8AC3E}">
        <p14:creationId xmlns:p14="http://schemas.microsoft.com/office/powerpoint/2010/main" val="6632935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A46BE-EDA9-474E-97A3-77309D83307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B80C03F-7531-484B-8D8E-ACF594CFDB2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51E993-6A42-449C-ABB1-17CC6B8F4643}"/>
              </a:ext>
            </a:extLst>
          </p:cNvPr>
          <p:cNvSpPr>
            <a:spLocks noGrp="1"/>
          </p:cNvSpPr>
          <p:nvPr>
            <p:ph type="dt" sz="half" idx="10"/>
          </p:nvPr>
        </p:nvSpPr>
        <p:spPr/>
        <p:txBody>
          <a:bodyPr/>
          <a:lstStyle/>
          <a:p>
            <a:fld id="{84D35A62-C5CE-4422-9BA9-30773480BFC4}" type="datetimeFigureOut">
              <a:rPr lang="en-GB" smtClean="0"/>
              <a:t>06/03/2021</a:t>
            </a:fld>
            <a:endParaRPr lang="en-GB"/>
          </a:p>
        </p:txBody>
      </p:sp>
      <p:sp>
        <p:nvSpPr>
          <p:cNvPr id="5" name="Footer Placeholder 4">
            <a:extLst>
              <a:ext uri="{FF2B5EF4-FFF2-40B4-BE49-F238E27FC236}">
                <a16:creationId xmlns:a16="http://schemas.microsoft.com/office/drawing/2014/main" id="{5F5145C8-5F57-4751-B704-54C50750B4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D235B6-AE0F-4C74-96AD-22AA53AAE5B8}"/>
              </a:ext>
            </a:extLst>
          </p:cNvPr>
          <p:cNvSpPr>
            <a:spLocks noGrp="1"/>
          </p:cNvSpPr>
          <p:nvPr>
            <p:ph type="sldNum" sz="quarter" idx="12"/>
          </p:nvPr>
        </p:nvSpPr>
        <p:spPr/>
        <p:txBody>
          <a:bodyPr/>
          <a:lstStyle/>
          <a:p>
            <a:fld id="{42A0EC49-8E6A-4E6A-B649-DB1F480C5777}" type="slidenum">
              <a:rPr lang="en-GB" smtClean="0"/>
              <a:t>‹#›</a:t>
            </a:fld>
            <a:endParaRPr lang="en-GB"/>
          </a:p>
        </p:txBody>
      </p:sp>
    </p:spTree>
    <p:extLst>
      <p:ext uri="{BB962C8B-B14F-4D97-AF65-F5344CB8AC3E}">
        <p14:creationId xmlns:p14="http://schemas.microsoft.com/office/powerpoint/2010/main" val="17805027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33BBE4F-3D78-4E41-8BCC-C77CE48E8D1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A45E57-D078-47B6-8311-3759990A5E6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855B5F0-89C7-4B2C-9D32-D6599AF3D82E}"/>
              </a:ext>
            </a:extLst>
          </p:cNvPr>
          <p:cNvSpPr>
            <a:spLocks noGrp="1"/>
          </p:cNvSpPr>
          <p:nvPr>
            <p:ph type="dt" sz="half" idx="10"/>
          </p:nvPr>
        </p:nvSpPr>
        <p:spPr/>
        <p:txBody>
          <a:bodyPr/>
          <a:lstStyle/>
          <a:p>
            <a:fld id="{84D35A62-C5CE-4422-9BA9-30773480BFC4}" type="datetimeFigureOut">
              <a:rPr lang="en-GB" smtClean="0"/>
              <a:t>06/03/2021</a:t>
            </a:fld>
            <a:endParaRPr lang="en-GB"/>
          </a:p>
        </p:txBody>
      </p:sp>
      <p:sp>
        <p:nvSpPr>
          <p:cNvPr id="5" name="Footer Placeholder 4">
            <a:extLst>
              <a:ext uri="{FF2B5EF4-FFF2-40B4-BE49-F238E27FC236}">
                <a16:creationId xmlns:a16="http://schemas.microsoft.com/office/drawing/2014/main" id="{7F40BAAC-F84E-42AA-A4AD-7C286509F2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739C8F-5320-4838-974A-F7E71F0CBD1C}"/>
              </a:ext>
            </a:extLst>
          </p:cNvPr>
          <p:cNvSpPr>
            <a:spLocks noGrp="1"/>
          </p:cNvSpPr>
          <p:nvPr>
            <p:ph type="sldNum" sz="quarter" idx="12"/>
          </p:nvPr>
        </p:nvSpPr>
        <p:spPr/>
        <p:txBody>
          <a:bodyPr/>
          <a:lstStyle/>
          <a:p>
            <a:fld id="{42A0EC49-8E6A-4E6A-B649-DB1F480C5777}" type="slidenum">
              <a:rPr lang="en-GB" smtClean="0"/>
              <a:t>‹#›</a:t>
            </a:fld>
            <a:endParaRPr lang="en-GB"/>
          </a:p>
        </p:txBody>
      </p:sp>
    </p:spTree>
    <p:extLst>
      <p:ext uri="{BB962C8B-B14F-4D97-AF65-F5344CB8AC3E}">
        <p14:creationId xmlns:p14="http://schemas.microsoft.com/office/powerpoint/2010/main" val="7082123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E7C6903-61F4-4B63-BA85-9201ED201EA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499A536-249E-4053-AED7-62AE67F058D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D8C17B-C7F9-47D2-BC25-909B3C22B71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D35A62-C5CE-4422-9BA9-30773480BFC4}" type="datetimeFigureOut">
              <a:rPr lang="en-GB" smtClean="0"/>
              <a:t>06/03/2021</a:t>
            </a:fld>
            <a:endParaRPr lang="en-GB"/>
          </a:p>
        </p:txBody>
      </p:sp>
      <p:sp>
        <p:nvSpPr>
          <p:cNvPr id="5" name="Footer Placeholder 4">
            <a:extLst>
              <a:ext uri="{FF2B5EF4-FFF2-40B4-BE49-F238E27FC236}">
                <a16:creationId xmlns:a16="http://schemas.microsoft.com/office/drawing/2014/main" id="{679D9D67-3704-4F05-BE91-E3B6AF4A799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278D605-BF13-4592-B9EC-ADE99029CDE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2A0EC49-8E6A-4E6A-B649-DB1F480C5777}" type="slidenum">
              <a:rPr lang="en-GB" smtClean="0"/>
              <a:t>‹#›</a:t>
            </a:fld>
            <a:endParaRPr lang="en-GB"/>
          </a:p>
        </p:txBody>
      </p:sp>
    </p:spTree>
    <p:extLst>
      <p:ext uri="{BB962C8B-B14F-4D97-AF65-F5344CB8AC3E}">
        <p14:creationId xmlns:p14="http://schemas.microsoft.com/office/powerpoint/2010/main" val="30187902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s://youngminds.org.uk/media/3091/adversity-and-trauma-informed-practice-guide-for-professionals.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7FB6FF5-AA8D-4720-A8D1-8E20BFE7FA98}"/>
              </a:ext>
            </a:extLst>
          </p:cNvPr>
          <p:cNvSpPr>
            <a:spLocks noGrp="1"/>
          </p:cNvSpPr>
          <p:nvPr>
            <p:ph type="ctrTitle"/>
          </p:nvPr>
        </p:nvSpPr>
        <p:spPr>
          <a:xfrm>
            <a:off x="4038600" y="1939159"/>
            <a:ext cx="7644627" cy="2751086"/>
          </a:xfrm>
        </p:spPr>
        <p:txBody>
          <a:bodyPr>
            <a:normAutofit/>
          </a:bodyPr>
          <a:lstStyle/>
          <a:p>
            <a:pPr algn="r"/>
            <a:r>
              <a:rPr lang="en-GB" dirty="0"/>
              <a:t>Working therapeutically with children and young people</a:t>
            </a:r>
          </a:p>
        </p:txBody>
      </p:sp>
      <p:sp>
        <p:nvSpPr>
          <p:cNvPr id="3" name="Subtitle 2">
            <a:extLst>
              <a:ext uri="{FF2B5EF4-FFF2-40B4-BE49-F238E27FC236}">
                <a16:creationId xmlns:a16="http://schemas.microsoft.com/office/drawing/2014/main" id="{C075BDAD-5865-4861-9DC4-B928BF107234}"/>
              </a:ext>
            </a:extLst>
          </p:cNvPr>
          <p:cNvSpPr>
            <a:spLocks noGrp="1"/>
          </p:cNvSpPr>
          <p:nvPr>
            <p:ph type="subTitle" idx="1"/>
          </p:nvPr>
        </p:nvSpPr>
        <p:spPr>
          <a:xfrm>
            <a:off x="4038600" y="4782320"/>
            <a:ext cx="7644627" cy="1329443"/>
          </a:xfrm>
        </p:spPr>
        <p:txBody>
          <a:bodyPr>
            <a:normAutofit lnSpcReduction="10000"/>
          </a:bodyPr>
          <a:lstStyle/>
          <a:p>
            <a:pPr algn="r"/>
            <a:r>
              <a:rPr lang="en-GB"/>
              <a:t>Session 3</a:t>
            </a:r>
          </a:p>
          <a:p>
            <a:pPr algn="r"/>
            <a:r>
              <a:rPr lang="en-GB"/>
              <a:t>Sarah </a:t>
            </a:r>
            <a:r>
              <a:rPr lang="en-GB" dirty="0"/>
              <a:t>Knight</a:t>
            </a:r>
          </a:p>
          <a:p>
            <a:pPr algn="r"/>
            <a:r>
              <a:rPr lang="en-GB" dirty="0"/>
              <a:t>09/03/2021</a:t>
            </a:r>
          </a:p>
        </p:txBody>
      </p:sp>
    </p:spTree>
    <p:extLst>
      <p:ext uri="{BB962C8B-B14F-4D97-AF65-F5344CB8AC3E}">
        <p14:creationId xmlns:p14="http://schemas.microsoft.com/office/powerpoint/2010/main" val="21897839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29917F3-0560-4C6F-B265-458B218C4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1E89F7A-58AB-4ED8-9B5B-0E44109793AE}"/>
              </a:ext>
            </a:extLst>
          </p:cNvPr>
          <p:cNvSpPr>
            <a:spLocks noGrp="1"/>
          </p:cNvSpPr>
          <p:nvPr>
            <p:ph type="title"/>
          </p:nvPr>
        </p:nvSpPr>
        <p:spPr>
          <a:xfrm>
            <a:off x="1271588" y="662400"/>
            <a:ext cx="10055721" cy="1325563"/>
          </a:xfrm>
        </p:spPr>
        <p:txBody>
          <a:bodyPr anchor="t">
            <a:normAutofit/>
          </a:bodyPr>
          <a:lstStyle/>
          <a:p>
            <a:r>
              <a:rPr lang="en-GB" dirty="0"/>
              <a:t>Aims and objectives</a:t>
            </a:r>
          </a:p>
        </p:txBody>
      </p:sp>
      <p:grpSp>
        <p:nvGrpSpPr>
          <p:cNvPr id="10" name="Group 9">
            <a:extLst>
              <a:ext uri="{FF2B5EF4-FFF2-40B4-BE49-F238E27FC236}">
                <a16:creationId xmlns:a16="http://schemas.microsoft.com/office/drawing/2014/main" id="{AA39BAE7-7EB8-4E22-BCBB-F00F514DB7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885825" cy="6858000"/>
            <a:chOff x="0" y="0"/>
            <a:chExt cx="885825" cy="6858000"/>
          </a:xfrm>
        </p:grpSpPr>
        <p:sp>
          <p:nvSpPr>
            <p:cNvPr id="11" name="Freeform 6">
              <a:extLst>
                <a:ext uri="{FF2B5EF4-FFF2-40B4-BE49-F238E27FC236}">
                  <a16:creationId xmlns:a16="http://schemas.microsoft.com/office/drawing/2014/main" id="{CE476A00-9FF6-4B98-9E5C-7A22D8F59C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FFFFFF"/>
            </a:solidFill>
            <a:ln w="0">
              <a:noFill/>
              <a:prstDash val="solid"/>
              <a:round/>
              <a:headEnd/>
              <a:tailEnd/>
            </a:ln>
          </p:spPr>
        </p:sp>
        <p:sp>
          <p:nvSpPr>
            <p:cNvPr id="12" name="Freeform 6">
              <a:extLst>
                <a:ext uri="{FF2B5EF4-FFF2-40B4-BE49-F238E27FC236}">
                  <a16:creationId xmlns:a16="http://schemas.microsoft.com/office/drawing/2014/main" id="{8F0632CB-5E59-4727-9C88-4537512D5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25000"/>
              </a:schemeClr>
            </a:solidFill>
            <a:ln w="0">
              <a:noFill/>
              <a:prstDash val="solid"/>
              <a:round/>
              <a:headEnd/>
              <a:tailEnd/>
            </a:ln>
          </p:spPr>
        </p:sp>
      </p:grpSp>
      <p:sp>
        <p:nvSpPr>
          <p:cNvPr id="3" name="Content Placeholder 2">
            <a:extLst>
              <a:ext uri="{FF2B5EF4-FFF2-40B4-BE49-F238E27FC236}">
                <a16:creationId xmlns:a16="http://schemas.microsoft.com/office/drawing/2014/main" id="{FE52301C-A0F9-49F5-B5F0-997FB5A00231}"/>
              </a:ext>
            </a:extLst>
          </p:cNvPr>
          <p:cNvSpPr>
            <a:spLocks noGrp="1"/>
          </p:cNvSpPr>
          <p:nvPr>
            <p:ph idx="1"/>
          </p:nvPr>
        </p:nvSpPr>
        <p:spPr>
          <a:xfrm>
            <a:off x="759655" y="1716259"/>
            <a:ext cx="10691447" cy="4726744"/>
          </a:xfrm>
        </p:spPr>
        <p:txBody>
          <a:bodyPr>
            <a:noAutofit/>
          </a:bodyPr>
          <a:lstStyle/>
          <a:p>
            <a:pPr marL="0" indent="0">
              <a:buNone/>
            </a:pPr>
            <a:r>
              <a:rPr lang="en-GB" sz="2400" b="1" dirty="0">
                <a:solidFill>
                  <a:schemeClr val="tx1">
                    <a:alpha val="60000"/>
                  </a:schemeClr>
                </a:solidFill>
              </a:rPr>
              <a:t>Aims</a:t>
            </a:r>
          </a:p>
          <a:p>
            <a:r>
              <a:rPr lang="en-GB" sz="2400" dirty="0">
                <a:solidFill>
                  <a:schemeClr val="tx1">
                    <a:alpha val="60000"/>
                  </a:schemeClr>
                </a:solidFill>
              </a:rPr>
              <a:t>Consider immediacy of support and on-going support for children than have experienced trauma</a:t>
            </a:r>
          </a:p>
          <a:p>
            <a:r>
              <a:rPr lang="en-GB" sz="2400" dirty="0">
                <a:solidFill>
                  <a:schemeClr val="tx1">
                    <a:alpha val="60000"/>
                  </a:schemeClr>
                </a:solidFill>
              </a:rPr>
              <a:t>Explore barriers to therapeutic work</a:t>
            </a:r>
          </a:p>
          <a:p>
            <a:r>
              <a:rPr lang="en-GB" sz="2400" dirty="0">
                <a:solidFill>
                  <a:schemeClr val="tx1">
                    <a:alpha val="60000"/>
                  </a:schemeClr>
                </a:solidFill>
              </a:rPr>
              <a:t>Examine the setting up and provision of therapeutic environments</a:t>
            </a:r>
          </a:p>
          <a:p>
            <a:r>
              <a:rPr lang="en-GB" sz="2400" dirty="0">
                <a:solidFill>
                  <a:schemeClr val="tx1">
                    <a:alpha val="60000"/>
                  </a:schemeClr>
                </a:solidFill>
              </a:rPr>
              <a:t>Think about what would happen if a child or young person does not receive support.</a:t>
            </a:r>
          </a:p>
          <a:p>
            <a:pPr marL="0" indent="0">
              <a:buNone/>
            </a:pPr>
            <a:r>
              <a:rPr lang="en-GB" sz="2400" b="1" dirty="0">
                <a:solidFill>
                  <a:schemeClr val="tx1">
                    <a:alpha val="60000"/>
                  </a:schemeClr>
                </a:solidFill>
              </a:rPr>
              <a:t>Objectives</a:t>
            </a:r>
          </a:p>
          <a:p>
            <a:r>
              <a:rPr lang="en-GB" sz="2400" dirty="0">
                <a:solidFill>
                  <a:schemeClr val="tx1">
                    <a:alpha val="60000"/>
                  </a:schemeClr>
                </a:solidFill>
              </a:rPr>
              <a:t>Identify the importance of early intervention and on-going support</a:t>
            </a:r>
          </a:p>
          <a:p>
            <a:r>
              <a:rPr lang="en-GB" sz="2400" dirty="0">
                <a:solidFill>
                  <a:schemeClr val="tx1">
                    <a:alpha val="60000"/>
                  </a:schemeClr>
                </a:solidFill>
              </a:rPr>
              <a:t>Gain an insight into barriers of therapeutic work and the set up and provision of therapeutic environments.</a:t>
            </a:r>
          </a:p>
        </p:txBody>
      </p:sp>
    </p:spTree>
    <p:extLst>
      <p:ext uri="{BB962C8B-B14F-4D97-AF65-F5344CB8AC3E}">
        <p14:creationId xmlns:p14="http://schemas.microsoft.com/office/powerpoint/2010/main" val="30165565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48619751-419D-48F1-B423-5661AB252B0F}"/>
              </a:ext>
            </a:extLst>
          </p:cNvPr>
          <p:cNvSpPr>
            <a:spLocks noGrp="1"/>
          </p:cNvSpPr>
          <p:nvPr>
            <p:ph type="title"/>
          </p:nvPr>
        </p:nvSpPr>
        <p:spPr>
          <a:xfrm>
            <a:off x="1188069" y="381935"/>
            <a:ext cx="4008583" cy="5974414"/>
          </a:xfrm>
        </p:spPr>
        <p:txBody>
          <a:bodyPr anchor="ctr">
            <a:normAutofit/>
          </a:bodyPr>
          <a:lstStyle/>
          <a:p>
            <a:r>
              <a:rPr lang="en-GB" sz="8000">
                <a:solidFill>
                  <a:srgbClr val="FFFFFF"/>
                </a:solidFill>
              </a:rPr>
              <a:t>Recap</a:t>
            </a:r>
          </a:p>
        </p:txBody>
      </p:sp>
      <p:grpSp>
        <p:nvGrpSpPr>
          <p:cNvPr id="20"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21"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DF6EC9E5-20E5-4C17-B81D-A3C37B8BE1A5}"/>
              </a:ext>
            </a:extLst>
          </p:cNvPr>
          <p:cNvSpPr>
            <a:spLocks noGrp="1"/>
          </p:cNvSpPr>
          <p:nvPr>
            <p:ph idx="1"/>
          </p:nvPr>
        </p:nvSpPr>
        <p:spPr>
          <a:xfrm>
            <a:off x="6297233" y="518400"/>
            <a:ext cx="4771607" cy="5837949"/>
          </a:xfrm>
        </p:spPr>
        <p:txBody>
          <a:bodyPr anchor="ctr">
            <a:normAutofit/>
          </a:bodyPr>
          <a:lstStyle/>
          <a:p>
            <a:pPr marL="0" marR="0" lvl="0" indent="0" defTabSz="457200" rtl="0" eaLnBrk="1" fontAlgn="auto" latinLnBrk="0" hangingPunct="1">
              <a:spcBef>
                <a:spcPts val="1000"/>
              </a:spcBef>
              <a:spcAft>
                <a:spcPts val="0"/>
              </a:spcAft>
              <a:buClr>
                <a:srgbClr val="F496CB">
                  <a:lumMod val="75000"/>
                </a:srgbClr>
              </a:buClr>
              <a:buSzPct val="80000"/>
              <a:buNone/>
              <a:tabLst/>
              <a:defRPr/>
            </a:pPr>
            <a:r>
              <a:rPr kumimoji="0" lang="en-GB" sz="2400" b="0" i="0" u="none" strike="noStrike" kern="1200" cap="none" spc="0" normalizeH="0" baseline="0" noProof="0" dirty="0">
                <a:ln>
                  <a:noFill/>
                </a:ln>
                <a:solidFill>
                  <a:schemeClr val="tx1">
                    <a:alpha val="80000"/>
                  </a:schemeClr>
                </a:solidFill>
                <a:effectLst/>
                <a:uLnTx/>
                <a:uFillTx/>
                <a:latin typeface="Trebuchet MS" panose="020B0603020202020204"/>
                <a:ea typeface="+mn-ea"/>
                <a:cs typeface="+mn-cs"/>
              </a:rPr>
              <a:t>A child or young person is resistant to therapy</a:t>
            </a:r>
          </a:p>
          <a:p>
            <a:pPr marL="0" indent="0" defTabSz="457200">
              <a:spcBef>
                <a:spcPts val="1000"/>
              </a:spcBef>
              <a:buClr>
                <a:srgbClr val="F496CB">
                  <a:lumMod val="75000"/>
                </a:srgbClr>
              </a:buClr>
              <a:buSzPct val="80000"/>
              <a:buNone/>
              <a:defRPr/>
            </a:pPr>
            <a:r>
              <a:rPr kumimoji="0" lang="en-GB" sz="2400" b="0" i="0" u="none" strike="noStrike" kern="1200" cap="none" spc="0" normalizeH="0" baseline="0" noProof="0" dirty="0">
                <a:ln>
                  <a:noFill/>
                </a:ln>
                <a:solidFill>
                  <a:schemeClr val="tx1">
                    <a:alpha val="80000"/>
                  </a:schemeClr>
                </a:solidFill>
                <a:effectLst/>
                <a:uLnTx/>
                <a:uFillTx/>
                <a:latin typeface="Trebuchet MS" panose="020B0603020202020204"/>
                <a:ea typeface="+mn-ea"/>
                <a:cs typeface="+mn-cs"/>
              </a:rPr>
              <a:t>Identify why this may happen and strategies that may help encourage a child or young person to be more open to therapy.</a:t>
            </a:r>
            <a:endParaRPr lang="en-GB" sz="2400" dirty="0">
              <a:solidFill>
                <a:schemeClr val="tx1">
                  <a:alpha val="80000"/>
                </a:schemeClr>
              </a:solidFill>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499226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CEA62-8645-438E-9941-171AADA14F0A}"/>
              </a:ext>
            </a:extLst>
          </p:cNvPr>
          <p:cNvSpPr>
            <a:spLocks noGrp="1"/>
          </p:cNvSpPr>
          <p:nvPr>
            <p:ph type="title"/>
          </p:nvPr>
        </p:nvSpPr>
        <p:spPr>
          <a:xfrm>
            <a:off x="1913468" y="365125"/>
            <a:ext cx="9440332" cy="1325563"/>
          </a:xfrm>
        </p:spPr>
        <p:txBody>
          <a:bodyPr>
            <a:normAutofit/>
          </a:bodyPr>
          <a:lstStyle/>
          <a:p>
            <a:r>
              <a:rPr lang="en-GB" sz="4600" dirty="0"/>
              <a:t>Signs a child has experienced trauma</a:t>
            </a:r>
          </a:p>
        </p:txBody>
      </p:sp>
      <p:sp>
        <p:nvSpPr>
          <p:cNvPr id="10" name="Rectangle 9">
            <a:extLst>
              <a:ext uri="{FF2B5EF4-FFF2-40B4-BE49-F238E27FC236}">
                <a16:creationId xmlns:a16="http://schemas.microsoft.com/office/drawing/2014/main" id="{5DD103AA-7536-490B-973F-73CA63A7E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032938" y="-6032938"/>
            <a:ext cx="126124" cy="12192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panose="020F0502020204030204"/>
              <a:ea typeface="+mn-ea"/>
              <a:cs typeface="+mn-cs"/>
            </a:endParaRPr>
          </a:p>
        </p:txBody>
      </p:sp>
      <p:pic>
        <p:nvPicPr>
          <p:cNvPr id="7" name="Graphic 6" descr="Person with Idea">
            <a:extLst>
              <a:ext uri="{FF2B5EF4-FFF2-40B4-BE49-F238E27FC236}">
                <a16:creationId xmlns:a16="http://schemas.microsoft.com/office/drawing/2014/main" id="{5BEB3073-4F3E-4B1A-B0FB-AF1739D253B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38200" y="570706"/>
            <a:ext cx="914400" cy="914400"/>
          </a:xfrm>
          <a:prstGeom prst="rect">
            <a:avLst/>
          </a:prstGeom>
        </p:spPr>
      </p:pic>
      <p:sp>
        <p:nvSpPr>
          <p:cNvPr id="3" name="Content Placeholder 2">
            <a:extLst>
              <a:ext uri="{FF2B5EF4-FFF2-40B4-BE49-F238E27FC236}">
                <a16:creationId xmlns:a16="http://schemas.microsoft.com/office/drawing/2014/main" id="{1F8EB785-8E42-4612-AC2D-7E9DAB39EAB2}"/>
              </a:ext>
            </a:extLst>
          </p:cNvPr>
          <p:cNvSpPr>
            <a:spLocks noGrp="1"/>
          </p:cNvSpPr>
          <p:nvPr>
            <p:ph idx="1"/>
          </p:nvPr>
        </p:nvSpPr>
        <p:spPr>
          <a:xfrm>
            <a:off x="838200" y="1825625"/>
            <a:ext cx="10515600" cy="4351338"/>
          </a:xfrm>
        </p:spPr>
        <p:txBody>
          <a:bodyPr>
            <a:normAutofit/>
          </a:bodyPr>
          <a:lstStyle/>
          <a:p>
            <a:pPr>
              <a:buFont typeface="Arial" panose="020B0604020202020204" pitchFamily="34" charset="0"/>
              <a:buChar char="•"/>
            </a:pPr>
            <a:r>
              <a:rPr lang="en-GB" b="0" i="0" dirty="0">
                <a:effectLst/>
                <a:latin typeface="Lato"/>
              </a:rPr>
              <a:t>Having memories, thoughts or flashbacks that seem to come suddenly from nowhere (often called ‘intrusive’ thoughts)</a:t>
            </a:r>
          </a:p>
          <a:p>
            <a:pPr>
              <a:buFont typeface="Arial" panose="020B0604020202020204" pitchFamily="34" charset="0"/>
              <a:buChar char="•"/>
            </a:pPr>
            <a:r>
              <a:rPr lang="en-GB" dirty="0">
                <a:latin typeface="Lato"/>
              </a:rPr>
              <a:t>A</a:t>
            </a:r>
            <a:r>
              <a:rPr lang="en-GB" b="0" i="0" dirty="0">
                <a:effectLst/>
                <a:latin typeface="Lato"/>
              </a:rPr>
              <a:t>cting out or having angry or aggressive outbursts</a:t>
            </a:r>
          </a:p>
          <a:p>
            <a:pPr>
              <a:buFont typeface="Arial" panose="020B0604020202020204" pitchFamily="34" charset="0"/>
              <a:buChar char="•"/>
            </a:pPr>
            <a:r>
              <a:rPr lang="en-GB" dirty="0">
                <a:latin typeface="Lato"/>
              </a:rPr>
              <a:t>F</a:t>
            </a:r>
            <a:r>
              <a:rPr lang="en-GB" b="0" i="0" dirty="0">
                <a:effectLst/>
                <a:latin typeface="Lato"/>
              </a:rPr>
              <a:t>inding it difficult to calm down when they are distressed</a:t>
            </a:r>
          </a:p>
          <a:p>
            <a:pPr>
              <a:buFont typeface="Arial" panose="020B0604020202020204" pitchFamily="34" charset="0"/>
              <a:buChar char="•"/>
            </a:pPr>
            <a:r>
              <a:rPr lang="en-GB" dirty="0">
                <a:latin typeface="Lato"/>
              </a:rPr>
              <a:t>W</a:t>
            </a:r>
            <a:r>
              <a:rPr lang="en-GB" b="0" i="0" dirty="0">
                <a:effectLst/>
                <a:latin typeface="Lato"/>
              </a:rPr>
              <a:t>ithdrawing from friends, family, school and activities they usually enjoy</a:t>
            </a:r>
          </a:p>
          <a:p>
            <a:pPr>
              <a:buFont typeface="Arial" panose="020B0604020202020204" pitchFamily="34" charset="0"/>
              <a:buChar char="•"/>
            </a:pPr>
            <a:r>
              <a:rPr lang="en-GB" dirty="0">
                <a:latin typeface="Lato"/>
              </a:rPr>
              <a:t>R</a:t>
            </a:r>
            <a:r>
              <a:rPr lang="en-GB" b="0" i="0" dirty="0">
                <a:effectLst/>
                <a:latin typeface="Lato"/>
              </a:rPr>
              <a:t>epeating certain behaviours or seeming agitated</a:t>
            </a:r>
          </a:p>
          <a:p>
            <a:pPr>
              <a:buFont typeface="Arial" panose="020B0604020202020204" pitchFamily="34" charset="0"/>
              <a:buChar char="•"/>
            </a:pPr>
            <a:r>
              <a:rPr lang="en-GB" dirty="0">
                <a:latin typeface="Lato"/>
              </a:rPr>
              <a:t>A</a:t>
            </a:r>
            <a:r>
              <a:rPr lang="en-GB" b="0" i="0" dirty="0">
                <a:effectLst/>
                <a:latin typeface="Lato"/>
              </a:rPr>
              <a:t>voiding thinking about, talking about or being in situations which are related to a particular experience</a:t>
            </a:r>
          </a:p>
          <a:p>
            <a:endParaRPr lang="en-GB" dirty="0"/>
          </a:p>
        </p:txBody>
      </p:sp>
    </p:spTree>
    <p:extLst>
      <p:ext uri="{BB962C8B-B14F-4D97-AF65-F5344CB8AC3E}">
        <p14:creationId xmlns:p14="http://schemas.microsoft.com/office/powerpoint/2010/main" val="9579167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25121AF-B063-4C5F-949C-9E0D47D478D6}"/>
              </a:ext>
            </a:extLst>
          </p:cNvPr>
          <p:cNvSpPr>
            <a:spLocks noGrp="1"/>
          </p:cNvSpPr>
          <p:nvPr>
            <p:ph idx="1"/>
          </p:nvPr>
        </p:nvSpPr>
        <p:spPr>
          <a:xfrm>
            <a:off x="838200" y="1825625"/>
            <a:ext cx="10515600" cy="4351338"/>
          </a:xfrm>
        </p:spPr>
        <p:txBody>
          <a:bodyPr>
            <a:normAutofit/>
          </a:bodyPr>
          <a:lstStyle/>
          <a:p>
            <a:pPr>
              <a:buFont typeface="Arial" panose="020B0604020202020204" pitchFamily="34" charset="0"/>
              <a:buChar char="•"/>
            </a:pPr>
            <a:r>
              <a:rPr lang="en-GB" sz="2400" dirty="0">
                <a:latin typeface="Lato"/>
              </a:rPr>
              <a:t>S</a:t>
            </a:r>
            <a:r>
              <a:rPr lang="en-GB" sz="2400" b="0" i="0" dirty="0">
                <a:effectLst/>
                <a:latin typeface="Lato"/>
              </a:rPr>
              <a:t>eeming sensitive or vigilant about anything that could be threatening</a:t>
            </a:r>
          </a:p>
          <a:p>
            <a:pPr>
              <a:buFont typeface="Arial" panose="020B0604020202020204" pitchFamily="34" charset="0"/>
              <a:buChar char="•"/>
            </a:pPr>
            <a:r>
              <a:rPr lang="en-GB" sz="2400" dirty="0">
                <a:latin typeface="Lato"/>
              </a:rPr>
              <a:t>S</a:t>
            </a:r>
            <a:r>
              <a:rPr lang="en-GB" sz="2400" b="0" i="0" dirty="0">
                <a:effectLst/>
                <a:latin typeface="Lato"/>
              </a:rPr>
              <a:t>eeming zoned-out or disconnected from themselves, their feelings and what’s going on around them</a:t>
            </a:r>
          </a:p>
          <a:p>
            <a:pPr>
              <a:buFont typeface="Arial" panose="020B0604020202020204" pitchFamily="34" charset="0"/>
              <a:buChar char="•"/>
            </a:pPr>
            <a:r>
              <a:rPr lang="en-GB" sz="2400" dirty="0">
                <a:latin typeface="Lato"/>
              </a:rPr>
              <a:t>H</a:t>
            </a:r>
            <a:r>
              <a:rPr lang="en-GB" sz="2400" b="0" i="0" dirty="0">
                <a:effectLst/>
                <a:latin typeface="Lato"/>
              </a:rPr>
              <a:t>aving trouble remembering things</a:t>
            </a:r>
          </a:p>
          <a:p>
            <a:pPr>
              <a:buFont typeface="Arial" panose="020B0604020202020204" pitchFamily="34" charset="0"/>
              <a:buChar char="•"/>
            </a:pPr>
            <a:r>
              <a:rPr lang="en-GB" sz="2400" dirty="0">
                <a:latin typeface="Lato"/>
              </a:rPr>
              <a:t>N</a:t>
            </a:r>
            <a:r>
              <a:rPr lang="en-GB" sz="2400" b="0" i="0" dirty="0">
                <a:effectLst/>
                <a:latin typeface="Lato"/>
              </a:rPr>
              <a:t>ot feeling able to sleep or having nightmares</a:t>
            </a:r>
          </a:p>
          <a:p>
            <a:pPr>
              <a:buFont typeface="Arial" panose="020B0604020202020204" pitchFamily="34" charset="0"/>
              <a:buChar char="•"/>
            </a:pPr>
            <a:r>
              <a:rPr lang="en-GB" sz="2400" dirty="0">
                <a:latin typeface="Lato"/>
              </a:rPr>
              <a:t>U</a:t>
            </a:r>
            <a:r>
              <a:rPr lang="en-GB" sz="2400" b="0" i="0" dirty="0">
                <a:effectLst/>
                <a:latin typeface="Lato"/>
              </a:rPr>
              <a:t>sing drugs or alcohol differently to how they did before, or starting to for the first time</a:t>
            </a:r>
          </a:p>
          <a:p>
            <a:pPr>
              <a:buFont typeface="Arial" panose="020B0604020202020204" pitchFamily="34" charset="0"/>
              <a:buChar char="•"/>
            </a:pPr>
            <a:r>
              <a:rPr lang="en-GB" sz="2400" dirty="0">
                <a:latin typeface="Lato"/>
              </a:rPr>
              <a:t>E</a:t>
            </a:r>
            <a:r>
              <a:rPr lang="en-GB" sz="2400" b="0" i="0" dirty="0">
                <a:effectLst/>
                <a:latin typeface="Lato"/>
              </a:rPr>
              <a:t>ating significantly more or less</a:t>
            </a:r>
          </a:p>
          <a:p>
            <a:pPr>
              <a:buFont typeface="Arial" panose="020B0604020202020204" pitchFamily="34" charset="0"/>
              <a:buChar char="•"/>
            </a:pPr>
            <a:r>
              <a:rPr lang="en-GB" sz="2400" dirty="0">
                <a:latin typeface="Lato"/>
              </a:rPr>
              <a:t>S</a:t>
            </a:r>
            <a:r>
              <a:rPr lang="en-GB" sz="2400" b="0" i="0" dirty="0">
                <a:effectLst/>
                <a:latin typeface="Lato"/>
              </a:rPr>
              <a:t>elf-harming</a:t>
            </a:r>
          </a:p>
          <a:p>
            <a:endParaRPr lang="en-GB" sz="2400" dirty="0"/>
          </a:p>
        </p:txBody>
      </p:sp>
    </p:spTree>
    <p:extLst>
      <p:ext uri="{BB962C8B-B14F-4D97-AF65-F5344CB8AC3E}">
        <p14:creationId xmlns:p14="http://schemas.microsoft.com/office/powerpoint/2010/main" val="3702066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B13918F-0E8B-44CB-BC47-EB254AF4CB21}"/>
              </a:ext>
            </a:extLst>
          </p:cNvPr>
          <p:cNvSpPr>
            <a:spLocks noGrp="1"/>
          </p:cNvSpPr>
          <p:nvPr>
            <p:ph type="title"/>
          </p:nvPr>
        </p:nvSpPr>
        <p:spPr>
          <a:xfrm>
            <a:off x="1389278" y="1233241"/>
            <a:ext cx="3240506" cy="4064628"/>
          </a:xfrm>
        </p:spPr>
        <p:txBody>
          <a:bodyPr>
            <a:normAutofit/>
          </a:bodyPr>
          <a:lstStyle/>
          <a:p>
            <a:r>
              <a:rPr lang="en-GB" dirty="0">
                <a:solidFill>
                  <a:srgbClr val="FFFFFF"/>
                </a:solidFill>
              </a:rPr>
              <a:t>A child may feel</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dirty="0"/>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80E3DDF3-C16D-454C-A004-89D8009FCAD3}"/>
              </a:ext>
            </a:extLst>
          </p:cNvPr>
          <p:cNvSpPr>
            <a:spLocks noGrp="1"/>
          </p:cNvSpPr>
          <p:nvPr>
            <p:ph idx="1"/>
          </p:nvPr>
        </p:nvSpPr>
        <p:spPr>
          <a:xfrm>
            <a:off x="6096000" y="820880"/>
            <a:ext cx="5257799" cy="4889350"/>
          </a:xfrm>
        </p:spPr>
        <p:txBody>
          <a:bodyPr anchor="t">
            <a:normAutofit/>
          </a:bodyPr>
          <a:lstStyle/>
          <a:p>
            <a:pPr>
              <a:buFont typeface="Arial" panose="020B0604020202020204" pitchFamily="34" charset="0"/>
              <a:buChar char="•"/>
            </a:pPr>
            <a:r>
              <a:rPr lang="en-GB" sz="2600" dirty="0">
                <a:latin typeface="Lato"/>
              </a:rPr>
              <a:t>A</a:t>
            </a:r>
            <a:r>
              <a:rPr lang="en-GB" sz="2600" b="0" i="0" dirty="0">
                <a:effectLst/>
                <a:latin typeface="Lato"/>
              </a:rPr>
              <a:t>nxious</a:t>
            </a:r>
          </a:p>
          <a:p>
            <a:pPr>
              <a:buFont typeface="Arial" panose="020B0604020202020204" pitchFamily="34" charset="0"/>
              <a:buChar char="•"/>
            </a:pPr>
            <a:r>
              <a:rPr lang="en-GB" sz="2600" dirty="0">
                <a:latin typeface="Lato"/>
              </a:rPr>
              <a:t>A</a:t>
            </a:r>
            <a:r>
              <a:rPr lang="en-GB" sz="2600" b="0" i="0" dirty="0">
                <a:effectLst/>
                <a:latin typeface="Lato"/>
              </a:rPr>
              <a:t>ngry</a:t>
            </a:r>
          </a:p>
          <a:p>
            <a:pPr>
              <a:buFont typeface="Arial" panose="020B0604020202020204" pitchFamily="34" charset="0"/>
              <a:buChar char="•"/>
            </a:pPr>
            <a:r>
              <a:rPr lang="en-GB" sz="2600" b="0" i="0" dirty="0">
                <a:effectLst/>
                <a:latin typeface="Lato"/>
              </a:rPr>
              <a:t>Frightened</a:t>
            </a:r>
          </a:p>
          <a:p>
            <a:pPr>
              <a:buFont typeface="Arial" panose="020B0604020202020204" pitchFamily="34" charset="0"/>
              <a:buChar char="•"/>
            </a:pPr>
            <a:r>
              <a:rPr lang="en-GB" sz="2600" dirty="0">
                <a:latin typeface="Lato"/>
              </a:rPr>
              <a:t>U</a:t>
            </a:r>
            <a:r>
              <a:rPr lang="en-GB" sz="2600" b="0" i="0" dirty="0">
                <a:effectLst/>
                <a:latin typeface="Lato"/>
              </a:rPr>
              <a:t>nsafe</a:t>
            </a:r>
          </a:p>
          <a:p>
            <a:pPr>
              <a:buFont typeface="Arial" panose="020B0604020202020204" pitchFamily="34" charset="0"/>
              <a:buChar char="•"/>
            </a:pPr>
            <a:r>
              <a:rPr lang="en-GB" sz="2600" dirty="0">
                <a:latin typeface="Lato"/>
              </a:rPr>
              <a:t>N</a:t>
            </a:r>
            <a:r>
              <a:rPr lang="en-GB" sz="2600" b="0" i="0" dirty="0">
                <a:effectLst/>
                <a:latin typeface="Lato"/>
              </a:rPr>
              <a:t>umb</a:t>
            </a:r>
          </a:p>
          <a:p>
            <a:pPr>
              <a:buFont typeface="Arial" panose="020B0604020202020204" pitchFamily="34" charset="0"/>
              <a:buChar char="•"/>
            </a:pPr>
            <a:r>
              <a:rPr lang="en-GB" sz="2600" dirty="0">
                <a:latin typeface="Lato"/>
              </a:rPr>
              <a:t>L</a:t>
            </a:r>
            <a:r>
              <a:rPr lang="en-GB" sz="2600" b="0" i="0" dirty="0">
                <a:effectLst/>
                <a:latin typeface="Lato"/>
              </a:rPr>
              <a:t>ow or depressed</a:t>
            </a:r>
          </a:p>
          <a:p>
            <a:pPr>
              <a:buFont typeface="Arial" panose="020B0604020202020204" pitchFamily="34" charset="0"/>
              <a:buChar char="•"/>
            </a:pPr>
            <a:r>
              <a:rPr lang="en-GB" sz="2600" dirty="0">
                <a:latin typeface="Lato"/>
              </a:rPr>
              <a:t>I</a:t>
            </a:r>
            <a:r>
              <a:rPr lang="en-GB" sz="2600" b="0" i="0" dirty="0">
                <a:effectLst/>
                <a:latin typeface="Lato"/>
              </a:rPr>
              <a:t>solated</a:t>
            </a:r>
          </a:p>
          <a:p>
            <a:pPr>
              <a:buFont typeface="Arial" panose="020B0604020202020204" pitchFamily="34" charset="0"/>
              <a:buChar char="•"/>
            </a:pPr>
            <a:r>
              <a:rPr lang="en-GB" sz="2600" dirty="0">
                <a:latin typeface="Lato"/>
              </a:rPr>
              <a:t>G</a:t>
            </a:r>
            <a:r>
              <a:rPr lang="en-GB" sz="2600" b="0" i="0" dirty="0">
                <a:effectLst/>
                <a:latin typeface="Lato"/>
              </a:rPr>
              <a:t>uilty</a:t>
            </a:r>
          </a:p>
          <a:p>
            <a:pPr>
              <a:buFont typeface="Arial" panose="020B0604020202020204" pitchFamily="34" charset="0"/>
              <a:buChar char="•"/>
            </a:pPr>
            <a:r>
              <a:rPr lang="en-GB" sz="2600" dirty="0">
                <a:latin typeface="Lato"/>
              </a:rPr>
              <a:t>A</a:t>
            </a:r>
            <a:r>
              <a:rPr lang="en-GB" sz="2600" b="0" i="0" dirty="0">
                <a:effectLst/>
                <a:latin typeface="Lato"/>
              </a:rPr>
              <a:t>shamed</a:t>
            </a:r>
          </a:p>
          <a:p>
            <a:pPr>
              <a:buFont typeface="Arial" panose="020B0604020202020204" pitchFamily="34" charset="0"/>
              <a:buChar char="•"/>
            </a:pPr>
            <a:r>
              <a:rPr lang="en-GB" sz="2600" b="0" i="0" dirty="0">
                <a:effectLst/>
                <a:latin typeface="Lato"/>
              </a:rPr>
              <a:t>Feeling bad about themselves</a:t>
            </a:r>
          </a:p>
          <a:p>
            <a:endParaRPr lang="en-GB" sz="2600" dirty="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dirty="0"/>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dirty="0"/>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5223920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F8B514F-A778-4EE3-B517-564736CD1456}"/>
              </a:ext>
            </a:extLst>
          </p:cNvPr>
          <p:cNvSpPr>
            <a:spLocks noGrp="1"/>
          </p:cNvSpPr>
          <p:nvPr>
            <p:ph type="title"/>
          </p:nvPr>
        </p:nvSpPr>
        <p:spPr>
          <a:xfrm>
            <a:off x="841248" y="548640"/>
            <a:ext cx="3600860" cy="5431536"/>
          </a:xfrm>
        </p:spPr>
        <p:txBody>
          <a:bodyPr>
            <a:normAutofit/>
          </a:bodyPr>
          <a:lstStyle/>
          <a:p>
            <a:r>
              <a:rPr lang="en-GB" sz="5400" dirty="0"/>
              <a:t>Trauma</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6D82552-0E5B-4DFC-9917-A60B356E3F85}"/>
              </a:ext>
            </a:extLst>
          </p:cNvPr>
          <p:cNvSpPr>
            <a:spLocks noGrp="1"/>
          </p:cNvSpPr>
          <p:nvPr>
            <p:ph idx="1"/>
          </p:nvPr>
        </p:nvSpPr>
        <p:spPr>
          <a:xfrm>
            <a:off x="5126418" y="552091"/>
            <a:ext cx="6224335" cy="5431536"/>
          </a:xfrm>
        </p:spPr>
        <p:txBody>
          <a:bodyPr anchor="ctr">
            <a:normAutofit/>
          </a:bodyPr>
          <a:lstStyle/>
          <a:p>
            <a:pPr marL="0" indent="0">
              <a:buNone/>
            </a:pPr>
            <a:r>
              <a:rPr lang="en-GB" sz="2400" b="0" i="0" dirty="0">
                <a:effectLst/>
                <a:latin typeface="Lato"/>
              </a:rPr>
              <a:t>Trauma is not a mental health condition</a:t>
            </a:r>
          </a:p>
          <a:p>
            <a:pPr marL="0" indent="0">
              <a:buNone/>
            </a:pPr>
            <a:r>
              <a:rPr lang="en-GB" sz="2400" dirty="0">
                <a:latin typeface="Lato"/>
              </a:rPr>
              <a:t>Experiencing trauma can cause mental health issues</a:t>
            </a:r>
          </a:p>
          <a:p>
            <a:r>
              <a:rPr lang="en-GB" sz="2400" b="0" i="0" dirty="0">
                <a:effectLst/>
                <a:latin typeface="Lato"/>
              </a:rPr>
              <a:t>The symptoms of these can be</a:t>
            </a:r>
          </a:p>
          <a:p>
            <a:pPr>
              <a:buFont typeface="Wingdings" panose="05000000000000000000" pitchFamily="2" charset="2"/>
              <a:buChar char="Ø"/>
            </a:pPr>
            <a:r>
              <a:rPr lang="en-GB" sz="2400" b="0" i="0" dirty="0">
                <a:effectLst/>
                <a:latin typeface="Lato"/>
              </a:rPr>
              <a:t>Anxiety, </a:t>
            </a:r>
          </a:p>
          <a:p>
            <a:pPr>
              <a:buFont typeface="Wingdings" panose="05000000000000000000" pitchFamily="2" charset="2"/>
              <a:buChar char="Ø"/>
            </a:pPr>
            <a:r>
              <a:rPr lang="en-GB" sz="2400" dirty="0">
                <a:latin typeface="Lato"/>
              </a:rPr>
              <a:t>D</a:t>
            </a:r>
            <a:r>
              <a:rPr lang="en-GB" sz="2400" b="0" i="0" dirty="0">
                <a:effectLst/>
                <a:latin typeface="Lato"/>
              </a:rPr>
              <a:t>epression, </a:t>
            </a:r>
          </a:p>
          <a:p>
            <a:pPr>
              <a:buFont typeface="Wingdings" panose="05000000000000000000" pitchFamily="2" charset="2"/>
              <a:buChar char="Ø"/>
            </a:pPr>
            <a:r>
              <a:rPr lang="en-GB" sz="2400" dirty="0">
                <a:latin typeface="Lato"/>
              </a:rPr>
              <a:t>O</a:t>
            </a:r>
            <a:r>
              <a:rPr lang="en-GB" sz="2400" b="0" i="0" dirty="0">
                <a:effectLst/>
                <a:latin typeface="Lato"/>
              </a:rPr>
              <a:t>bsessive compulsive disorder (OCD), </a:t>
            </a:r>
          </a:p>
          <a:p>
            <a:pPr>
              <a:buFont typeface="Wingdings" panose="05000000000000000000" pitchFamily="2" charset="2"/>
              <a:buChar char="Ø"/>
            </a:pPr>
            <a:r>
              <a:rPr lang="en-GB" sz="2400" dirty="0">
                <a:latin typeface="Lato"/>
              </a:rPr>
              <a:t>E</a:t>
            </a:r>
            <a:r>
              <a:rPr lang="en-GB" sz="2400" b="0" i="0" dirty="0">
                <a:effectLst/>
                <a:latin typeface="Lato"/>
              </a:rPr>
              <a:t>ating disorders, </a:t>
            </a:r>
          </a:p>
          <a:p>
            <a:pPr>
              <a:buFont typeface="Wingdings" panose="05000000000000000000" pitchFamily="2" charset="2"/>
              <a:buChar char="Ø"/>
            </a:pPr>
            <a:r>
              <a:rPr lang="en-GB" sz="2400" dirty="0">
                <a:latin typeface="Lato"/>
              </a:rPr>
              <a:t>S</a:t>
            </a:r>
            <a:r>
              <a:rPr lang="en-GB" sz="2400" b="0" i="0" dirty="0">
                <a:effectLst/>
                <a:latin typeface="Lato"/>
              </a:rPr>
              <a:t>elf-harming behaviours.</a:t>
            </a:r>
          </a:p>
          <a:p>
            <a:endParaRPr lang="en-GB" sz="2200" dirty="0"/>
          </a:p>
        </p:txBody>
      </p:sp>
    </p:spTree>
    <p:extLst>
      <p:ext uri="{BB962C8B-B14F-4D97-AF65-F5344CB8AC3E}">
        <p14:creationId xmlns:p14="http://schemas.microsoft.com/office/powerpoint/2010/main" val="15991754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DAEB25A-9D42-42C8-9A2D-E2C75EE9EA3B}"/>
              </a:ext>
            </a:extLst>
          </p:cNvPr>
          <p:cNvSpPr>
            <a:spLocks noGrp="1"/>
          </p:cNvSpPr>
          <p:nvPr>
            <p:ph type="title"/>
          </p:nvPr>
        </p:nvSpPr>
        <p:spPr>
          <a:xfrm>
            <a:off x="838200" y="401221"/>
            <a:ext cx="10515600" cy="1348065"/>
          </a:xfrm>
        </p:spPr>
        <p:txBody>
          <a:bodyPr>
            <a:normAutofit/>
          </a:bodyPr>
          <a:lstStyle/>
          <a:p>
            <a:r>
              <a:rPr lang="en-GB" sz="5400" dirty="0">
                <a:solidFill>
                  <a:srgbClr val="FFFFFF"/>
                </a:solidFill>
              </a:rPr>
              <a:t>Trauma</a:t>
            </a:r>
          </a:p>
        </p:txBody>
      </p:sp>
      <p:sp>
        <p:nvSpPr>
          <p:cNvPr id="3" name="Content Placeholder 2">
            <a:extLst>
              <a:ext uri="{FF2B5EF4-FFF2-40B4-BE49-F238E27FC236}">
                <a16:creationId xmlns:a16="http://schemas.microsoft.com/office/drawing/2014/main" id="{B4073ACD-8ED7-4D17-8802-40A1C79AD8F0}"/>
              </a:ext>
            </a:extLst>
          </p:cNvPr>
          <p:cNvSpPr>
            <a:spLocks noGrp="1"/>
          </p:cNvSpPr>
          <p:nvPr>
            <p:ph idx="1"/>
          </p:nvPr>
        </p:nvSpPr>
        <p:spPr>
          <a:xfrm>
            <a:off x="838200" y="2586789"/>
            <a:ext cx="10515600" cy="3590174"/>
          </a:xfrm>
        </p:spPr>
        <p:txBody>
          <a:bodyPr>
            <a:normAutofit/>
          </a:bodyPr>
          <a:lstStyle/>
          <a:p>
            <a:r>
              <a:rPr lang="en-GB" sz="2400" dirty="0"/>
              <a:t>Did you know poverty can equate to trauma?</a:t>
            </a:r>
          </a:p>
          <a:p>
            <a:pPr marL="0" indent="0">
              <a:buNone/>
            </a:pPr>
            <a:endParaRPr lang="en-GB" sz="2400" b="1" dirty="0"/>
          </a:p>
          <a:p>
            <a:pPr marL="0" indent="0">
              <a:buNone/>
            </a:pPr>
            <a:endParaRPr lang="en-GB" sz="2400" b="1" dirty="0"/>
          </a:p>
          <a:p>
            <a:pPr marL="0" indent="0">
              <a:buNone/>
            </a:pPr>
            <a:r>
              <a:rPr lang="en-GB" sz="2400" b="1" dirty="0"/>
              <a:t>Task</a:t>
            </a:r>
          </a:p>
          <a:p>
            <a:r>
              <a:rPr lang="en-GB" sz="2400" dirty="0"/>
              <a:t>In groups consider how poverty can cause trauma.</a:t>
            </a:r>
          </a:p>
          <a:p>
            <a:endParaRPr lang="en-GB" sz="2200" dirty="0"/>
          </a:p>
          <a:p>
            <a:endParaRPr lang="en-GB" sz="2200" dirty="0"/>
          </a:p>
        </p:txBody>
      </p:sp>
    </p:spTree>
    <p:extLst>
      <p:ext uri="{BB962C8B-B14F-4D97-AF65-F5344CB8AC3E}">
        <p14:creationId xmlns:p14="http://schemas.microsoft.com/office/powerpoint/2010/main" val="20155201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C242062-D007-4053-89C9-11EB1C176D00}"/>
              </a:ext>
            </a:extLst>
          </p:cNvPr>
          <p:cNvSpPr>
            <a:spLocks noGrp="1"/>
          </p:cNvSpPr>
          <p:nvPr>
            <p:ph type="title"/>
          </p:nvPr>
        </p:nvSpPr>
        <p:spPr>
          <a:xfrm>
            <a:off x="1245072" y="1289765"/>
            <a:ext cx="3651101" cy="4270963"/>
          </a:xfrm>
        </p:spPr>
        <p:txBody>
          <a:bodyPr anchor="ctr">
            <a:normAutofit/>
          </a:bodyPr>
          <a:lstStyle/>
          <a:p>
            <a:pPr algn="ctr"/>
            <a:r>
              <a:rPr lang="en-GB" sz="5600" dirty="0">
                <a:solidFill>
                  <a:srgbClr val="FFFFFF"/>
                </a:solidFill>
              </a:rPr>
              <a:t>Poverty</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dirty="0"/>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dirty="0"/>
          </a:p>
        </p:txBody>
      </p:sp>
      <p:sp>
        <p:nvSpPr>
          <p:cNvPr id="3" name="Content Placeholder 2">
            <a:extLst>
              <a:ext uri="{FF2B5EF4-FFF2-40B4-BE49-F238E27FC236}">
                <a16:creationId xmlns:a16="http://schemas.microsoft.com/office/drawing/2014/main" id="{7CFE9052-709B-4E2F-92BB-CCECD6B7E696}"/>
              </a:ext>
            </a:extLst>
          </p:cNvPr>
          <p:cNvSpPr>
            <a:spLocks noGrp="1"/>
          </p:cNvSpPr>
          <p:nvPr>
            <p:ph idx="1"/>
          </p:nvPr>
        </p:nvSpPr>
        <p:spPr>
          <a:xfrm>
            <a:off x="6297233" y="518400"/>
            <a:ext cx="4771607" cy="5837949"/>
          </a:xfrm>
        </p:spPr>
        <p:txBody>
          <a:bodyPr anchor="ctr">
            <a:normAutofit/>
          </a:bodyPr>
          <a:lstStyle/>
          <a:p>
            <a:r>
              <a:rPr lang="en-GB" sz="2400" dirty="0">
                <a:solidFill>
                  <a:schemeClr val="tx1">
                    <a:alpha val="80000"/>
                  </a:schemeClr>
                </a:solidFill>
              </a:rPr>
              <a:t>Homelessness</a:t>
            </a:r>
          </a:p>
          <a:p>
            <a:r>
              <a:rPr lang="en-GB" sz="2400" dirty="0">
                <a:solidFill>
                  <a:schemeClr val="tx1">
                    <a:alpha val="80000"/>
                  </a:schemeClr>
                </a:solidFill>
              </a:rPr>
              <a:t>Debt</a:t>
            </a:r>
          </a:p>
          <a:p>
            <a:r>
              <a:rPr lang="en-GB" sz="2400" dirty="0">
                <a:solidFill>
                  <a:schemeClr val="tx1">
                    <a:alpha val="80000"/>
                  </a:schemeClr>
                </a:solidFill>
              </a:rPr>
              <a:t>Pay day loans</a:t>
            </a:r>
          </a:p>
          <a:p>
            <a:r>
              <a:rPr lang="en-GB" sz="2400" dirty="0">
                <a:solidFill>
                  <a:schemeClr val="tx1">
                    <a:alpha val="80000"/>
                  </a:schemeClr>
                </a:solidFill>
              </a:rPr>
              <a:t>Keeping up with the Jones’</a:t>
            </a:r>
          </a:p>
          <a:p>
            <a:r>
              <a:rPr lang="en-GB" sz="2400" dirty="0">
                <a:solidFill>
                  <a:schemeClr val="tx1">
                    <a:alpha val="80000"/>
                  </a:schemeClr>
                </a:solidFill>
              </a:rPr>
              <a:t>Diet</a:t>
            </a:r>
          </a:p>
          <a:p>
            <a:r>
              <a:rPr lang="en-GB" sz="2400" dirty="0">
                <a:solidFill>
                  <a:schemeClr val="tx1">
                    <a:alpha val="80000"/>
                  </a:schemeClr>
                </a:solidFill>
              </a:rPr>
              <a:t>Medical care (postcode lottery)</a:t>
            </a:r>
          </a:p>
          <a:p>
            <a:r>
              <a:rPr lang="en-GB" sz="2400" dirty="0">
                <a:solidFill>
                  <a:schemeClr val="tx1">
                    <a:alpha val="80000"/>
                  </a:schemeClr>
                </a:solidFill>
              </a:rPr>
              <a:t>Bullying.</a:t>
            </a:r>
          </a:p>
          <a:p>
            <a:endParaRPr lang="en-GB" sz="2000" dirty="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366323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A5084DB-6AA3-4637-9BD5-FFCBC6F60BED}"/>
              </a:ext>
            </a:extLst>
          </p:cNvPr>
          <p:cNvSpPr>
            <a:spLocks noGrp="1"/>
          </p:cNvSpPr>
          <p:nvPr>
            <p:ph type="title"/>
          </p:nvPr>
        </p:nvSpPr>
        <p:spPr>
          <a:xfrm>
            <a:off x="838200" y="365125"/>
            <a:ext cx="10515600" cy="1325563"/>
          </a:xfrm>
        </p:spPr>
        <p:txBody>
          <a:bodyPr>
            <a:normAutofit/>
          </a:bodyPr>
          <a:lstStyle/>
          <a:p>
            <a:r>
              <a:rPr lang="en-GB" sz="5400" dirty="0"/>
              <a:t>Trauma</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F336833-4678-4CB3-B01C-049EF3911C34}"/>
              </a:ext>
            </a:extLst>
          </p:cNvPr>
          <p:cNvSpPr>
            <a:spLocks noGrp="1"/>
          </p:cNvSpPr>
          <p:nvPr>
            <p:ph idx="1"/>
          </p:nvPr>
        </p:nvSpPr>
        <p:spPr>
          <a:xfrm>
            <a:off x="838200" y="1929384"/>
            <a:ext cx="10515600" cy="4251960"/>
          </a:xfrm>
        </p:spPr>
        <p:txBody>
          <a:bodyPr>
            <a:normAutofit/>
          </a:bodyPr>
          <a:lstStyle/>
          <a:p>
            <a:r>
              <a:rPr lang="en-GB" sz="2400" dirty="0"/>
              <a:t>Discrimination can also equate to trauma (discrimination, victimisation, hate incidents and crime, other attitudes, chronic exposure to behaviours and institutional processes driven by LGBT+ prejudice, sexism, racism or disablism)</a:t>
            </a:r>
          </a:p>
          <a:p>
            <a:endParaRPr lang="en-GB" sz="2400" dirty="0"/>
          </a:p>
          <a:p>
            <a:r>
              <a:rPr lang="en-GB" sz="2400" dirty="0"/>
              <a:t>Do you think social media can cause trauma?</a:t>
            </a:r>
          </a:p>
          <a:p>
            <a:endParaRPr lang="en-GB" sz="2400" dirty="0"/>
          </a:p>
          <a:p>
            <a:r>
              <a:rPr lang="en-GB" sz="2400" dirty="0"/>
              <a:t>Accident (loss of job)</a:t>
            </a:r>
          </a:p>
          <a:p>
            <a:r>
              <a:rPr lang="en-GB" sz="2400" dirty="0"/>
              <a:t>Young carers have a high referral rate for therapy.</a:t>
            </a:r>
          </a:p>
          <a:p>
            <a:endParaRPr lang="en-GB" sz="2200" dirty="0"/>
          </a:p>
        </p:txBody>
      </p:sp>
    </p:spTree>
    <p:extLst>
      <p:ext uri="{BB962C8B-B14F-4D97-AF65-F5344CB8AC3E}">
        <p14:creationId xmlns:p14="http://schemas.microsoft.com/office/powerpoint/2010/main" val="17987573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F911B-9A53-43BD-8E74-B5569E4CCD61}"/>
              </a:ext>
            </a:extLst>
          </p:cNvPr>
          <p:cNvSpPr>
            <a:spLocks noGrp="1"/>
          </p:cNvSpPr>
          <p:nvPr>
            <p:ph type="title"/>
          </p:nvPr>
        </p:nvSpPr>
        <p:spPr>
          <a:xfrm>
            <a:off x="1653363" y="365760"/>
            <a:ext cx="9367203" cy="1188720"/>
          </a:xfrm>
        </p:spPr>
        <p:txBody>
          <a:bodyPr>
            <a:normAutofit/>
          </a:bodyPr>
          <a:lstStyle/>
          <a:p>
            <a:r>
              <a:rPr lang="en-GB" dirty="0"/>
              <a:t>Statistics</a:t>
            </a:r>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F9646073-BDFF-4271-BE78-945EA083A99D}"/>
              </a:ext>
            </a:extLst>
          </p:cNvPr>
          <p:cNvSpPr>
            <a:spLocks noGrp="1"/>
          </p:cNvSpPr>
          <p:nvPr>
            <p:ph idx="1"/>
          </p:nvPr>
        </p:nvSpPr>
        <p:spPr>
          <a:xfrm>
            <a:off x="1653363" y="2176272"/>
            <a:ext cx="9367204" cy="4041648"/>
          </a:xfrm>
        </p:spPr>
        <p:txBody>
          <a:bodyPr anchor="t">
            <a:normAutofit/>
          </a:bodyPr>
          <a:lstStyle/>
          <a:p>
            <a:r>
              <a:rPr lang="en-GB" sz="2400" dirty="0"/>
              <a:t>Almost half of all adults in UK have experienced at least one form of adversity in their childhood or adolescence</a:t>
            </a:r>
          </a:p>
          <a:p>
            <a:r>
              <a:rPr lang="en-GB" sz="2400" dirty="0"/>
              <a:t>Events may overlap</a:t>
            </a:r>
          </a:p>
          <a:p>
            <a:r>
              <a:rPr lang="en-GB" sz="2400" dirty="0"/>
              <a:t>Study in England shows 16% of adults experience two or three events</a:t>
            </a:r>
          </a:p>
          <a:p>
            <a:r>
              <a:rPr lang="en-GB" sz="2400" dirty="0"/>
              <a:t>1 in 10 experience four or more</a:t>
            </a:r>
          </a:p>
          <a:p>
            <a:pPr marL="0" indent="0">
              <a:buNone/>
            </a:pPr>
            <a:r>
              <a:rPr lang="en-GB" sz="2400" dirty="0"/>
              <a:t>This means that many children experience the cumulative impact from different forms of adverse Childhood experiences on their health and wellbeing outcomes in adolescence and adulthood (Brennan et al.  No date).</a:t>
            </a:r>
          </a:p>
        </p:txBody>
      </p:sp>
    </p:spTree>
    <p:extLst>
      <p:ext uri="{BB962C8B-B14F-4D97-AF65-F5344CB8AC3E}">
        <p14:creationId xmlns:p14="http://schemas.microsoft.com/office/powerpoint/2010/main" val="32632054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1FCC440-5FE2-4A25-9015-FFD4FE602DA7}"/>
              </a:ext>
            </a:extLst>
          </p:cNvPr>
          <p:cNvSpPr>
            <a:spLocks noGrp="1"/>
          </p:cNvSpPr>
          <p:nvPr>
            <p:ph type="title"/>
          </p:nvPr>
        </p:nvSpPr>
        <p:spPr>
          <a:xfrm>
            <a:off x="841248" y="334644"/>
            <a:ext cx="10509504" cy="1076914"/>
          </a:xfrm>
        </p:spPr>
        <p:txBody>
          <a:bodyPr anchor="ctr">
            <a:normAutofit/>
          </a:bodyPr>
          <a:lstStyle/>
          <a:p>
            <a:r>
              <a:rPr lang="en-GB" sz="4000" dirty="0"/>
              <a:t>Without timely intervention</a:t>
            </a:r>
          </a:p>
        </p:txBody>
      </p:sp>
      <p:sp>
        <p:nvSpPr>
          <p:cNvPr id="11" name="Rectangle 10">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3" name="Rectangle 12">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13803E38-B42B-4C02-A50C-BAF54FF45F2E}"/>
              </a:ext>
            </a:extLst>
          </p:cNvPr>
          <p:cNvGraphicFramePr>
            <a:graphicFrameLocks noGrp="1"/>
          </p:cNvGraphicFramePr>
          <p:nvPr>
            <p:ph idx="1"/>
            <p:extLst>
              <p:ext uri="{D42A27DB-BD31-4B8C-83A1-F6EECF244321}">
                <p14:modId xmlns:p14="http://schemas.microsoft.com/office/powerpoint/2010/main" val="2279051628"/>
              </p:ext>
            </p:extLst>
          </p:nvPr>
        </p:nvGraphicFramePr>
        <p:xfrm>
          <a:off x="838200" y="1737360"/>
          <a:ext cx="10506456" cy="45354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319713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5D43E-8006-4587-BBC7-82DA874D5D3A}"/>
              </a:ext>
            </a:extLst>
          </p:cNvPr>
          <p:cNvSpPr>
            <a:spLocks noGrp="1"/>
          </p:cNvSpPr>
          <p:nvPr>
            <p:ph type="title"/>
          </p:nvPr>
        </p:nvSpPr>
        <p:spPr/>
        <p:txBody>
          <a:bodyPr/>
          <a:lstStyle/>
          <a:p>
            <a:r>
              <a:rPr lang="en-GB" dirty="0"/>
              <a:t>Barriers to therapeutic practice</a:t>
            </a:r>
          </a:p>
        </p:txBody>
      </p:sp>
      <p:sp>
        <p:nvSpPr>
          <p:cNvPr id="3" name="Content Placeholder 2">
            <a:extLst>
              <a:ext uri="{FF2B5EF4-FFF2-40B4-BE49-F238E27FC236}">
                <a16:creationId xmlns:a16="http://schemas.microsoft.com/office/drawing/2014/main" id="{34D7A3C0-0B75-4285-A875-F4CA8A92498C}"/>
              </a:ext>
            </a:extLst>
          </p:cNvPr>
          <p:cNvSpPr>
            <a:spLocks noGrp="1"/>
          </p:cNvSpPr>
          <p:nvPr>
            <p:ph idx="1"/>
          </p:nvPr>
        </p:nvSpPr>
        <p:spPr/>
        <p:txBody>
          <a:bodyPr/>
          <a:lstStyle/>
          <a:p>
            <a:r>
              <a:rPr lang="en-GB" dirty="0"/>
              <a:t>Communication breakdown</a:t>
            </a:r>
          </a:p>
          <a:p>
            <a:r>
              <a:rPr lang="en-GB" dirty="0"/>
              <a:t>Time constraints</a:t>
            </a:r>
          </a:p>
          <a:p>
            <a:r>
              <a:rPr lang="en-GB" dirty="0"/>
              <a:t>Policy</a:t>
            </a:r>
          </a:p>
          <a:p>
            <a:r>
              <a:rPr lang="en-GB" dirty="0"/>
              <a:t>Fear</a:t>
            </a:r>
          </a:p>
          <a:p>
            <a:r>
              <a:rPr lang="en-GB" dirty="0"/>
              <a:t>Severe symptoms</a:t>
            </a:r>
          </a:p>
          <a:p>
            <a:r>
              <a:rPr lang="en-GB" dirty="0"/>
              <a:t>Substance use</a:t>
            </a:r>
          </a:p>
          <a:p>
            <a:r>
              <a:rPr lang="en-GB" dirty="0"/>
              <a:t>Distractions.</a:t>
            </a:r>
          </a:p>
        </p:txBody>
      </p:sp>
    </p:spTree>
    <p:extLst>
      <p:ext uri="{BB962C8B-B14F-4D97-AF65-F5344CB8AC3E}">
        <p14:creationId xmlns:p14="http://schemas.microsoft.com/office/powerpoint/2010/main" val="11581778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17085-7B47-48CD-B6DA-F18F6602D40C}"/>
              </a:ext>
            </a:extLst>
          </p:cNvPr>
          <p:cNvSpPr>
            <a:spLocks noGrp="1"/>
          </p:cNvSpPr>
          <p:nvPr>
            <p:ph type="title"/>
          </p:nvPr>
        </p:nvSpPr>
        <p:spPr/>
        <p:txBody>
          <a:bodyPr/>
          <a:lstStyle/>
          <a:p>
            <a:r>
              <a:rPr lang="en-GB" dirty="0"/>
              <a:t>Other barriers</a:t>
            </a:r>
          </a:p>
        </p:txBody>
      </p:sp>
      <p:sp>
        <p:nvSpPr>
          <p:cNvPr id="3" name="Content Placeholder 2">
            <a:extLst>
              <a:ext uri="{FF2B5EF4-FFF2-40B4-BE49-F238E27FC236}">
                <a16:creationId xmlns:a16="http://schemas.microsoft.com/office/drawing/2014/main" id="{0FFF4AFB-8811-4150-AED4-287BEC9189FD}"/>
              </a:ext>
            </a:extLst>
          </p:cNvPr>
          <p:cNvSpPr>
            <a:spLocks noGrp="1"/>
          </p:cNvSpPr>
          <p:nvPr>
            <p:ph idx="1"/>
          </p:nvPr>
        </p:nvSpPr>
        <p:spPr/>
        <p:txBody>
          <a:bodyPr/>
          <a:lstStyle/>
          <a:p>
            <a:r>
              <a:rPr lang="en-GB" dirty="0"/>
              <a:t>Level of development and age?</a:t>
            </a:r>
          </a:p>
          <a:p>
            <a:endParaRPr lang="en-GB" dirty="0"/>
          </a:p>
          <a:p>
            <a:r>
              <a:rPr lang="en-GB" dirty="0"/>
              <a:t>Resistance from the individual</a:t>
            </a:r>
          </a:p>
          <a:p>
            <a:r>
              <a:rPr lang="en-GB" dirty="0"/>
              <a:t>Resistance from care giver</a:t>
            </a:r>
          </a:p>
          <a:p>
            <a:r>
              <a:rPr lang="en-GB" dirty="0"/>
              <a:t>Emotional state</a:t>
            </a:r>
          </a:p>
          <a:p>
            <a:r>
              <a:rPr lang="en-GB" dirty="0"/>
              <a:t>Language barrier</a:t>
            </a:r>
          </a:p>
          <a:p>
            <a:r>
              <a:rPr lang="en-GB" dirty="0"/>
              <a:t>Cultural differences</a:t>
            </a:r>
          </a:p>
          <a:p>
            <a:r>
              <a:rPr lang="en-GB" dirty="0"/>
              <a:t>Individual beliefs and values.</a:t>
            </a:r>
          </a:p>
          <a:p>
            <a:endParaRPr lang="en-GB" dirty="0"/>
          </a:p>
          <a:p>
            <a:endParaRPr lang="en-GB" dirty="0"/>
          </a:p>
        </p:txBody>
      </p:sp>
    </p:spTree>
    <p:extLst>
      <p:ext uri="{BB962C8B-B14F-4D97-AF65-F5344CB8AC3E}">
        <p14:creationId xmlns:p14="http://schemas.microsoft.com/office/powerpoint/2010/main" val="40236331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14"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grpSp>
      <p:sp>
        <p:nvSpPr>
          <p:cNvPr id="2" name="Title 1">
            <a:extLst>
              <a:ext uri="{FF2B5EF4-FFF2-40B4-BE49-F238E27FC236}">
                <a16:creationId xmlns:a16="http://schemas.microsoft.com/office/drawing/2014/main" id="{4E0A3827-91EF-461A-A22C-C57528D9EF0E}"/>
              </a:ext>
            </a:extLst>
          </p:cNvPr>
          <p:cNvSpPr>
            <a:spLocks noGrp="1"/>
          </p:cNvSpPr>
          <p:nvPr>
            <p:ph type="title"/>
          </p:nvPr>
        </p:nvSpPr>
        <p:spPr>
          <a:xfrm>
            <a:off x="786385" y="841248"/>
            <a:ext cx="3515244" cy="5340097"/>
          </a:xfrm>
        </p:spPr>
        <p:txBody>
          <a:bodyPr anchor="ctr">
            <a:normAutofit/>
          </a:bodyPr>
          <a:lstStyle/>
          <a:p>
            <a:r>
              <a:rPr lang="en-GB" sz="4800" dirty="0">
                <a:solidFill>
                  <a:schemeClr val="bg1"/>
                </a:solidFill>
              </a:rPr>
              <a:t>Without timely intervention</a:t>
            </a:r>
          </a:p>
        </p:txBody>
      </p:sp>
      <p:graphicFrame>
        <p:nvGraphicFramePr>
          <p:cNvPr id="5" name="Content Placeholder 2">
            <a:extLst>
              <a:ext uri="{FF2B5EF4-FFF2-40B4-BE49-F238E27FC236}">
                <a16:creationId xmlns:a16="http://schemas.microsoft.com/office/drawing/2014/main" id="{0EAB0AE2-1F56-4117-BC83-501A80F7049F}"/>
              </a:ext>
            </a:extLst>
          </p:cNvPr>
          <p:cNvGraphicFramePr>
            <a:graphicFrameLocks noGrp="1"/>
          </p:cNvGraphicFramePr>
          <p:nvPr>
            <p:ph idx="1"/>
            <p:extLst>
              <p:ext uri="{D42A27DB-BD31-4B8C-83A1-F6EECF244321}">
                <p14:modId xmlns:p14="http://schemas.microsoft.com/office/powerpoint/2010/main" val="3655440081"/>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872469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C2E8B71-F514-43F1-84D0-7F244DF0F0F6}"/>
              </a:ext>
            </a:extLst>
          </p:cNvPr>
          <p:cNvSpPr>
            <a:spLocks noGrp="1"/>
          </p:cNvSpPr>
          <p:nvPr>
            <p:ph type="title"/>
          </p:nvPr>
        </p:nvSpPr>
        <p:spPr>
          <a:xfrm>
            <a:off x="1115568" y="548640"/>
            <a:ext cx="10168128" cy="1179576"/>
          </a:xfrm>
        </p:spPr>
        <p:txBody>
          <a:bodyPr>
            <a:normAutofit/>
          </a:bodyPr>
          <a:lstStyle/>
          <a:p>
            <a:r>
              <a:rPr lang="en-GB" sz="4000" dirty="0"/>
              <a:t>Without timely intervention</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C4C6862A-9219-49B4-BB22-C143E4E85B95}"/>
              </a:ext>
            </a:extLst>
          </p:cNvPr>
          <p:cNvSpPr>
            <a:spLocks noGrp="1"/>
          </p:cNvSpPr>
          <p:nvPr>
            <p:ph idx="1"/>
          </p:nvPr>
        </p:nvSpPr>
        <p:spPr>
          <a:xfrm>
            <a:off x="566927" y="1561514"/>
            <a:ext cx="11066864" cy="5036234"/>
          </a:xfrm>
        </p:spPr>
        <p:txBody>
          <a:bodyPr>
            <a:noAutofit/>
          </a:bodyPr>
          <a:lstStyle/>
          <a:p>
            <a:pPr marL="0" indent="0">
              <a:buNone/>
            </a:pPr>
            <a:r>
              <a:rPr lang="en-GB" sz="2400" dirty="0"/>
              <a:t>Disruption to</a:t>
            </a:r>
          </a:p>
          <a:p>
            <a:r>
              <a:rPr lang="en-GB" sz="2400" dirty="0"/>
              <a:t>Development of social skills</a:t>
            </a:r>
          </a:p>
          <a:p>
            <a:r>
              <a:rPr lang="en-GB" sz="2400" dirty="0"/>
              <a:t>Emotional skills</a:t>
            </a:r>
          </a:p>
          <a:p>
            <a:r>
              <a:rPr lang="en-GB" sz="2400" dirty="0"/>
              <a:t>Relationships</a:t>
            </a:r>
          </a:p>
          <a:p>
            <a:pPr marL="0" indent="0">
              <a:buNone/>
            </a:pPr>
            <a:r>
              <a:rPr lang="en-GB" sz="2400" dirty="0"/>
              <a:t>Leading to</a:t>
            </a:r>
          </a:p>
          <a:p>
            <a:pPr>
              <a:buFont typeface="Wingdings" panose="05000000000000000000" pitchFamily="2" charset="2"/>
              <a:buChar char="Ø"/>
            </a:pPr>
            <a:r>
              <a:rPr lang="en-GB" sz="2400" dirty="0"/>
              <a:t>Isolation</a:t>
            </a:r>
          </a:p>
          <a:p>
            <a:pPr>
              <a:buFont typeface="Wingdings" panose="05000000000000000000" pitchFamily="2" charset="2"/>
              <a:buChar char="Ø"/>
            </a:pPr>
            <a:r>
              <a:rPr lang="en-GB" sz="2400" dirty="0"/>
              <a:t>Distrust of the world and people around them</a:t>
            </a:r>
          </a:p>
          <a:p>
            <a:pPr marL="0" indent="0">
              <a:buNone/>
            </a:pPr>
            <a:r>
              <a:rPr lang="en-GB" sz="2400" dirty="0"/>
              <a:t>This can lead to the person staying in or looking for abusive relationships</a:t>
            </a:r>
          </a:p>
          <a:p>
            <a:pPr marL="0" indent="0">
              <a:buNone/>
            </a:pPr>
            <a:endParaRPr lang="en-GB" sz="2400" dirty="0"/>
          </a:p>
          <a:p>
            <a:pPr>
              <a:buFont typeface="Wingdings" panose="05000000000000000000" pitchFamily="2" charset="2"/>
              <a:buChar char="Ø"/>
            </a:pPr>
            <a:r>
              <a:rPr lang="en-GB" sz="2400" dirty="0"/>
              <a:t>Negative ideas about who they are</a:t>
            </a:r>
          </a:p>
          <a:p>
            <a:pPr>
              <a:buFont typeface="Wingdings" panose="05000000000000000000" pitchFamily="2" charset="2"/>
              <a:buChar char="Ø"/>
            </a:pPr>
            <a:r>
              <a:rPr lang="en-GB" sz="2400" dirty="0"/>
              <a:t>May treat others unfavourably.</a:t>
            </a:r>
          </a:p>
        </p:txBody>
      </p:sp>
    </p:spTree>
    <p:extLst>
      <p:ext uri="{BB962C8B-B14F-4D97-AF65-F5344CB8AC3E}">
        <p14:creationId xmlns:p14="http://schemas.microsoft.com/office/powerpoint/2010/main" val="42754121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4CE7473A-B69F-4B2D-9481-7149A866B073}"/>
              </a:ext>
            </a:extLst>
          </p:cNvPr>
          <p:cNvSpPr>
            <a:spLocks noGrp="1"/>
          </p:cNvSpPr>
          <p:nvPr>
            <p:ph type="title"/>
          </p:nvPr>
        </p:nvSpPr>
        <p:spPr>
          <a:xfrm>
            <a:off x="838200" y="365125"/>
            <a:ext cx="9842237" cy="1325563"/>
          </a:xfrm>
        </p:spPr>
        <p:txBody>
          <a:bodyPr>
            <a:normAutofit/>
          </a:bodyPr>
          <a:lstStyle/>
          <a:p>
            <a:r>
              <a:rPr lang="en-GB" sz="5600" dirty="0"/>
              <a:t>Adverse effects</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3"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dirty="0"/>
          </a:p>
        </p:txBody>
      </p:sp>
      <p:sp>
        <p:nvSpPr>
          <p:cNvPr id="15"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dirty="0"/>
          </a:p>
        </p:txBody>
      </p:sp>
      <p:sp>
        <p:nvSpPr>
          <p:cNvPr id="17"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dirty="0"/>
          </a:p>
        </p:txBody>
      </p:sp>
      <p:graphicFrame>
        <p:nvGraphicFramePr>
          <p:cNvPr id="5" name="Content Placeholder 2">
            <a:extLst>
              <a:ext uri="{FF2B5EF4-FFF2-40B4-BE49-F238E27FC236}">
                <a16:creationId xmlns:a16="http://schemas.microsoft.com/office/drawing/2014/main" id="{2AC706E8-F9B0-46ED-B273-5383982AA088}"/>
              </a:ext>
            </a:extLst>
          </p:cNvPr>
          <p:cNvGraphicFramePr>
            <a:graphicFrameLocks noGrp="1"/>
          </p:cNvGraphicFramePr>
          <p:nvPr>
            <p:ph idx="1"/>
            <p:extLst>
              <p:ext uri="{D42A27DB-BD31-4B8C-83A1-F6EECF244321}">
                <p14:modId xmlns:p14="http://schemas.microsoft.com/office/powerpoint/2010/main" val="182860532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453100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E777D7C-3B30-48F4-BB36-44C187AC5511}"/>
              </a:ext>
            </a:extLst>
          </p:cNvPr>
          <p:cNvSpPr>
            <a:spLocks noGrp="1"/>
          </p:cNvSpPr>
          <p:nvPr>
            <p:ph type="title"/>
          </p:nvPr>
        </p:nvSpPr>
        <p:spPr>
          <a:xfrm>
            <a:off x="841248" y="548640"/>
            <a:ext cx="3600860" cy="5431536"/>
          </a:xfrm>
        </p:spPr>
        <p:txBody>
          <a:bodyPr>
            <a:normAutofit/>
          </a:bodyPr>
          <a:lstStyle/>
          <a:p>
            <a:pPr marL="0" indent="0"/>
            <a:br>
              <a:rPr lang="en-GB" sz="4200" dirty="0"/>
            </a:br>
            <a:br>
              <a:rPr lang="en-GB" sz="4200" dirty="0"/>
            </a:br>
            <a:r>
              <a:rPr lang="en-GB" sz="4200" dirty="0"/>
              <a:t>Chronic activation of the sympathetic nervous system</a:t>
            </a:r>
            <a:br>
              <a:rPr lang="en-GB" sz="4200" dirty="0"/>
            </a:br>
            <a:br>
              <a:rPr lang="en-GB" sz="4200" dirty="0"/>
            </a:br>
            <a:endParaRPr lang="en-GB" sz="4200" dirty="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843E0E2-201A-4D20-8377-57839E8A1C5E}"/>
              </a:ext>
            </a:extLst>
          </p:cNvPr>
          <p:cNvSpPr>
            <a:spLocks noGrp="1"/>
          </p:cNvSpPr>
          <p:nvPr>
            <p:ph idx="1"/>
          </p:nvPr>
        </p:nvSpPr>
        <p:spPr>
          <a:xfrm>
            <a:off x="5126418" y="552091"/>
            <a:ext cx="6224335" cy="5431536"/>
          </a:xfrm>
        </p:spPr>
        <p:txBody>
          <a:bodyPr anchor="ctr">
            <a:normAutofit/>
          </a:bodyPr>
          <a:lstStyle/>
          <a:p>
            <a:pPr marL="0" indent="0">
              <a:buNone/>
            </a:pPr>
            <a:r>
              <a:rPr lang="en-GB" sz="2400" dirty="0"/>
              <a:t>International research and studies from across the UK show </a:t>
            </a:r>
          </a:p>
          <a:p>
            <a:r>
              <a:rPr lang="en-GB" sz="2400" dirty="0"/>
              <a:t>Trauma in childhood can lead to health concerns in adolescence and adulthood </a:t>
            </a:r>
          </a:p>
          <a:p>
            <a:pPr>
              <a:buFont typeface="Wingdings" panose="05000000000000000000" pitchFamily="2" charset="2"/>
              <a:buChar char="Ø"/>
            </a:pPr>
            <a:r>
              <a:rPr lang="en-GB" sz="2400" dirty="0"/>
              <a:t>Heart disease</a:t>
            </a:r>
          </a:p>
          <a:p>
            <a:pPr>
              <a:buFont typeface="Wingdings" panose="05000000000000000000" pitchFamily="2" charset="2"/>
              <a:buChar char="Ø"/>
            </a:pPr>
            <a:r>
              <a:rPr lang="en-GB" sz="2400" dirty="0"/>
              <a:t>Stroke</a:t>
            </a:r>
          </a:p>
          <a:p>
            <a:pPr>
              <a:buFont typeface="Wingdings" panose="05000000000000000000" pitchFamily="2" charset="2"/>
              <a:buChar char="Ø"/>
            </a:pPr>
            <a:r>
              <a:rPr lang="en-GB" sz="2400" dirty="0"/>
              <a:t>Cancer (Brennan et al.  No date).</a:t>
            </a:r>
          </a:p>
          <a:p>
            <a:endParaRPr lang="en-GB" sz="2200" dirty="0"/>
          </a:p>
        </p:txBody>
      </p:sp>
    </p:spTree>
    <p:extLst>
      <p:ext uri="{BB962C8B-B14F-4D97-AF65-F5344CB8AC3E}">
        <p14:creationId xmlns:p14="http://schemas.microsoft.com/office/powerpoint/2010/main" val="38889067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43977F7-C230-4954-8500-688C3D21F1F8}"/>
              </a:ext>
            </a:extLst>
          </p:cNvPr>
          <p:cNvSpPr>
            <a:spLocks noGrp="1"/>
          </p:cNvSpPr>
          <p:nvPr>
            <p:ph type="title"/>
          </p:nvPr>
        </p:nvSpPr>
        <p:spPr>
          <a:xfrm>
            <a:off x="1123493" y="1293518"/>
            <a:ext cx="3651101" cy="4270963"/>
          </a:xfrm>
        </p:spPr>
        <p:txBody>
          <a:bodyPr anchor="ctr">
            <a:normAutofit/>
          </a:bodyPr>
          <a:lstStyle/>
          <a:p>
            <a:pPr algn="ctr"/>
            <a:r>
              <a:rPr lang="en-GB" sz="5600" dirty="0">
                <a:solidFill>
                  <a:srgbClr val="FFFFFF"/>
                </a:solidFill>
              </a:rPr>
              <a:t>Lifelong impact</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dirty="0"/>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dirty="0"/>
          </a:p>
        </p:txBody>
      </p:sp>
      <p:sp>
        <p:nvSpPr>
          <p:cNvPr id="3" name="Content Placeholder 2">
            <a:extLst>
              <a:ext uri="{FF2B5EF4-FFF2-40B4-BE49-F238E27FC236}">
                <a16:creationId xmlns:a16="http://schemas.microsoft.com/office/drawing/2014/main" id="{72F8D3F4-22E2-416B-8CA5-DA8E62E0C2A8}"/>
              </a:ext>
            </a:extLst>
          </p:cNvPr>
          <p:cNvSpPr>
            <a:spLocks noGrp="1"/>
          </p:cNvSpPr>
          <p:nvPr>
            <p:ph idx="1"/>
          </p:nvPr>
        </p:nvSpPr>
        <p:spPr>
          <a:xfrm>
            <a:off x="5120650" y="166422"/>
            <a:ext cx="7071349" cy="6525155"/>
          </a:xfrm>
        </p:spPr>
        <p:txBody>
          <a:bodyPr anchor="ctr">
            <a:noAutofit/>
          </a:bodyPr>
          <a:lstStyle/>
          <a:p>
            <a:r>
              <a:rPr lang="en-GB" sz="2400" dirty="0">
                <a:solidFill>
                  <a:schemeClr val="tx1">
                    <a:alpha val="80000"/>
                  </a:schemeClr>
                </a:solidFill>
              </a:rPr>
              <a:t>A ‘cycle of violence’(carry on through the generations) </a:t>
            </a:r>
          </a:p>
          <a:p>
            <a:pPr>
              <a:buFont typeface="Wingdings" panose="05000000000000000000" pitchFamily="2" charset="2"/>
              <a:buChar char="Ø"/>
            </a:pPr>
            <a:r>
              <a:rPr lang="en-GB" sz="2400" dirty="0">
                <a:solidFill>
                  <a:schemeClr val="tx1">
                    <a:alpha val="80000"/>
                  </a:schemeClr>
                </a:solidFill>
              </a:rPr>
              <a:t>Parents who have experienced or witnessed significant interpersonal trauma may struggle to build caring and trusting attachments with their children</a:t>
            </a:r>
          </a:p>
          <a:p>
            <a:pPr>
              <a:buFont typeface="Wingdings" panose="05000000000000000000" pitchFamily="2" charset="2"/>
              <a:buChar char="Ø"/>
            </a:pPr>
            <a:r>
              <a:rPr lang="en-GB" sz="2400" dirty="0">
                <a:solidFill>
                  <a:schemeClr val="tx1">
                    <a:alpha val="80000"/>
                  </a:schemeClr>
                </a:solidFill>
              </a:rPr>
              <a:t> If they have not been shown love, compassion, kindness and comfort, they may have a reduced ability to express empathy or to regulate their own emotions and behaviours in relation to their children</a:t>
            </a:r>
          </a:p>
          <a:p>
            <a:pPr>
              <a:buFont typeface="Wingdings" panose="05000000000000000000" pitchFamily="2" charset="2"/>
              <a:buChar char="Ø"/>
            </a:pPr>
            <a:r>
              <a:rPr lang="en-GB" sz="2400" dirty="0">
                <a:solidFill>
                  <a:schemeClr val="tx1">
                    <a:alpha val="80000"/>
                  </a:schemeClr>
                </a:solidFill>
              </a:rPr>
              <a:t>Children learn from their parents, so modelling these maladaptive behaviours and coping strategies means they are passed on through generations</a:t>
            </a:r>
          </a:p>
          <a:p>
            <a:pPr>
              <a:buFont typeface="Wingdings" panose="05000000000000000000" pitchFamily="2" charset="2"/>
              <a:buChar char="Ø"/>
            </a:pPr>
            <a:r>
              <a:rPr lang="en-GB" sz="2400" dirty="0">
                <a:solidFill>
                  <a:schemeClr val="tx1">
                    <a:alpha val="80000"/>
                  </a:schemeClr>
                </a:solidFill>
              </a:rPr>
              <a:t>However, parents will not always pass adversity and trauma on to their children, many get support to help them break the cycle of violence they have experienced (Brennan et al.  no date).</a:t>
            </a: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958803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BF50057-54BE-4019-93EB-9ABD5B492A05}"/>
              </a:ext>
            </a:extLst>
          </p:cNvPr>
          <p:cNvSpPr>
            <a:spLocks noGrp="1"/>
          </p:cNvSpPr>
          <p:nvPr>
            <p:ph type="title"/>
          </p:nvPr>
        </p:nvSpPr>
        <p:spPr>
          <a:xfrm>
            <a:off x="841248" y="548640"/>
            <a:ext cx="3600860" cy="5431536"/>
          </a:xfrm>
        </p:spPr>
        <p:txBody>
          <a:bodyPr>
            <a:normAutofit/>
          </a:bodyPr>
          <a:lstStyle/>
          <a:p>
            <a:r>
              <a:rPr lang="en-GB" sz="5400" dirty="0"/>
              <a:t>Post traumatic stress disorder (PTSD)</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1A11B62-7929-4B10-8DAB-23D2C8CD9C56}"/>
              </a:ext>
            </a:extLst>
          </p:cNvPr>
          <p:cNvSpPr>
            <a:spLocks noGrp="1"/>
          </p:cNvSpPr>
          <p:nvPr>
            <p:ph idx="1"/>
          </p:nvPr>
        </p:nvSpPr>
        <p:spPr>
          <a:xfrm>
            <a:off x="5126418" y="552091"/>
            <a:ext cx="6224335" cy="5431536"/>
          </a:xfrm>
        </p:spPr>
        <p:txBody>
          <a:bodyPr anchor="ctr">
            <a:normAutofit/>
          </a:bodyPr>
          <a:lstStyle/>
          <a:p>
            <a:pPr marL="0" indent="0">
              <a:buNone/>
            </a:pPr>
            <a:endParaRPr lang="en-GB" sz="2200" b="1" dirty="0"/>
          </a:p>
          <a:p>
            <a:pPr marL="0" indent="0">
              <a:buNone/>
            </a:pPr>
            <a:endParaRPr lang="en-GB" sz="2200" b="1" dirty="0"/>
          </a:p>
          <a:p>
            <a:pPr marL="0" indent="0">
              <a:buNone/>
            </a:pPr>
            <a:r>
              <a:rPr lang="en-GB" sz="2400" b="1" dirty="0"/>
              <a:t>Task</a:t>
            </a:r>
          </a:p>
          <a:p>
            <a:pPr marL="0" indent="0">
              <a:buNone/>
            </a:pPr>
            <a:endParaRPr lang="en-GB" sz="2400" dirty="0"/>
          </a:p>
          <a:p>
            <a:r>
              <a:rPr lang="en-GB" sz="2400" dirty="0"/>
              <a:t>What are the symptoms of PTSD</a:t>
            </a:r>
            <a:r>
              <a:rPr lang="en-GB" sz="2200" dirty="0"/>
              <a:t>? </a:t>
            </a:r>
          </a:p>
        </p:txBody>
      </p:sp>
    </p:spTree>
    <p:extLst>
      <p:ext uri="{BB962C8B-B14F-4D97-AF65-F5344CB8AC3E}">
        <p14:creationId xmlns:p14="http://schemas.microsoft.com/office/powerpoint/2010/main" val="41193922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5A53F8DA-E781-4805-A8CB-36943EEFDAE5}"/>
              </a:ext>
            </a:extLst>
          </p:cNvPr>
          <p:cNvSpPr>
            <a:spLocks noGrp="1"/>
          </p:cNvSpPr>
          <p:nvPr>
            <p:ph type="title"/>
          </p:nvPr>
        </p:nvSpPr>
        <p:spPr>
          <a:xfrm>
            <a:off x="838200" y="401221"/>
            <a:ext cx="10515600" cy="1348065"/>
          </a:xfrm>
        </p:spPr>
        <p:txBody>
          <a:bodyPr>
            <a:normAutofit/>
          </a:bodyPr>
          <a:lstStyle/>
          <a:p>
            <a:r>
              <a:rPr lang="en-GB" sz="5400" dirty="0">
                <a:solidFill>
                  <a:srgbClr val="FFFFFF"/>
                </a:solidFill>
              </a:rPr>
              <a:t>PTSD</a:t>
            </a:r>
          </a:p>
        </p:txBody>
      </p:sp>
      <p:sp>
        <p:nvSpPr>
          <p:cNvPr id="3" name="Content Placeholder 2">
            <a:extLst>
              <a:ext uri="{FF2B5EF4-FFF2-40B4-BE49-F238E27FC236}">
                <a16:creationId xmlns:a16="http://schemas.microsoft.com/office/drawing/2014/main" id="{8C2EB4CD-51AE-4A7F-9576-3291F0C4523D}"/>
              </a:ext>
            </a:extLst>
          </p:cNvPr>
          <p:cNvSpPr>
            <a:spLocks noGrp="1"/>
          </p:cNvSpPr>
          <p:nvPr>
            <p:ph idx="1"/>
          </p:nvPr>
        </p:nvSpPr>
        <p:spPr>
          <a:xfrm>
            <a:off x="838200" y="2586789"/>
            <a:ext cx="10515600" cy="3590174"/>
          </a:xfrm>
        </p:spPr>
        <p:txBody>
          <a:bodyPr>
            <a:normAutofit/>
          </a:bodyPr>
          <a:lstStyle/>
          <a:p>
            <a:pPr marL="0" indent="0">
              <a:buNone/>
            </a:pPr>
            <a:r>
              <a:rPr lang="en-GB" sz="2400" b="0" i="0" dirty="0">
                <a:effectLst/>
                <a:latin typeface="Lato"/>
              </a:rPr>
              <a:t>Can experience PTSD</a:t>
            </a:r>
          </a:p>
          <a:p>
            <a:r>
              <a:rPr lang="en-GB" sz="2400" dirty="0">
                <a:latin typeface="Lato"/>
              </a:rPr>
              <a:t>Flashbacks</a:t>
            </a:r>
          </a:p>
          <a:p>
            <a:r>
              <a:rPr lang="en-GB" sz="2400" dirty="0">
                <a:latin typeface="Lato"/>
              </a:rPr>
              <a:t>Nightmares</a:t>
            </a:r>
          </a:p>
          <a:p>
            <a:r>
              <a:rPr lang="en-GB" sz="2400" dirty="0">
                <a:latin typeface="Lato"/>
              </a:rPr>
              <a:t>Intrusive thoughts</a:t>
            </a:r>
          </a:p>
          <a:p>
            <a:r>
              <a:rPr lang="en-GB" sz="2400" b="0" i="0" dirty="0">
                <a:effectLst/>
                <a:latin typeface="Lato"/>
              </a:rPr>
              <a:t>Reactions to something that reminds them of the experience</a:t>
            </a:r>
          </a:p>
          <a:p>
            <a:r>
              <a:rPr lang="en-GB" sz="2400" b="0" i="0" dirty="0">
                <a:effectLst/>
                <a:latin typeface="Lato"/>
              </a:rPr>
              <a:t>Avoidance (block out memories)</a:t>
            </a:r>
          </a:p>
          <a:p>
            <a:r>
              <a:rPr lang="en-GB" sz="2400" b="0" i="0" dirty="0">
                <a:effectLst/>
                <a:latin typeface="Lato"/>
              </a:rPr>
              <a:t>Avoidance (people, places or activities).</a:t>
            </a:r>
          </a:p>
          <a:p>
            <a:pPr marL="0" indent="0">
              <a:buNone/>
            </a:pPr>
            <a:endParaRPr lang="en-GB" sz="2200" b="0" i="0" dirty="0">
              <a:effectLst/>
              <a:latin typeface="Lato"/>
            </a:endParaRPr>
          </a:p>
          <a:p>
            <a:endParaRPr lang="en-GB" sz="2200" dirty="0"/>
          </a:p>
        </p:txBody>
      </p:sp>
    </p:spTree>
    <p:extLst>
      <p:ext uri="{BB962C8B-B14F-4D97-AF65-F5344CB8AC3E}">
        <p14:creationId xmlns:p14="http://schemas.microsoft.com/office/powerpoint/2010/main" val="29598538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DC9171F-AF6C-493B-BCF5-9CDB4E989DE8}"/>
              </a:ext>
            </a:extLst>
          </p:cNvPr>
          <p:cNvSpPr>
            <a:spLocks noGrp="1"/>
          </p:cNvSpPr>
          <p:nvPr>
            <p:ph type="title"/>
          </p:nvPr>
        </p:nvSpPr>
        <p:spPr>
          <a:xfrm>
            <a:off x="838200" y="401221"/>
            <a:ext cx="10515600" cy="1348065"/>
          </a:xfrm>
        </p:spPr>
        <p:txBody>
          <a:bodyPr>
            <a:normAutofit/>
          </a:bodyPr>
          <a:lstStyle/>
          <a:p>
            <a:r>
              <a:rPr lang="en-GB" sz="4200" dirty="0">
                <a:solidFill>
                  <a:srgbClr val="FFFFFF"/>
                </a:solidFill>
              </a:rPr>
              <a:t>Complex post traumatic stress disorder (CPTSD)</a:t>
            </a:r>
          </a:p>
        </p:txBody>
      </p:sp>
      <p:sp>
        <p:nvSpPr>
          <p:cNvPr id="3" name="Content Placeholder 2">
            <a:extLst>
              <a:ext uri="{FF2B5EF4-FFF2-40B4-BE49-F238E27FC236}">
                <a16:creationId xmlns:a16="http://schemas.microsoft.com/office/drawing/2014/main" id="{A1C23DCC-DB9A-477B-A0F2-C67F5E731552}"/>
              </a:ext>
            </a:extLst>
          </p:cNvPr>
          <p:cNvSpPr>
            <a:spLocks noGrp="1"/>
          </p:cNvSpPr>
          <p:nvPr>
            <p:ph idx="1"/>
          </p:nvPr>
        </p:nvSpPr>
        <p:spPr>
          <a:xfrm>
            <a:off x="838200" y="2586789"/>
            <a:ext cx="10515600" cy="3590174"/>
          </a:xfrm>
        </p:spPr>
        <p:txBody>
          <a:bodyPr>
            <a:normAutofit/>
          </a:bodyPr>
          <a:lstStyle/>
          <a:p>
            <a:pPr marL="0" indent="0">
              <a:buNone/>
            </a:pPr>
            <a:endParaRPr lang="en-GB" sz="2200" b="0" i="0" dirty="0">
              <a:effectLst/>
              <a:latin typeface="Lato"/>
            </a:endParaRPr>
          </a:p>
          <a:p>
            <a:pPr marL="0" indent="0">
              <a:buNone/>
            </a:pPr>
            <a:r>
              <a:rPr lang="en-GB" sz="2400" b="0" i="0" dirty="0">
                <a:effectLst/>
                <a:latin typeface="Lato"/>
              </a:rPr>
              <a:t>Another experience related to trauma is </a:t>
            </a:r>
            <a:r>
              <a:rPr lang="en-GB" sz="2400" i="0" dirty="0">
                <a:effectLst/>
                <a:latin typeface="Lato"/>
              </a:rPr>
              <a:t>CPTSD</a:t>
            </a:r>
            <a:r>
              <a:rPr lang="en-GB" sz="2400" b="0" i="0" dirty="0">
                <a:effectLst/>
                <a:latin typeface="Lato"/>
              </a:rPr>
              <a:t> </a:t>
            </a:r>
          </a:p>
          <a:p>
            <a:r>
              <a:rPr lang="en-GB" sz="2400" b="0" i="0" dirty="0">
                <a:effectLst/>
                <a:latin typeface="Lato"/>
              </a:rPr>
              <a:t>A young person who is diagnosed with this will be experiencing more severe symptoms and is likely to have gone through a childhood trauma that lasted a long time, such as abuse.</a:t>
            </a:r>
          </a:p>
          <a:p>
            <a:endParaRPr lang="en-GB" sz="2200" dirty="0"/>
          </a:p>
        </p:txBody>
      </p:sp>
    </p:spTree>
    <p:extLst>
      <p:ext uri="{BB962C8B-B14F-4D97-AF65-F5344CB8AC3E}">
        <p14:creationId xmlns:p14="http://schemas.microsoft.com/office/powerpoint/2010/main" val="24206834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C3D9840-157F-41A8-B605-C8178F7AB6B1}"/>
              </a:ext>
            </a:extLst>
          </p:cNvPr>
          <p:cNvSpPr>
            <a:spLocks noGrp="1"/>
          </p:cNvSpPr>
          <p:nvPr>
            <p:ph type="title"/>
          </p:nvPr>
        </p:nvSpPr>
        <p:spPr>
          <a:xfrm>
            <a:off x="6739128" y="638089"/>
            <a:ext cx="4818888" cy="1476801"/>
          </a:xfrm>
        </p:spPr>
        <p:txBody>
          <a:bodyPr anchor="b">
            <a:normAutofit/>
          </a:bodyPr>
          <a:lstStyle/>
          <a:p>
            <a:r>
              <a:rPr lang="en-GB" sz="5000" dirty="0"/>
              <a:t>Additional Concerns</a:t>
            </a:r>
          </a:p>
        </p:txBody>
      </p:sp>
      <p:pic>
        <p:nvPicPr>
          <p:cNvPr id="17" name="Graphic 6" descr="Group">
            <a:extLst>
              <a:ext uri="{FF2B5EF4-FFF2-40B4-BE49-F238E27FC236}">
                <a16:creationId xmlns:a16="http://schemas.microsoft.com/office/drawing/2014/main" id="{75AF2537-2B7C-440C-81B7-E405A3DEBE4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30936" y="699516"/>
            <a:ext cx="5458968" cy="5458968"/>
          </a:xfrm>
          <a:prstGeom prst="rect">
            <a:avLst/>
          </a:prstGeom>
        </p:spPr>
      </p:pic>
      <p:sp>
        <p:nvSpPr>
          <p:cNvPr id="18"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1CE9789-3CF2-473F-BB0B-5BCDF08DD8D2}"/>
              </a:ext>
            </a:extLst>
          </p:cNvPr>
          <p:cNvSpPr>
            <a:spLocks noGrp="1"/>
          </p:cNvSpPr>
          <p:nvPr>
            <p:ph idx="1"/>
          </p:nvPr>
        </p:nvSpPr>
        <p:spPr>
          <a:xfrm>
            <a:off x="6099048" y="2508270"/>
            <a:ext cx="5971032" cy="4331442"/>
          </a:xfrm>
        </p:spPr>
        <p:txBody>
          <a:bodyPr anchor="t">
            <a:normAutofit/>
          </a:bodyPr>
          <a:lstStyle/>
          <a:p>
            <a:r>
              <a:rPr lang="en-GB" sz="2400" dirty="0"/>
              <a:t>Adversity and trauma may affect people around</a:t>
            </a:r>
          </a:p>
          <a:p>
            <a:pPr>
              <a:buFont typeface="Wingdings" panose="05000000000000000000" pitchFamily="2" charset="2"/>
              <a:buChar char="Ø"/>
            </a:pPr>
            <a:r>
              <a:rPr lang="en-GB" sz="2400" dirty="0"/>
              <a:t>Teachers</a:t>
            </a:r>
          </a:p>
          <a:p>
            <a:pPr>
              <a:buFont typeface="Wingdings" panose="05000000000000000000" pitchFamily="2" charset="2"/>
              <a:buChar char="Ø"/>
            </a:pPr>
            <a:r>
              <a:rPr lang="en-GB" sz="2400" dirty="0"/>
              <a:t>Social workers</a:t>
            </a:r>
          </a:p>
          <a:p>
            <a:pPr>
              <a:buFont typeface="Wingdings" panose="05000000000000000000" pitchFamily="2" charset="2"/>
              <a:buChar char="Ø"/>
            </a:pPr>
            <a:r>
              <a:rPr lang="en-GB" sz="2400" dirty="0"/>
              <a:t>Counsellors</a:t>
            </a:r>
          </a:p>
          <a:p>
            <a:pPr>
              <a:buFont typeface="Wingdings" panose="05000000000000000000" pitchFamily="2" charset="2"/>
              <a:buChar char="Ø"/>
            </a:pPr>
            <a:r>
              <a:rPr lang="en-GB" sz="2400" dirty="0"/>
              <a:t>Therapists</a:t>
            </a:r>
          </a:p>
          <a:p>
            <a:pPr>
              <a:buFont typeface="Wingdings" panose="05000000000000000000" pitchFamily="2" charset="2"/>
              <a:buChar char="Ø"/>
            </a:pPr>
            <a:r>
              <a:rPr lang="en-GB" sz="2400" dirty="0"/>
              <a:t>Health professionals</a:t>
            </a:r>
          </a:p>
          <a:p>
            <a:pPr>
              <a:buFont typeface="Wingdings" panose="05000000000000000000" pitchFamily="2" charset="2"/>
              <a:buChar char="Ø"/>
            </a:pPr>
            <a:r>
              <a:rPr lang="en-GB" sz="2400" dirty="0"/>
              <a:t>Family members</a:t>
            </a:r>
          </a:p>
          <a:p>
            <a:pPr>
              <a:buFont typeface="Wingdings" panose="05000000000000000000" pitchFamily="2" charset="2"/>
              <a:buChar char="Ø"/>
            </a:pPr>
            <a:r>
              <a:rPr lang="en-GB" sz="2400" dirty="0"/>
              <a:t>Friends.</a:t>
            </a:r>
          </a:p>
          <a:p>
            <a:pPr marL="0" indent="0">
              <a:buNone/>
            </a:pPr>
            <a:endParaRPr lang="en-GB" sz="2000" dirty="0"/>
          </a:p>
        </p:txBody>
      </p:sp>
    </p:spTree>
    <p:extLst>
      <p:ext uri="{BB962C8B-B14F-4D97-AF65-F5344CB8AC3E}">
        <p14:creationId xmlns:p14="http://schemas.microsoft.com/office/powerpoint/2010/main" val="86999669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A25619C-DDA1-4126-AA8F-49EFEA59A49F}"/>
              </a:ext>
            </a:extLst>
          </p:cNvPr>
          <p:cNvSpPr>
            <a:spLocks noGrp="1"/>
          </p:cNvSpPr>
          <p:nvPr>
            <p:ph type="title"/>
          </p:nvPr>
        </p:nvSpPr>
        <p:spPr>
          <a:xfrm>
            <a:off x="841248" y="426720"/>
            <a:ext cx="10506456" cy="1919141"/>
          </a:xfrm>
        </p:spPr>
        <p:txBody>
          <a:bodyPr anchor="b">
            <a:normAutofit/>
          </a:bodyPr>
          <a:lstStyle/>
          <a:p>
            <a:r>
              <a:rPr lang="en-GB" sz="6000" dirty="0"/>
              <a:t>Taking on someone else’s trauma</a:t>
            </a:r>
          </a:p>
        </p:txBody>
      </p:sp>
      <p:sp>
        <p:nvSpPr>
          <p:cNvPr id="10" name="Rectangle 9">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2899927"/>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2" name="Rectangle 1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76031"/>
            <a:ext cx="1873457" cy="1371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63EFFB97-26A4-4706-80AC-71E6E34B71D6}"/>
              </a:ext>
            </a:extLst>
          </p:cNvPr>
          <p:cNvSpPr>
            <a:spLocks noGrp="1"/>
          </p:cNvSpPr>
          <p:nvPr>
            <p:ph idx="1"/>
          </p:nvPr>
        </p:nvSpPr>
        <p:spPr>
          <a:xfrm>
            <a:off x="841248" y="3337269"/>
            <a:ext cx="10509504" cy="2905686"/>
          </a:xfrm>
        </p:spPr>
        <p:txBody>
          <a:bodyPr>
            <a:normAutofit/>
          </a:bodyPr>
          <a:lstStyle/>
          <a:p>
            <a:r>
              <a:rPr lang="en-GB" sz="2400" dirty="0"/>
              <a:t>We are not acting in an adversity or trauma-informed way</a:t>
            </a:r>
          </a:p>
          <a:p>
            <a:r>
              <a:rPr lang="en-GB" sz="2400" dirty="0"/>
              <a:t>We are not saving them from confronting the distress they have experienced</a:t>
            </a:r>
          </a:p>
          <a:p>
            <a:pPr>
              <a:buFont typeface="Wingdings" panose="05000000000000000000" pitchFamily="2" charset="2"/>
              <a:buChar char="Ø"/>
            </a:pPr>
            <a:r>
              <a:rPr lang="en-GB" sz="2400" dirty="0"/>
              <a:t>This is why therapists talk about the importance of a therapeutic frame and the need to bracket our own experiences, so that we can focus on what the person in front of us needs, and to clarify what the best form of support we can offer is</a:t>
            </a:r>
            <a:r>
              <a:rPr lang="en-GB" sz="2200" dirty="0"/>
              <a:t>.</a:t>
            </a:r>
          </a:p>
        </p:txBody>
      </p:sp>
    </p:spTree>
    <p:extLst>
      <p:ext uri="{BB962C8B-B14F-4D97-AF65-F5344CB8AC3E}">
        <p14:creationId xmlns:p14="http://schemas.microsoft.com/office/powerpoint/2010/main" val="15513410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D0FB667-BF9D-4186-8264-2D5AA09672A3}"/>
              </a:ext>
            </a:extLst>
          </p:cNvPr>
          <p:cNvSpPr>
            <a:spLocks noGrp="1"/>
          </p:cNvSpPr>
          <p:nvPr>
            <p:ph type="title"/>
          </p:nvPr>
        </p:nvSpPr>
        <p:spPr>
          <a:xfrm>
            <a:off x="841248" y="426720"/>
            <a:ext cx="10506456" cy="1919141"/>
          </a:xfrm>
        </p:spPr>
        <p:txBody>
          <a:bodyPr anchor="b">
            <a:normAutofit/>
          </a:bodyPr>
          <a:lstStyle/>
          <a:p>
            <a:r>
              <a:rPr lang="en-GB" sz="6000" dirty="0"/>
              <a:t>Taking on someone else’s trauma</a:t>
            </a:r>
          </a:p>
        </p:txBody>
      </p:sp>
      <p:sp>
        <p:nvSpPr>
          <p:cNvPr id="10" name="Rectangle 9">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2899927"/>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2" name="Rectangle 1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76031"/>
            <a:ext cx="1873457" cy="1371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FD9FFA60-54E0-40E0-A88D-F3CAC9799A60}"/>
              </a:ext>
            </a:extLst>
          </p:cNvPr>
          <p:cNvSpPr>
            <a:spLocks noGrp="1"/>
          </p:cNvSpPr>
          <p:nvPr>
            <p:ph idx="1"/>
          </p:nvPr>
        </p:nvSpPr>
        <p:spPr>
          <a:xfrm>
            <a:off x="841248" y="3337268"/>
            <a:ext cx="10509504" cy="3094011"/>
          </a:xfrm>
        </p:spPr>
        <p:txBody>
          <a:bodyPr>
            <a:noAutofit/>
          </a:bodyPr>
          <a:lstStyle/>
          <a:p>
            <a:r>
              <a:rPr lang="en-GB" sz="2400" dirty="0"/>
              <a:t>Sometimes known as </a:t>
            </a:r>
          </a:p>
          <a:p>
            <a:pPr>
              <a:buFont typeface="Wingdings" panose="05000000000000000000" pitchFamily="2" charset="2"/>
              <a:buChar char="Ø"/>
            </a:pPr>
            <a:r>
              <a:rPr lang="en-GB" sz="2400" dirty="0"/>
              <a:t>vicarious traumatisation</a:t>
            </a:r>
          </a:p>
          <a:p>
            <a:pPr>
              <a:buFont typeface="Wingdings" panose="05000000000000000000" pitchFamily="2" charset="2"/>
              <a:buChar char="Ø"/>
            </a:pPr>
            <a:r>
              <a:rPr lang="en-GB" sz="2400" dirty="0"/>
              <a:t>compassion fatigue</a:t>
            </a:r>
          </a:p>
          <a:p>
            <a:pPr>
              <a:buFont typeface="Wingdings" panose="05000000000000000000" pitchFamily="2" charset="2"/>
              <a:buChar char="Ø"/>
            </a:pPr>
            <a:r>
              <a:rPr lang="en-GB" sz="2400" dirty="0"/>
              <a:t>secondary traumatic stress</a:t>
            </a:r>
          </a:p>
          <a:p>
            <a:r>
              <a:rPr lang="en-GB" sz="2400" dirty="0"/>
              <a:t>It is important to look out for signs that you are struggling to deal with the emotions relating to someone else’s experience</a:t>
            </a:r>
          </a:p>
          <a:p>
            <a:r>
              <a:rPr lang="en-GB" sz="2400" dirty="0"/>
              <a:t>You may need specialist help too.</a:t>
            </a:r>
          </a:p>
        </p:txBody>
      </p:sp>
    </p:spTree>
    <p:extLst>
      <p:ext uri="{BB962C8B-B14F-4D97-AF65-F5344CB8AC3E}">
        <p14:creationId xmlns:p14="http://schemas.microsoft.com/office/powerpoint/2010/main" val="232407589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0DBB182-0ECF-4B2F-B17C-C60EBEFA773E}"/>
              </a:ext>
            </a:extLst>
          </p:cNvPr>
          <p:cNvSpPr>
            <a:spLocks noGrp="1"/>
          </p:cNvSpPr>
          <p:nvPr>
            <p:ph type="title"/>
          </p:nvPr>
        </p:nvSpPr>
        <p:spPr>
          <a:xfrm>
            <a:off x="1115568" y="548640"/>
            <a:ext cx="10168128" cy="1179576"/>
          </a:xfrm>
        </p:spPr>
        <p:txBody>
          <a:bodyPr>
            <a:normAutofit/>
          </a:bodyPr>
          <a:lstStyle/>
          <a:p>
            <a:r>
              <a:rPr lang="en-GB" sz="4000" dirty="0"/>
              <a:t>Therapeutic practice can help</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B549F450-D2DF-4D96-BD60-454AFAD60615}"/>
              </a:ext>
            </a:extLst>
          </p:cNvPr>
          <p:cNvSpPr>
            <a:spLocks noGrp="1"/>
          </p:cNvSpPr>
          <p:nvPr>
            <p:ph idx="1"/>
          </p:nvPr>
        </p:nvSpPr>
        <p:spPr>
          <a:xfrm>
            <a:off x="1115568" y="2481943"/>
            <a:ext cx="10168128" cy="3695020"/>
          </a:xfrm>
        </p:spPr>
        <p:txBody>
          <a:bodyPr>
            <a:normAutofit/>
          </a:bodyPr>
          <a:lstStyle/>
          <a:p>
            <a:r>
              <a:rPr lang="en-GB" sz="2400" dirty="0"/>
              <a:t>The cycle of violence can be broken </a:t>
            </a:r>
          </a:p>
          <a:p>
            <a:r>
              <a:rPr lang="en-GB" sz="2400" dirty="0"/>
              <a:t>With the proper support, people at any stage in their life can gain an understanding of how adversity and trauma has impacted their life</a:t>
            </a:r>
          </a:p>
          <a:p>
            <a:r>
              <a:rPr lang="en-GB" sz="2400" dirty="0"/>
              <a:t>Understanding the deep-rooted and pervasive ways that someone can be impacted by adversity and trauma allows professionals to better deliver flexible and tailored support. </a:t>
            </a:r>
          </a:p>
          <a:p>
            <a:r>
              <a:rPr lang="en-GB" sz="2400" dirty="0"/>
              <a:t>This could include techniques to manage stress, skills to regulate emotions, and the development of supportive social networks for people at all stages of life (Brennan et al.  No date).</a:t>
            </a:r>
          </a:p>
        </p:txBody>
      </p:sp>
    </p:spTree>
    <p:extLst>
      <p:ext uri="{BB962C8B-B14F-4D97-AF65-F5344CB8AC3E}">
        <p14:creationId xmlns:p14="http://schemas.microsoft.com/office/powerpoint/2010/main" val="428966399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14"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89C9A0BE-37EC-439F-8505-5F23D3A8BFDD}"/>
              </a:ext>
            </a:extLst>
          </p:cNvPr>
          <p:cNvSpPr>
            <a:spLocks noGrp="1"/>
          </p:cNvSpPr>
          <p:nvPr>
            <p:ph type="title"/>
          </p:nvPr>
        </p:nvSpPr>
        <p:spPr>
          <a:xfrm>
            <a:off x="786385" y="841248"/>
            <a:ext cx="3515244" cy="5340097"/>
          </a:xfrm>
        </p:spPr>
        <p:txBody>
          <a:bodyPr anchor="ctr">
            <a:normAutofit/>
          </a:bodyPr>
          <a:lstStyle/>
          <a:p>
            <a:r>
              <a:rPr lang="en-GB">
                <a:solidFill>
                  <a:schemeClr val="bg1"/>
                </a:solidFill>
              </a:rPr>
              <a:t>Setting up therapeutic environments</a:t>
            </a:r>
          </a:p>
        </p:txBody>
      </p:sp>
      <p:graphicFrame>
        <p:nvGraphicFramePr>
          <p:cNvPr id="5" name="Content Placeholder 2">
            <a:extLst>
              <a:ext uri="{FF2B5EF4-FFF2-40B4-BE49-F238E27FC236}">
                <a16:creationId xmlns:a16="http://schemas.microsoft.com/office/drawing/2014/main" id="{9FEA1CFB-8923-426E-8BC6-D305E3020DDF}"/>
              </a:ext>
            </a:extLst>
          </p:cNvPr>
          <p:cNvGraphicFramePr>
            <a:graphicFrameLocks noGrp="1"/>
          </p:cNvGraphicFramePr>
          <p:nvPr>
            <p:ph idx="1"/>
            <p:extLst>
              <p:ext uri="{D42A27DB-BD31-4B8C-83A1-F6EECF244321}">
                <p14:modId xmlns:p14="http://schemas.microsoft.com/office/powerpoint/2010/main" val="772856063"/>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9050282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E641C31C-E5C2-41AD-9DA4-12C56B3D058C}"/>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Provision of therapeutic practice</a:t>
            </a:r>
          </a:p>
        </p:txBody>
      </p:sp>
      <p:sp>
        <p:nvSpPr>
          <p:cNvPr id="3" name="Content Placeholder 2">
            <a:extLst>
              <a:ext uri="{FF2B5EF4-FFF2-40B4-BE49-F238E27FC236}">
                <a16:creationId xmlns:a16="http://schemas.microsoft.com/office/drawing/2014/main" id="{2E26DB25-3DD3-470E-BE2C-52F4806400B5}"/>
              </a:ext>
            </a:extLst>
          </p:cNvPr>
          <p:cNvSpPr>
            <a:spLocks noGrp="1"/>
          </p:cNvSpPr>
          <p:nvPr>
            <p:ph idx="1"/>
          </p:nvPr>
        </p:nvSpPr>
        <p:spPr>
          <a:xfrm>
            <a:off x="6464410" y="841247"/>
            <a:ext cx="4484536" cy="5340097"/>
          </a:xfrm>
        </p:spPr>
        <p:txBody>
          <a:bodyPr anchor="ctr">
            <a:normAutofit/>
          </a:bodyPr>
          <a:lstStyle/>
          <a:p>
            <a:pPr marL="0" indent="0">
              <a:buNone/>
            </a:pPr>
            <a:r>
              <a:rPr lang="en-GB" sz="2400" dirty="0">
                <a:solidFill>
                  <a:schemeClr val="tx2"/>
                </a:solidFill>
              </a:rPr>
              <a:t>Schools</a:t>
            </a:r>
          </a:p>
          <a:p>
            <a:r>
              <a:rPr lang="en-GB" sz="2400" dirty="0">
                <a:solidFill>
                  <a:schemeClr val="tx2"/>
                </a:solidFill>
              </a:rPr>
              <a:t>Nurture groups</a:t>
            </a:r>
          </a:p>
          <a:p>
            <a:r>
              <a:rPr lang="en-GB" sz="2400" dirty="0">
                <a:solidFill>
                  <a:schemeClr val="tx2"/>
                </a:solidFill>
              </a:rPr>
              <a:t>Emotional Support Resources Assistants (ELSA)</a:t>
            </a:r>
          </a:p>
          <a:p>
            <a:endParaRPr lang="en-GB" sz="2400" dirty="0">
              <a:solidFill>
                <a:schemeClr val="tx2"/>
              </a:solidFill>
            </a:endParaRPr>
          </a:p>
          <a:p>
            <a:r>
              <a:rPr lang="en-GB" sz="2400" dirty="0">
                <a:solidFill>
                  <a:schemeClr val="tx2"/>
                </a:solidFill>
                <a:latin typeface="Roboto" pitchFamily="2" charset="0"/>
              </a:rPr>
              <a:t>C</a:t>
            </a:r>
            <a:r>
              <a:rPr lang="en-GB" sz="2400" b="0" i="0" u="none" strike="noStrike" dirty="0">
                <a:solidFill>
                  <a:schemeClr val="tx2"/>
                </a:solidFill>
                <a:effectLst/>
                <a:latin typeface="Roboto" pitchFamily="2" charset="0"/>
              </a:rPr>
              <a:t>aregiving facilities</a:t>
            </a:r>
          </a:p>
          <a:p>
            <a:r>
              <a:rPr lang="en-GB" sz="2400" dirty="0">
                <a:solidFill>
                  <a:schemeClr val="tx2"/>
                </a:solidFill>
                <a:latin typeface="Roboto" pitchFamily="2" charset="0"/>
              </a:rPr>
              <a:t>S</a:t>
            </a:r>
            <a:r>
              <a:rPr lang="en-GB" sz="2400" b="0" i="0" u="none" strike="noStrike" dirty="0">
                <a:solidFill>
                  <a:schemeClr val="tx2"/>
                </a:solidFill>
                <a:effectLst/>
                <a:latin typeface="Roboto" pitchFamily="2" charset="0"/>
              </a:rPr>
              <a:t>pecial spaces in hospitals</a:t>
            </a:r>
          </a:p>
          <a:p>
            <a:r>
              <a:rPr lang="en-GB" sz="2400" dirty="0">
                <a:solidFill>
                  <a:schemeClr val="tx2"/>
                </a:solidFill>
                <a:latin typeface="Roboto" pitchFamily="2" charset="0"/>
              </a:rPr>
              <a:t>O</a:t>
            </a:r>
            <a:r>
              <a:rPr lang="en-GB" sz="2400" b="0" i="0" u="none" strike="noStrike" dirty="0">
                <a:solidFill>
                  <a:schemeClr val="tx2"/>
                </a:solidFill>
                <a:effectLst/>
                <a:latin typeface="Roboto" pitchFamily="2" charset="0"/>
              </a:rPr>
              <a:t>utpatient facilities.</a:t>
            </a:r>
          </a:p>
        </p:txBody>
      </p:sp>
    </p:spTree>
    <p:extLst>
      <p:ext uri="{BB962C8B-B14F-4D97-AF65-F5344CB8AC3E}">
        <p14:creationId xmlns:p14="http://schemas.microsoft.com/office/powerpoint/2010/main" val="327841616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102E27-F532-4BF5-A525-D2AFF35D05F6}"/>
              </a:ext>
            </a:extLst>
          </p:cNvPr>
          <p:cNvSpPr>
            <a:spLocks noGrp="1"/>
          </p:cNvSpPr>
          <p:nvPr>
            <p:ph type="title"/>
          </p:nvPr>
        </p:nvSpPr>
        <p:spPr>
          <a:xfrm>
            <a:off x="1245072" y="1289765"/>
            <a:ext cx="3651101" cy="4270963"/>
          </a:xfrm>
        </p:spPr>
        <p:txBody>
          <a:bodyPr anchor="ctr">
            <a:normAutofit/>
          </a:bodyPr>
          <a:lstStyle/>
          <a:p>
            <a:pPr algn="ctr"/>
            <a:r>
              <a:rPr lang="en-GB" sz="5600">
                <a:solidFill>
                  <a:srgbClr val="FFFFFF"/>
                </a:solidFill>
              </a:rPr>
              <a:t>The British Association of Play Therapists</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28A03B09-72A0-4352-839D-DCBEAED703E6}"/>
              </a:ext>
            </a:extLst>
          </p:cNvPr>
          <p:cNvSpPr>
            <a:spLocks noGrp="1"/>
          </p:cNvSpPr>
          <p:nvPr>
            <p:ph idx="1"/>
          </p:nvPr>
        </p:nvSpPr>
        <p:spPr>
          <a:xfrm>
            <a:off x="6297233" y="518400"/>
            <a:ext cx="4771607" cy="5837949"/>
          </a:xfrm>
        </p:spPr>
        <p:txBody>
          <a:bodyPr anchor="ctr">
            <a:normAutofit/>
          </a:bodyPr>
          <a:lstStyle/>
          <a:p>
            <a:r>
              <a:rPr lang="en-GB" sz="2400" dirty="0">
                <a:solidFill>
                  <a:schemeClr val="tx1">
                    <a:alpha val="80000"/>
                  </a:schemeClr>
                </a:solidFill>
              </a:rPr>
              <a:t>Set up in 1992</a:t>
            </a:r>
          </a:p>
          <a:p>
            <a:r>
              <a:rPr lang="en-GB" sz="2400" dirty="0">
                <a:solidFill>
                  <a:schemeClr val="tx1">
                    <a:alpha val="80000"/>
                  </a:schemeClr>
                </a:solidFill>
              </a:rPr>
              <a:t>Regulates codes of practice and conduct for play therapists</a:t>
            </a:r>
          </a:p>
          <a:p>
            <a:r>
              <a:rPr lang="en-GB" sz="2400" dirty="0">
                <a:solidFill>
                  <a:schemeClr val="tx1">
                    <a:alpha val="80000"/>
                  </a:schemeClr>
                </a:solidFill>
              </a:rPr>
              <a:t>Registers play therapists</a:t>
            </a:r>
          </a:p>
          <a:p>
            <a:r>
              <a:rPr lang="en-GB" sz="2400" dirty="0">
                <a:solidFill>
                  <a:schemeClr val="tx1">
                    <a:alpha val="80000"/>
                  </a:schemeClr>
                </a:solidFill>
              </a:rPr>
              <a:t>Regulates training.</a:t>
            </a:r>
          </a:p>
          <a:p>
            <a:pPr marL="0" indent="0">
              <a:buNone/>
            </a:pPr>
            <a:endParaRPr lang="en-GB" sz="2000" dirty="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2586542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61737"/>
            <a:ext cx="2149361" cy="1870055"/>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52604" y="453981"/>
            <a:ext cx="6675120"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3576D6E7-E484-4F32-B7B0-BFCC3AA84765}"/>
              </a:ext>
            </a:extLst>
          </p:cNvPr>
          <p:cNvSpPr>
            <a:spLocks noGrp="1"/>
          </p:cNvSpPr>
          <p:nvPr>
            <p:ph type="title"/>
          </p:nvPr>
        </p:nvSpPr>
        <p:spPr>
          <a:xfrm>
            <a:off x="3045213" y="731520"/>
            <a:ext cx="6089904" cy="1426464"/>
          </a:xfrm>
        </p:spPr>
        <p:txBody>
          <a:bodyPr>
            <a:normAutofit/>
          </a:bodyPr>
          <a:lstStyle/>
          <a:p>
            <a:pPr algn="ctr"/>
            <a:r>
              <a:rPr lang="en-GB">
                <a:solidFill>
                  <a:srgbClr val="FFFFFF"/>
                </a:solidFill>
              </a:rPr>
              <a:t>Ethical considerations and code of conduct</a:t>
            </a:r>
          </a:p>
        </p:txBody>
      </p:sp>
      <p:sp>
        <p:nvSpPr>
          <p:cNvPr id="13" name="Rectangle 12">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768" y="453155"/>
            <a:ext cx="2149358" cy="1878638"/>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5" name="Rectangle 14">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80956"/>
            <a:ext cx="11264206"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377056B-3784-4645-8402-4BDE8EF36A9E}"/>
              </a:ext>
            </a:extLst>
          </p:cNvPr>
          <p:cNvGraphicFramePr>
            <a:graphicFrameLocks noGrp="1"/>
          </p:cNvGraphicFramePr>
          <p:nvPr>
            <p:ph idx="1"/>
            <p:extLst>
              <p:ext uri="{D42A27DB-BD31-4B8C-83A1-F6EECF244321}">
                <p14:modId xmlns:p14="http://schemas.microsoft.com/office/powerpoint/2010/main" val="3645857131"/>
              </p:ext>
            </p:extLst>
          </p:nvPr>
        </p:nvGraphicFramePr>
        <p:xfrm>
          <a:off x="788988" y="2798763"/>
          <a:ext cx="10598150" cy="32829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8886885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561AEE4-4E38-4BAC-976D-E0DE523FC5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F0BC676B-D19A-44DB-910A-0C0E6D4339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4431" y="3985"/>
            <a:ext cx="9772765" cy="6858000"/>
            <a:chOff x="1303402" y="3985"/>
            <a:chExt cx="9772765" cy="6858000"/>
          </a:xfrm>
        </p:grpSpPr>
        <p:sp>
          <p:nvSpPr>
            <p:cNvPr id="13" name="Freeform: Shape 12">
              <a:extLst>
                <a:ext uri="{FF2B5EF4-FFF2-40B4-BE49-F238E27FC236}">
                  <a16:creationId xmlns:a16="http://schemas.microsoft.com/office/drawing/2014/main" id="{999AA485-A13F-4455-814E-C116AD7E0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9C90D55F-0AFB-45E5-8815-A4701774CE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D476B6C1-4A41-48E6-8540-FC48FCD769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3347F445-D2CA-4FEB-AB8E-7A47AB57C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12F1B3D8-301E-4A54-9284-EB14E9056B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CE4B9C67-860A-4569-AC84-3ADE433D1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1175B763-A6E6-4AD1-9138-9B1164A7A8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5206554D-880E-457A-9B8D-C44FEAE59F1B}"/>
              </a:ext>
            </a:extLst>
          </p:cNvPr>
          <p:cNvSpPr>
            <a:spLocks noGrp="1"/>
          </p:cNvSpPr>
          <p:nvPr>
            <p:ph type="title"/>
          </p:nvPr>
        </p:nvSpPr>
        <p:spPr>
          <a:xfrm>
            <a:off x="3033466" y="991261"/>
            <a:ext cx="5754696" cy="1837349"/>
          </a:xfrm>
        </p:spPr>
        <p:txBody>
          <a:bodyPr anchor="ctr">
            <a:normAutofit/>
          </a:bodyPr>
          <a:lstStyle/>
          <a:p>
            <a:pPr algn="ctr"/>
            <a:r>
              <a:rPr lang="en-GB" sz="3600" dirty="0">
                <a:solidFill>
                  <a:schemeClr val="tx2"/>
                </a:solidFill>
              </a:rPr>
              <a:t>Asynchronous session</a:t>
            </a:r>
          </a:p>
        </p:txBody>
      </p:sp>
      <p:sp>
        <p:nvSpPr>
          <p:cNvPr id="3" name="Content Placeholder 2">
            <a:extLst>
              <a:ext uri="{FF2B5EF4-FFF2-40B4-BE49-F238E27FC236}">
                <a16:creationId xmlns:a16="http://schemas.microsoft.com/office/drawing/2014/main" id="{758715FB-00F4-4AB3-A04F-EEBB3F43F92F}"/>
              </a:ext>
            </a:extLst>
          </p:cNvPr>
          <p:cNvSpPr>
            <a:spLocks noGrp="1"/>
          </p:cNvSpPr>
          <p:nvPr>
            <p:ph idx="1"/>
          </p:nvPr>
        </p:nvSpPr>
        <p:spPr>
          <a:xfrm>
            <a:off x="2883878" y="2979336"/>
            <a:ext cx="6513340" cy="3351126"/>
          </a:xfrm>
        </p:spPr>
        <p:txBody>
          <a:bodyPr anchor="t">
            <a:normAutofit/>
          </a:bodyPr>
          <a:lstStyle/>
          <a:p>
            <a:r>
              <a:rPr lang="en-GB" sz="2400" dirty="0">
                <a:solidFill>
                  <a:schemeClr val="tx2"/>
                </a:solidFill>
              </a:rPr>
              <a:t>Research one topic such as trauma or abuse and identify which therapy could be offered</a:t>
            </a:r>
          </a:p>
          <a:p>
            <a:endParaRPr lang="en-GB" sz="2400" dirty="0">
              <a:solidFill>
                <a:schemeClr val="tx2"/>
              </a:solidFill>
            </a:endParaRPr>
          </a:p>
          <a:p>
            <a:r>
              <a:rPr lang="en-GB" sz="2400" dirty="0" err="1">
                <a:solidFill>
                  <a:schemeClr val="tx2"/>
                </a:solidFill>
              </a:rPr>
              <a:t>Wakelet</a:t>
            </a:r>
            <a:r>
              <a:rPr lang="en-GB" sz="2400" dirty="0">
                <a:solidFill>
                  <a:schemeClr val="tx2"/>
                </a:solidFill>
              </a:rPr>
              <a:t> will be available on teams</a:t>
            </a:r>
          </a:p>
          <a:p>
            <a:endParaRPr lang="en-GB" sz="2400" dirty="0">
              <a:solidFill>
                <a:schemeClr val="tx2"/>
              </a:solidFill>
            </a:endParaRPr>
          </a:p>
          <a:p>
            <a:r>
              <a:rPr lang="en-GB" sz="2400" dirty="0">
                <a:solidFill>
                  <a:schemeClr val="tx2"/>
                </a:solidFill>
              </a:rPr>
              <a:t>Please prepare your findings for discussion on 12</a:t>
            </a:r>
            <a:r>
              <a:rPr lang="en-GB" sz="2400" baseline="30000" dirty="0">
                <a:solidFill>
                  <a:schemeClr val="tx2"/>
                </a:solidFill>
              </a:rPr>
              <a:t>th</a:t>
            </a:r>
            <a:r>
              <a:rPr lang="en-GB" sz="2400" dirty="0">
                <a:solidFill>
                  <a:schemeClr val="tx2"/>
                </a:solidFill>
              </a:rPr>
              <a:t> March 2021.</a:t>
            </a:r>
          </a:p>
        </p:txBody>
      </p:sp>
    </p:spTree>
    <p:extLst>
      <p:ext uri="{BB962C8B-B14F-4D97-AF65-F5344CB8AC3E}">
        <p14:creationId xmlns:p14="http://schemas.microsoft.com/office/powerpoint/2010/main" val="204409955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9D74B4E-8F35-4691-97FC-D0B619B13AED}"/>
              </a:ext>
            </a:extLst>
          </p:cNvPr>
          <p:cNvSpPr>
            <a:spLocks noGrp="1"/>
          </p:cNvSpPr>
          <p:nvPr>
            <p:ph type="title"/>
          </p:nvPr>
        </p:nvSpPr>
        <p:spPr>
          <a:xfrm>
            <a:off x="841248" y="426720"/>
            <a:ext cx="10506456" cy="1919141"/>
          </a:xfrm>
        </p:spPr>
        <p:txBody>
          <a:bodyPr anchor="b">
            <a:normAutofit/>
          </a:bodyPr>
          <a:lstStyle/>
          <a:p>
            <a:r>
              <a:rPr lang="en-GB" sz="6000" dirty="0"/>
              <a:t>References</a:t>
            </a:r>
          </a:p>
        </p:txBody>
      </p:sp>
      <p:sp>
        <p:nvSpPr>
          <p:cNvPr id="10" name="Rectangle 9">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2899927"/>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2" name="Rectangle 1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76031"/>
            <a:ext cx="1873457" cy="1371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12E2D68A-1CD2-426B-8F8C-978765352E3A}"/>
              </a:ext>
            </a:extLst>
          </p:cNvPr>
          <p:cNvSpPr>
            <a:spLocks noGrp="1"/>
          </p:cNvSpPr>
          <p:nvPr>
            <p:ph idx="1"/>
          </p:nvPr>
        </p:nvSpPr>
        <p:spPr>
          <a:xfrm>
            <a:off x="841248" y="3337269"/>
            <a:ext cx="10509504" cy="2905686"/>
          </a:xfrm>
        </p:spPr>
        <p:txBody>
          <a:bodyPr>
            <a:normAutofit/>
          </a:bodyPr>
          <a:lstStyle/>
          <a:p>
            <a:r>
              <a:rPr lang="en-GB" sz="2200" dirty="0"/>
              <a:t>Brennan, R., Bush, M., </a:t>
            </a:r>
            <a:r>
              <a:rPr lang="en-GB" sz="2200" dirty="0" err="1"/>
              <a:t>Trickey</a:t>
            </a:r>
            <a:r>
              <a:rPr lang="en-GB" sz="2200" dirty="0"/>
              <a:t>, D., </a:t>
            </a:r>
            <a:r>
              <a:rPr lang="en-GB" sz="2200" dirty="0" err="1"/>
              <a:t>Levene</a:t>
            </a:r>
            <a:r>
              <a:rPr lang="en-GB" sz="2200" dirty="0"/>
              <a:t>, C.  and Watson, J.  (no date) </a:t>
            </a:r>
            <a:r>
              <a:rPr lang="en-GB" sz="2200" i="1" dirty="0"/>
              <a:t>Adversity and Trauma-Informed Practice, a Short Guide for Professionals Working on the Frontline</a:t>
            </a:r>
            <a:r>
              <a:rPr lang="en-GB" sz="2200" dirty="0"/>
              <a:t>.  Available at:   </a:t>
            </a:r>
            <a:r>
              <a:rPr lang="en-GB" sz="2200" dirty="0">
                <a:hlinkClick r:id="rId2"/>
              </a:rPr>
              <a:t>adversity-and-trauma-informed-practice-guide-for-professionals.pdf (youngminds.org.uk)</a:t>
            </a:r>
            <a:r>
              <a:rPr lang="en-GB" sz="2200" dirty="0"/>
              <a:t> (Accessed:  26</a:t>
            </a:r>
            <a:r>
              <a:rPr lang="en-GB" sz="2200" baseline="30000" dirty="0"/>
              <a:t>th</a:t>
            </a:r>
            <a:r>
              <a:rPr lang="en-GB" sz="2200" dirty="0"/>
              <a:t> February 2021).</a:t>
            </a:r>
          </a:p>
        </p:txBody>
      </p:sp>
    </p:spTree>
    <p:extLst>
      <p:ext uri="{BB962C8B-B14F-4D97-AF65-F5344CB8AC3E}">
        <p14:creationId xmlns:p14="http://schemas.microsoft.com/office/powerpoint/2010/main" val="28646076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TM02892315[[fn=Wisp]]</Template>
  <TotalTime>201</TotalTime>
  <Words>1344</Words>
  <Application>Microsoft Office PowerPoint</Application>
  <PresentationFormat>Widescreen</PresentationFormat>
  <Paragraphs>199</Paragraphs>
  <Slides>32</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32</vt:i4>
      </vt:variant>
    </vt:vector>
  </HeadingPairs>
  <TitlesOfParts>
    <vt:vector size="40" baseType="lpstr">
      <vt:lpstr>Arial</vt:lpstr>
      <vt:lpstr>Calibri</vt:lpstr>
      <vt:lpstr>Calibri Light</vt:lpstr>
      <vt:lpstr>Lato</vt:lpstr>
      <vt:lpstr>Roboto</vt:lpstr>
      <vt:lpstr>Trebuchet MS</vt:lpstr>
      <vt:lpstr>Wingdings</vt:lpstr>
      <vt:lpstr>Office Theme</vt:lpstr>
      <vt:lpstr>Working therapeutically with children and young people</vt:lpstr>
      <vt:lpstr>Aims and objectives</vt:lpstr>
      <vt:lpstr>Recap</vt:lpstr>
      <vt:lpstr>Signs a child has experienced trauma</vt:lpstr>
      <vt:lpstr>PowerPoint Presentation</vt:lpstr>
      <vt:lpstr>A child may feel</vt:lpstr>
      <vt:lpstr>Trauma</vt:lpstr>
      <vt:lpstr>Trauma</vt:lpstr>
      <vt:lpstr>Poverty</vt:lpstr>
      <vt:lpstr>Trauma</vt:lpstr>
      <vt:lpstr>Statistics</vt:lpstr>
      <vt:lpstr>Without timely intervention</vt:lpstr>
      <vt:lpstr>Barriers to therapeutic practice</vt:lpstr>
      <vt:lpstr>Other barriers</vt:lpstr>
      <vt:lpstr>Without timely intervention</vt:lpstr>
      <vt:lpstr>Without timely intervention</vt:lpstr>
      <vt:lpstr>Adverse effects</vt:lpstr>
      <vt:lpstr>  Chronic activation of the sympathetic nervous system  </vt:lpstr>
      <vt:lpstr>Lifelong impact</vt:lpstr>
      <vt:lpstr>Post traumatic stress disorder (PTSD)</vt:lpstr>
      <vt:lpstr>PTSD</vt:lpstr>
      <vt:lpstr>Complex post traumatic stress disorder (CPTSD)</vt:lpstr>
      <vt:lpstr>Additional Concerns</vt:lpstr>
      <vt:lpstr>Taking on someone else’s trauma</vt:lpstr>
      <vt:lpstr>Taking on someone else’s trauma</vt:lpstr>
      <vt:lpstr>Therapeutic practice can help</vt:lpstr>
      <vt:lpstr>Setting up therapeutic environments</vt:lpstr>
      <vt:lpstr>Provision of therapeutic practice</vt:lpstr>
      <vt:lpstr>The British Association of Play Therapists</vt:lpstr>
      <vt:lpstr>Ethical considerations and code of conduct</vt:lpstr>
      <vt:lpstr>Asynchronous session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Sarah Knight</dc:creator>
  <cp:lastModifiedBy>Sarah Knight</cp:lastModifiedBy>
  <cp:revision>31</cp:revision>
  <dcterms:created xsi:type="dcterms:W3CDTF">2021-02-26T10:28:26Z</dcterms:created>
  <dcterms:modified xsi:type="dcterms:W3CDTF">2021-03-06T14:14:01Z</dcterms:modified>
</cp:coreProperties>
</file>