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90" r:id="rId2"/>
    <p:sldId id="277" r:id="rId3"/>
    <p:sldId id="274" r:id="rId4"/>
    <p:sldId id="276" r:id="rId5"/>
    <p:sldId id="280" r:id="rId6"/>
    <p:sldId id="278" r:id="rId7"/>
    <p:sldId id="281" r:id="rId8"/>
    <p:sldId id="291" r:id="rId9"/>
    <p:sldId id="282" r:id="rId10"/>
    <p:sldId id="286" r:id="rId11"/>
    <p:sldId id="287" r:id="rId12"/>
    <p:sldId id="288" r:id="rId13"/>
    <p:sldId id="28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391A882-8A5C-4B05-859D-90D47D8571B2}">
          <p14:sldIdLst>
            <p14:sldId id="290"/>
          </p14:sldIdLst>
        </p14:section>
        <p14:section name="Untitled Section" id="{3CF44109-D121-4B13-BFAC-F5BDBF25378A}">
          <p14:sldIdLst>
            <p14:sldId id="277"/>
            <p14:sldId id="274"/>
            <p14:sldId id="276"/>
            <p14:sldId id="280"/>
            <p14:sldId id="278"/>
            <p14:sldId id="281"/>
            <p14:sldId id="291"/>
            <p14:sldId id="282"/>
            <p14:sldId id="286"/>
            <p14:sldId id="287"/>
            <p14:sldId id="288"/>
            <p14:sldId id="28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54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53801-A498-4F9D-B63D-5622A2EB9C5E}" type="datetimeFigureOut">
              <a:rPr lang="en-GB" smtClean="0"/>
              <a:t>24/03/2017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9FE127-565F-4673-A70D-7C2127AEAD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120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63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743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4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24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466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4242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6759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0263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5617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2161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990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362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FC0F4-9E9C-40D3-A6C6-8238604D6BC5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DDBB8-79C6-4ED8-BADA-DDE0C2142A4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981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BA9F9-E21E-483C-B53F-4AC71521D500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9313E-D6A8-464A-BCF8-343B72D9462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485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9D354-4D3C-456A-8B8C-62F80E48B64E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31CD1-0B31-485A-B8AC-1691615448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337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815BD-1611-40C6-9DD3-2F6BEEBC4459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A2C25-C0F5-4FF3-B5B1-7215D97A5A7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686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0538A-B679-4B68-B4F5-834DCFD1FC38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80BA1-BE91-4940-927C-F38C271155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6280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C6CDC-1B1E-44C6-9955-3428D8E52B40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F718A-87E1-4575-9E5B-A2EF0B5A79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245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F40C0-7B59-4E82-99CE-7037B637EEF0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B8493-DAAF-4AA8-808F-F53CF9C5F70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619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2B266-6E7E-4627-9AB8-BD6F8876696B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7C864-830B-4834-A8F0-5F2C015509B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631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BE1C4-2A50-41B7-8C7D-302F62A6EC56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271F6-5795-492B-B567-A24A28F9ED3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428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4A6E5-3E07-4070-80F9-B239B0E75830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712BE-7F95-462F-9241-46A3F8C1FD9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273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EEA60-EA02-4120-8AC2-149BB75F6C2E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D835D-B1DE-4B51-885F-4577C3476CF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403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CB95DB2-AA23-4133-8533-29EBE3F9D3E3}" type="datetimeFigureOut">
              <a:rPr lang="en-GB"/>
              <a:pPr>
                <a:defRPr/>
              </a:pPr>
              <a:t>24/03/2017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4D56DB-3D5E-428E-801F-08CC547FE01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9674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xtqJxq2yc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mp3"/><Relationship Id="rId13" Type="http://schemas.openxmlformats.org/officeDocument/2006/relationships/slideLayout" Target="../slideLayouts/slideLayout7.xml"/><Relationship Id="rId3" Type="http://schemas.microsoft.com/office/2007/relationships/media" Target="../media/media3.mp3"/><Relationship Id="rId7" Type="http://schemas.microsoft.com/office/2007/relationships/media" Target="../media/media5.mp3"/><Relationship Id="rId12" Type="http://schemas.openxmlformats.org/officeDocument/2006/relationships/audio" Target="../media/media7.mp3"/><Relationship Id="rId17" Type="http://schemas.openxmlformats.org/officeDocument/2006/relationships/image" Target="../media/image20.png"/><Relationship Id="rId2" Type="http://schemas.openxmlformats.org/officeDocument/2006/relationships/audio" Target="../media/media2.mp3"/><Relationship Id="rId16" Type="http://schemas.openxmlformats.org/officeDocument/2006/relationships/image" Target="../media/image19.png"/><Relationship Id="rId1" Type="http://schemas.microsoft.com/office/2007/relationships/media" Target="../media/media2.mp3"/><Relationship Id="rId6" Type="http://schemas.openxmlformats.org/officeDocument/2006/relationships/audio" Target="../media/media4.mp3"/><Relationship Id="rId11" Type="http://schemas.microsoft.com/office/2007/relationships/media" Target="../media/media7.mp3"/><Relationship Id="rId5" Type="http://schemas.microsoft.com/office/2007/relationships/media" Target="../media/media4.mp3"/><Relationship Id="rId15" Type="http://schemas.openxmlformats.org/officeDocument/2006/relationships/image" Target="../media/image1.jpeg"/><Relationship Id="rId10" Type="http://schemas.openxmlformats.org/officeDocument/2006/relationships/audio" Target="../media/media6.mp3"/><Relationship Id="rId4" Type="http://schemas.openxmlformats.org/officeDocument/2006/relationships/audio" Target="../media/media3.mp3"/><Relationship Id="rId9" Type="http://schemas.microsoft.com/office/2007/relationships/media" Target="../media/media6.mp3"/><Relationship Id="rId1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CFQgwJrCd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2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png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25.png"/><Relationship Id="rId5" Type="http://schemas.openxmlformats.org/officeDocument/2006/relationships/image" Target="../media/image24.jpe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2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s://surprisinglycompetentmedia.com/wp-content/uploads/2016/01/Low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67" y="1123758"/>
            <a:ext cx="2358815" cy="2086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https://upload.wikimedia.org/wikipedia/en/7/7b/David_Bowie_-_Heroes.pn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431" y="1123756"/>
            <a:ext cx="2317663" cy="208614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36766" y="1123756"/>
            <a:ext cx="2089221" cy="208922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-34925" y="-100013"/>
            <a:ext cx="9144000" cy="1644651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AHHI6012 Imagining the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City: The Urban Experience, 1851–Present</a:t>
            </a:r>
          </a:p>
          <a:p>
            <a:pPr>
              <a:defRPr/>
            </a:pP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Week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8 Berlin: Cold War City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–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Friday </a:t>
            </a: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3209904"/>
            <a:ext cx="7524328" cy="3648096"/>
          </a:xfrm>
          <a:prstGeom prst="rect">
            <a:avLst/>
          </a:prstGeom>
        </p:spPr>
        <p:txBody>
          <a:bodyPr wrap="square" lIns="540000" tIns="360000" rIns="540000" bIns="360000" numCol="2" spcCol="360000">
            <a:normAutofit fontScale="92500" lnSpcReduction="10000"/>
          </a:bodyPr>
          <a:lstStyle/>
          <a:p>
            <a:pPr>
              <a:defRPr/>
            </a:pPr>
            <a:r>
              <a:rPr lang="en-GB" sz="1600" b="1" u="sng" dirty="0" smtClean="0">
                <a:cs typeface="Arial" charset="0"/>
              </a:rPr>
              <a:t>SOUND</a:t>
            </a:r>
          </a:p>
          <a:p>
            <a:pPr>
              <a:defRPr/>
            </a:pPr>
            <a:r>
              <a:rPr lang="en-GB" sz="1600" b="1" u="sng" dirty="0" smtClean="0">
                <a:cs typeface="Arial" charset="0"/>
              </a:rPr>
              <a:t>1. Bowie/Berlin, c. 1976</a:t>
            </a:r>
          </a:p>
          <a:p>
            <a:pPr>
              <a:defRPr/>
            </a:pPr>
            <a:endParaRPr lang="en-GB" sz="1600" dirty="0">
              <a:cs typeface="Arial" charset="0"/>
            </a:endParaRPr>
          </a:p>
          <a:p>
            <a:pPr>
              <a:defRPr/>
            </a:pPr>
            <a:r>
              <a:rPr lang="en-GB" sz="1600" b="1" u="sng" dirty="0" smtClean="0">
                <a:cs typeface="Arial" charset="0"/>
              </a:rPr>
              <a:t>2. </a:t>
            </a:r>
            <a:r>
              <a:rPr lang="en-GB" sz="1600" b="1" i="1" u="sng" dirty="0" smtClean="0">
                <a:cs typeface="Arial" charset="0"/>
              </a:rPr>
              <a:t>Low</a:t>
            </a:r>
          </a:p>
          <a:p>
            <a:pPr marL="342900" indent="-342900">
              <a:buFontTx/>
              <a:buChar char="-"/>
              <a:defRPr/>
            </a:pPr>
            <a:endParaRPr lang="en-GB" sz="1600" dirty="0" smtClean="0">
              <a:cs typeface="Arial" charset="0"/>
            </a:endParaRPr>
          </a:p>
          <a:p>
            <a:pPr>
              <a:defRPr/>
            </a:pPr>
            <a:r>
              <a:rPr lang="en-GB" sz="1600" b="1" u="sng" dirty="0" smtClean="0">
                <a:cs typeface="Arial" charset="0"/>
              </a:rPr>
              <a:t>3. </a:t>
            </a:r>
            <a:r>
              <a:rPr lang="en-GB" sz="1600" b="1" i="1" u="sng" dirty="0" smtClean="0">
                <a:cs typeface="Arial" charset="0"/>
              </a:rPr>
              <a:t>“Heroes”</a:t>
            </a:r>
          </a:p>
          <a:p>
            <a:pPr>
              <a:defRPr/>
            </a:pPr>
            <a:endParaRPr lang="en-GB" sz="1600" b="1" u="sng" dirty="0" smtClean="0">
              <a:cs typeface="Arial" charset="0"/>
            </a:endParaRPr>
          </a:p>
          <a:p>
            <a:pPr>
              <a:defRPr/>
            </a:pPr>
            <a:r>
              <a:rPr lang="en-GB" sz="1600" b="1" u="sng" dirty="0" smtClean="0">
                <a:cs typeface="Arial" charset="0"/>
              </a:rPr>
              <a:t>4. ‘Where Are We Now?’ </a:t>
            </a:r>
          </a:p>
          <a:p>
            <a:pPr>
              <a:defRPr/>
            </a:pPr>
            <a:endParaRPr lang="en-GB" sz="1600" b="1" u="sng" dirty="0">
              <a:cs typeface="Arial" charset="0"/>
            </a:endParaRPr>
          </a:p>
          <a:p>
            <a:pPr>
              <a:defRPr/>
            </a:pPr>
            <a:r>
              <a:rPr lang="en-GB" sz="1600" b="1" u="sng" dirty="0" smtClean="0">
                <a:cs typeface="Arial" charset="0"/>
              </a:rPr>
              <a:t>VISION</a:t>
            </a:r>
          </a:p>
          <a:p>
            <a:pPr>
              <a:defRPr/>
            </a:pPr>
            <a:r>
              <a:rPr lang="en-GB" sz="1600" b="1" u="sng" dirty="0" smtClean="0">
                <a:cs typeface="Arial" charset="0"/>
              </a:rPr>
              <a:t>5. Images of Bowie’s Berlin Period</a:t>
            </a:r>
          </a:p>
          <a:p>
            <a:pPr>
              <a:defRPr/>
            </a:pPr>
            <a:endParaRPr lang="en-GB" sz="1600" dirty="0" smtClean="0">
              <a:cs typeface="Arial" charset="0"/>
            </a:endParaRPr>
          </a:p>
          <a:p>
            <a:pPr>
              <a:defRPr/>
            </a:pPr>
            <a:endParaRPr lang="en-GB" sz="1600" dirty="0" smtClean="0">
              <a:cs typeface="Arial" charset="0"/>
            </a:endParaRPr>
          </a:p>
          <a:p>
            <a:pPr>
              <a:defRPr/>
            </a:pPr>
            <a:endParaRPr lang="en-GB" sz="1600" dirty="0">
              <a:cs typeface="Arial" charset="0"/>
            </a:endParaRPr>
          </a:p>
          <a:p>
            <a:pPr algn="r">
              <a:defRPr/>
            </a:pPr>
            <a:r>
              <a:rPr lang="en-GB" sz="1600" b="1" u="sng" dirty="0" smtClean="0">
                <a:solidFill>
                  <a:srgbClr val="FFFF00"/>
                </a:solidFill>
                <a:cs typeface="Arial" charset="0"/>
              </a:rPr>
              <a:t>KEY QUESTIONS: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rgbClr val="FFFF00"/>
                </a:solidFill>
              </a:rPr>
              <a:t>What </a:t>
            </a:r>
            <a:r>
              <a:rPr lang="en-GB" sz="1600" b="1" dirty="0">
                <a:solidFill>
                  <a:srgbClr val="FFFF00"/>
                </a:solidFill>
              </a:rPr>
              <a:t>insights might Bowie’s music offer into the history and culture of Berlin?</a:t>
            </a:r>
            <a:endParaRPr lang="en-US" sz="1600" b="1" dirty="0">
              <a:solidFill>
                <a:srgbClr val="FFFF00"/>
              </a:solidFill>
            </a:endParaRP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rgbClr val="FFFF00"/>
                </a:solidFill>
              </a:rPr>
              <a:t>In </a:t>
            </a:r>
            <a:r>
              <a:rPr lang="en-GB" sz="1600" b="1" dirty="0">
                <a:solidFill>
                  <a:srgbClr val="FFFF00"/>
                </a:solidFill>
              </a:rPr>
              <a:t>what ways might music be an important, insightful way of representing cities? How might even wordless compositions evoke the urban experience?</a:t>
            </a:r>
            <a:endParaRPr lang="en-US" sz="1600" b="1" dirty="0">
              <a:solidFill>
                <a:srgbClr val="FFFF00"/>
              </a:solidFill>
            </a:endParaRPr>
          </a:p>
          <a:p>
            <a:pPr marL="285750" lvl="0" indent="-285750" algn="r"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rgbClr val="FFFF00"/>
                </a:solidFill>
              </a:rPr>
              <a:t>Can </a:t>
            </a:r>
            <a:r>
              <a:rPr lang="en-GB" sz="1600" b="1" dirty="0">
                <a:solidFill>
                  <a:srgbClr val="FFFF00"/>
                </a:solidFill>
              </a:rPr>
              <a:t>you think of any examples of musicians or pieces of music which you find evocative of a particular city?</a:t>
            </a:r>
            <a:endParaRPr lang="en-US" sz="1600" b="1" dirty="0">
              <a:solidFill>
                <a:srgbClr val="FFFF00"/>
              </a:solidFill>
            </a:endParaRPr>
          </a:p>
          <a:p>
            <a:pPr>
              <a:defRPr/>
            </a:pPr>
            <a:endParaRPr lang="en-GB" sz="1600" dirty="0">
              <a:cs typeface="Arial" charset="0"/>
            </a:endParaRPr>
          </a:p>
        </p:txBody>
      </p:sp>
      <p:pic>
        <p:nvPicPr>
          <p:cNvPr id="11" name="Picture 10" descr="http://s3.amazonaws.com/quietus_production/images/articles/3161/1979-lodger_1257350746_crop_570x280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076747" y="1233065"/>
            <a:ext cx="4308156" cy="184202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12 Heroes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00392" y="4686570"/>
            <a:ext cx="609600" cy="6096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524328" y="5257562"/>
            <a:ext cx="144784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>
              <a:defRPr/>
            </a:pPr>
            <a:r>
              <a:rPr lang="en-GB" sz="1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David Bowie, “Heroes” single version (1977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)</a:t>
            </a:r>
            <a:endParaRPr lang="en-GB" b="1" i="1" dirty="0">
              <a:solidFill>
                <a:srgbClr val="FF0000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961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40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27709"/>
            <a:ext cx="9144000" cy="2998762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>
                <a:cs typeface="Arial" charset="0"/>
              </a:rPr>
              <a:t>1. Bowie/Berlin, c. 1976</a:t>
            </a:r>
          </a:p>
          <a:p>
            <a:pPr>
              <a:defRPr/>
            </a:pPr>
            <a:r>
              <a:rPr lang="en-GB" sz="2000" dirty="0" smtClean="0">
                <a:cs typeface="Arial" charset="0"/>
              </a:rPr>
              <a:t>Bowie with John Lennon,</a:t>
            </a:r>
          </a:p>
          <a:p>
            <a:pPr>
              <a:defRPr/>
            </a:pPr>
            <a:r>
              <a:rPr lang="en-GB" sz="2000" dirty="0" smtClean="0">
                <a:cs typeface="Arial" charset="0"/>
              </a:rPr>
              <a:t>Grammys, 1975; in</a:t>
            </a:r>
          </a:p>
          <a:p>
            <a:pPr>
              <a:defRPr/>
            </a:pPr>
            <a:r>
              <a:rPr lang="en-GB" sz="2000" dirty="0" smtClean="0">
                <a:cs typeface="Arial" charset="0"/>
              </a:rPr>
              <a:t>London 1976</a:t>
            </a:r>
          </a:p>
          <a:p>
            <a:pPr>
              <a:defRPr/>
            </a:pPr>
            <a:endParaRPr lang="en-GB" sz="2000" b="1" dirty="0" smtClean="0">
              <a:solidFill>
                <a:srgbClr val="FFFF00"/>
              </a:solidFill>
              <a:cs typeface="Arial" charset="0"/>
            </a:endParaRPr>
          </a:p>
          <a:p>
            <a:pPr>
              <a:defRPr/>
            </a:pPr>
            <a:endParaRPr lang="en-GB" sz="20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0" y="928235"/>
            <a:ext cx="4788421" cy="3099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24" y="2052543"/>
            <a:ext cx="3214287" cy="4821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584" y="3522833"/>
            <a:ext cx="1700808" cy="1700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402" y="3537148"/>
            <a:ext cx="1700808" cy="1700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393" y="3547678"/>
            <a:ext cx="1690278" cy="1690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078" y="5237956"/>
            <a:ext cx="1669132" cy="1669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209" y="5237955"/>
            <a:ext cx="1734183" cy="1734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393" y="5237955"/>
            <a:ext cx="1690278" cy="170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787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27709"/>
            <a:ext cx="9144000" cy="749229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>
                <a:cs typeface="Arial" charset="0"/>
              </a:rPr>
              <a:t>1. Bowie/Berlin, c. 1976</a:t>
            </a:r>
          </a:p>
          <a:p>
            <a:pPr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“155 </a:t>
            </a:r>
            <a:r>
              <a:rPr lang="en-GB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Hauptstrasse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in </a:t>
            </a:r>
            <a:r>
              <a:rPr lang="en-GB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Schöneberg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[Bowie’s Berlin residence, pictured] 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is so unexceptional it could have featured in Wolf Jobst </a:t>
            </a:r>
            <a:r>
              <a:rPr lang="en-GB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Siedler’s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en-GB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Die </a:t>
            </a:r>
            <a:r>
              <a:rPr lang="en-GB" sz="20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Gemordete</a:t>
            </a:r>
            <a:r>
              <a:rPr lang="en-GB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en-GB" sz="20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Stadt</a:t>
            </a:r>
            <a:r>
              <a:rPr lang="en-GB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(</a:t>
            </a:r>
            <a:r>
              <a:rPr lang="en-GB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The Murdered City 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[1964]) … </a:t>
            </a:r>
            <a:r>
              <a:rPr lang="en-GB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Siedler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[was] the main critic of the devastation of the devastation of Berlin as a metropolis [and] laid the blame for the dire state of many areas in his home city not on the bombing </a:t>
            </a:r>
            <a:r>
              <a:rPr lang="en-GB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before 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1945, but on the city planners </a:t>
            </a:r>
            <a:r>
              <a:rPr lang="en-GB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after 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1945 … ‘Anti-urban’ is his word for everything planned and built in Berlin since the war.”</a:t>
            </a:r>
          </a:p>
          <a:p>
            <a:pPr marL="342900" indent="-342900" algn="r">
              <a:buFontTx/>
              <a:buChar char="-"/>
              <a:defRPr/>
            </a:pPr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Tobias </a:t>
            </a:r>
            <a:r>
              <a:rPr lang="en-GB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Rüther</a:t>
            </a:r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, </a:t>
            </a:r>
            <a:r>
              <a:rPr lang="en-GB" sz="1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Heroes: David Bowie</a:t>
            </a:r>
            <a:r>
              <a:rPr lang="en-GB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en-GB" sz="1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and Berlin </a:t>
            </a:r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(</a:t>
            </a:r>
            <a:r>
              <a:rPr lang="en-GB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Reaktion</a:t>
            </a:r>
            <a:r>
              <a:rPr lang="en-GB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Books: London, 2014), p. 63</a:t>
            </a:r>
          </a:p>
          <a:p>
            <a:pPr marL="342900" indent="-342900">
              <a:buFontTx/>
              <a:buChar char="-"/>
              <a:defRPr/>
            </a:pP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966268"/>
            <a:ext cx="4824536" cy="3216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88" y="1043609"/>
            <a:ext cx="2232248" cy="3043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958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27709"/>
            <a:ext cx="9144000" cy="6753636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>
                <a:cs typeface="Arial" charset="0"/>
              </a:rPr>
              <a:t>1. Bowie/Berlin, c. </a:t>
            </a:r>
            <a:r>
              <a:rPr lang="en-GB" sz="2400" b="1" u="sng" dirty="0" smtClean="0">
                <a:cs typeface="Arial" charset="0"/>
              </a:rPr>
              <a:t>1976: German Autumn, 1977</a:t>
            </a: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  <a:cs typeface="Arial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 smtClean="0">
                <a:cs typeface="Arial" charset="0"/>
              </a:rPr>
              <a:t>Kidnapping </a:t>
            </a:r>
            <a:r>
              <a:rPr lang="en-GB" sz="2000" dirty="0">
                <a:cs typeface="Arial" charset="0"/>
              </a:rPr>
              <a:t>and murder of industrialist </a:t>
            </a:r>
            <a:r>
              <a:rPr lang="en-GB" sz="2000" dirty="0" err="1">
                <a:cs typeface="Arial" charset="0"/>
              </a:rPr>
              <a:t>Hanns</a:t>
            </a:r>
            <a:r>
              <a:rPr lang="en-GB" sz="2000" dirty="0">
                <a:cs typeface="Arial" charset="0"/>
              </a:rPr>
              <a:t> Martin </a:t>
            </a:r>
            <a:r>
              <a:rPr lang="en-GB" sz="2000" dirty="0" err="1" smtClean="0">
                <a:cs typeface="Arial" charset="0"/>
              </a:rPr>
              <a:t>Schleyer</a:t>
            </a:r>
            <a:r>
              <a:rPr lang="en-GB" sz="2000" dirty="0" smtClean="0">
                <a:cs typeface="Arial" charset="0"/>
              </a:rPr>
              <a:t> (pictured) by </a:t>
            </a:r>
            <a:r>
              <a:rPr lang="en-GB" sz="2000" dirty="0">
                <a:cs typeface="Arial" charset="0"/>
              </a:rPr>
              <a:t>the Red Army Faction (RAF) </a:t>
            </a:r>
            <a:r>
              <a:rPr lang="en-GB" sz="2000" dirty="0" smtClean="0">
                <a:cs typeface="Arial" charset="0"/>
              </a:rPr>
              <a:t>– aka the </a:t>
            </a:r>
            <a:r>
              <a:rPr lang="en-GB" sz="2000" dirty="0" err="1" smtClean="0">
                <a:cs typeface="Arial" charset="0"/>
              </a:rPr>
              <a:t>Baader-Meinhoff</a:t>
            </a:r>
            <a:r>
              <a:rPr lang="en-GB" sz="2000" dirty="0" smtClean="0">
                <a:cs typeface="Arial" charset="0"/>
              </a:rPr>
              <a:t> Gang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 smtClean="0">
                <a:cs typeface="Arial" charset="0"/>
              </a:rPr>
              <a:t>Hijacking </a:t>
            </a:r>
            <a:r>
              <a:rPr lang="en-GB" sz="2000" dirty="0">
                <a:cs typeface="Arial" charset="0"/>
              </a:rPr>
              <a:t>of the Lufthansa </a:t>
            </a:r>
            <a:r>
              <a:rPr lang="en-GB" sz="2000" dirty="0" err="1" smtClean="0">
                <a:cs typeface="Arial" charset="0"/>
              </a:rPr>
              <a:t>airoplane</a:t>
            </a:r>
            <a:r>
              <a:rPr lang="en-GB" sz="2000" dirty="0" smtClean="0">
                <a:cs typeface="Arial" charset="0"/>
              </a:rPr>
              <a:t> by </a:t>
            </a:r>
            <a:r>
              <a:rPr lang="en-GB" sz="2000" dirty="0">
                <a:cs typeface="Arial" charset="0"/>
              </a:rPr>
              <a:t>the Popular Front for the Liberation of Palestine (</a:t>
            </a:r>
            <a:r>
              <a:rPr lang="en-GB" sz="2000" dirty="0" smtClean="0">
                <a:cs typeface="Arial" charset="0"/>
              </a:rPr>
              <a:t>PFLP)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 smtClean="0">
                <a:cs typeface="Arial" charset="0"/>
              </a:rPr>
              <a:t>Assassination </a:t>
            </a:r>
            <a:r>
              <a:rPr lang="en-GB" sz="2000" dirty="0">
                <a:cs typeface="Arial" charset="0"/>
              </a:rPr>
              <a:t>of Siegfried </a:t>
            </a:r>
            <a:r>
              <a:rPr lang="en-GB" sz="2000" dirty="0" err="1" smtClean="0">
                <a:cs typeface="Arial" charset="0"/>
              </a:rPr>
              <a:t>Buback</a:t>
            </a:r>
            <a:r>
              <a:rPr lang="en-GB" sz="2000" dirty="0">
                <a:cs typeface="Arial" charset="0"/>
              </a:rPr>
              <a:t>, attorney-general of West Germany </a:t>
            </a:r>
            <a:endParaRPr lang="en-GB" sz="2000" dirty="0" smtClean="0">
              <a:cs typeface="Arial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 smtClean="0">
                <a:cs typeface="Arial" charset="0"/>
              </a:rPr>
              <a:t>Ended with suicides of Andreas </a:t>
            </a:r>
            <a:r>
              <a:rPr lang="en-GB" sz="2000" dirty="0" err="1" smtClean="0">
                <a:cs typeface="Arial" charset="0"/>
              </a:rPr>
              <a:t>Baader</a:t>
            </a:r>
            <a:r>
              <a:rPr lang="en-GB" sz="2000" dirty="0" smtClean="0">
                <a:cs typeface="Arial" charset="0"/>
              </a:rPr>
              <a:t> (pictured) and other leading RAF members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000" dirty="0" smtClean="0">
              <a:cs typeface="Arial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000" dirty="0" smtClean="0">
              <a:cs typeface="Arial" charset="0"/>
            </a:endParaRPr>
          </a:p>
          <a:p>
            <a:pPr>
              <a:defRPr/>
            </a:pPr>
            <a:endParaRPr lang="en-GB" sz="2000" b="1" dirty="0" smtClean="0">
              <a:solidFill>
                <a:srgbClr val="FFFF00"/>
              </a:solidFill>
              <a:cs typeface="Arial" charset="0"/>
            </a:endParaRPr>
          </a:p>
          <a:p>
            <a:pPr>
              <a:defRPr/>
            </a:pPr>
            <a:endParaRPr lang="en-GB" sz="2400" b="1" dirty="0" smtClean="0">
              <a:solidFill>
                <a:srgbClr val="FFFF00"/>
              </a:solidFill>
              <a:cs typeface="Arial" charset="0"/>
            </a:endParaRPr>
          </a:p>
          <a:p>
            <a:pPr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96666"/>
            <a:ext cx="4319464" cy="2960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896666"/>
            <a:ext cx="2448272" cy="2619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777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27709"/>
            <a:ext cx="6831964" cy="6938302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>
                <a:cs typeface="Arial" charset="0"/>
              </a:rPr>
              <a:t>1. Bowie/Berlin, c. 1976</a:t>
            </a:r>
          </a:p>
          <a:p>
            <a:pPr>
              <a:defRPr/>
            </a:pPr>
            <a:endParaRPr lang="en-GB" sz="2000" b="1" dirty="0">
              <a:solidFill>
                <a:srgbClr val="FFFF00"/>
              </a:solidFill>
              <a:cs typeface="Arial" charset="0"/>
            </a:endParaRPr>
          </a:p>
          <a:p>
            <a:pPr lvl="0" algn="just"/>
            <a:r>
              <a:rPr lang="en-GB" sz="2400" b="1" dirty="0"/>
              <a:t>‘Station to Station,’ </a:t>
            </a:r>
            <a:r>
              <a:rPr lang="en-GB" sz="2400" b="1" i="1" dirty="0"/>
              <a:t>We Children on </a:t>
            </a:r>
            <a:r>
              <a:rPr lang="en-GB" sz="2400" b="1" i="1" dirty="0" err="1"/>
              <a:t>Bahnhaf</a:t>
            </a:r>
            <a:r>
              <a:rPr lang="en-GB" sz="2400" b="1" i="1" dirty="0"/>
              <a:t> Zoo </a:t>
            </a:r>
            <a:r>
              <a:rPr lang="en-GB" sz="2400" b="1" dirty="0"/>
              <a:t>(1981)</a:t>
            </a:r>
            <a:endParaRPr lang="en-GB" sz="2400" dirty="0"/>
          </a:p>
          <a:p>
            <a:pPr algn="just"/>
            <a:r>
              <a:rPr lang="en-GB" sz="2000" dirty="0" smtClean="0"/>
              <a:t>Bowie </a:t>
            </a:r>
            <a:r>
              <a:rPr lang="en-GB" sz="2000" dirty="0"/>
              <a:t>moved to Berlin in 1976, while beginning to assemble the album which would become </a:t>
            </a:r>
            <a:r>
              <a:rPr lang="en-GB" sz="2000" i="1" dirty="0"/>
              <a:t>Low</a:t>
            </a:r>
            <a:r>
              <a:rPr lang="en-GB" sz="2000" dirty="0"/>
              <a:t>. Shortly before taking up permanent residence on </a:t>
            </a:r>
            <a:r>
              <a:rPr lang="en-GB" sz="2000" dirty="0" err="1" smtClean="0"/>
              <a:t>Haupstrasse</a:t>
            </a:r>
            <a:r>
              <a:rPr lang="en-GB" sz="2000" dirty="0" smtClean="0"/>
              <a:t> </a:t>
            </a:r>
            <a:r>
              <a:rPr lang="en-GB" sz="2000" dirty="0"/>
              <a:t>in Berlin’s </a:t>
            </a:r>
            <a:r>
              <a:rPr lang="en-GB" sz="2000" dirty="0" err="1"/>
              <a:t>Schoeneberg</a:t>
            </a:r>
            <a:r>
              <a:rPr lang="en-GB" sz="2000" dirty="0"/>
              <a:t> district, Bowie played a concert at the city’s </a:t>
            </a:r>
            <a:r>
              <a:rPr lang="en-GB" sz="2000" dirty="0" err="1"/>
              <a:t>Deutschlandhalle</a:t>
            </a:r>
            <a:r>
              <a:rPr lang="en-GB" sz="2000" dirty="0"/>
              <a:t> on April 10 1976. This concert acted as an important plot-detail in the Berlin underworld memoir </a:t>
            </a:r>
            <a:r>
              <a:rPr lang="de-DE" sz="2000" i="1" dirty="0"/>
              <a:t>Wir Kinder vom Bahnhof Zoo</a:t>
            </a:r>
            <a:r>
              <a:rPr lang="de-DE" sz="2000" dirty="0"/>
              <a:t> </a:t>
            </a:r>
            <a:r>
              <a:rPr lang="en-GB" sz="2000" dirty="0"/>
              <a:t>(</a:t>
            </a:r>
            <a:r>
              <a:rPr lang="en-GB" sz="2000" i="1" dirty="0"/>
              <a:t>We Children of </a:t>
            </a:r>
            <a:r>
              <a:rPr lang="en-GB" sz="2000" i="1" dirty="0" err="1"/>
              <a:t>Bahnhof</a:t>
            </a:r>
            <a:r>
              <a:rPr lang="en-GB" sz="2000" i="1" dirty="0"/>
              <a:t> Zoo</a:t>
            </a:r>
            <a:r>
              <a:rPr lang="en-GB" sz="2000" dirty="0"/>
              <a:t>, 1979) by Christiane F, and was later dramatized in a film version. The performance offers a good impression of Bowie’s star appeal at the time of his move to Berlin.</a:t>
            </a:r>
          </a:p>
          <a:p>
            <a:r>
              <a:rPr lang="en-GB" sz="2000" dirty="0"/>
              <a:t>See this clip: </a:t>
            </a:r>
            <a:r>
              <a:rPr lang="en-GB" sz="2000" u="sng" dirty="0">
                <a:hlinkClick r:id="rId3"/>
              </a:rPr>
              <a:t>https://www.youtube.com/watch?v=KxtqJxq2yck</a:t>
            </a:r>
            <a:r>
              <a:rPr lang="en-GB" sz="2400" dirty="0"/>
              <a:t>.</a:t>
            </a: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3" name="Picture 2" descr="https://s-media-cache-ak0.pinimg.com/236x/96/dc/26/96dc262a853d90d765e837a64aa3f226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416" y="980728"/>
            <a:ext cx="2312035" cy="32105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240" y="4293096"/>
            <a:ext cx="23042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126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27709"/>
            <a:ext cx="6516216" cy="6384304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FF00"/>
                </a:solidFill>
                <a:cs typeface="Arial" charset="0"/>
              </a:rPr>
              <a:t>2. </a:t>
            </a:r>
            <a:r>
              <a:rPr lang="en-GB" sz="2400" b="1" i="1" dirty="0" smtClean="0">
                <a:solidFill>
                  <a:srgbClr val="FFFF00"/>
                </a:solidFill>
                <a:cs typeface="Arial" charset="0"/>
              </a:rPr>
              <a:t>Low</a:t>
            </a:r>
            <a:endParaRPr lang="en-GB" sz="2400" b="1" dirty="0" smtClean="0">
              <a:solidFill>
                <a:srgbClr val="FFFF00"/>
              </a:solidFill>
              <a:cs typeface="Arial" charset="0"/>
            </a:endParaRPr>
          </a:p>
          <a:p>
            <a:r>
              <a:rPr lang="en-GB" sz="2000" b="1" i="1" dirty="0" smtClean="0"/>
              <a:t>Low </a:t>
            </a:r>
            <a:r>
              <a:rPr lang="en-GB" sz="2000" b="1" dirty="0" smtClean="0"/>
              <a:t>(1977)</a:t>
            </a:r>
            <a:r>
              <a:rPr lang="en-GB" sz="2000" b="1" i="1" dirty="0" smtClean="0"/>
              <a:t/>
            </a:r>
            <a:br>
              <a:rPr lang="en-GB" sz="2000" b="1" i="1" dirty="0" smtClean="0"/>
            </a:br>
            <a:r>
              <a:rPr lang="en-GB" sz="2000" b="1" dirty="0" smtClean="0"/>
              <a:t>Side one </a:t>
            </a:r>
          </a:p>
          <a:p>
            <a:r>
              <a:rPr lang="en-GB" sz="2000" b="1" dirty="0" smtClean="0"/>
              <a:t>1</a:t>
            </a:r>
            <a:r>
              <a:rPr lang="en-GB" sz="2000" b="1" dirty="0"/>
              <a:t>. 	Speed of Life   	</a:t>
            </a:r>
            <a:r>
              <a:rPr lang="en-GB" sz="2000" b="1" dirty="0" smtClean="0"/>
              <a:t>		2:46</a:t>
            </a:r>
            <a:endParaRPr lang="en-GB" sz="2000" b="1" dirty="0"/>
          </a:p>
          <a:p>
            <a:r>
              <a:rPr lang="en-GB" sz="2000" b="1" dirty="0"/>
              <a:t>2. 	Breaking Glass 	</a:t>
            </a:r>
            <a:r>
              <a:rPr lang="en-GB" sz="2000" b="1" dirty="0" smtClean="0"/>
              <a:t>		1:52</a:t>
            </a:r>
            <a:endParaRPr lang="en-GB" sz="2000" b="1" dirty="0"/>
          </a:p>
          <a:p>
            <a:r>
              <a:rPr lang="en-GB" sz="2000" b="1" dirty="0"/>
              <a:t>3. 	What in the World   	</a:t>
            </a:r>
            <a:r>
              <a:rPr lang="en-GB" sz="2000" b="1" dirty="0" smtClean="0"/>
              <a:t>	2:23</a:t>
            </a:r>
            <a:endParaRPr lang="en-GB" sz="2000" b="1" dirty="0"/>
          </a:p>
          <a:p>
            <a:r>
              <a:rPr lang="en-GB" sz="2000" b="1" dirty="0"/>
              <a:t>4. 	Sound and Vision  	</a:t>
            </a:r>
            <a:r>
              <a:rPr lang="en-GB" sz="2000" b="1" dirty="0" smtClean="0"/>
              <a:t>	3:05</a:t>
            </a:r>
            <a:endParaRPr lang="en-GB" sz="2000" b="1" dirty="0"/>
          </a:p>
          <a:p>
            <a:r>
              <a:rPr lang="en-GB" sz="2000" b="1" dirty="0"/>
              <a:t>5. 	Always Crashing in the Same Car   	3:33</a:t>
            </a:r>
          </a:p>
          <a:p>
            <a:r>
              <a:rPr lang="en-GB" sz="2000" b="1" dirty="0"/>
              <a:t>6. 	Be My Wife   	</a:t>
            </a:r>
            <a:r>
              <a:rPr lang="en-GB" sz="2000" b="1" dirty="0" smtClean="0"/>
              <a:t>		2:58</a:t>
            </a:r>
            <a:endParaRPr lang="en-GB" sz="2000" b="1" dirty="0"/>
          </a:p>
          <a:p>
            <a:r>
              <a:rPr lang="en-GB" sz="2000" b="1" dirty="0"/>
              <a:t>7. 	A New Career in a New Town   	2:53</a:t>
            </a:r>
          </a:p>
          <a:p>
            <a:r>
              <a:rPr lang="en-GB" sz="2000" b="1" dirty="0" smtClean="0"/>
              <a:t>Side two</a:t>
            </a:r>
            <a:endParaRPr lang="en-GB" sz="2000" b="1" dirty="0"/>
          </a:p>
          <a:p>
            <a:r>
              <a:rPr lang="en-GB" sz="2000" b="1" dirty="0"/>
              <a:t>8. 	Warszawa	</a:t>
            </a:r>
            <a:r>
              <a:rPr lang="en-GB" sz="2000" b="1" dirty="0" smtClean="0"/>
              <a:t>		6:23</a:t>
            </a:r>
            <a:endParaRPr lang="en-GB" sz="2000" b="1" dirty="0"/>
          </a:p>
          <a:p>
            <a:r>
              <a:rPr lang="en-GB" sz="2000" b="1" dirty="0"/>
              <a:t>9. 	Art Decade   	</a:t>
            </a:r>
            <a:r>
              <a:rPr lang="en-GB" sz="2000" b="1" dirty="0" smtClean="0"/>
              <a:t>		3:46</a:t>
            </a:r>
            <a:endParaRPr lang="en-GB" sz="2000" b="1" dirty="0"/>
          </a:p>
          <a:p>
            <a:r>
              <a:rPr lang="en-GB" sz="2000" b="1" dirty="0"/>
              <a:t>10. 	Weeping </a:t>
            </a:r>
            <a:r>
              <a:rPr lang="en-GB" sz="2000" b="1" dirty="0" smtClean="0"/>
              <a:t>Wall		  </a:t>
            </a:r>
            <a:r>
              <a:rPr lang="en-GB" sz="2000" b="1" dirty="0"/>
              <a:t>	3:28</a:t>
            </a:r>
          </a:p>
          <a:p>
            <a:r>
              <a:rPr lang="en-GB" sz="2000" b="1" dirty="0"/>
              <a:t>11. 	</a:t>
            </a:r>
            <a:r>
              <a:rPr lang="en-GB" sz="2000" b="1" dirty="0" err="1"/>
              <a:t>Subterraneans</a:t>
            </a:r>
            <a:r>
              <a:rPr lang="en-GB" sz="2000" b="1" dirty="0"/>
              <a:t>  	</a:t>
            </a:r>
            <a:r>
              <a:rPr lang="en-GB" sz="2000" b="1" dirty="0" smtClean="0"/>
              <a:t>		5:39</a:t>
            </a:r>
            <a:endParaRPr lang="en-GB" sz="2000" b="1" dirty="0"/>
          </a:p>
          <a:p>
            <a:endParaRPr lang="en-GB" sz="2000" b="1" dirty="0" smtClean="0">
              <a:solidFill>
                <a:srgbClr val="FFFF00"/>
              </a:solidFill>
              <a:cs typeface="Arial" charset="0"/>
            </a:endParaRPr>
          </a:p>
          <a:p>
            <a:pPr>
              <a:defRPr/>
            </a:pPr>
            <a:endParaRPr lang="en-GB" sz="20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15" name="Picture 14" descr="https://surprisinglycompetentmedia.com/wp-content/uploads/2016/01/Low.jpg"/>
          <p:cNvPicPr/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705" y="5013176"/>
            <a:ext cx="1813151" cy="1843054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ectangle 15"/>
          <p:cNvSpPr/>
          <p:nvPr/>
        </p:nvSpPr>
        <p:spPr>
          <a:xfrm>
            <a:off x="5580113" y="60871"/>
            <a:ext cx="3563888" cy="6999857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342900" lvl="0" indent="-342900" algn="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Bowie once said that “wherever I am, I’ll be that city for the time I’m there and a few months afterwards.” Do the music and images of Bowie’s time in the city suggest this was the case with Berlin? If so, how, why and in which particular examples</a:t>
            </a:r>
            <a:r>
              <a:rPr lang="en-GB" sz="2400" dirty="0" smtClean="0">
                <a:solidFill>
                  <a:srgbClr val="FFFF00"/>
                </a:solidFill>
              </a:rPr>
              <a:t>?</a:t>
            </a:r>
            <a:endParaRPr lang="en-GB" sz="2400" dirty="0">
              <a:solidFill>
                <a:srgbClr val="FFFF00"/>
              </a:solidFill>
            </a:endParaRPr>
          </a:p>
        </p:txBody>
      </p:sp>
      <p:pic>
        <p:nvPicPr>
          <p:cNvPr id="3" name="11 Subterraneans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131296" y="4837375"/>
            <a:ext cx="609600" cy="609600"/>
          </a:xfrm>
          <a:prstGeom prst="rect">
            <a:avLst/>
          </a:prstGeom>
        </p:spPr>
      </p:pic>
      <p:pic>
        <p:nvPicPr>
          <p:cNvPr id="4" name="07 A New Career In A New Town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4267200" y="3219861"/>
            <a:ext cx="609600" cy="609600"/>
          </a:xfrm>
          <a:prstGeom prst="rect">
            <a:avLst/>
          </a:prstGeom>
        </p:spPr>
      </p:pic>
      <p:pic>
        <p:nvPicPr>
          <p:cNvPr id="5" name="08 Warszawa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436096" y="3829461"/>
            <a:ext cx="609600" cy="609600"/>
          </a:xfrm>
          <a:prstGeom prst="rect">
            <a:avLst/>
          </a:prstGeom>
        </p:spPr>
      </p:pic>
      <p:pic>
        <p:nvPicPr>
          <p:cNvPr id="6" name="09 Art Decade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4626056" y="4204320"/>
            <a:ext cx="609600" cy="609600"/>
          </a:xfrm>
          <a:prstGeom prst="rect">
            <a:avLst/>
          </a:prstGeom>
        </p:spPr>
      </p:pic>
      <p:pic>
        <p:nvPicPr>
          <p:cNvPr id="7" name="10 Weeping Wall.mp3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580113" y="4537284"/>
            <a:ext cx="609600" cy="609600"/>
          </a:xfrm>
          <a:prstGeom prst="rect">
            <a:avLst/>
          </a:prstGeom>
        </p:spPr>
      </p:pic>
      <p:pic>
        <p:nvPicPr>
          <p:cNvPr id="9" name="04 Sound And Vision.mp3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4572000" y="23488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2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1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32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837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272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0827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8340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27709"/>
            <a:ext cx="6516216" cy="7707743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FF00"/>
                </a:solidFill>
                <a:cs typeface="Arial" charset="0"/>
              </a:rPr>
              <a:t>3. </a:t>
            </a:r>
            <a:r>
              <a:rPr lang="en-GB" sz="2400" b="1" i="1" dirty="0" smtClean="0">
                <a:solidFill>
                  <a:srgbClr val="FFFF00"/>
                </a:solidFill>
                <a:cs typeface="Arial" charset="0"/>
              </a:rPr>
              <a:t>“Heroes”</a:t>
            </a:r>
          </a:p>
          <a:p>
            <a:r>
              <a:rPr lang="en-GB" sz="2000" b="1" i="1" dirty="0" smtClean="0"/>
              <a:t>“Heroes” </a:t>
            </a:r>
            <a:r>
              <a:rPr lang="en-GB" sz="2000" b="1" dirty="0" smtClean="0"/>
              <a:t>(1977)</a:t>
            </a:r>
          </a:p>
          <a:p>
            <a:r>
              <a:rPr lang="en-GB" sz="1900" b="1" dirty="0" smtClean="0"/>
              <a:t>Side </a:t>
            </a:r>
            <a:r>
              <a:rPr lang="en-GB" sz="1900" b="1" dirty="0"/>
              <a:t>one</a:t>
            </a:r>
          </a:p>
          <a:p>
            <a:r>
              <a:rPr lang="en-GB" sz="1900" b="1" dirty="0"/>
              <a:t>1. 	Beauty and the Beast   	3:32</a:t>
            </a:r>
          </a:p>
          <a:p>
            <a:r>
              <a:rPr lang="en-GB" sz="1900" b="1" dirty="0"/>
              <a:t>2. 	Joe the Lion   		</a:t>
            </a:r>
            <a:r>
              <a:rPr lang="en-GB" sz="1900" b="1" dirty="0" smtClean="0"/>
              <a:t>3:05</a:t>
            </a:r>
            <a:endParaRPr lang="en-GB" sz="1900" b="1" dirty="0"/>
          </a:p>
          <a:p>
            <a:r>
              <a:rPr lang="en-GB" sz="1900" b="1" dirty="0"/>
              <a:t>3. 	Heroes 	</a:t>
            </a:r>
            <a:r>
              <a:rPr lang="en-GB" sz="1900" b="1" dirty="0" smtClean="0"/>
              <a:t>		6:07 (Single 3:38)</a:t>
            </a:r>
            <a:endParaRPr lang="en-GB" sz="1900" b="1" dirty="0"/>
          </a:p>
          <a:p>
            <a:r>
              <a:rPr lang="en-GB" sz="1900" b="1" dirty="0"/>
              <a:t>4. 	Sons of the Silent Age   	3:15</a:t>
            </a:r>
          </a:p>
          <a:p>
            <a:r>
              <a:rPr lang="en-GB" sz="1900" b="1" dirty="0"/>
              <a:t>5. 	Blackout   	</a:t>
            </a:r>
            <a:r>
              <a:rPr lang="en-GB" sz="1900" b="1" dirty="0" smtClean="0"/>
              <a:t>	3:50</a:t>
            </a:r>
            <a:endParaRPr lang="en-GB" sz="1900" b="1" dirty="0"/>
          </a:p>
          <a:p>
            <a:r>
              <a:rPr lang="en-GB" sz="1900" b="1" dirty="0" smtClean="0"/>
              <a:t>Side </a:t>
            </a:r>
            <a:r>
              <a:rPr lang="en-GB" sz="1900" b="1" dirty="0"/>
              <a:t>two</a:t>
            </a:r>
          </a:p>
          <a:p>
            <a:r>
              <a:rPr lang="en-GB" sz="1900" b="1" dirty="0"/>
              <a:t>6. 	V-2 Schneider   	</a:t>
            </a:r>
            <a:r>
              <a:rPr lang="en-GB" sz="1900" b="1" dirty="0" smtClean="0"/>
              <a:t>	3:10</a:t>
            </a:r>
            <a:endParaRPr lang="en-GB" sz="1900" b="1" dirty="0"/>
          </a:p>
          <a:p>
            <a:r>
              <a:rPr lang="en-GB" sz="1900" b="1" dirty="0"/>
              <a:t>7. 	Sense of Doubt	 	3:57</a:t>
            </a:r>
          </a:p>
          <a:p>
            <a:r>
              <a:rPr lang="en-GB" sz="1900" b="1" dirty="0"/>
              <a:t>8. 	Moss Garden 	</a:t>
            </a:r>
            <a:r>
              <a:rPr lang="en-GB" sz="1900" b="1" dirty="0" smtClean="0"/>
              <a:t>	5:03</a:t>
            </a:r>
            <a:endParaRPr lang="en-GB" sz="1900" b="1" dirty="0"/>
          </a:p>
          <a:p>
            <a:r>
              <a:rPr lang="en-GB" sz="1900" b="1" dirty="0" smtClean="0"/>
              <a:t>9. 	</a:t>
            </a:r>
            <a:r>
              <a:rPr lang="en-GB" sz="1900" b="1" dirty="0" err="1" smtClean="0"/>
              <a:t>Neuköln</a:t>
            </a:r>
            <a:r>
              <a:rPr lang="en-GB" sz="1900" b="1" dirty="0" smtClean="0"/>
              <a:t>		</a:t>
            </a:r>
            <a:r>
              <a:rPr lang="en-GB" sz="1900" b="1" dirty="0" smtClean="0"/>
              <a:t>	</a:t>
            </a:r>
            <a:r>
              <a:rPr lang="en-GB" sz="1900" b="1" dirty="0" smtClean="0"/>
              <a:t>4:34</a:t>
            </a:r>
            <a:endParaRPr lang="en-GB" sz="1900" b="1" dirty="0"/>
          </a:p>
          <a:p>
            <a:pPr marL="457200" indent="-457200">
              <a:buAutoNum type="arabicPeriod" startAt="10"/>
            </a:pPr>
            <a:r>
              <a:rPr lang="en-GB" sz="1900" b="1" dirty="0" smtClean="0"/>
              <a:t>The Secret </a:t>
            </a:r>
            <a:r>
              <a:rPr lang="en-GB" sz="1900" b="1" dirty="0"/>
              <a:t>Life of Arabia 	</a:t>
            </a:r>
            <a:r>
              <a:rPr lang="en-GB" sz="1900" b="1" dirty="0" smtClean="0"/>
              <a:t>3:46</a:t>
            </a:r>
          </a:p>
          <a:p>
            <a:pPr marL="457200" indent="-457200">
              <a:buAutoNum type="arabicPeriod" startAt="10"/>
            </a:pPr>
            <a:endParaRPr lang="en-GB" sz="1900" b="1" dirty="0"/>
          </a:p>
          <a:p>
            <a:endParaRPr lang="en-GB" sz="1900" b="1" dirty="0" smtClean="0"/>
          </a:p>
          <a:p>
            <a:r>
              <a:rPr lang="en-GB" sz="2000" b="1" dirty="0" smtClean="0"/>
              <a:t> </a:t>
            </a:r>
            <a:endParaRPr lang="en-GB" sz="2000" b="1" dirty="0"/>
          </a:p>
          <a:p>
            <a:r>
              <a:rPr lang="en-GB" sz="2000" b="1" dirty="0">
                <a:hlinkClick r:id="rId3"/>
              </a:rPr>
              <a:t>https://www.youtube.com/watch?v=_</a:t>
            </a:r>
            <a:r>
              <a:rPr lang="en-GB" sz="2000" b="1" dirty="0" smtClean="0">
                <a:hlinkClick r:id="rId3"/>
              </a:rPr>
              <a:t>CFQgwJrCdM</a:t>
            </a:r>
            <a:endParaRPr lang="en-GB" sz="2000" b="1" dirty="0" smtClean="0"/>
          </a:p>
          <a:p>
            <a:r>
              <a:rPr lang="en-GB" sz="2000" b="1" dirty="0" smtClean="0"/>
              <a:t/>
            </a:r>
            <a:br>
              <a:rPr lang="en-GB" sz="2000" b="1" dirty="0" smtClean="0"/>
            </a:br>
            <a:endParaRPr lang="en-GB" sz="2000" b="1" dirty="0" smtClean="0">
              <a:solidFill>
                <a:srgbClr val="FFFF00"/>
              </a:solidFill>
              <a:cs typeface="Arial" charset="0"/>
            </a:endParaRPr>
          </a:p>
          <a:p>
            <a:pPr>
              <a:defRPr/>
            </a:pPr>
            <a:endParaRPr lang="en-GB" sz="2000" b="1" dirty="0">
              <a:solidFill>
                <a:srgbClr val="FFFF00"/>
              </a:solidFill>
              <a:cs typeface="Arial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5580113" y="60871"/>
            <a:ext cx="3563888" cy="6999857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342900" lvl="0" indent="-342900" algn="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Bowie once said that “wherever I am, I’ll be that city for the time I’m there and a few months afterwards.” Do the music and images of Bowie’s time in the city suggest this was the case with Berlin? If so, how, why and in which particular examples</a:t>
            </a:r>
            <a:r>
              <a:rPr lang="en-GB" sz="2400" dirty="0" smtClean="0">
                <a:solidFill>
                  <a:srgbClr val="FFFF00"/>
                </a:solidFill>
              </a:rPr>
              <a:t>?</a:t>
            </a:r>
            <a:endParaRPr lang="en-GB" sz="2400" dirty="0">
              <a:solidFill>
                <a:srgbClr val="FFFF00"/>
              </a:solidFill>
            </a:endParaRPr>
          </a:p>
        </p:txBody>
      </p:sp>
      <p:pic>
        <p:nvPicPr>
          <p:cNvPr id="12" name="Picture 11" descr="https://upload.wikimedia.org/wikipedia/en/7/7b/David_Bowie_-_Heroes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797152"/>
            <a:ext cx="2047168" cy="206566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35220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5752" y="318809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https://www.youtube.com/watch?v=_CFQgwJrCdM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974" y="188640"/>
            <a:ext cx="4140026" cy="276136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365223" y="836712"/>
            <a:ext cx="259926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err="1"/>
              <a:t>Neuköln</a:t>
            </a:r>
            <a:r>
              <a:rPr lang="en-US" sz="3200" dirty="0"/>
              <a:t>	 (</a:t>
            </a:r>
            <a:r>
              <a:rPr lang="en-US" sz="3200" dirty="0" err="1" smtClean="0"/>
              <a:t>Neukölln</a:t>
            </a:r>
            <a:r>
              <a:rPr lang="en-US" sz="3200" dirty="0" smtClean="0"/>
              <a:t>)</a:t>
            </a:r>
            <a:r>
              <a:rPr lang="en-US" dirty="0"/>
              <a:t>	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685" y="3511259"/>
            <a:ext cx="4265315" cy="3346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156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"/>
            <a:ext cx="9144000" cy="7323022"/>
          </a:xfrm>
          <a:prstGeom prst="rect">
            <a:avLst/>
          </a:prstGeom>
        </p:spPr>
        <p:txBody>
          <a:bodyPr wrap="square" lIns="540000" tIns="540000" rIns="540000" bIns="540000" numCol="3" spcCol="360000">
            <a:spAutoFit/>
          </a:bodyPr>
          <a:lstStyle/>
          <a:p>
            <a:r>
              <a:rPr lang="en-GB" sz="1500" dirty="0" smtClean="0"/>
              <a:t>I</a:t>
            </a:r>
            <a:r>
              <a:rPr lang="en-GB" sz="1500" dirty="0"/>
              <a:t>, I will be king</a:t>
            </a:r>
          </a:p>
          <a:p>
            <a:r>
              <a:rPr lang="en-GB" sz="1500" dirty="0"/>
              <a:t>And you, you will be queen</a:t>
            </a:r>
          </a:p>
          <a:p>
            <a:r>
              <a:rPr lang="en-GB" sz="1500" dirty="0"/>
              <a:t>Though nothing will drive them away</a:t>
            </a:r>
          </a:p>
          <a:p>
            <a:r>
              <a:rPr lang="en-GB" sz="1500" dirty="0"/>
              <a:t>We can beat them, just for one day</a:t>
            </a:r>
          </a:p>
          <a:p>
            <a:r>
              <a:rPr lang="en-GB" sz="1500" dirty="0"/>
              <a:t>We can be Heroes, just for one day</a:t>
            </a:r>
          </a:p>
          <a:p>
            <a:r>
              <a:rPr lang="en-GB" sz="1500" dirty="0"/>
              <a:t> </a:t>
            </a:r>
          </a:p>
          <a:p>
            <a:r>
              <a:rPr lang="en-GB" sz="1500" dirty="0"/>
              <a:t>And you, you can be mean</a:t>
            </a:r>
          </a:p>
          <a:p>
            <a:r>
              <a:rPr lang="en-GB" sz="1500" dirty="0"/>
              <a:t>And I, I'll drink all the time</a:t>
            </a:r>
          </a:p>
          <a:p>
            <a:r>
              <a:rPr lang="en-GB" sz="1500" dirty="0" err="1"/>
              <a:t>'Cause</a:t>
            </a:r>
            <a:r>
              <a:rPr lang="en-GB" sz="1500" dirty="0"/>
              <a:t> we're lovers, and that is a fact</a:t>
            </a:r>
          </a:p>
          <a:p>
            <a:r>
              <a:rPr lang="en-GB" sz="1500" dirty="0"/>
              <a:t>Yes we're lovers, and that is that</a:t>
            </a:r>
          </a:p>
          <a:p>
            <a:r>
              <a:rPr lang="en-GB" sz="1500" dirty="0"/>
              <a:t> </a:t>
            </a:r>
          </a:p>
          <a:p>
            <a:r>
              <a:rPr lang="en-GB" sz="1500" dirty="0"/>
              <a:t>Though nothing, will keep us together</a:t>
            </a:r>
          </a:p>
          <a:p>
            <a:r>
              <a:rPr lang="en-GB" sz="1500" dirty="0" smtClean="0"/>
              <a:t>We could steal time,</a:t>
            </a:r>
          </a:p>
          <a:p>
            <a:r>
              <a:rPr lang="en-GB" sz="1500" dirty="0" smtClean="0"/>
              <a:t>just </a:t>
            </a:r>
            <a:r>
              <a:rPr lang="en-GB" sz="1500" dirty="0"/>
              <a:t>for one day</a:t>
            </a:r>
          </a:p>
          <a:p>
            <a:r>
              <a:rPr lang="en-GB" sz="1500" dirty="0"/>
              <a:t>We can be Heroes, for ever and ever</a:t>
            </a:r>
          </a:p>
          <a:p>
            <a:r>
              <a:rPr lang="en-GB" sz="1500" dirty="0"/>
              <a:t>What </a:t>
            </a:r>
            <a:r>
              <a:rPr lang="en-GB" sz="1500" dirty="0" err="1"/>
              <a:t>d’you</a:t>
            </a:r>
            <a:r>
              <a:rPr lang="en-GB" sz="1500" dirty="0"/>
              <a:t> say?</a:t>
            </a:r>
          </a:p>
          <a:p>
            <a:r>
              <a:rPr lang="en-GB" sz="1500" dirty="0"/>
              <a:t> </a:t>
            </a:r>
          </a:p>
          <a:p>
            <a:r>
              <a:rPr lang="en-GB" sz="1500" dirty="0"/>
              <a:t>I, I wish you could swim</a:t>
            </a:r>
          </a:p>
          <a:p>
            <a:r>
              <a:rPr lang="en-GB" sz="1500" dirty="0"/>
              <a:t>Like the dolphins, like dolphins can swim</a:t>
            </a:r>
          </a:p>
          <a:p>
            <a:r>
              <a:rPr lang="en-GB" sz="1500" dirty="0"/>
              <a:t>Though nothing,</a:t>
            </a:r>
          </a:p>
          <a:p>
            <a:r>
              <a:rPr lang="en-GB" sz="1500" dirty="0"/>
              <a:t>nothing will keep us together</a:t>
            </a:r>
          </a:p>
          <a:p>
            <a:r>
              <a:rPr lang="en-GB" sz="1500" dirty="0"/>
              <a:t>We can beat them, for ever and ever</a:t>
            </a:r>
          </a:p>
          <a:p>
            <a:r>
              <a:rPr lang="en-GB" sz="1500" dirty="0"/>
              <a:t>Oh we can be Heroes,</a:t>
            </a:r>
          </a:p>
          <a:p>
            <a:r>
              <a:rPr lang="en-GB" sz="1500" dirty="0"/>
              <a:t>just for one day</a:t>
            </a:r>
          </a:p>
          <a:p>
            <a:r>
              <a:rPr lang="en-GB" sz="1500" dirty="0"/>
              <a:t> </a:t>
            </a:r>
          </a:p>
          <a:p>
            <a:r>
              <a:rPr lang="en-GB" sz="1500" dirty="0"/>
              <a:t>I, I will be king</a:t>
            </a:r>
          </a:p>
          <a:p>
            <a:r>
              <a:rPr lang="en-GB" sz="1500" dirty="0"/>
              <a:t>And you, you will be queen</a:t>
            </a:r>
          </a:p>
          <a:p>
            <a:r>
              <a:rPr lang="en-GB" sz="1500" dirty="0"/>
              <a:t>Though nothing will drive them away</a:t>
            </a:r>
          </a:p>
          <a:p>
            <a:r>
              <a:rPr lang="en-GB" sz="1500" dirty="0"/>
              <a:t>We can be Heroes, just for one day</a:t>
            </a:r>
          </a:p>
          <a:p>
            <a:r>
              <a:rPr lang="en-GB" sz="1500" dirty="0"/>
              <a:t>We can be us, just for one day</a:t>
            </a:r>
          </a:p>
          <a:p>
            <a:r>
              <a:rPr lang="en-GB" sz="1500" dirty="0"/>
              <a:t> </a:t>
            </a:r>
          </a:p>
          <a:p>
            <a:r>
              <a:rPr lang="en-GB" sz="1500" dirty="0"/>
              <a:t>I, I can remember (I remember)</a:t>
            </a:r>
          </a:p>
          <a:p>
            <a:r>
              <a:rPr lang="en-GB" sz="1500" dirty="0"/>
              <a:t>Standing, by the wall (by the wall)</a:t>
            </a:r>
          </a:p>
          <a:p>
            <a:r>
              <a:rPr lang="en-GB" sz="1500" dirty="0"/>
              <a:t>And the guns shot above our heads</a:t>
            </a:r>
          </a:p>
          <a:p>
            <a:r>
              <a:rPr lang="en-GB" sz="1500" dirty="0"/>
              <a:t>(over our heads)</a:t>
            </a:r>
          </a:p>
          <a:p>
            <a:r>
              <a:rPr lang="en-GB" sz="1500" dirty="0"/>
              <a:t>And we kissed,</a:t>
            </a:r>
          </a:p>
          <a:p>
            <a:r>
              <a:rPr lang="en-GB" sz="1500" dirty="0"/>
              <a:t>as though nothing could fall</a:t>
            </a:r>
          </a:p>
          <a:p>
            <a:r>
              <a:rPr lang="en-GB" sz="1500" dirty="0"/>
              <a:t>(nothing could fall)</a:t>
            </a:r>
          </a:p>
          <a:p>
            <a:r>
              <a:rPr lang="en-GB" sz="1500" dirty="0"/>
              <a:t>And the shame was on the other side</a:t>
            </a:r>
          </a:p>
          <a:p>
            <a:r>
              <a:rPr lang="en-GB" sz="1500" dirty="0"/>
              <a:t>Oh we can beat them, for ever and ever</a:t>
            </a:r>
          </a:p>
          <a:p>
            <a:r>
              <a:rPr lang="en-GB" sz="1500" dirty="0"/>
              <a:t>Then we could be Heroes,</a:t>
            </a:r>
          </a:p>
          <a:p>
            <a:r>
              <a:rPr lang="en-GB" sz="1500" dirty="0"/>
              <a:t>just for one day</a:t>
            </a:r>
          </a:p>
          <a:p>
            <a:r>
              <a:rPr lang="en-GB" sz="1500" dirty="0"/>
              <a:t> </a:t>
            </a:r>
          </a:p>
          <a:p>
            <a:r>
              <a:rPr lang="en-GB" sz="1500" dirty="0"/>
              <a:t>We can be Heroes</a:t>
            </a:r>
          </a:p>
          <a:p>
            <a:r>
              <a:rPr lang="en-GB" sz="1500" dirty="0"/>
              <a:t>We can be Heroes</a:t>
            </a:r>
          </a:p>
          <a:p>
            <a:r>
              <a:rPr lang="en-GB" sz="1500" dirty="0"/>
              <a:t>We can be Heroes</a:t>
            </a:r>
          </a:p>
          <a:p>
            <a:r>
              <a:rPr lang="en-GB" sz="1500" dirty="0"/>
              <a:t>Just for one day</a:t>
            </a:r>
          </a:p>
          <a:p>
            <a:r>
              <a:rPr lang="en-GB" sz="1500" dirty="0"/>
              <a:t>We can be Heroes</a:t>
            </a:r>
          </a:p>
          <a:p>
            <a:r>
              <a:rPr lang="en-GB" sz="1500" dirty="0"/>
              <a:t> </a:t>
            </a:r>
          </a:p>
          <a:p>
            <a:r>
              <a:rPr lang="en-GB" sz="1500" dirty="0"/>
              <a:t>We're nothing, and nothing will help us</a:t>
            </a:r>
          </a:p>
          <a:p>
            <a:r>
              <a:rPr lang="en-GB" sz="1500" dirty="0"/>
              <a:t>Maybe we're lying,</a:t>
            </a:r>
          </a:p>
          <a:p>
            <a:r>
              <a:rPr lang="en-GB" sz="1500" dirty="0"/>
              <a:t>then you better not stay</a:t>
            </a:r>
          </a:p>
          <a:p>
            <a:r>
              <a:rPr lang="en-GB" sz="1500" dirty="0"/>
              <a:t>But we could be safer,</a:t>
            </a:r>
          </a:p>
          <a:p>
            <a:r>
              <a:rPr lang="en-GB" sz="1500" dirty="0"/>
              <a:t>just for one day</a:t>
            </a:r>
          </a:p>
          <a:p>
            <a:r>
              <a:rPr lang="en-GB" sz="1500" dirty="0"/>
              <a:t> </a:t>
            </a:r>
          </a:p>
          <a:p>
            <a:r>
              <a:rPr lang="en-GB" sz="1500" dirty="0"/>
              <a:t>Oh-oh-oh-</a:t>
            </a:r>
            <a:r>
              <a:rPr lang="en-GB" sz="1500" dirty="0" err="1"/>
              <a:t>ohh</a:t>
            </a:r>
            <a:r>
              <a:rPr lang="en-GB" sz="1500" dirty="0"/>
              <a:t>, oh-oh-oh-</a:t>
            </a:r>
            <a:r>
              <a:rPr lang="en-GB" sz="1500" dirty="0" err="1"/>
              <a:t>ohh</a:t>
            </a:r>
            <a:r>
              <a:rPr lang="en-GB" sz="1500" dirty="0"/>
              <a:t>,</a:t>
            </a:r>
          </a:p>
          <a:p>
            <a:r>
              <a:rPr lang="en-GB" sz="1500" dirty="0"/>
              <a:t>just for one day</a:t>
            </a:r>
          </a:p>
          <a:p>
            <a:endParaRPr lang="en-GB" sz="1500" b="1" dirty="0"/>
          </a:p>
          <a:p>
            <a:endParaRPr lang="en-GB" sz="1500" b="1" dirty="0" smtClean="0"/>
          </a:p>
          <a:p>
            <a:r>
              <a:rPr lang="en-GB" sz="1500" b="1" dirty="0" smtClean="0"/>
              <a:t> </a:t>
            </a:r>
            <a:endParaRPr lang="en-GB" sz="1500" b="1" dirty="0"/>
          </a:p>
          <a:p>
            <a:r>
              <a:rPr lang="en-GB" sz="1500" b="1" dirty="0" smtClean="0"/>
              <a:t/>
            </a:r>
            <a:br>
              <a:rPr lang="en-GB" sz="1500" b="1" dirty="0" smtClean="0"/>
            </a:br>
            <a:endParaRPr lang="en-GB" sz="1500" b="1" dirty="0" smtClean="0">
              <a:solidFill>
                <a:srgbClr val="FFFF00"/>
              </a:solidFill>
              <a:cs typeface="Arial" charset="0"/>
            </a:endParaRPr>
          </a:p>
          <a:p>
            <a:pPr>
              <a:defRPr/>
            </a:pPr>
            <a:endParaRPr lang="en-GB" sz="12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2" name="03 Heroes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7" name="Picture 6" descr="https://upload.wikimedia.org/wikipedia/en/7/7b/David_Bowie_-_Heroes.pn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832" y="5001665"/>
            <a:ext cx="2047168" cy="185633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6012160" y="5001665"/>
            <a:ext cx="17203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/>
              <a:t>“Heroes” </a:t>
            </a:r>
            <a:r>
              <a:rPr lang="en-GB" b="1" dirty="0"/>
              <a:t>(1977)</a:t>
            </a:r>
          </a:p>
        </p:txBody>
      </p:sp>
    </p:spTree>
    <p:extLst>
      <p:ext uri="{BB962C8B-B14F-4D97-AF65-F5344CB8AC3E}">
        <p14:creationId xmlns:p14="http://schemas.microsoft.com/office/powerpoint/2010/main" val="1092521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4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15897" y="752487"/>
            <a:ext cx="9159897" cy="6105513"/>
          </a:xfrm>
          <a:prstGeom prst="rect">
            <a:avLst/>
          </a:prstGeom>
        </p:spPr>
        <p:txBody>
          <a:bodyPr wrap="square" lIns="540000" tIns="540000" rIns="540000" bIns="540000" numCol="3" spcCol="360000">
            <a:spAutoFit/>
          </a:bodyPr>
          <a:lstStyle/>
          <a:p>
            <a:r>
              <a:rPr lang="en-GB" dirty="0" smtClean="0"/>
              <a:t>Had </a:t>
            </a:r>
            <a:r>
              <a:rPr lang="en-GB" dirty="0"/>
              <a:t>to get the train</a:t>
            </a:r>
          </a:p>
          <a:p>
            <a:r>
              <a:rPr lang="en-GB" dirty="0"/>
              <a:t>From </a:t>
            </a:r>
            <a:r>
              <a:rPr lang="en-GB" dirty="0" err="1"/>
              <a:t>Potsdamer</a:t>
            </a:r>
            <a:r>
              <a:rPr lang="en-GB" dirty="0"/>
              <a:t> </a:t>
            </a:r>
            <a:r>
              <a:rPr lang="en-GB" dirty="0" err="1"/>
              <a:t>Platz</a:t>
            </a:r>
            <a:endParaRPr lang="en-GB" dirty="0"/>
          </a:p>
          <a:p>
            <a:r>
              <a:rPr lang="en-GB" dirty="0"/>
              <a:t>You never knew that</a:t>
            </a:r>
          </a:p>
          <a:p>
            <a:r>
              <a:rPr lang="en-GB" dirty="0"/>
              <a:t>That I could do that</a:t>
            </a:r>
          </a:p>
          <a:p>
            <a:r>
              <a:rPr lang="en-GB" dirty="0"/>
              <a:t>Just walking the dead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Sitting in the </a:t>
            </a:r>
            <a:r>
              <a:rPr lang="en-GB" dirty="0" err="1"/>
              <a:t>Dschungel</a:t>
            </a:r>
            <a:endParaRPr lang="en-GB" dirty="0"/>
          </a:p>
          <a:p>
            <a:r>
              <a:rPr lang="en-GB" dirty="0"/>
              <a:t>On </a:t>
            </a:r>
            <a:r>
              <a:rPr lang="en-GB" dirty="0" err="1"/>
              <a:t>Nürnberger</a:t>
            </a:r>
            <a:r>
              <a:rPr lang="en-GB" dirty="0"/>
              <a:t> </a:t>
            </a:r>
            <a:r>
              <a:rPr lang="en-GB" dirty="0" err="1"/>
              <a:t>Strasse</a:t>
            </a:r>
            <a:endParaRPr lang="en-GB" dirty="0"/>
          </a:p>
          <a:p>
            <a:r>
              <a:rPr lang="en-GB" dirty="0"/>
              <a:t>A man lost in time</a:t>
            </a:r>
          </a:p>
          <a:p>
            <a:r>
              <a:rPr lang="en-GB" dirty="0"/>
              <a:t>Near </a:t>
            </a:r>
            <a:r>
              <a:rPr lang="en-GB" dirty="0" err="1"/>
              <a:t>KaDeWe</a:t>
            </a:r>
            <a:endParaRPr lang="en-GB" dirty="0"/>
          </a:p>
          <a:p>
            <a:r>
              <a:rPr lang="en-GB" dirty="0"/>
              <a:t>Just walking the dead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Where are we now, where are we now?</a:t>
            </a:r>
          </a:p>
          <a:p>
            <a:r>
              <a:rPr lang="en-GB" dirty="0"/>
              <a:t>The moment you know, you know, you know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Twenty thousand people</a:t>
            </a:r>
          </a:p>
          <a:p>
            <a:r>
              <a:rPr lang="en-GB" dirty="0"/>
              <a:t>Cross </a:t>
            </a:r>
            <a:r>
              <a:rPr lang="en-GB" dirty="0" err="1"/>
              <a:t>Bösebrücke</a:t>
            </a:r>
            <a:endParaRPr lang="en-GB" dirty="0"/>
          </a:p>
          <a:p>
            <a:r>
              <a:rPr lang="en-GB" dirty="0"/>
              <a:t>Fingers are crossed</a:t>
            </a:r>
          </a:p>
          <a:p>
            <a:r>
              <a:rPr lang="en-GB" dirty="0"/>
              <a:t>Just in case</a:t>
            </a:r>
          </a:p>
          <a:p>
            <a:r>
              <a:rPr lang="en-GB" dirty="0"/>
              <a:t>Walking the dead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Where are we now, where are we now?</a:t>
            </a:r>
          </a:p>
          <a:p>
            <a:r>
              <a:rPr lang="en-GB" dirty="0"/>
              <a:t>The moment you know, you know, you know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As long as there's sun</a:t>
            </a:r>
          </a:p>
          <a:p>
            <a:r>
              <a:rPr lang="en-GB" dirty="0"/>
              <a:t>As long as there's sun</a:t>
            </a:r>
          </a:p>
          <a:p>
            <a:r>
              <a:rPr lang="en-GB" dirty="0"/>
              <a:t>As long as there's rain</a:t>
            </a:r>
          </a:p>
          <a:p>
            <a:r>
              <a:rPr lang="en-GB" dirty="0"/>
              <a:t>As long as there's rain</a:t>
            </a:r>
          </a:p>
          <a:p>
            <a:r>
              <a:rPr lang="en-GB" dirty="0"/>
              <a:t>As long as there's fire</a:t>
            </a:r>
          </a:p>
          <a:p>
            <a:r>
              <a:rPr lang="en-GB" dirty="0"/>
              <a:t>As long as there's fire</a:t>
            </a:r>
          </a:p>
          <a:p>
            <a:r>
              <a:rPr lang="en-GB" dirty="0"/>
              <a:t>As long as there's me</a:t>
            </a:r>
          </a:p>
          <a:p>
            <a:r>
              <a:rPr lang="en-GB" dirty="0"/>
              <a:t>As long as there's you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</a:p>
          <a:p>
            <a:endParaRPr lang="en-GB" sz="2000" b="1" dirty="0" smtClean="0"/>
          </a:p>
        </p:txBody>
      </p:sp>
      <p:sp>
        <p:nvSpPr>
          <p:cNvPr id="5" name="Rectangle 4"/>
          <p:cNvSpPr/>
          <p:nvPr/>
        </p:nvSpPr>
        <p:spPr>
          <a:xfrm>
            <a:off x="0" y="27709"/>
            <a:ext cx="9144000" cy="1829211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800" b="1" dirty="0" smtClean="0">
                <a:cs typeface="Arial" charset="0"/>
              </a:rPr>
              <a:t>4. </a:t>
            </a:r>
            <a:r>
              <a:rPr lang="en-GB" sz="2400" b="1" dirty="0" smtClean="0"/>
              <a:t>‘</a:t>
            </a:r>
            <a:r>
              <a:rPr lang="en-GB" sz="2400" b="1" dirty="0"/>
              <a:t>Where Are We Now,’ </a:t>
            </a:r>
            <a:r>
              <a:rPr lang="en-GB" sz="2400" b="1" i="1" dirty="0"/>
              <a:t>The Next Day </a:t>
            </a:r>
            <a:r>
              <a:rPr lang="en-GB" sz="2400" b="1" dirty="0"/>
              <a:t>(2013)</a:t>
            </a:r>
            <a:endParaRPr lang="en-GB" sz="2400" dirty="0"/>
          </a:p>
          <a:p>
            <a:endParaRPr lang="en-GB" sz="20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6" name="Picture 5" descr="https://upload.wikimedia.org/wikipedia/en/e/e2/David_Bowie_Where_Are_We_Now_cover_artwork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80635"/>
            <a:ext cx="2668270" cy="266827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David Bowie - The Next Day.pn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15383"/>
            <a:ext cx="2689860" cy="26898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05 Where Are We Now_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546576" y="18507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16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2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15897" y="752487"/>
            <a:ext cx="9159897" cy="2229320"/>
          </a:xfrm>
          <a:prstGeom prst="rect">
            <a:avLst/>
          </a:prstGeom>
        </p:spPr>
        <p:txBody>
          <a:bodyPr wrap="square" lIns="540000" tIns="540000" rIns="540000" bIns="540000" numCol="3" spcCol="360000">
            <a:sp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</a:p>
          <a:p>
            <a:endParaRPr lang="en-GB" sz="2000" b="1" dirty="0" smtClean="0"/>
          </a:p>
        </p:txBody>
      </p:sp>
      <p:sp>
        <p:nvSpPr>
          <p:cNvPr id="5" name="Rectangle 4"/>
          <p:cNvSpPr/>
          <p:nvPr/>
        </p:nvSpPr>
        <p:spPr>
          <a:xfrm>
            <a:off x="0" y="27709"/>
            <a:ext cx="6372200" cy="2229320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FF00"/>
                </a:solidFill>
                <a:cs typeface="Arial" charset="0"/>
              </a:rPr>
              <a:t>5. Images of Bowie’s Berlin Period</a:t>
            </a:r>
          </a:p>
          <a:p>
            <a:endParaRPr lang="en-GB" sz="1000" b="1" dirty="0" smtClean="0">
              <a:solidFill>
                <a:srgbClr val="FFFF00"/>
              </a:solidFill>
              <a:cs typeface="Arial" charset="0"/>
            </a:endParaRPr>
          </a:p>
          <a:p>
            <a:pPr lvl="0"/>
            <a:endParaRPr lang="en-GB" sz="2000" dirty="0"/>
          </a:p>
          <a:p>
            <a:endParaRPr lang="en-GB" sz="20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8" name="Picture 7" descr="http://assets0.learni.st/learning_preview/1579367/image/w583h583_115084-bowie-eno-s-berlin-trilogy-1977-1979-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3565"/>
            <a:ext cx="2944700" cy="2947164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https://s-media-cache-ak0.pinimg.com/236x/f0/b3/78/f0b378e3ae8c5b0a0693f9ba3b640bd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81807"/>
            <a:ext cx="2944700" cy="38761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 descr="https://pbs.twimg.com/media/CcI3pjFVIAAP2yU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698" y="3637115"/>
            <a:ext cx="4364804" cy="31409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413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15897" y="752487"/>
            <a:ext cx="9159897" cy="2229320"/>
          </a:xfrm>
          <a:prstGeom prst="rect">
            <a:avLst/>
          </a:prstGeom>
        </p:spPr>
        <p:txBody>
          <a:bodyPr wrap="square" lIns="540000" tIns="540000" rIns="540000" bIns="540000" numCol="3" spcCol="360000">
            <a:sp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</a:p>
          <a:p>
            <a:endParaRPr lang="en-GB" sz="2000" b="1" dirty="0" smtClean="0"/>
          </a:p>
        </p:txBody>
      </p:sp>
      <p:sp>
        <p:nvSpPr>
          <p:cNvPr id="5" name="Rectangle 4"/>
          <p:cNvSpPr/>
          <p:nvPr/>
        </p:nvSpPr>
        <p:spPr>
          <a:xfrm>
            <a:off x="0" y="27709"/>
            <a:ext cx="6372200" cy="198309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FF00"/>
                </a:solidFill>
                <a:cs typeface="Arial" charset="0"/>
              </a:rPr>
              <a:t>5. Images of Bowie’s Berlin Period</a:t>
            </a:r>
          </a:p>
          <a:p>
            <a:pPr>
              <a:defRPr/>
            </a:pPr>
            <a:endParaRPr lang="en-GB" sz="2400" b="1" dirty="0" smtClean="0">
              <a:solidFill>
                <a:srgbClr val="FFFF00"/>
              </a:solidFill>
              <a:cs typeface="Arial" charset="0"/>
            </a:endParaRPr>
          </a:p>
          <a:p>
            <a:endParaRPr lang="en-GB" sz="1000" b="1" dirty="0" smtClean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7" name="Picture 6" descr="http://www.teenagewildlife.com/Othermedia/Artwork/pics/berlinjo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1" y="1110462"/>
            <a:ext cx="3121860" cy="303861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/>
          <p:cNvSpPr/>
          <p:nvPr/>
        </p:nvSpPr>
        <p:spPr>
          <a:xfrm>
            <a:off x="2146485" y="4149080"/>
            <a:ext cx="1944216" cy="2361398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r>
              <a:rPr lang="en-GB" dirty="0"/>
              <a:t>David Bowie, </a:t>
            </a:r>
            <a:r>
              <a:rPr lang="en-GB" i="1" dirty="0"/>
              <a:t>Berlin Landscape with </a:t>
            </a:r>
            <a:r>
              <a:rPr lang="en-GB" i="1" dirty="0" smtClean="0"/>
              <a:t>JO</a:t>
            </a:r>
            <a:r>
              <a:rPr lang="en-GB" dirty="0" smtClean="0"/>
              <a:t>, </a:t>
            </a:r>
            <a:r>
              <a:rPr lang="en-GB" i="1" dirty="0" smtClean="0"/>
              <a:t>Portrait of JO</a:t>
            </a:r>
          </a:p>
          <a:p>
            <a:r>
              <a:rPr lang="en-GB" dirty="0" smtClean="0"/>
              <a:t>Erich </a:t>
            </a:r>
            <a:r>
              <a:rPr lang="en-GB" dirty="0" err="1"/>
              <a:t>Heckel</a:t>
            </a:r>
            <a:r>
              <a:rPr lang="en-GB" dirty="0"/>
              <a:t> </a:t>
            </a:r>
            <a:r>
              <a:rPr lang="en-GB" dirty="0" smtClean="0"/>
              <a:t>, portrait of Ernst Ludwig Kirchner (1917, 1915)</a:t>
            </a:r>
            <a:endParaRPr lang="en-GB" dirty="0"/>
          </a:p>
        </p:txBody>
      </p:sp>
      <p:pic>
        <p:nvPicPr>
          <p:cNvPr id="11" name="Picture 10" descr="Iggy Pop - The Idiot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701" y="1110462"/>
            <a:ext cx="2281499" cy="2433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https://upload.wikimedia.org/wikipedia/en/7/7b/David_Bowie_-_Heroes.pn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650" y="1110462"/>
            <a:ext cx="2300395" cy="2433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941" y="3543558"/>
            <a:ext cx="4809418" cy="3200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 descr="http://www.teenagewildlife.com/Othermedia/Artwork/pics/JO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1" y="4254180"/>
            <a:ext cx="2082788" cy="26038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810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15897" y="752487"/>
            <a:ext cx="9159897" cy="2229320"/>
          </a:xfrm>
          <a:prstGeom prst="rect">
            <a:avLst/>
          </a:prstGeom>
        </p:spPr>
        <p:txBody>
          <a:bodyPr wrap="square" lIns="540000" tIns="540000" rIns="540000" bIns="540000" numCol="3" spcCol="360000">
            <a:sp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</a:p>
          <a:p>
            <a:endParaRPr lang="en-GB" sz="2000" b="1" dirty="0" smtClean="0"/>
          </a:p>
        </p:txBody>
      </p:sp>
      <p:sp>
        <p:nvSpPr>
          <p:cNvPr id="5" name="Rectangle 4"/>
          <p:cNvSpPr/>
          <p:nvPr/>
        </p:nvSpPr>
        <p:spPr>
          <a:xfrm>
            <a:off x="0" y="27709"/>
            <a:ext cx="6372200" cy="1921544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FF00"/>
                </a:solidFill>
                <a:cs typeface="Arial" charset="0"/>
              </a:rPr>
              <a:t>5. Images of Bowie’s Berlin Period</a:t>
            </a:r>
          </a:p>
          <a:p>
            <a:endParaRPr lang="en-GB" sz="1000" b="1" dirty="0" smtClean="0">
              <a:solidFill>
                <a:srgbClr val="FFFF00"/>
              </a:solidFill>
              <a:cs typeface="Arial" charset="0"/>
            </a:endParaRPr>
          </a:p>
          <a:p>
            <a:endParaRPr lang="en-GB" sz="20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7" name="Picture 6" descr="http://s3.amazonaws.com/quietus_production/images/articles/3161/1979-lodger_1257350746_crop_570x280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6354564" cy="31258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47242"/>
            <a:ext cx="4100802" cy="2810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034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804</TotalTime>
  <Words>750</Words>
  <Application>Microsoft Office PowerPoint</Application>
  <PresentationFormat>On-screen Show (4:3)</PresentationFormat>
  <Paragraphs>207</Paragraphs>
  <Slides>13</Slides>
  <Notes>11</Notes>
  <HiddenSlides>0</HiddenSlides>
  <MMClips>9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Alexander Scott</cp:lastModifiedBy>
  <cp:revision>30</cp:revision>
  <dcterms:created xsi:type="dcterms:W3CDTF">2016-03-16T12:56:25Z</dcterms:created>
  <dcterms:modified xsi:type="dcterms:W3CDTF">2017-03-24T12:45:46Z</dcterms:modified>
</cp:coreProperties>
</file>