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5"/>
  </p:notesMasterIdLst>
  <p:sldIdLst>
    <p:sldId id="656" r:id="rId6"/>
    <p:sldId id="657" r:id="rId7"/>
    <p:sldId id="312" r:id="rId8"/>
    <p:sldId id="662" r:id="rId9"/>
    <p:sldId id="664" r:id="rId10"/>
    <p:sldId id="663" r:id="rId11"/>
    <p:sldId id="316" r:id="rId12"/>
    <p:sldId id="317" r:id="rId13"/>
    <p:sldId id="318" r:id="rId14"/>
    <p:sldId id="343" r:id="rId15"/>
    <p:sldId id="283" r:id="rId16"/>
    <p:sldId id="284" r:id="rId17"/>
    <p:sldId id="731" r:id="rId18"/>
    <p:sldId id="665" r:id="rId19"/>
    <p:sldId id="454" r:id="rId20"/>
    <p:sldId id="661" r:id="rId21"/>
    <p:sldId id="659" r:id="rId22"/>
    <p:sldId id="686" r:id="rId23"/>
    <p:sldId id="674" r:id="rId24"/>
    <p:sldId id="673" r:id="rId25"/>
    <p:sldId id="675" r:id="rId26"/>
    <p:sldId id="427" r:id="rId27"/>
    <p:sldId id="679" r:id="rId28"/>
    <p:sldId id="680" r:id="rId29"/>
    <p:sldId id="681" r:id="rId30"/>
    <p:sldId id="682" r:id="rId31"/>
    <p:sldId id="683" r:id="rId32"/>
    <p:sldId id="685" r:id="rId33"/>
    <p:sldId id="73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sorterViewPr>
    <p:cViewPr varScale="1">
      <p:scale>
        <a:sx n="100" d="100"/>
        <a:sy n="100" d="100"/>
      </p:scale>
      <p:origin x="0" y="-111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0A7292-C1B3-4C34-B956-34CB3E0C8B3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DFD1EF7-1E6C-493F-B967-703ECF254775}">
      <dgm:prSet/>
      <dgm:spPr/>
      <dgm:t>
        <a:bodyPr/>
        <a:lstStyle/>
        <a:p>
          <a:r>
            <a:rPr lang="en-GB" dirty="0"/>
            <a:t>What responsibilities do corporations have ?</a:t>
          </a:r>
          <a:endParaRPr lang="en-US" dirty="0"/>
        </a:p>
      </dgm:t>
    </dgm:pt>
    <dgm:pt modelId="{10E70A5A-0D0A-4F7D-95C2-9B78D7958A98}" type="parTrans" cxnId="{5508DFB0-70F0-4BA6-AFA9-7078D4AFC3CC}">
      <dgm:prSet/>
      <dgm:spPr/>
      <dgm:t>
        <a:bodyPr/>
        <a:lstStyle/>
        <a:p>
          <a:endParaRPr lang="en-US"/>
        </a:p>
      </dgm:t>
    </dgm:pt>
    <dgm:pt modelId="{A81711A7-1775-494F-A770-C6B13845AD16}" type="sibTrans" cxnId="{5508DFB0-70F0-4BA6-AFA9-7078D4AFC3CC}">
      <dgm:prSet/>
      <dgm:spPr/>
      <dgm:t>
        <a:bodyPr/>
        <a:lstStyle/>
        <a:p>
          <a:endParaRPr lang="en-US"/>
        </a:p>
      </dgm:t>
    </dgm:pt>
    <dgm:pt modelId="{078D96FD-002F-462D-8B53-8D9480C7FBC0}">
      <dgm:prSet/>
      <dgm:spPr/>
      <dgm:t>
        <a:bodyPr/>
        <a:lstStyle/>
        <a:p>
          <a:r>
            <a:rPr lang="en-GB" dirty="0"/>
            <a:t>To make as much money as possible?</a:t>
          </a:r>
          <a:endParaRPr lang="en-US" dirty="0"/>
        </a:p>
      </dgm:t>
    </dgm:pt>
    <dgm:pt modelId="{61108F15-16EC-4A46-8CE4-BA8BAF3A7B4F}" type="parTrans" cxnId="{642CA4E6-651F-4D95-B8CA-C1C6FEDA9C56}">
      <dgm:prSet/>
      <dgm:spPr/>
      <dgm:t>
        <a:bodyPr/>
        <a:lstStyle/>
        <a:p>
          <a:endParaRPr lang="en-US"/>
        </a:p>
      </dgm:t>
    </dgm:pt>
    <dgm:pt modelId="{370BC57A-3875-4D49-AEB5-681763F6E11C}" type="sibTrans" cxnId="{642CA4E6-651F-4D95-B8CA-C1C6FEDA9C56}">
      <dgm:prSet/>
      <dgm:spPr/>
      <dgm:t>
        <a:bodyPr/>
        <a:lstStyle/>
        <a:p>
          <a:endParaRPr lang="en-US"/>
        </a:p>
      </dgm:t>
    </dgm:pt>
    <dgm:pt modelId="{21AF8168-3ACA-4BB1-98FA-4E1FA15BCB6B}">
      <dgm:prSet/>
      <dgm:spPr/>
      <dgm:t>
        <a:bodyPr/>
        <a:lstStyle/>
        <a:p>
          <a:r>
            <a:rPr lang="en-US" dirty="0"/>
            <a:t>To make money and change the world for the better?</a:t>
          </a:r>
        </a:p>
      </dgm:t>
    </dgm:pt>
    <dgm:pt modelId="{F647EB39-BB20-4FDD-AAD4-02B8D571242E}" type="parTrans" cxnId="{6645FC7C-F755-42E2-AC43-50C6388BE718}">
      <dgm:prSet/>
      <dgm:spPr/>
      <dgm:t>
        <a:bodyPr/>
        <a:lstStyle/>
        <a:p>
          <a:endParaRPr lang="en-GB"/>
        </a:p>
      </dgm:t>
    </dgm:pt>
    <dgm:pt modelId="{3453A6ED-289E-4C53-8F89-7D22EBD75FEB}" type="sibTrans" cxnId="{6645FC7C-F755-42E2-AC43-50C6388BE718}">
      <dgm:prSet/>
      <dgm:spPr/>
      <dgm:t>
        <a:bodyPr/>
        <a:lstStyle/>
        <a:p>
          <a:endParaRPr lang="en-GB"/>
        </a:p>
      </dgm:t>
    </dgm:pt>
    <dgm:pt modelId="{992FE852-BFD5-5B43-951C-F69F7E5B7CEE}" type="pres">
      <dgm:prSet presAssocID="{CD0A7292-C1B3-4C34-B956-34CB3E0C8B3B}" presName="linear" presStyleCnt="0">
        <dgm:presLayoutVars>
          <dgm:animLvl val="lvl"/>
          <dgm:resizeHandles val="exact"/>
        </dgm:presLayoutVars>
      </dgm:prSet>
      <dgm:spPr/>
    </dgm:pt>
    <dgm:pt modelId="{50E0D764-2222-3A4A-88F6-CFFACD4310D9}" type="pres">
      <dgm:prSet presAssocID="{BDFD1EF7-1E6C-493F-B967-703ECF254775}" presName="parentText" presStyleLbl="node1" presStyleIdx="0" presStyleCnt="3">
        <dgm:presLayoutVars>
          <dgm:chMax val="0"/>
          <dgm:bulletEnabled val="1"/>
        </dgm:presLayoutVars>
      </dgm:prSet>
      <dgm:spPr/>
    </dgm:pt>
    <dgm:pt modelId="{82685AC7-9171-9446-8FA3-D87E620664FB}" type="pres">
      <dgm:prSet presAssocID="{A81711A7-1775-494F-A770-C6B13845AD16}" presName="spacer" presStyleCnt="0"/>
      <dgm:spPr/>
    </dgm:pt>
    <dgm:pt modelId="{62463760-F72D-E94D-85C7-5429CAA0C508}" type="pres">
      <dgm:prSet presAssocID="{078D96FD-002F-462D-8B53-8D9480C7FBC0}" presName="parentText" presStyleLbl="node1" presStyleIdx="1" presStyleCnt="3">
        <dgm:presLayoutVars>
          <dgm:chMax val="0"/>
          <dgm:bulletEnabled val="1"/>
        </dgm:presLayoutVars>
      </dgm:prSet>
      <dgm:spPr/>
    </dgm:pt>
    <dgm:pt modelId="{ACA3C818-6F60-4401-A0CB-2FD3D918D7B6}" type="pres">
      <dgm:prSet presAssocID="{370BC57A-3875-4D49-AEB5-681763F6E11C}" presName="spacer" presStyleCnt="0"/>
      <dgm:spPr/>
    </dgm:pt>
    <dgm:pt modelId="{6587CA33-BE15-4E23-9D81-1A709970A317}" type="pres">
      <dgm:prSet presAssocID="{21AF8168-3ACA-4BB1-98FA-4E1FA15BCB6B}" presName="parentText" presStyleLbl="node1" presStyleIdx="2" presStyleCnt="3">
        <dgm:presLayoutVars>
          <dgm:chMax val="0"/>
          <dgm:bulletEnabled val="1"/>
        </dgm:presLayoutVars>
      </dgm:prSet>
      <dgm:spPr/>
    </dgm:pt>
  </dgm:ptLst>
  <dgm:cxnLst>
    <dgm:cxn modelId="{E39EC83C-3EBC-9C4D-A35A-D7B3EA55C28C}" type="presOf" srcId="{078D96FD-002F-462D-8B53-8D9480C7FBC0}" destId="{62463760-F72D-E94D-85C7-5429CAA0C508}" srcOrd="0" destOrd="0" presId="urn:microsoft.com/office/officeart/2005/8/layout/vList2"/>
    <dgm:cxn modelId="{6645FC7C-F755-42E2-AC43-50C6388BE718}" srcId="{CD0A7292-C1B3-4C34-B956-34CB3E0C8B3B}" destId="{21AF8168-3ACA-4BB1-98FA-4E1FA15BCB6B}" srcOrd="2" destOrd="0" parTransId="{F647EB39-BB20-4FDD-AAD4-02B8D571242E}" sibTransId="{3453A6ED-289E-4C53-8F89-7D22EBD75FEB}"/>
    <dgm:cxn modelId="{5508DFB0-70F0-4BA6-AFA9-7078D4AFC3CC}" srcId="{CD0A7292-C1B3-4C34-B956-34CB3E0C8B3B}" destId="{BDFD1EF7-1E6C-493F-B967-703ECF254775}" srcOrd="0" destOrd="0" parTransId="{10E70A5A-0D0A-4F7D-95C2-9B78D7958A98}" sibTransId="{A81711A7-1775-494F-A770-C6B13845AD16}"/>
    <dgm:cxn modelId="{15D68FC5-F72D-439C-B0D2-E9AD05C66081}" type="presOf" srcId="{21AF8168-3ACA-4BB1-98FA-4E1FA15BCB6B}" destId="{6587CA33-BE15-4E23-9D81-1A709970A317}" srcOrd="0" destOrd="0" presId="urn:microsoft.com/office/officeart/2005/8/layout/vList2"/>
    <dgm:cxn modelId="{1B42F8CC-BB73-DE42-977F-74C26636A6FF}" type="presOf" srcId="{CD0A7292-C1B3-4C34-B956-34CB3E0C8B3B}" destId="{992FE852-BFD5-5B43-951C-F69F7E5B7CEE}" srcOrd="0" destOrd="0" presId="urn:microsoft.com/office/officeart/2005/8/layout/vList2"/>
    <dgm:cxn modelId="{642CA4E6-651F-4D95-B8CA-C1C6FEDA9C56}" srcId="{CD0A7292-C1B3-4C34-B956-34CB3E0C8B3B}" destId="{078D96FD-002F-462D-8B53-8D9480C7FBC0}" srcOrd="1" destOrd="0" parTransId="{61108F15-16EC-4A46-8CE4-BA8BAF3A7B4F}" sibTransId="{370BC57A-3875-4D49-AEB5-681763F6E11C}"/>
    <dgm:cxn modelId="{FF2762EE-F031-CD49-A300-CD331E45AA75}" type="presOf" srcId="{BDFD1EF7-1E6C-493F-B967-703ECF254775}" destId="{50E0D764-2222-3A4A-88F6-CFFACD4310D9}" srcOrd="0" destOrd="0" presId="urn:microsoft.com/office/officeart/2005/8/layout/vList2"/>
    <dgm:cxn modelId="{26879D7D-8870-974E-8BE7-25B21191B933}" type="presParOf" srcId="{992FE852-BFD5-5B43-951C-F69F7E5B7CEE}" destId="{50E0D764-2222-3A4A-88F6-CFFACD4310D9}" srcOrd="0" destOrd="0" presId="urn:microsoft.com/office/officeart/2005/8/layout/vList2"/>
    <dgm:cxn modelId="{F6627625-10C2-5B4E-87CE-E047AA2E23B5}" type="presParOf" srcId="{992FE852-BFD5-5B43-951C-F69F7E5B7CEE}" destId="{82685AC7-9171-9446-8FA3-D87E620664FB}" srcOrd="1" destOrd="0" presId="urn:microsoft.com/office/officeart/2005/8/layout/vList2"/>
    <dgm:cxn modelId="{8EA2706B-938D-1D48-ACB1-14A6DCDBD9BE}" type="presParOf" srcId="{992FE852-BFD5-5B43-951C-F69F7E5B7CEE}" destId="{62463760-F72D-E94D-85C7-5429CAA0C508}" srcOrd="2" destOrd="0" presId="urn:microsoft.com/office/officeart/2005/8/layout/vList2"/>
    <dgm:cxn modelId="{9950244B-FB82-4797-A6C7-595E559D9F27}" type="presParOf" srcId="{992FE852-BFD5-5B43-951C-F69F7E5B7CEE}" destId="{ACA3C818-6F60-4401-A0CB-2FD3D918D7B6}" srcOrd="3" destOrd="0" presId="urn:microsoft.com/office/officeart/2005/8/layout/vList2"/>
    <dgm:cxn modelId="{E8FFA047-7480-49A7-9025-B566EDBED7BA}" type="presParOf" srcId="{992FE852-BFD5-5B43-951C-F69F7E5B7CEE}" destId="{6587CA33-BE15-4E23-9D81-1A709970A31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0D764-2222-3A4A-88F6-CFFACD4310D9}">
      <dsp:nvSpPr>
        <dsp:cNvPr id="0" name=""/>
        <dsp:cNvSpPr/>
      </dsp:nvSpPr>
      <dsp:spPr>
        <a:xfrm>
          <a:off x="0" y="62226"/>
          <a:ext cx="8288619" cy="1750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What responsibilities do corporations have ?</a:t>
          </a:r>
          <a:endParaRPr lang="en-US" sz="4400" kern="1200" dirty="0"/>
        </a:p>
      </dsp:txBody>
      <dsp:txXfrm>
        <a:off x="85444" y="147670"/>
        <a:ext cx="8117731" cy="1579432"/>
      </dsp:txXfrm>
    </dsp:sp>
    <dsp:sp modelId="{62463760-F72D-E94D-85C7-5429CAA0C508}">
      <dsp:nvSpPr>
        <dsp:cNvPr id="0" name=""/>
        <dsp:cNvSpPr/>
      </dsp:nvSpPr>
      <dsp:spPr>
        <a:xfrm>
          <a:off x="0" y="1939266"/>
          <a:ext cx="8288619" cy="1750320"/>
        </a:xfrm>
        <a:prstGeom prst="roundRect">
          <a:avLst/>
        </a:prstGeom>
        <a:gradFill rotWithShape="0">
          <a:gsLst>
            <a:gs pos="0">
              <a:schemeClr val="accent2">
                <a:hueOff val="-944198"/>
                <a:satOff val="17568"/>
                <a:lumOff val="2352"/>
                <a:alphaOff val="0"/>
                <a:satMod val="103000"/>
                <a:lumMod val="102000"/>
                <a:tint val="94000"/>
              </a:schemeClr>
            </a:gs>
            <a:gs pos="50000">
              <a:schemeClr val="accent2">
                <a:hueOff val="-944198"/>
                <a:satOff val="17568"/>
                <a:lumOff val="2352"/>
                <a:alphaOff val="0"/>
                <a:satMod val="110000"/>
                <a:lumMod val="100000"/>
                <a:shade val="100000"/>
              </a:schemeClr>
            </a:gs>
            <a:gs pos="100000">
              <a:schemeClr val="accent2">
                <a:hueOff val="-944198"/>
                <a:satOff val="17568"/>
                <a:lumOff val="23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To make as much money as possible?</a:t>
          </a:r>
          <a:endParaRPr lang="en-US" sz="4400" kern="1200" dirty="0"/>
        </a:p>
      </dsp:txBody>
      <dsp:txXfrm>
        <a:off x="85444" y="2024710"/>
        <a:ext cx="8117731" cy="1579432"/>
      </dsp:txXfrm>
    </dsp:sp>
    <dsp:sp modelId="{6587CA33-BE15-4E23-9D81-1A709970A317}">
      <dsp:nvSpPr>
        <dsp:cNvPr id="0" name=""/>
        <dsp:cNvSpPr/>
      </dsp:nvSpPr>
      <dsp:spPr>
        <a:xfrm>
          <a:off x="0" y="3816306"/>
          <a:ext cx="8288619" cy="1750320"/>
        </a:xfrm>
        <a:prstGeom prst="roundRect">
          <a:avLst/>
        </a:prstGeom>
        <a:gradFill rotWithShape="0">
          <a:gsLst>
            <a:gs pos="0">
              <a:schemeClr val="accent2">
                <a:hueOff val="-1888395"/>
                <a:satOff val="35136"/>
                <a:lumOff val="4705"/>
                <a:alphaOff val="0"/>
                <a:satMod val="103000"/>
                <a:lumMod val="102000"/>
                <a:tint val="94000"/>
              </a:schemeClr>
            </a:gs>
            <a:gs pos="50000">
              <a:schemeClr val="accent2">
                <a:hueOff val="-1888395"/>
                <a:satOff val="35136"/>
                <a:lumOff val="4705"/>
                <a:alphaOff val="0"/>
                <a:satMod val="110000"/>
                <a:lumMod val="100000"/>
                <a:shade val="100000"/>
              </a:schemeClr>
            </a:gs>
            <a:gs pos="100000">
              <a:schemeClr val="accent2">
                <a:hueOff val="-1888395"/>
                <a:satOff val="35136"/>
                <a:lumOff val="47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To make money and change the world for the better?</a:t>
          </a:r>
        </a:p>
      </dsp:txBody>
      <dsp:txXfrm>
        <a:off x="85444" y="3901750"/>
        <a:ext cx="8117731" cy="1579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E8A204-5629-4CB5-B613-AD7FDF37E707}" type="datetimeFigureOut">
              <a:rPr lang="en-GB" smtClean="0"/>
              <a:t>31/10/2023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3FDF4D-47A9-401A-9C3F-D01D2A10D3D8}" type="slidenum">
              <a:rPr lang="en-GB" smtClean="0"/>
              <a:t>‹#›</a:t>
            </a:fld>
            <a:endParaRPr lang="en-GB"/>
          </a:p>
        </p:txBody>
      </p:sp>
    </p:spTree>
    <p:extLst>
      <p:ext uri="{BB962C8B-B14F-4D97-AF65-F5344CB8AC3E}">
        <p14:creationId xmlns:p14="http://schemas.microsoft.com/office/powerpoint/2010/main" val="2304034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91271-1071-402F-910A-23AC6BCC461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1250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1830-7E40-4B82-8B5C-97C978A94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3ADA8A-73DE-4C2F-BB81-1DB6814EAB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18F81F-D6FF-464F-A1B0-16163823259E}"/>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5" name="Footer Placeholder 4">
            <a:extLst>
              <a:ext uri="{FF2B5EF4-FFF2-40B4-BE49-F238E27FC236}">
                <a16:creationId xmlns:a16="http://schemas.microsoft.com/office/drawing/2014/main" id="{AB2A316F-79C5-46E0-BE90-0F8FF90C2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F55E2-BAB8-4303-88DA-23FE6939104D}"/>
              </a:ext>
            </a:extLst>
          </p:cNvPr>
          <p:cNvSpPr>
            <a:spLocks noGrp="1"/>
          </p:cNvSpPr>
          <p:nvPr>
            <p:ph type="sldNum" sz="quarter" idx="12"/>
          </p:nvPr>
        </p:nvSpPr>
        <p:spPr/>
        <p:txBody>
          <a:bodyPr/>
          <a:lstStyle/>
          <a:p>
            <a:fld id="{74870A41-707E-44AB-9A18-A18AA085F0A7}" type="slidenum">
              <a:rPr lang="en-GB" smtClean="0"/>
              <a:t>‹#›</a:t>
            </a:fld>
            <a:endParaRPr lang="en-GB"/>
          </a:p>
        </p:txBody>
      </p:sp>
      <p:pic>
        <p:nvPicPr>
          <p:cNvPr id="7" name="Picture 4">
            <a:extLst>
              <a:ext uri="{FF2B5EF4-FFF2-40B4-BE49-F238E27FC236}">
                <a16:creationId xmlns:a16="http://schemas.microsoft.com/office/drawing/2014/main" id="{0BE82A7C-3C09-4F8E-A9A8-B618FA776565}"/>
              </a:ext>
            </a:extLst>
          </p:cNvPr>
          <p:cNvPicPr>
            <a:picLocks noChangeAspect="1"/>
          </p:cNvPicPr>
          <p:nvPr userDrawn="1"/>
        </p:nvPicPr>
        <p:blipFill rotWithShape="1">
          <a:blip r:embed="rId2"/>
          <a:srcRect l="4216" t="23391" r="4875"/>
          <a:stretch/>
        </p:blipFill>
        <p:spPr>
          <a:xfrm>
            <a:off x="20" y="1"/>
            <a:ext cx="12191980" cy="6857999"/>
          </a:xfrm>
          <a:prstGeom prst="rect">
            <a:avLst/>
          </a:prstGeom>
        </p:spPr>
      </p:pic>
    </p:spTree>
    <p:extLst>
      <p:ext uri="{BB962C8B-B14F-4D97-AF65-F5344CB8AC3E}">
        <p14:creationId xmlns:p14="http://schemas.microsoft.com/office/powerpoint/2010/main" val="1061499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4DED-BFD1-4CFD-94E7-DCAFD3484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C59352-29E2-4F62-B16F-EF8B5CAA0C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6F5EB-885D-4644-ADB9-1E1F95F4FD81}"/>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5" name="Footer Placeholder 4">
            <a:extLst>
              <a:ext uri="{FF2B5EF4-FFF2-40B4-BE49-F238E27FC236}">
                <a16:creationId xmlns:a16="http://schemas.microsoft.com/office/drawing/2014/main" id="{28A4D54D-0921-4A30-82D4-411FD4E1C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05F169-92B4-457E-8899-FB9E97FA441D}"/>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118103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56D6D-C3A9-41C8-BD0D-424FF41CC9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594EEC-B461-4EAE-9019-E498121C5A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F215C1-A9AC-4FC5-844C-FEEC1B70BB4F}"/>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5" name="Footer Placeholder 4">
            <a:extLst>
              <a:ext uri="{FF2B5EF4-FFF2-40B4-BE49-F238E27FC236}">
                <a16:creationId xmlns:a16="http://schemas.microsoft.com/office/drawing/2014/main" id="{D04B4300-6016-4552-A9F9-1B031581D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26512-71E2-4C04-AAD6-EA56698B9AF1}"/>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2037061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7F9D-37AC-40FE-9840-8B06A5BCD7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C2AD9C-681D-461D-BD3F-90D3E5C96D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E05DA5-B891-4FD6-8E8C-1259675F7C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B791B1-C648-4A74-BF16-9D1D10FC4AC3}"/>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6" name="Footer Placeholder 5">
            <a:extLst>
              <a:ext uri="{FF2B5EF4-FFF2-40B4-BE49-F238E27FC236}">
                <a16:creationId xmlns:a16="http://schemas.microsoft.com/office/drawing/2014/main" id="{DD429657-793E-4F10-8C21-1ECA61C676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D68A79-8CA2-4FB1-9E3F-66F3F04D2300}"/>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35501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66D3-6495-4A16-A80C-B20884C832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52FAE0-725C-4DB5-98DD-C1685A9693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BF530-E96C-48EA-9AF2-37F6C7951F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45A5DD-96D9-416C-82A9-1E359C3229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6000AB-7976-46B3-BE81-407BF21435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22313F-F18C-4804-B121-7BF316841FB7}"/>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8" name="Footer Placeholder 7">
            <a:extLst>
              <a:ext uri="{FF2B5EF4-FFF2-40B4-BE49-F238E27FC236}">
                <a16:creationId xmlns:a16="http://schemas.microsoft.com/office/drawing/2014/main" id="{8174AF11-5EEA-412A-A280-1E7E4F01B1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4E08AF-155C-4989-816C-7095F1ACBCBA}"/>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041682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C3271-992B-452C-97D0-B4D538BAF8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56B747-E87F-45D2-9BC9-1AAA0FF328D6}"/>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4" name="Footer Placeholder 3">
            <a:extLst>
              <a:ext uri="{FF2B5EF4-FFF2-40B4-BE49-F238E27FC236}">
                <a16:creationId xmlns:a16="http://schemas.microsoft.com/office/drawing/2014/main" id="{96C92AF8-63DE-473E-8133-40A7AAF0F7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209A12-0D34-4C65-9D53-E68D0C2EE503}"/>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08789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ADA1F5-8AF8-4FC7-869C-351EBC928884}"/>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3" name="Footer Placeholder 2">
            <a:extLst>
              <a:ext uri="{FF2B5EF4-FFF2-40B4-BE49-F238E27FC236}">
                <a16:creationId xmlns:a16="http://schemas.microsoft.com/office/drawing/2014/main" id="{FC9F804E-CB79-422D-AF18-9301D0A2A2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4D4C91-DDAA-456D-AAA0-ACAE02FF6F3B}"/>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742632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4E5A-FB4B-4AC1-B20C-BC7E7984CC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2EC3FF-FD50-4CAF-A7A4-D8DFB6D7A0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67645A-70A3-42AC-9527-B293AA5E5E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310D65-ED37-44F3-8337-05718F51941C}"/>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6" name="Footer Placeholder 5">
            <a:extLst>
              <a:ext uri="{FF2B5EF4-FFF2-40B4-BE49-F238E27FC236}">
                <a16:creationId xmlns:a16="http://schemas.microsoft.com/office/drawing/2014/main" id="{10B4B6C7-4444-41FC-A0D3-46925D080E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D2DF7-B6A0-4C86-90C4-D35CFB4500D5}"/>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54504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A32A-2014-4A1E-9D9A-3E620FED20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37E978-F393-46E2-AA3B-188BDD4A0E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7CFB33-E8CE-4233-B2DF-07141BE4E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DF2789-19EC-45A8-96CE-2AF3B2D1837D}"/>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6" name="Footer Placeholder 5">
            <a:extLst>
              <a:ext uri="{FF2B5EF4-FFF2-40B4-BE49-F238E27FC236}">
                <a16:creationId xmlns:a16="http://schemas.microsoft.com/office/drawing/2014/main" id="{E6E059FD-E442-43C8-B741-F4EA958BD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0AA69B-F1C5-4133-8102-DB22D9F66711}"/>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596271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2C0A-9156-4B88-9AF3-455228508D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CDBB53-9CA9-4ABB-A655-CEF6633F4A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8A144-7D98-4D41-8659-86E576DD5CEE}"/>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5" name="Footer Placeholder 4">
            <a:extLst>
              <a:ext uri="{FF2B5EF4-FFF2-40B4-BE49-F238E27FC236}">
                <a16:creationId xmlns:a16="http://schemas.microsoft.com/office/drawing/2014/main" id="{4EE891C3-1D7B-4667-ADBF-63A21968F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2CD15-79A5-48CA-BC45-89C64C3875A7}"/>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197052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97E346-D8D5-4529-9B77-5BE4E1084B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47F6CF-2DED-426E-A4A4-42C2BF490A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579F3-C871-4EED-8C7C-3FF34B4E79E8}"/>
              </a:ext>
            </a:extLst>
          </p:cNvPr>
          <p:cNvSpPr>
            <a:spLocks noGrp="1"/>
          </p:cNvSpPr>
          <p:nvPr>
            <p:ph type="dt" sz="half" idx="10"/>
          </p:nvPr>
        </p:nvSpPr>
        <p:spPr/>
        <p:txBody>
          <a:bodyPr/>
          <a:lstStyle/>
          <a:p>
            <a:fld id="{AB8937A8-07A8-4855-A458-4E5AEF239431}" type="datetimeFigureOut">
              <a:rPr lang="en-GB" smtClean="0"/>
              <a:t>31/10/2023</a:t>
            </a:fld>
            <a:endParaRPr lang="en-GB"/>
          </a:p>
        </p:txBody>
      </p:sp>
      <p:sp>
        <p:nvSpPr>
          <p:cNvPr id="5" name="Footer Placeholder 4">
            <a:extLst>
              <a:ext uri="{FF2B5EF4-FFF2-40B4-BE49-F238E27FC236}">
                <a16:creationId xmlns:a16="http://schemas.microsoft.com/office/drawing/2014/main" id="{AE2E7DD0-C456-4F0C-A1E6-93B925FBB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1FB95-45A6-4EF4-B1F6-C97B81DBEC02}"/>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2815228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03F9-C3DC-46DB-96CB-BDF2DCDC61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501D01-8FD4-42DD-BFA1-2DE8DEDE42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01B224-E66C-4705-9F37-2B8D430C4245}"/>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5" name="Footer Placeholder 4">
            <a:extLst>
              <a:ext uri="{FF2B5EF4-FFF2-40B4-BE49-F238E27FC236}">
                <a16:creationId xmlns:a16="http://schemas.microsoft.com/office/drawing/2014/main" id="{5AA045E8-AA5F-4115-A214-AF07A3433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4DCCF-A579-43D8-A312-7290061E481D}"/>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1163821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BAA9B-7379-492C-9735-59D345FFEB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E9AF44-D657-4760-9AD1-3526DE45B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8882CB-BD8F-4B4C-AB53-A1B953A024AB}"/>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5" name="Footer Placeholder 4">
            <a:extLst>
              <a:ext uri="{FF2B5EF4-FFF2-40B4-BE49-F238E27FC236}">
                <a16:creationId xmlns:a16="http://schemas.microsoft.com/office/drawing/2014/main" id="{AF38CE55-93FF-4D39-8081-6AD60DD0E2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47D17-3D7C-44A2-94BE-1CED5F872B4A}"/>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2424854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AEE5-582F-432F-BE7F-41BCC0094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EAAD51-5189-42DD-A000-93C59E069B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1DE44E-FDCE-43CE-83DE-A9AEE1A49E31}"/>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5" name="Footer Placeholder 4">
            <a:extLst>
              <a:ext uri="{FF2B5EF4-FFF2-40B4-BE49-F238E27FC236}">
                <a16:creationId xmlns:a16="http://schemas.microsoft.com/office/drawing/2014/main" id="{AF1E5998-E1AC-471C-BDE8-4A2E698758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6A8E74-C7FC-45AF-9D1B-7923D26F3797}"/>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2360320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E54B4-5D4F-4E16-8BEE-719BB3FC26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0BD08D-0486-4789-A4F9-D928C92534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FFF719-0492-428C-B2C6-627CD9E598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73D6EE-EDAC-4012-A143-931B0F21B766}"/>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6" name="Footer Placeholder 5">
            <a:extLst>
              <a:ext uri="{FF2B5EF4-FFF2-40B4-BE49-F238E27FC236}">
                <a16:creationId xmlns:a16="http://schemas.microsoft.com/office/drawing/2014/main" id="{9C1E940B-F8EF-4734-86D9-B19B32A4C6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DFB38C-0B41-404F-AE2B-2731E0E4B2B2}"/>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2155688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DF3F-13D0-4A5F-AD42-D33EDFB5EB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F5C93B-BE01-4AC9-93A7-90087E04CA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46C46D-41EB-4A58-A6F2-8C9B2EA26E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674432-7B32-416C-A368-BE94A8A059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6D511A-C3BA-42D1-BC50-E0CF69D0D2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0A2115-6EFE-4EA3-9F23-087A68E64691}"/>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8" name="Footer Placeholder 7">
            <a:extLst>
              <a:ext uri="{FF2B5EF4-FFF2-40B4-BE49-F238E27FC236}">
                <a16:creationId xmlns:a16="http://schemas.microsoft.com/office/drawing/2014/main" id="{CF5B845B-10CC-46BA-BD55-996B4913A9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9FE0B4-4249-472E-A934-68C97AC88C4A}"/>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3948226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6E5E5-0639-47A0-8011-85430D7F19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63A275-91A3-416B-8F8B-878FFDB59501}"/>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4" name="Footer Placeholder 3">
            <a:extLst>
              <a:ext uri="{FF2B5EF4-FFF2-40B4-BE49-F238E27FC236}">
                <a16:creationId xmlns:a16="http://schemas.microsoft.com/office/drawing/2014/main" id="{7D3D3BE3-34C9-498D-860A-B805CC2E6D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0B3898-6248-4459-A5E9-C2416908B880}"/>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39679268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560B58-35CC-44B3-B2AC-4B0622004C4F}"/>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3" name="Footer Placeholder 2">
            <a:extLst>
              <a:ext uri="{FF2B5EF4-FFF2-40B4-BE49-F238E27FC236}">
                <a16:creationId xmlns:a16="http://schemas.microsoft.com/office/drawing/2014/main" id="{96CCE1AE-C181-45AA-A8EB-3D894940ED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C99AB9-D80F-4F8F-BC5F-B5571DED70E6}"/>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34654590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88532-64DF-4F09-9EBC-A971EEA73E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AA5832-7179-44EF-ADF4-D65AB29487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EE793E-7A2B-4EF1-BFC1-9CFD9F8DA1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28BAFC-4B64-4200-9E20-39BF503210B0}"/>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6" name="Footer Placeholder 5">
            <a:extLst>
              <a:ext uri="{FF2B5EF4-FFF2-40B4-BE49-F238E27FC236}">
                <a16:creationId xmlns:a16="http://schemas.microsoft.com/office/drawing/2014/main" id="{8C7484D0-4B81-484A-96A2-845BD77EFD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AC551D-0F5F-43F0-AD9E-8A6C64FA37D6}"/>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79503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90D11-578F-413F-A244-70CD77741E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445190-8A5B-4715-AA52-4DA3ED8548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58CB17-226F-467C-9D76-F9A6AAE804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9FEC5A-F9A1-40A1-B934-1384F80D6343}"/>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6" name="Footer Placeholder 5">
            <a:extLst>
              <a:ext uri="{FF2B5EF4-FFF2-40B4-BE49-F238E27FC236}">
                <a16:creationId xmlns:a16="http://schemas.microsoft.com/office/drawing/2014/main" id="{A8E976D0-4EE9-4553-8A49-AE4877CF5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A45DDB-8F8B-4B1D-86CE-7290F2CFE16A}"/>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16669144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BFA5B-B3E9-4730-A26B-D240B34D8F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C84BAE-C65A-44C5-B058-A23B5FA6B5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24081A-581F-46ED-B128-68A99D22BB99}"/>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5" name="Footer Placeholder 4">
            <a:extLst>
              <a:ext uri="{FF2B5EF4-FFF2-40B4-BE49-F238E27FC236}">
                <a16:creationId xmlns:a16="http://schemas.microsoft.com/office/drawing/2014/main" id="{9C60F2C5-065C-40D6-867E-D9CAA6020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062016-B784-4DDC-959C-CC1792606119}"/>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1308666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B75E0E-C383-4965-89F2-22880B7FC6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6F7B3B-66A3-4646-B20E-A4B826C99E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DDF53-6A85-42CC-A9A2-7E4E9FA25095}"/>
              </a:ext>
            </a:extLst>
          </p:cNvPr>
          <p:cNvSpPr>
            <a:spLocks noGrp="1"/>
          </p:cNvSpPr>
          <p:nvPr>
            <p:ph type="dt" sz="half" idx="10"/>
          </p:nvPr>
        </p:nvSpPr>
        <p:spPr/>
        <p:txBody>
          <a:bodyPr/>
          <a:lstStyle/>
          <a:p>
            <a:fld id="{225A82D3-EF84-49C5-81DB-11F34A9CB373}" type="datetimeFigureOut">
              <a:rPr lang="en-GB" smtClean="0"/>
              <a:t>31/10/2023</a:t>
            </a:fld>
            <a:endParaRPr lang="en-GB"/>
          </a:p>
        </p:txBody>
      </p:sp>
      <p:sp>
        <p:nvSpPr>
          <p:cNvPr id="5" name="Footer Placeholder 4">
            <a:extLst>
              <a:ext uri="{FF2B5EF4-FFF2-40B4-BE49-F238E27FC236}">
                <a16:creationId xmlns:a16="http://schemas.microsoft.com/office/drawing/2014/main" id="{B9EA5ACE-4447-4B44-8399-C17478712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2DFCD-C7E7-4005-8EA4-84E2AC42B02B}"/>
              </a:ext>
            </a:extLst>
          </p:cNvPr>
          <p:cNvSpPr>
            <a:spLocks noGrp="1"/>
          </p:cNvSpPr>
          <p:nvPr>
            <p:ph type="sldNum" sz="quarter" idx="12"/>
          </p:nvPr>
        </p:nvSpPr>
        <p:spPr/>
        <p:txBody>
          <a:bodyPr/>
          <a:lstStyle/>
          <a:p>
            <a:fld id="{99EAD84A-1177-4080-A204-51384135CA5C}" type="slidenum">
              <a:rPr lang="en-GB" smtClean="0"/>
              <a:t>‹#›</a:t>
            </a:fld>
            <a:endParaRPr lang="en-GB"/>
          </a:p>
        </p:txBody>
      </p:sp>
    </p:spTree>
    <p:extLst>
      <p:ext uri="{BB962C8B-B14F-4D97-AF65-F5344CB8AC3E}">
        <p14:creationId xmlns:p14="http://schemas.microsoft.com/office/powerpoint/2010/main" val="82783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828017-71DB-45A7-9BF2-A7937A2357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70EBAE-7CF8-4496-8C08-2BBB5A9D6C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C1953-0BF8-4126-911F-586ACC95C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937A8-07A8-4855-A458-4E5AEF239431}" type="datetimeFigureOut">
              <a:rPr lang="en-GB" smtClean="0"/>
              <a:t>31/10/2023</a:t>
            </a:fld>
            <a:endParaRPr lang="en-GB"/>
          </a:p>
        </p:txBody>
      </p:sp>
      <p:sp>
        <p:nvSpPr>
          <p:cNvPr id="5" name="Footer Placeholder 4">
            <a:extLst>
              <a:ext uri="{FF2B5EF4-FFF2-40B4-BE49-F238E27FC236}">
                <a16:creationId xmlns:a16="http://schemas.microsoft.com/office/drawing/2014/main" id="{0F87CC3B-98AB-4040-9419-1650D5CDCE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A78DC2-EEAB-446C-BF45-B944784CC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870A41-707E-44AB-9A18-A18AA085F0A7}" type="slidenum">
              <a:rPr lang="en-GB" smtClean="0"/>
              <a:t>‹#›</a:t>
            </a:fld>
            <a:endParaRPr lang="en-GB"/>
          </a:p>
        </p:txBody>
      </p:sp>
    </p:spTree>
    <p:extLst>
      <p:ext uri="{BB962C8B-B14F-4D97-AF65-F5344CB8AC3E}">
        <p14:creationId xmlns:p14="http://schemas.microsoft.com/office/powerpoint/2010/main" val="20660382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806720-F616-4481-B860-ED63F0BDE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600886-EA38-48F2-9B49-F596C99042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77A36-FE93-490E-8923-BBF6CA85A8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5A82D3-EF84-49C5-81DB-11F34A9CB373}" type="datetimeFigureOut">
              <a:rPr lang="en-GB" smtClean="0"/>
              <a:t>31/10/2023</a:t>
            </a:fld>
            <a:endParaRPr lang="en-GB"/>
          </a:p>
        </p:txBody>
      </p:sp>
      <p:sp>
        <p:nvSpPr>
          <p:cNvPr id="5" name="Footer Placeholder 4">
            <a:extLst>
              <a:ext uri="{FF2B5EF4-FFF2-40B4-BE49-F238E27FC236}">
                <a16:creationId xmlns:a16="http://schemas.microsoft.com/office/drawing/2014/main" id="{30C92E3A-22D8-44C8-AC9E-FB77AB00A5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176C027-8CBB-4552-B89D-A0C0EFD051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EAD84A-1177-4080-A204-51384135CA5C}" type="slidenum">
              <a:rPr lang="en-GB" smtClean="0"/>
              <a:t>‹#›</a:t>
            </a:fld>
            <a:endParaRPr lang="en-GB"/>
          </a:p>
        </p:txBody>
      </p:sp>
    </p:spTree>
    <p:extLst>
      <p:ext uri="{BB962C8B-B14F-4D97-AF65-F5344CB8AC3E}">
        <p14:creationId xmlns:p14="http://schemas.microsoft.com/office/powerpoint/2010/main" val="1948036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_sNKIEzYM7M?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3FF488-5B71-AC9A-F2E4-474D27EBF859}"/>
              </a:ext>
            </a:extLst>
          </p:cNvPr>
          <p:cNvPicPr>
            <a:picLocks noChangeAspect="1"/>
          </p:cNvPicPr>
          <p:nvPr/>
        </p:nvPicPr>
        <p:blipFill rotWithShape="1">
          <a:blip r:embed="rId2"/>
          <a:srcRect l="7094" r="-1" b="-1"/>
          <a:stretch/>
        </p:blipFill>
        <p:spPr>
          <a:xfrm>
            <a:off x="20" y="1282"/>
            <a:ext cx="12191980" cy="6856718"/>
          </a:xfrm>
          <a:prstGeom prst="rect">
            <a:avLst/>
          </a:prstGeom>
        </p:spPr>
      </p:pic>
      <p:sp>
        <p:nvSpPr>
          <p:cNvPr id="3" name="Title 2">
            <a:extLst>
              <a:ext uri="{FF2B5EF4-FFF2-40B4-BE49-F238E27FC236}">
                <a16:creationId xmlns:a16="http://schemas.microsoft.com/office/drawing/2014/main" id="{82558A11-99D2-1195-1E17-78AF65B40D62}"/>
              </a:ext>
            </a:extLst>
          </p:cNvPr>
          <p:cNvSpPr>
            <a:spLocks noGrp="1"/>
          </p:cNvSpPr>
          <p:nvPr>
            <p:ph type="title"/>
          </p:nvPr>
        </p:nvSpPr>
        <p:spPr>
          <a:xfrm>
            <a:off x="839788" y="457199"/>
            <a:ext cx="3932237" cy="2238375"/>
          </a:xfrm>
        </p:spPr>
        <p:txBody>
          <a:bodyPr>
            <a:noAutofit/>
          </a:bodyPr>
          <a:lstStyle/>
          <a:p>
            <a:r>
              <a:rPr lang="en-GB" sz="6000" dirty="0">
                <a:solidFill>
                  <a:schemeClr val="bg1"/>
                </a:solidFill>
              </a:rPr>
              <a:t>Stakeholder Theory</a:t>
            </a:r>
          </a:p>
        </p:txBody>
      </p:sp>
      <p:sp>
        <p:nvSpPr>
          <p:cNvPr id="5" name="Text Placeholder 4">
            <a:extLst>
              <a:ext uri="{FF2B5EF4-FFF2-40B4-BE49-F238E27FC236}">
                <a16:creationId xmlns:a16="http://schemas.microsoft.com/office/drawing/2014/main" id="{6EBE1118-AC1E-F55D-863C-3B1DBDF40355}"/>
              </a:ext>
            </a:extLst>
          </p:cNvPr>
          <p:cNvSpPr>
            <a:spLocks noGrp="1"/>
          </p:cNvSpPr>
          <p:nvPr>
            <p:ph type="body" sz="half" idx="2"/>
          </p:nvPr>
        </p:nvSpPr>
        <p:spPr>
          <a:xfrm>
            <a:off x="839787" y="3175796"/>
            <a:ext cx="3932237" cy="1973262"/>
          </a:xfrm>
        </p:spPr>
        <p:txBody>
          <a:bodyPr>
            <a:normAutofit/>
          </a:bodyPr>
          <a:lstStyle/>
          <a:p>
            <a:r>
              <a:rPr lang="en-GB" sz="3600" dirty="0">
                <a:solidFill>
                  <a:schemeClr val="bg1"/>
                </a:solidFill>
              </a:rPr>
              <a:t>A different perspective of business ethics</a:t>
            </a:r>
          </a:p>
        </p:txBody>
      </p:sp>
      <p:sp>
        <p:nvSpPr>
          <p:cNvPr id="6" name="TextBox 5">
            <a:extLst>
              <a:ext uri="{FF2B5EF4-FFF2-40B4-BE49-F238E27FC236}">
                <a16:creationId xmlns:a16="http://schemas.microsoft.com/office/drawing/2014/main" id="{D7AC02DA-9AC8-45DA-82C8-6A61BBE96462}"/>
              </a:ext>
            </a:extLst>
          </p:cNvPr>
          <p:cNvSpPr txBox="1"/>
          <p:nvPr/>
        </p:nvSpPr>
        <p:spPr>
          <a:xfrm>
            <a:off x="839787" y="5808017"/>
            <a:ext cx="4010025" cy="461665"/>
          </a:xfrm>
          <a:prstGeom prst="rect">
            <a:avLst/>
          </a:prstGeom>
          <a:noFill/>
        </p:spPr>
        <p:txBody>
          <a:bodyPr wrap="square" rtlCol="0">
            <a:spAutoFit/>
          </a:bodyPr>
          <a:lstStyle/>
          <a:p>
            <a:r>
              <a:rPr lang="en-GB" sz="2400" dirty="0">
                <a:solidFill>
                  <a:schemeClr val="bg1"/>
                </a:solidFill>
              </a:rPr>
              <a:t>R. Edward Freeman b 1951</a:t>
            </a:r>
          </a:p>
        </p:txBody>
      </p:sp>
    </p:spTree>
    <p:extLst>
      <p:ext uri="{BB962C8B-B14F-4D97-AF65-F5344CB8AC3E}">
        <p14:creationId xmlns:p14="http://schemas.microsoft.com/office/powerpoint/2010/main" val="4217527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86834" y="1153572"/>
            <a:ext cx="3200400" cy="4461163"/>
          </a:xfrm>
        </p:spPr>
        <p:txBody>
          <a:bodyPr vert="horz" lIns="91440" tIns="45720" rIns="91440" bIns="45720" rtlCol="0">
            <a:normAutofit/>
          </a:bodyPr>
          <a:lstStyle/>
          <a:p>
            <a:r>
              <a:rPr lang="en-US" kern="1200">
                <a:solidFill>
                  <a:srgbClr val="FFFFFF"/>
                </a:solidFill>
                <a:latin typeface="+mj-lt"/>
                <a:ea typeface="+mj-ea"/>
                <a:cs typeface="+mj-cs"/>
              </a:rPr>
              <a:t>Doing Well by Doing Good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Content Placeholder 1"/>
          <p:cNvSpPr>
            <a:spLocks noGrp="1"/>
          </p:cNvSpPr>
          <p:nvPr>
            <p:ph idx="1"/>
          </p:nvPr>
        </p:nvSpPr>
        <p:spPr>
          <a:xfrm>
            <a:off x="4447308" y="591344"/>
            <a:ext cx="6906491" cy="5585619"/>
          </a:xfrm>
        </p:spPr>
        <p:txBody>
          <a:bodyPr anchor="ctr">
            <a:normAutofit/>
          </a:bodyPr>
          <a:lstStyle/>
          <a:p>
            <a:pPr marL="109728" indent="0">
              <a:buNone/>
            </a:pPr>
            <a:r>
              <a:rPr lang="en-GB" b="1" dirty="0"/>
              <a:t>Stakeholder Theory  </a:t>
            </a:r>
          </a:p>
          <a:p>
            <a:pPr marL="109728" indent="0">
              <a:buNone/>
            </a:pPr>
            <a:r>
              <a:rPr lang="en-GB" dirty="0"/>
              <a:t>Edward Freeman 1984 </a:t>
            </a:r>
          </a:p>
          <a:p>
            <a:pPr marL="109728" indent="0">
              <a:buNone/>
            </a:pPr>
            <a:r>
              <a:rPr lang="en-GB" i="1" dirty="0"/>
              <a:t>Strategic Management: A Stakeholder Approach</a:t>
            </a:r>
          </a:p>
          <a:p>
            <a:pPr marL="109728" indent="0">
              <a:buFont typeface="Wingdings" pitchFamily="2" charset="2"/>
              <a:buChar char="q"/>
            </a:pPr>
            <a:r>
              <a:rPr lang="en-GB" b="1" dirty="0"/>
              <a:t>Draws on business ethics</a:t>
            </a:r>
            <a:r>
              <a:rPr lang="en-GB" dirty="0"/>
              <a:t>, from a </a:t>
            </a:r>
            <a:r>
              <a:rPr lang="en-GB" dirty="0">
                <a:highlight>
                  <a:srgbClr val="FFFF00"/>
                </a:highlight>
              </a:rPr>
              <a:t>deontological</a:t>
            </a:r>
            <a:r>
              <a:rPr lang="en-GB" dirty="0"/>
              <a:t> viewpoint, and argues that business actions should be fair. </a:t>
            </a:r>
          </a:p>
          <a:p>
            <a:pPr marL="109728" indent="0">
              <a:buFont typeface="Wingdings" pitchFamily="2" charset="2"/>
              <a:buChar char="q"/>
            </a:pPr>
            <a:r>
              <a:rPr lang="en-GB" b="1" dirty="0"/>
              <a:t>Draws on notion of corporate social responsibility </a:t>
            </a:r>
            <a:r>
              <a:rPr lang="en-GB" dirty="0"/>
              <a:t>and argues stakeholder approach is good for business.</a:t>
            </a:r>
          </a:p>
        </p:txBody>
      </p:sp>
    </p:spTree>
    <p:extLst>
      <p:ext uri="{BB962C8B-B14F-4D97-AF65-F5344CB8AC3E}">
        <p14:creationId xmlns:p14="http://schemas.microsoft.com/office/powerpoint/2010/main" val="407950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2853A392-11EF-46F6-808A-66B5DCD80DA2}"/>
              </a:ext>
            </a:extLst>
          </p:cNvPr>
          <p:cNvSpPr>
            <a:spLocks noGrp="1" noChangeArrowheads="1"/>
          </p:cNvSpPr>
          <p:nvPr>
            <p:ph type="title"/>
          </p:nvPr>
        </p:nvSpPr>
        <p:spPr bwMode="auto">
          <a:xfrm>
            <a:off x="266700" y="1153572"/>
            <a:ext cx="3900572" cy="44611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sz="5400" dirty="0">
                <a:solidFill>
                  <a:srgbClr val="FFFFFF"/>
                </a:solidFill>
                <a:ea typeface="ＭＳ Ｐゴシック" panose="020B0600070205080204" pitchFamily="34" charset="-128"/>
              </a:rPr>
              <a:t>What is a stakeholder?</a:t>
            </a:r>
          </a:p>
        </p:txBody>
      </p:sp>
      <p:sp>
        <p:nvSpPr>
          <p:cNvPr id="140" name="Arc 1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459" name="Rectangle 3">
            <a:extLst>
              <a:ext uri="{FF2B5EF4-FFF2-40B4-BE49-F238E27FC236}">
                <a16:creationId xmlns:a16="http://schemas.microsoft.com/office/drawing/2014/main" id="{EC1979DD-C02D-4096-86A2-02CB66285F0B}"/>
              </a:ext>
            </a:extLst>
          </p:cNvPr>
          <p:cNvSpPr>
            <a:spLocks noGrp="1" noChangeArrowheads="1"/>
          </p:cNvSpPr>
          <p:nvPr>
            <p:ph idx="1"/>
          </p:nvPr>
        </p:nvSpPr>
        <p:spPr bwMode="auto">
          <a:xfrm>
            <a:off x="4447308" y="591344"/>
            <a:ext cx="6906491" cy="558561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457200" lvl="1" indent="0">
              <a:buNone/>
            </a:pPr>
            <a:r>
              <a:rPr lang="en-GB" altLang="en-US" sz="3200" dirty="0">
                <a:ea typeface="ＭＳ Ｐゴシック" panose="020B0600070205080204" pitchFamily="34" charset="-128"/>
              </a:rPr>
              <a:t>…any group or individual who can affect, or is affected by, the achievement of the organization’s objectives </a:t>
            </a:r>
            <a:r>
              <a:rPr lang="en-GB" altLang="en-US" dirty="0">
                <a:ea typeface="ＭＳ Ｐゴシック" panose="020B0600070205080204" pitchFamily="34" charset="-128"/>
              </a:rPr>
              <a:t>(Freeman 1984:46)</a:t>
            </a:r>
          </a:p>
        </p:txBody>
      </p:sp>
    </p:spTree>
    <p:extLst>
      <p:ext uri="{BB962C8B-B14F-4D97-AF65-F5344CB8AC3E}">
        <p14:creationId xmlns:p14="http://schemas.microsoft.com/office/powerpoint/2010/main" val="2812830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Stakeholder Theory Diagram…like a donut - Graphic Sociology">
            <a:extLst>
              <a:ext uri="{FF2B5EF4-FFF2-40B4-BE49-F238E27FC236}">
                <a16:creationId xmlns:a16="http://schemas.microsoft.com/office/drawing/2014/main" id="{42A286BB-970F-4A74-BC9C-A5864FA21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7800" y="0"/>
            <a:ext cx="6756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143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descr="2 A Basic Stakeholder Map (Freeman et al., 2018)">
            <a:extLst>
              <a:ext uri="{FF2B5EF4-FFF2-40B4-BE49-F238E27FC236}">
                <a16:creationId xmlns:a16="http://schemas.microsoft.com/office/drawing/2014/main" id="{7EF1B8ED-7769-4C27-B051-D38E1CBE3A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20157" y="643467"/>
            <a:ext cx="8351686"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E628139-CD05-4C1F-AE91-04C8743569B0}"/>
              </a:ext>
            </a:extLst>
          </p:cNvPr>
          <p:cNvSpPr txBox="1"/>
          <p:nvPr/>
        </p:nvSpPr>
        <p:spPr>
          <a:xfrm>
            <a:off x="4830416" y="2309965"/>
            <a:ext cx="2663687" cy="400110"/>
          </a:xfrm>
          <a:prstGeom prst="rect">
            <a:avLst/>
          </a:prstGeom>
          <a:solidFill>
            <a:schemeClr val="bg2"/>
          </a:solidFill>
        </p:spPr>
        <p:txBody>
          <a:bodyPr wrap="square" rtlCol="0">
            <a:spAutoFit/>
          </a:bodyPr>
          <a:lstStyle/>
          <a:p>
            <a:r>
              <a:rPr lang="en-GB" sz="2000" b="1" dirty="0">
                <a:solidFill>
                  <a:srgbClr val="0070C0"/>
                </a:solidFill>
              </a:rPr>
              <a:t>Direct interest in firm</a:t>
            </a:r>
          </a:p>
        </p:txBody>
      </p:sp>
      <p:sp>
        <p:nvSpPr>
          <p:cNvPr id="3" name="TextBox 2">
            <a:extLst>
              <a:ext uri="{FF2B5EF4-FFF2-40B4-BE49-F238E27FC236}">
                <a16:creationId xmlns:a16="http://schemas.microsoft.com/office/drawing/2014/main" id="{FD984E61-94CF-4ADD-B7CA-B85E62EA2E37}"/>
              </a:ext>
            </a:extLst>
          </p:cNvPr>
          <p:cNvSpPr txBox="1"/>
          <p:nvPr/>
        </p:nvSpPr>
        <p:spPr>
          <a:xfrm>
            <a:off x="4830416" y="1476716"/>
            <a:ext cx="2663687" cy="400110"/>
          </a:xfrm>
          <a:prstGeom prst="rect">
            <a:avLst/>
          </a:prstGeom>
          <a:solidFill>
            <a:schemeClr val="bg2"/>
          </a:solidFill>
        </p:spPr>
        <p:txBody>
          <a:bodyPr wrap="square" rtlCol="0">
            <a:spAutoFit/>
          </a:bodyPr>
          <a:lstStyle/>
          <a:p>
            <a:r>
              <a:rPr lang="en-GB" sz="2000" b="1" dirty="0">
                <a:solidFill>
                  <a:srgbClr val="7030A0"/>
                </a:solidFill>
              </a:rPr>
              <a:t>Indirect interest in firm</a:t>
            </a:r>
          </a:p>
        </p:txBody>
      </p:sp>
    </p:spTree>
    <p:extLst>
      <p:ext uri="{BB962C8B-B14F-4D97-AF65-F5344CB8AC3E}">
        <p14:creationId xmlns:p14="http://schemas.microsoft.com/office/powerpoint/2010/main" val="250046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F56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3250" name="Picture 2" descr="Stakeholder theory - Wikipedia">
            <a:extLst>
              <a:ext uri="{FF2B5EF4-FFF2-40B4-BE49-F238E27FC236}">
                <a16:creationId xmlns:a16="http://schemas.microsoft.com/office/drawing/2014/main" id="{9B1FC594-A428-468A-970D-CE593FEF1D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66678" y="643467"/>
            <a:ext cx="9058644" cy="5571066"/>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4CFCB44B-DD8B-665B-D0FB-32E2BA7D6283}"/>
              </a:ext>
            </a:extLst>
          </p:cNvPr>
          <p:cNvGrpSpPr/>
          <p:nvPr/>
        </p:nvGrpSpPr>
        <p:grpSpPr>
          <a:xfrm>
            <a:off x="1800225" y="1057275"/>
            <a:ext cx="9829800" cy="5402369"/>
            <a:chOff x="1800225" y="1057275"/>
            <a:chExt cx="9829800" cy="5402369"/>
          </a:xfrm>
        </p:grpSpPr>
        <p:sp>
          <p:nvSpPr>
            <p:cNvPr id="2" name="Block Arc 1">
              <a:extLst>
                <a:ext uri="{FF2B5EF4-FFF2-40B4-BE49-F238E27FC236}">
                  <a16:creationId xmlns:a16="http://schemas.microsoft.com/office/drawing/2014/main" id="{FFE1F6C5-130A-1C4B-C704-AD0AB7F312E9}"/>
                </a:ext>
              </a:extLst>
            </p:cNvPr>
            <p:cNvSpPr/>
            <p:nvPr/>
          </p:nvSpPr>
          <p:spPr>
            <a:xfrm rot="5400000">
              <a:off x="4013940" y="-1156440"/>
              <a:ext cx="5402369" cy="9829800"/>
            </a:xfrm>
            <a:prstGeom prst="blockArc">
              <a:avLst>
                <a:gd name="adj1" fmla="val 8337174"/>
                <a:gd name="adj2" fmla="val 2757313"/>
                <a:gd name="adj3" fmla="val 1847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Rectangle: Rounded Corners 2">
              <a:extLst>
                <a:ext uri="{FF2B5EF4-FFF2-40B4-BE49-F238E27FC236}">
                  <a16:creationId xmlns:a16="http://schemas.microsoft.com/office/drawing/2014/main" id="{0DCE7C22-8AA4-887E-9D9F-F7EC472032C8}"/>
                </a:ext>
              </a:extLst>
            </p:cNvPr>
            <p:cNvSpPr/>
            <p:nvPr/>
          </p:nvSpPr>
          <p:spPr>
            <a:xfrm>
              <a:off x="7324726" y="1866899"/>
              <a:ext cx="3300596" cy="37338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20775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Rectangle 2">
            <a:extLst>
              <a:ext uri="{FF2B5EF4-FFF2-40B4-BE49-F238E27FC236}">
                <a16:creationId xmlns:a16="http://schemas.microsoft.com/office/drawing/2014/main" id="{160FA576-36EA-420F-BAC8-260D8CBD1CE6}"/>
              </a:ext>
            </a:extLst>
          </p:cNvPr>
          <p:cNvSpPr>
            <a:spLocks noGrp="1" noChangeArrowheads="1"/>
          </p:cNvSpPr>
          <p:nvPr>
            <p:ph type="title"/>
          </p:nvPr>
        </p:nvSpPr>
        <p:spPr bwMode="auto">
          <a:xfrm>
            <a:off x="838200" y="365125"/>
            <a:ext cx="10515600" cy="13255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a:ea typeface="ＭＳ Ｐゴシック" panose="020B0600070205080204" pitchFamily="34" charset="-128"/>
              </a:rPr>
              <a:t>Why stakeholders matter</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3555" name="Rectangle 3">
            <a:extLst>
              <a:ext uri="{FF2B5EF4-FFF2-40B4-BE49-F238E27FC236}">
                <a16:creationId xmlns:a16="http://schemas.microsoft.com/office/drawing/2014/main" id="{A3A35445-2F83-40C4-9597-E95C5A934D89}"/>
              </a:ext>
            </a:extLst>
          </p:cNvPr>
          <p:cNvSpPr>
            <a:spLocks noGrp="1" noChangeArrowheads="1"/>
          </p:cNvSpPr>
          <p:nvPr>
            <p:ph idx="1"/>
          </p:nvPr>
        </p:nvSpPr>
        <p:spPr bwMode="auto">
          <a:xfrm>
            <a:off x="838200" y="1825625"/>
            <a:ext cx="10515600" cy="43513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dirty="0">
                <a:ea typeface="ＭＳ Ｐゴシック" panose="020B0600070205080204" pitchFamily="34" charset="-128"/>
              </a:rPr>
              <a:t>Milton Friedman – businesses should only be run in the interests of their owners.</a:t>
            </a:r>
          </a:p>
          <a:p>
            <a:r>
              <a:rPr lang="en-GB" altLang="en-US" dirty="0">
                <a:ea typeface="ＭＳ Ｐゴシック" panose="020B0600070205080204" pitchFamily="34" charset="-128"/>
              </a:rPr>
              <a:t>Freeman - others have a legitimate claim on the corporation.</a:t>
            </a:r>
          </a:p>
          <a:p>
            <a:pPr lvl="1"/>
            <a:r>
              <a:rPr lang="en-GB" altLang="en-US" dirty="0">
                <a:ea typeface="ＭＳ Ｐゴシック" panose="020B0600070205080204" pitchFamily="34" charset="-128"/>
              </a:rPr>
              <a:t>Legal perspective</a:t>
            </a:r>
          </a:p>
          <a:p>
            <a:pPr lvl="2"/>
            <a:r>
              <a:rPr lang="en-GB" altLang="en-US" dirty="0">
                <a:ea typeface="ＭＳ Ｐゴシック" panose="020B0600070205080204" pitchFamily="34" charset="-128"/>
              </a:rPr>
              <a:t>‘Stake’ in corporation already protected legally in some way (e.g. legally binding contracts)</a:t>
            </a:r>
          </a:p>
          <a:p>
            <a:pPr lvl="1"/>
            <a:r>
              <a:rPr lang="en-GB" altLang="en-US" dirty="0">
                <a:ea typeface="ＭＳ Ｐゴシック" panose="020B0600070205080204" pitchFamily="34" charset="-128"/>
              </a:rPr>
              <a:t>Economic perspective</a:t>
            </a:r>
          </a:p>
          <a:p>
            <a:pPr lvl="2"/>
            <a:r>
              <a:rPr lang="en-GB" altLang="en-US" dirty="0">
                <a:ea typeface="ＭＳ Ｐゴシック" panose="020B0600070205080204" pitchFamily="34" charset="-128"/>
              </a:rPr>
              <a:t>Externalities – outside contractual relationships</a:t>
            </a:r>
          </a:p>
          <a:p>
            <a:pPr lvl="2"/>
            <a:r>
              <a:rPr lang="en-GB" altLang="en-US" dirty="0">
                <a:ea typeface="ＭＳ Ｐゴシック" panose="020B0600070205080204" pitchFamily="34" charset="-128"/>
              </a:rPr>
              <a:t>Agency problem – short term interests of ‘owners’ vs. long term interests of managers, employees, customers etc.</a:t>
            </a:r>
          </a:p>
        </p:txBody>
      </p:sp>
    </p:spTree>
    <p:extLst>
      <p:ext uri="{BB962C8B-B14F-4D97-AF65-F5344CB8AC3E}">
        <p14:creationId xmlns:p14="http://schemas.microsoft.com/office/powerpoint/2010/main" val="96440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3555">
                                            <p:txEl>
                                              <p:pRg st="3" end="3"/>
                                            </p:txEl>
                                          </p:spTgt>
                                        </p:tgtEl>
                                        <p:attrNameLst>
                                          <p:attrName>style.visibility</p:attrName>
                                        </p:attrNameLst>
                                      </p:cBhvr>
                                      <p:to>
                                        <p:strVal val="visible"/>
                                      </p:to>
                                    </p:set>
                                    <p:anim calcmode="lin" valueType="num">
                                      <p:cBhvr additive="base">
                                        <p:cTn id="23"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3555">
                                            <p:txEl>
                                              <p:pRg st="4" end="4"/>
                                            </p:txEl>
                                          </p:spTgt>
                                        </p:tgtEl>
                                        <p:attrNameLst>
                                          <p:attrName>style.visibility</p:attrName>
                                        </p:attrNameLst>
                                      </p:cBhvr>
                                      <p:to>
                                        <p:strVal val="visible"/>
                                      </p:to>
                                    </p:set>
                                    <p:anim calcmode="lin" valueType="num">
                                      <p:cBhvr additive="base">
                                        <p:cTn id="2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3555">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3555">
                                            <p:txEl>
                                              <p:pRg st="5" end="5"/>
                                            </p:txEl>
                                          </p:spTgt>
                                        </p:tgtEl>
                                        <p:attrNameLst>
                                          <p:attrName>style.visibility</p:attrName>
                                        </p:attrNameLst>
                                      </p:cBhvr>
                                      <p:to>
                                        <p:strVal val="visible"/>
                                      </p:to>
                                    </p:set>
                                    <p:anim calcmode="lin" valueType="num">
                                      <p:cBhvr additive="base">
                                        <p:cTn id="33" dur="500" fill="hold"/>
                                        <p:tgtEl>
                                          <p:spTgt spid="23555">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3555">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 calcmode="lin" valueType="num">
                                      <p:cBhvr additive="base">
                                        <p:cTn id="37"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Freeform: Shape 13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578" name="Rectangle 2">
            <a:extLst>
              <a:ext uri="{FF2B5EF4-FFF2-40B4-BE49-F238E27FC236}">
                <a16:creationId xmlns:a16="http://schemas.microsoft.com/office/drawing/2014/main" id="{48330471-F3DC-4FA5-9C77-54F0469377A9}"/>
              </a:ext>
            </a:extLst>
          </p:cNvPr>
          <p:cNvSpPr>
            <a:spLocks noGrp="1" noChangeArrowheads="1"/>
          </p:cNvSpPr>
          <p:nvPr>
            <p:ph type="title"/>
          </p:nvPr>
        </p:nvSpPr>
        <p:spPr bwMode="auto">
          <a:xfrm>
            <a:off x="838200" y="365125"/>
            <a:ext cx="10515600" cy="13255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a:ea typeface="ＭＳ Ｐゴシック" panose="020B0600070205080204" pitchFamily="34" charset="-128"/>
              </a:rPr>
              <a:t>A new role for management</a:t>
            </a:r>
          </a:p>
        </p:txBody>
      </p:sp>
      <p:sp>
        <p:nvSpPr>
          <p:cNvPr id="140" name="Arc 1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18467" name="Rectangle 3">
            <a:extLst>
              <a:ext uri="{FF2B5EF4-FFF2-40B4-BE49-F238E27FC236}">
                <a16:creationId xmlns:a16="http://schemas.microsoft.com/office/drawing/2014/main" id="{E7ECF15D-8659-4A50-846C-B8D14F1808F4}"/>
              </a:ext>
            </a:extLst>
          </p:cNvPr>
          <p:cNvSpPr>
            <a:spLocks noGrp="1" noChangeArrowheads="1"/>
          </p:cNvSpPr>
          <p:nvPr>
            <p:ph type="body" idx="1"/>
          </p:nvPr>
        </p:nvSpPr>
        <p:spPr>
          <a:xfrm>
            <a:off x="838200" y="2093529"/>
            <a:ext cx="10515600" cy="4083434"/>
          </a:xfrm>
        </p:spPr>
        <p:txBody>
          <a:bodyPr>
            <a:normAutofit/>
          </a:bodyPr>
          <a:lstStyle/>
          <a:p>
            <a:pPr>
              <a:defRPr/>
            </a:pPr>
            <a:r>
              <a:rPr lang="en-GB" dirty="0"/>
              <a:t>According to Freeman, this broader view of responsibility towards multiple stakeholders assigns a new role to management.</a:t>
            </a:r>
          </a:p>
          <a:p>
            <a:pPr>
              <a:defRPr/>
            </a:pPr>
            <a:r>
              <a:rPr lang="en-GB" dirty="0"/>
              <a:t>Rather than simply being agents of shareholders, management has to take into account the rights and interests of all legitimate stakeholders:</a:t>
            </a:r>
          </a:p>
          <a:p>
            <a:pPr lvl="1">
              <a:defRPr/>
            </a:pPr>
            <a:r>
              <a:rPr lang="en-GB" i="1" dirty="0">
                <a:effectLst>
                  <a:outerShdw blurRad="38100" dist="38100" dir="2700000" algn="tl">
                    <a:srgbClr val="000000"/>
                  </a:outerShdw>
                </a:effectLst>
              </a:rPr>
              <a:t>Stakeholder democracy – </a:t>
            </a:r>
            <a:r>
              <a:rPr lang="en-GB" i="1" dirty="0"/>
              <a:t>stakeholders participate in decision-making</a:t>
            </a:r>
          </a:p>
          <a:p>
            <a:pPr lvl="1">
              <a:defRPr/>
            </a:pPr>
            <a:r>
              <a:rPr lang="en-GB" i="1" dirty="0">
                <a:effectLst>
                  <a:outerShdw blurRad="38100" dist="38100" dir="2700000" algn="tl">
                    <a:srgbClr val="000000"/>
                  </a:outerShdw>
                </a:effectLst>
              </a:rPr>
              <a:t>Corporate governance</a:t>
            </a:r>
          </a:p>
        </p:txBody>
      </p:sp>
    </p:spTree>
    <p:extLst>
      <p:ext uri="{BB962C8B-B14F-4D97-AF65-F5344CB8AC3E}">
        <p14:creationId xmlns:p14="http://schemas.microsoft.com/office/powerpoint/2010/main" val="203089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18467">
                                            <p:txEl>
                                              <p:pRg st="0" end="0"/>
                                            </p:txEl>
                                          </p:spTgt>
                                        </p:tgtEl>
                                        <p:attrNameLst>
                                          <p:attrName>style.visibility</p:attrName>
                                        </p:attrNameLst>
                                      </p:cBhvr>
                                      <p:to>
                                        <p:strVal val="visible"/>
                                      </p:to>
                                    </p:set>
                                    <p:anim calcmode="lin" valueType="num">
                                      <p:cBhvr additive="base">
                                        <p:cTn id="7" dur="500" fill="hold"/>
                                        <p:tgtEl>
                                          <p:spTgt spid="3184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184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18467">
                                            <p:txEl>
                                              <p:pRg st="1" end="1"/>
                                            </p:txEl>
                                          </p:spTgt>
                                        </p:tgtEl>
                                        <p:attrNameLst>
                                          <p:attrName>style.visibility</p:attrName>
                                        </p:attrNameLst>
                                      </p:cBhvr>
                                      <p:to>
                                        <p:strVal val="visible"/>
                                      </p:to>
                                    </p:set>
                                    <p:anim calcmode="lin" valueType="num">
                                      <p:cBhvr additive="base">
                                        <p:cTn id="13" dur="500" fill="hold"/>
                                        <p:tgtEl>
                                          <p:spTgt spid="3184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184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18467">
                                            <p:txEl>
                                              <p:pRg st="2" end="2"/>
                                            </p:txEl>
                                          </p:spTgt>
                                        </p:tgtEl>
                                        <p:attrNameLst>
                                          <p:attrName>style.visibility</p:attrName>
                                        </p:attrNameLst>
                                      </p:cBhvr>
                                      <p:to>
                                        <p:strVal val="visible"/>
                                      </p:to>
                                    </p:set>
                                    <p:anim calcmode="lin" valueType="num">
                                      <p:cBhvr additive="base">
                                        <p:cTn id="19" dur="500" fill="hold"/>
                                        <p:tgtEl>
                                          <p:spTgt spid="3184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18467">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18467">
                                            <p:txEl>
                                              <p:pRg st="3" end="3"/>
                                            </p:txEl>
                                          </p:spTgt>
                                        </p:tgtEl>
                                        <p:attrNameLst>
                                          <p:attrName>style.visibility</p:attrName>
                                        </p:attrNameLst>
                                      </p:cBhvr>
                                      <p:to>
                                        <p:strVal val="visible"/>
                                      </p:to>
                                    </p:set>
                                    <p:anim calcmode="lin" valueType="num">
                                      <p:cBhvr additive="base">
                                        <p:cTn id="23" dur="500" fill="hold"/>
                                        <p:tgtEl>
                                          <p:spTgt spid="318467">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1846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4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602" name="Rectangle 2">
            <a:extLst>
              <a:ext uri="{FF2B5EF4-FFF2-40B4-BE49-F238E27FC236}">
                <a16:creationId xmlns:a16="http://schemas.microsoft.com/office/drawing/2014/main" id="{670FA583-9D01-408F-8019-560976B8866A}"/>
              </a:ext>
            </a:extLst>
          </p:cNvPr>
          <p:cNvSpPr>
            <a:spLocks noGrp="1" noChangeArrowheads="1"/>
          </p:cNvSpPr>
          <p:nvPr>
            <p:ph type="title"/>
          </p:nvPr>
        </p:nvSpPr>
        <p:spPr bwMode="auto">
          <a:xfrm>
            <a:off x="838200" y="785892"/>
            <a:ext cx="10515600" cy="13255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dirty="0">
                <a:ea typeface="ＭＳ Ｐゴシック" panose="020B0600070205080204" pitchFamily="34" charset="-128"/>
              </a:rPr>
              <a:t>Stakeholder thinking in an international context</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5603" name="Rectangle 3">
            <a:extLst>
              <a:ext uri="{FF2B5EF4-FFF2-40B4-BE49-F238E27FC236}">
                <a16:creationId xmlns:a16="http://schemas.microsoft.com/office/drawing/2014/main" id="{27627224-103C-4984-A9C3-2E346DB9368D}"/>
              </a:ext>
            </a:extLst>
          </p:cNvPr>
          <p:cNvSpPr>
            <a:spLocks noGrp="1" noChangeArrowheads="1"/>
          </p:cNvSpPr>
          <p:nvPr>
            <p:ph type="body" idx="1"/>
          </p:nvPr>
        </p:nvSpPr>
        <p:spPr bwMode="auto">
          <a:xfrm>
            <a:off x="838200" y="2419349"/>
            <a:ext cx="10515600" cy="3757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b="1" i="1" dirty="0">
                <a:ea typeface="ＭＳ Ｐゴシック" panose="020B0600070205080204" pitchFamily="34" charset="-128"/>
              </a:rPr>
              <a:t>Terminology</a:t>
            </a:r>
            <a:r>
              <a:rPr lang="en-GB" altLang="en-US" i="1" dirty="0">
                <a:ea typeface="ＭＳ Ｐゴシック" panose="020B0600070205080204" pitchFamily="34" charset="-128"/>
              </a:rPr>
              <a:t> </a:t>
            </a:r>
            <a:r>
              <a:rPr lang="en-GB" altLang="en-US" dirty="0">
                <a:ea typeface="ＭＳ Ｐゴシック" panose="020B0600070205080204" pitchFamily="34" charset="-128"/>
              </a:rPr>
              <a:t>of stakeholder theory is relatively new in places like Europe or Asia, the general principles have actually been </a:t>
            </a:r>
            <a:r>
              <a:rPr lang="en-GB" altLang="en-US" b="1" i="1" dirty="0">
                <a:ea typeface="ＭＳ Ｐゴシック" panose="020B0600070205080204" pitchFamily="34" charset="-128"/>
              </a:rPr>
              <a:t>practised</a:t>
            </a:r>
            <a:r>
              <a:rPr lang="en-GB" altLang="en-US" dirty="0">
                <a:ea typeface="ＭＳ Ｐゴシック" panose="020B0600070205080204" pitchFamily="34" charset="-128"/>
              </a:rPr>
              <a:t> for some time:</a:t>
            </a:r>
          </a:p>
          <a:p>
            <a:pPr lvl="1"/>
            <a:r>
              <a:rPr lang="en-GB" altLang="en-US" dirty="0">
                <a:ea typeface="ＭＳ Ｐゴシック" panose="020B0600070205080204" pitchFamily="34" charset="-128"/>
              </a:rPr>
              <a:t>German supervisory board includes employee representatives</a:t>
            </a:r>
          </a:p>
          <a:p>
            <a:pPr lvl="1"/>
            <a:r>
              <a:rPr lang="en-GB" altLang="en-US" dirty="0">
                <a:ea typeface="ＭＳ Ｐゴシック" panose="020B0600070205080204" pitchFamily="34" charset="-128"/>
              </a:rPr>
              <a:t>“Scandinavian Cooperative Advantage” at IKEA, Novo Nordisk, H&amp;M, etc. </a:t>
            </a:r>
          </a:p>
          <a:p>
            <a:pPr lvl="1"/>
            <a:r>
              <a:rPr lang="en-GB" altLang="en-US" dirty="0">
                <a:ea typeface="ＭＳ Ｐゴシック" panose="020B0600070205080204" pitchFamily="34" charset="-128"/>
              </a:rPr>
              <a:t>‘Keiretsu’ system in Japan (Chaebol in Korea), a network of banks, manufacturers, suppliers and service providers</a:t>
            </a:r>
          </a:p>
        </p:txBody>
      </p:sp>
    </p:spTree>
    <p:extLst>
      <p:ext uri="{BB962C8B-B14F-4D97-AF65-F5344CB8AC3E}">
        <p14:creationId xmlns:p14="http://schemas.microsoft.com/office/powerpoint/2010/main" val="238977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 calcmode="lin" valueType="num">
                                      <p:cBhvr additive="base">
                                        <p:cTn id="7" dur="500" fill="hold"/>
                                        <p:tgtEl>
                                          <p:spTgt spid="256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603">
                                            <p:txEl>
                                              <p:pRg st="1" end="1"/>
                                            </p:txEl>
                                          </p:spTgt>
                                        </p:tgtEl>
                                        <p:attrNameLst>
                                          <p:attrName>style.visibility</p:attrName>
                                        </p:attrNameLst>
                                      </p:cBhvr>
                                      <p:to>
                                        <p:strVal val="visible"/>
                                      </p:to>
                                    </p:set>
                                    <p:anim calcmode="lin" valueType="num">
                                      <p:cBhvr additive="base">
                                        <p:cTn id="13" dur="5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 calcmode="lin" valueType="num">
                                      <p:cBhvr additive="base">
                                        <p:cTn id="17" dur="5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560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5603">
                                            <p:txEl>
                                              <p:pRg st="3" end="3"/>
                                            </p:txEl>
                                          </p:spTgt>
                                        </p:tgtEl>
                                        <p:attrNameLst>
                                          <p:attrName>style.visibility</p:attrName>
                                        </p:attrNameLst>
                                      </p:cBhvr>
                                      <p:to>
                                        <p:strVal val="visible"/>
                                      </p:to>
                                    </p:set>
                                    <p:anim calcmode="lin" valueType="num">
                                      <p:cBhvr additive="base">
                                        <p:cTn id="21"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560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A11B7-3B90-7346-9FFE-F6B280CCF032}"/>
              </a:ext>
            </a:extLst>
          </p:cNvPr>
          <p:cNvSpPr>
            <a:spLocks noGrp="1"/>
          </p:cNvSpPr>
          <p:nvPr>
            <p:ph type="title"/>
          </p:nvPr>
        </p:nvSpPr>
        <p:spPr>
          <a:xfrm>
            <a:off x="838200" y="365126"/>
            <a:ext cx="10515600" cy="1250030"/>
          </a:xfrm>
        </p:spPr>
        <p:txBody>
          <a:bodyPr vert="horz" lIns="91440" tIns="45720" rIns="91440" bIns="45720" rtlCol="0" anchor="t">
            <a:normAutofit fontScale="90000"/>
          </a:bodyPr>
          <a:lstStyle/>
          <a:p>
            <a:r>
              <a:rPr lang="en-US" sz="5400" cap="all" spc="-100" dirty="0"/>
              <a:t>MENDELOW’S Matrix</a:t>
            </a:r>
            <a:br>
              <a:rPr lang="en-US" sz="5400" cap="all" spc="-100" dirty="0"/>
            </a:br>
            <a:r>
              <a:rPr lang="en-US" sz="3100" cap="all" spc="80" dirty="0"/>
              <a:t>m</a:t>
            </a:r>
            <a:r>
              <a:rPr lang="en-US" sz="3100" spc="80" dirty="0"/>
              <a:t>apping an organization’s stakeholders in order to manage them </a:t>
            </a:r>
            <a:br>
              <a:rPr lang="en-US" sz="5400" spc="80" dirty="0"/>
            </a:br>
            <a:br>
              <a:rPr lang="en-US" sz="5400" cap="all" spc="-100" dirty="0"/>
            </a:br>
            <a:endParaRPr lang="en-US" sz="5400" cap="all" spc="-100" dirty="0"/>
          </a:p>
        </p:txBody>
      </p:sp>
      <p:pic>
        <p:nvPicPr>
          <p:cNvPr id="16" name="Picture 2" descr="Stakeholder Analysis | Raina's Reflections">
            <a:extLst>
              <a:ext uri="{FF2B5EF4-FFF2-40B4-BE49-F238E27FC236}">
                <a16:creationId xmlns:a16="http://schemas.microsoft.com/office/drawing/2014/main" id="{6F268DEE-8305-4643-8A40-2C0DBC89A53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8199" y="1846361"/>
            <a:ext cx="4767841" cy="43735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0FD615-E641-7A86-AF2C-1209F1E0B169}"/>
              </a:ext>
            </a:extLst>
          </p:cNvPr>
          <p:cNvSpPr txBox="1"/>
          <p:nvPr/>
        </p:nvSpPr>
        <p:spPr>
          <a:xfrm>
            <a:off x="6850165" y="1957357"/>
            <a:ext cx="5012821" cy="4031873"/>
          </a:xfrm>
          <a:prstGeom prst="rect">
            <a:avLst/>
          </a:prstGeom>
          <a:noFill/>
        </p:spPr>
        <p:txBody>
          <a:bodyPr wrap="square" rtlCol="0">
            <a:spAutoFit/>
          </a:bodyPr>
          <a:lstStyle/>
          <a:p>
            <a:r>
              <a:rPr lang="en-GB" sz="2400" dirty="0"/>
              <a:t>Important to manage our stakeholders to maximise the chances of success</a:t>
            </a:r>
          </a:p>
          <a:p>
            <a:r>
              <a:rPr lang="en-GB" sz="3200" b="1" dirty="0"/>
              <a:t>Power</a:t>
            </a:r>
          </a:p>
          <a:p>
            <a:pPr marL="342900" indent="-342900">
              <a:buAutoNum type="arabicPeriod"/>
            </a:pPr>
            <a:r>
              <a:rPr lang="en-GB" sz="2400" dirty="0"/>
              <a:t>How much power does a stakeholder have to influence an organisation</a:t>
            </a:r>
          </a:p>
          <a:p>
            <a:r>
              <a:rPr lang="en-GB" sz="3200" b="1" dirty="0"/>
              <a:t>Interest</a:t>
            </a:r>
          </a:p>
          <a:p>
            <a:pPr marL="342900" indent="-342900">
              <a:buFont typeface="+mj-lt"/>
              <a:buAutoNum type="arabicPeriod" startAt="2"/>
            </a:pPr>
            <a:r>
              <a:rPr lang="en-GB" sz="2400" dirty="0"/>
              <a:t>How interested in the stakeholder in seeing the organisation or project succeed</a:t>
            </a:r>
          </a:p>
        </p:txBody>
      </p:sp>
      <p:sp>
        <p:nvSpPr>
          <p:cNvPr id="11" name="Rectangle 10">
            <a:extLst>
              <a:ext uri="{FF2B5EF4-FFF2-40B4-BE49-F238E27FC236}">
                <a16:creationId xmlns:a16="http://schemas.microsoft.com/office/drawing/2014/main" id="{025E258A-70C4-4DA1-28F4-26B2F3AC59E2}"/>
              </a:ext>
            </a:extLst>
          </p:cNvPr>
          <p:cNvSpPr/>
          <p:nvPr/>
        </p:nvSpPr>
        <p:spPr>
          <a:xfrm>
            <a:off x="2190750" y="2271045"/>
            <a:ext cx="538385" cy="512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3" name="Rectangle 12">
            <a:extLst>
              <a:ext uri="{FF2B5EF4-FFF2-40B4-BE49-F238E27FC236}">
                <a16:creationId xmlns:a16="http://schemas.microsoft.com/office/drawing/2014/main" id="{D087B062-27EB-2F02-785D-27CBA810E750}"/>
              </a:ext>
            </a:extLst>
          </p:cNvPr>
          <p:cNvSpPr/>
          <p:nvPr/>
        </p:nvSpPr>
        <p:spPr>
          <a:xfrm>
            <a:off x="4081685" y="2271046"/>
            <a:ext cx="538385" cy="512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a:t>
            </a:r>
          </a:p>
        </p:txBody>
      </p:sp>
      <p:sp>
        <p:nvSpPr>
          <p:cNvPr id="14" name="Rectangle 13">
            <a:extLst>
              <a:ext uri="{FF2B5EF4-FFF2-40B4-BE49-F238E27FC236}">
                <a16:creationId xmlns:a16="http://schemas.microsoft.com/office/drawing/2014/main" id="{5B9A52A5-155C-7BBF-14EA-D786793C9A16}"/>
              </a:ext>
            </a:extLst>
          </p:cNvPr>
          <p:cNvSpPr/>
          <p:nvPr/>
        </p:nvSpPr>
        <p:spPr>
          <a:xfrm>
            <a:off x="2218345" y="4198834"/>
            <a:ext cx="538385" cy="512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a:t>
            </a:r>
          </a:p>
        </p:txBody>
      </p:sp>
      <p:sp>
        <p:nvSpPr>
          <p:cNvPr id="15" name="Rectangle 14">
            <a:extLst>
              <a:ext uri="{FF2B5EF4-FFF2-40B4-BE49-F238E27FC236}">
                <a16:creationId xmlns:a16="http://schemas.microsoft.com/office/drawing/2014/main" id="{833CA51E-B6AD-0F99-DDD0-931607DDA172}"/>
              </a:ext>
            </a:extLst>
          </p:cNvPr>
          <p:cNvSpPr/>
          <p:nvPr/>
        </p:nvSpPr>
        <p:spPr>
          <a:xfrm>
            <a:off x="4081685" y="4198834"/>
            <a:ext cx="538385" cy="512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a:t>
            </a:r>
          </a:p>
        </p:txBody>
      </p:sp>
      <p:pic>
        <p:nvPicPr>
          <p:cNvPr id="18" name="Picture 17">
            <a:extLst>
              <a:ext uri="{FF2B5EF4-FFF2-40B4-BE49-F238E27FC236}">
                <a16:creationId xmlns:a16="http://schemas.microsoft.com/office/drawing/2014/main" id="{C66E91DF-57E5-F411-C9FB-2A3174243F07}"/>
              </a:ext>
            </a:extLst>
          </p:cNvPr>
          <p:cNvPicPr>
            <a:picLocks noChangeAspect="1"/>
          </p:cNvPicPr>
          <p:nvPr/>
        </p:nvPicPr>
        <p:blipFill>
          <a:blip r:embed="rId3"/>
          <a:stretch>
            <a:fillRect/>
          </a:stretch>
        </p:blipFill>
        <p:spPr>
          <a:xfrm>
            <a:off x="427290" y="1454269"/>
            <a:ext cx="5985436" cy="5403731"/>
          </a:xfrm>
          <a:prstGeom prst="rect">
            <a:avLst/>
          </a:prstGeom>
        </p:spPr>
      </p:pic>
    </p:spTree>
    <p:extLst>
      <p:ext uri="{BB962C8B-B14F-4D97-AF65-F5344CB8AC3E}">
        <p14:creationId xmlns:p14="http://schemas.microsoft.com/office/powerpoint/2010/main" val="4205771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 calcmode="lin" valueType="num">
                                      <p:cBhvr additive="base">
                                        <p:cTn id="2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1000"/>
                                        <p:tgtEl>
                                          <p:spTgt spid="16"/>
                                        </p:tgtEl>
                                      </p:cBhvr>
                                    </p:animEffect>
                                    <p:anim calcmode="lin" valueType="num">
                                      <p:cBhvr>
                                        <p:cTn id="34" dur="1000" fill="hold"/>
                                        <p:tgtEl>
                                          <p:spTgt spid="16"/>
                                        </p:tgtEl>
                                        <p:attrNameLst>
                                          <p:attrName>ppt_x</p:attrName>
                                        </p:attrNameLst>
                                      </p:cBhvr>
                                      <p:tavLst>
                                        <p:tav tm="0">
                                          <p:val>
                                            <p:strVal val="#ppt_x"/>
                                          </p:val>
                                        </p:tav>
                                        <p:tav tm="100000">
                                          <p:val>
                                            <p:strVal val="#ppt_x"/>
                                          </p:val>
                                        </p:tav>
                                      </p:tavLst>
                                    </p:anim>
                                    <p:anim calcmode="lin" valueType="num">
                                      <p:cBhvr>
                                        <p:cTn id="3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 calcmode="lin" valueType="num">
                                      <p:cBhvr additive="base">
                                        <p:cTn id="40" dur="500" fill="hold"/>
                                        <p:tgtEl>
                                          <p:spTgt spid="14"/>
                                        </p:tgtEl>
                                        <p:attrNameLst>
                                          <p:attrName>ppt_x</p:attrName>
                                        </p:attrNameLst>
                                      </p:cBhvr>
                                      <p:tavLst>
                                        <p:tav tm="0">
                                          <p:val>
                                            <p:strVal val="#ppt_x"/>
                                          </p:val>
                                        </p:tav>
                                        <p:tav tm="100000">
                                          <p:val>
                                            <p:strVal val="#ppt_x"/>
                                          </p:val>
                                        </p:tav>
                                      </p:tavLst>
                                    </p:anim>
                                    <p:anim calcmode="lin" valueType="num">
                                      <p:cBhvr additive="base">
                                        <p:cTn id="4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5"/>
                                        </p:tgtEl>
                                        <p:attrNameLst>
                                          <p:attrName>style.visibility</p:attrName>
                                        </p:attrNameLst>
                                      </p:cBhvr>
                                      <p:to>
                                        <p:strVal val="visible"/>
                                      </p:to>
                                    </p:set>
                                    <p:anim calcmode="lin" valueType="num">
                                      <p:cBhvr additive="base">
                                        <p:cTn id="46" dur="500" fill="hold"/>
                                        <p:tgtEl>
                                          <p:spTgt spid="15"/>
                                        </p:tgtEl>
                                        <p:attrNameLst>
                                          <p:attrName>ppt_x</p:attrName>
                                        </p:attrNameLst>
                                      </p:cBhvr>
                                      <p:tavLst>
                                        <p:tav tm="0">
                                          <p:val>
                                            <p:strVal val="#ppt_x"/>
                                          </p:val>
                                        </p:tav>
                                        <p:tav tm="100000">
                                          <p:val>
                                            <p:strVal val="#ppt_x"/>
                                          </p:val>
                                        </p:tav>
                                      </p:tavLst>
                                    </p:anim>
                                    <p:anim calcmode="lin" valueType="num">
                                      <p:cBhvr additive="base">
                                        <p:cTn id="4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 calcmode="lin" valueType="num">
                                      <p:cBhvr additive="base">
                                        <p:cTn id="52" dur="500" fill="hold"/>
                                        <p:tgtEl>
                                          <p:spTgt spid="11"/>
                                        </p:tgtEl>
                                        <p:attrNameLst>
                                          <p:attrName>ppt_x</p:attrName>
                                        </p:attrNameLst>
                                      </p:cBhvr>
                                      <p:tavLst>
                                        <p:tav tm="0">
                                          <p:val>
                                            <p:strVal val="#ppt_x"/>
                                          </p:val>
                                        </p:tav>
                                        <p:tav tm="100000">
                                          <p:val>
                                            <p:strVal val="#ppt_x"/>
                                          </p:val>
                                        </p:tav>
                                      </p:tavLst>
                                    </p:anim>
                                    <p:anim calcmode="lin" valueType="num">
                                      <p:cBhvr additive="base">
                                        <p:cTn id="5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13"/>
                                        </p:tgtEl>
                                        <p:attrNameLst>
                                          <p:attrName>style.visibility</p:attrName>
                                        </p:attrNameLst>
                                      </p:cBhvr>
                                      <p:to>
                                        <p:strVal val="visible"/>
                                      </p:to>
                                    </p:set>
                                    <p:anim calcmode="lin" valueType="num">
                                      <p:cBhvr additive="base">
                                        <p:cTn id="58" dur="500" fill="hold"/>
                                        <p:tgtEl>
                                          <p:spTgt spid="13"/>
                                        </p:tgtEl>
                                        <p:attrNameLst>
                                          <p:attrName>ppt_x</p:attrName>
                                        </p:attrNameLst>
                                      </p:cBhvr>
                                      <p:tavLst>
                                        <p:tav tm="0">
                                          <p:val>
                                            <p:strVal val="#ppt_x"/>
                                          </p:val>
                                        </p:tav>
                                        <p:tav tm="100000">
                                          <p:val>
                                            <p:strVal val="#ppt_x"/>
                                          </p:val>
                                        </p:tav>
                                      </p:tavLst>
                                    </p:anim>
                                    <p:anim calcmode="lin" valueType="num">
                                      <p:cBhvr additive="base">
                                        <p:cTn id="5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18"/>
                                        </p:tgtEl>
                                        <p:attrNameLst>
                                          <p:attrName>style.visibility</p:attrName>
                                        </p:attrNameLst>
                                      </p:cBhvr>
                                      <p:to>
                                        <p:strVal val="visible"/>
                                      </p:to>
                                    </p:set>
                                    <p:animEffect transition="in" filter="fade">
                                      <p:cBhvr>
                                        <p:cTn id="64" dur="1000"/>
                                        <p:tgtEl>
                                          <p:spTgt spid="18"/>
                                        </p:tgtEl>
                                      </p:cBhvr>
                                    </p:animEffect>
                                    <p:anim calcmode="lin" valueType="num">
                                      <p:cBhvr>
                                        <p:cTn id="65" dur="1000" fill="hold"/>
                                        <p:tgtEl>
                                          <p:spTgt spid="18"/>
                                        </p:tgtEl>
                                        <p:attrNameLst>
                                          <p:attrName>ppt_x</p:attrName>
                                        </p:attrNameLst>
                                      </p:cBhvr>
                                      <p:tavLst>
                                        <p:tav tm="0">
                                          <p:val>
                                            <p:strVal val="#ppt_x"/>
                                          </p:val>
                                        </p:tav>
                                        <p:tav tm="100000">
                                          <p:val>
                                            <p:strVal val="#ppt_x"/>
                                          </p:val>
                                        </p:tav>
                                      </p:tavLst>
                                    </p:anim>
                                    <p:anim calcmode="lin" valueType="num">
                                      <p:cBhvr>
                                        <p:cTn id="6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animBg="1"/>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04F65-6A22-F645-8E89-8D333CC47D46}"/>
              </a:ext>
            </a:extLst>
          </p:cNvPr>
          <p:cNvSpPr>
            <a:spLocks noGrp="1"/>
          </p:cNvSpPr>
          <p:nvPr>
            <p:ph type="title"/>
          </p:nvPr>
        </p:nvSpPr>
        <p:spPr>
          <a:xfrm>
            <a:off x="686834" y="1153572"/>
            <a:ext cx="3200400" cy="4461163"/>
          </a:xfrm>
        </p:spPr>
        <p:txBody>
          <a:bodyPr>
            <a:normAutofit/>
          </a:bodyPr>
          <a:lstStyle/>
          <a:p>
            <a:r>
              <a:rPr lang="en-US">
                <a:solidFill>
                  <a:srgbClr val="FFFFFF"/>
                </a:solidFill>
              </a:rPr>
              <a:t>Stakeholders</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882F30-B83E-DE42-B0A6-0F2C6848349D}"/>
              </a:ext>
            </a:extLst>
          </p:cNvPr>
          <p:cNvSpPr>
            <a:spLocks noGrp="1"/>
          </p:cNvSpPr>
          <p:nvPr>
            <p:ph idx="1"/>
          </p:nvPr>
        </p:nvSpPr>
        <p:spPr>
          <a:xfrm>
            <a:off x="4447308" y="591344"/>
            <a:ext cx="6906491" cy="5585619"/>
          </a:xfrm>
        </p:spPr>
        <p:txBody>
          <a:bodyPr anchor="ctr">
            <a:normAutofit/>
          </a:bodyPr>
          <a:lstStyle/>
          <a:p>
            <a:r>
              <a:rPr lang="en-GB" dirty="0"/>
              <a:t>Stakeholders are defined by Freeman as "any group or individual who can affect or is affected by the achievement of the organization's objectives" (Freeman and </a:t>
            </a:r>
            <a:r>
              <a:rPr lang="en-GB" dirty="0" err="1"/>
              <a:t>McVea</a:t>
            </a:r>
            <a:r>
              <a:rPr lang="en-GB" dirty="0"/>
              <a:t> 2001). </a:t>
            </a:r>
          </a:p>
          <a:p>
            <a:r>
              <a:rPr lang="en-GB" dirty="0"/>
              <a:t>In 1993 he stated that stakeholders are "those groups who are vital to the survival and success of the corporation" (Evan and Freeman 1993). </a:t>
            </a:r>
          </a:p>
          <a:p>
            <a:endParaRPr lang="en-US" dirty="0"/>
          </a:p>
        </p:txBody>
      </p:sp>
    </p:spTree>
    <p:extLst>
      <p:ext uri="{BB962C8B-B14F-4D97-AF65-F5344CB8AC3E}">
        <p14:creationId xmlns:p14="http://schemas.microsoft.com/office/powerpoint/2010/main" val="200900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478CD964-A1FA-40D3-887C-788451F84407}"/>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Identify the stakeholders in your case study </a:t>
            </a:r>
          </a:p>
        </p:txBody>
      </p:sp>
    </p:spTree>
    <p:extLst>
      <p:ext uri="{BB962C8B-B14F-4D97-AF65-F5344CB8AC3E}">
        <p14:creationId xmlns:p14="http://schemas.microsoft.com/office/powerpoint/2010/main" val="2532747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1E8402-4BDB-486D-A4CE-D9BA6B5A5E43}"/>
              </a:ext>
            </a:extLst>
          </p:cNvPr>
          <p:cNvSpPr>
            <a:spLocks noGrp="1"/>
          </p:cNvSpPr>
          <p:nvPr>
            <p:ph type="title"/>
          </p:nvPr>
        </p:nvSpPr>
        <p:spPr>
          <a:xfrm>
            <a:off x="686834" y="1153572"/>
            <a:ext cx="3200400" cy="4461163"/>
          </a:xfrm>
        </p:spPr>
        <p:txBody>
          <a:bodyPr>
            <a:normAutofit/>
          </a:bodyPr>
          <a:lstStyle/>
          <a:p>
            <a:r>
              <a:rPr lang="en-GB" sz="5400" dirty="0">
                <a:solidFill>
                  <a:srgbClr val="FFFFFF"/>
                </a:solidFill>
              </a:rPr>
              <a:t>Case study specific</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CAEFA34-48D6-4D50-BCD8-F9A690055E23}"/>
              </a:ext>
            </a:extLst>
          </p:cNvPr>
          <p:cNvSpPr>
            <a:spLocks noGrp="1"/>
          </p:cNvSpPr>
          <p:nvPr>
            <p:ph idx="1"/>
          </p:nvPr>
        </p:nvSpPr>
        <p:spPr>
          <a:xfrm>
            <a:off x="4447308" y="591344"/>
            <a:ext cx="6906491" cy="5585619"/>
          </a:xfrm>
        </p:spPr>
        <p:txBody>
          <a:bodyPr anchor="ctr">
            <a:normAutofit/>
          </a:bodyPr>
          <a:lstStyle/>
          <a:p>
            <a:pPr marL="0" indent="0">
              <a:buNone/>
            </a:pPr>
            <a:r>
              <a:rPr lang="en-GB" sz="3600" dirty="0"/>
              <a:t>In your case studies, consider:</a:t>
            </a:r>
          </a:p>
          <a:p>
            <a:r>
              <a:rPr lang="en-GB" sz="3600" dirty="0"/>
              <a:t>Who was impacted by the case study ? </a:t>
            </a:r>
          </a:p>
          <a:p>
            <a:r>
              <a:rPr lang="en-GB" sz="3600" dirty="0"/>
              <a:t>Who was responsible or accountable in the case study ?</a:t>
            </a:r>
          </a:p>
          <a:p>
            <a:r>
              <a:rPr lang="en-GB" sz="3600" dirty="0"/>
              <a:t>Who had the decision authority in the case study ?</a:t>
            </a:r>
          </a:p>
        </p:txBody>
      </p:sp>
    </p:spTree>
    <p:extLst>
      <p:ext uri="{BB962C8B-B14F-4D97-AF65-F5344CB8AC3E}">
        <p14:creationId xmlns:p14="http://schemas.microsoft.com/office/powerpoint/2010/main" val="123040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Archie B. Carroll received Lifetime Achievement Award - UGA Today">
            <a:extLst>
              <a:ext uri="{FF2B5EF4-FFF2-40B4-BE49-F238E27FC236}">
                <a16:creationId xmlns:a16="http://schemas.microsoft.com/office/drawing/2014/main" id="{85A04564-7D56-4787-93B9-242FDF12BF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855" b="3760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6846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3018" r="-1" b="-1"/>
          <a:stretch/>
        </p:blipFill>
        <p:spPr>
          <a:xfrm>
            <a:off x="4372721" y="234196"/>
            <a:ext cx="7819279" cy="6389608"/>
          </a:xfrm>
          <a:prstGeom prst="rect">
            <a:avLst/>
          </a:prstGeom>
        </p:spPr>
      </p:pic>
      <p:sp>
        <p:nvSpPr>
          <p:cNvPr id="2" name="Title 1"/>
          <p:cNvSpPr>
            <a:spLocks noGrp="1"/>
          </p:cNvSpPr>
          <p:nvPr>
            <p:ph type="title"/>
          </p:nvPr>
        </p:nvSpPr>
        <p:spPr>
          <a:xfrm>
            <a:off x="518160" y="557189"/>
            <a:ext cx="4531360" cy="5571900"/>
          </a:xfrm>
        </p:spPr>
        <p:txBody>
          <a:bodyPr vert="horz" lIns="91440" tIns="45720" rIns="91440" bIns="45720" rtlCol="0" anchor="ctr">
            <a:normAutofit/>
          </a:bodyPr>
          <a:lstStyle/>
          <a:p>
            <a:r>
              <a:rPr lang="en-US" sz="2800" dirty="0"/>
              <a:t>One of the most accepted and widely used CSR concepts is Archie Carroll’s model conceptualizing four types of responsibilities for the corporation that are presented as consecutive, interrelated layers within a pyramid </a:t>
            </a:r>
            <a:br>
              <a:rPr lang="en-US" sz="2500" dirty="0"/>
            </a:br>
            <a:br>
              <a:rPr lang="en-US" sz="2500" dirty="0"/>
            </a:br>
            <a:r>
              <a:rPr lang="en-US" sz="2500" dirty="0"/>
              <a:t>Carroll, 1979, 1991; </a:t>
            </a:r>
            <a:br>
              <a:rPr lang="en-US" sz="2500" dirty="0"/>
            </a:br>
            <a:r>
              <a:rPr lang="en-US" sz="2500" dirty="0"/>
              <a:t>Carroll &amp; </a:t>
            </a:r>
            <a:r>
              <a:rPr lang="en-US" sz="2500" dirty="0" err="1"/>
              <a:t>Buchholtz</a:t>
            </a:r>
            <a:r>
              <a:rPr lang="en-US" sz="2500" dirty="0"/>
              <a:t>, 2012</a:t>
            </a:r>
            <a:br>
              <a:rPr lang="en-US" sz="2500" dirty="0"/>
            </a:br>
            <a:endParaRPr lang="en-US" sz="2500" dirty="0"/>
          </a:p>
        </p:txBody>
      </p:sp>
    </p:spTree>
    <p:extLst>
      <p:ext uri="{BB962C8B-B14F-4D97-AF65-F5344CB8AC3E}">
        <p14:creationId xmlns:p14="http://schemas.microsoft.com/office/powerpoint/2010/main" val="291763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AA211B0-7003-4011-BE27-0B9648CF999C}"/>
              </a:ext>
            </a:extLst>
          </p:cNvPr>
          <p:cNvSpPr>
            <a:spLocks noGrp="1" noChangeArrowheads="1"/>
          </p:cNvSpPr>
          <p:nvPr>
            <p:ph type="title"/>
          </p:nvPr>
        </p:nvSpPr>
        <p:spPr bwMode="auto">
          <a:xfrm>
            <a:off x="609221" y="365124"/>
            <a:ext cx="4456313" cy="404909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4800" dirty="0">
                <a:ea typeface="ＭＳ Ｐゴシック" panose="020B0600070205080204" pitchFamily="34" charset="-128"/>
              </a:rPr>
              <a:t>Carroll’s four-part model of corporate social responsibility (PELE)</a:t>
            </a:r>
          </a:p>
        </p:txBody>
      </p:sp>
      <p:grpSp>
        <p:nvGrpSpPr>
          <p:cNvPr id="14339" name="Group 5">
            <a:extLst>
              <a:ext uri="{FF2B5EF4-FFF2-40B4-BE49-F238E27FC236}">
                <a16:creationId xmlns:a16="http://schemas.microsoft.com/office/drawing/2014/main" id="{99968E7D-E08B-4490-8245-5167F1A9BAD7}"/>
              </a:ext>
            </a:extLst>
          </p:cNvPr>
          <p:cNvGrpSpPr>
            <a:grpSpLocks/>
          </p:cNvGrpSpPr>
          <p:nvPr/>
        </p:nvGrpSpPr>
        <p:grpSpPr bwMode="auto">
          <a:xfrm>
            <a:off x="1859916" y="1269691"/>
            <a:ext cx="7967346" cy="5223184"/>
            <a:chOff x="2592" y="1488"/>
            <a:chExt cx="2832" cy="2496"/>
          </a:xfrm>
        </p:grpSpPr>
        <p:sp>
          <p:nvSpPr>
            <p:cNvPr id="14349" name="AutoShape 6">
              <a:extLst>
                <a:ext uri="{FF2B5EF4-FFF2-40B4-BE49-F238E27FC236}">
                  <a16:creationId xmlns:a16="http://schemas.microsoft.com/office/drawing/2014/main" id="{7FFF5007-F5F5-4C42-A9A3-72D08A4BF57A}"/>
                </a:ext>
              </a:extLst>
            </p:cNvPr>
            <p:cNvSpPr>
              <a:spLocks noChangeArrowheads="1"/>
            </p:cNvSpPr>
            <p:nvPr/>
          </p:nvSpPr>
          <p:spPr bwMode="auto">
            <a:xfrm>
              <a:off x="2592" y="1488"/>
              <a:ext cx="2832" cy="2496"/>
            </a:xfrm>
            <a:prstGeom prst="triangle">
              <a:avLst>
                <a:gd name="adj" fmla="val 50000"/>
              </a:avLst>
            </a:prstGeom>
            <a:gradFill rotWithShape="0">
              <a:gsLst>
                <a:gs pos="0">
                  <a:srgbClr val="CCFFFF"/>
                </a:gs>
                <a:gs pos="100000">
                  <a:srgbClr val="84A5A5"/>
                </a:gs>
              </a:gsLst>
              <a:lin ang="5400000" scaled="1"/>
            </a:gradFill>
            <a:ln w="9525">
              <a:miter lim="800000"/>
              <a:headEnd/>
              <a:tailEnd/>
            </a:ln>
            <a:effectLst/>
            <a:scene3d>
              <a:camera prst="legacyPerspectiveTopRight"/>
              <a:lightRig rig="legacyFlat3" dir="b"/>
            </a:scene3d>
            <a:sp3d extrusionH="887400" prstMaterial="legacyMatte">
              <a:bevelT w="13500" h="13500" prst="angle"/>
              <a:bevelB w="13500" h="13500" prst="angle"/>
              <a:extrusionClr>
                <a:srgbClr val="CCFFFF"/>
              </a:extrusionClr>
              <a:contourClr>
                <a:srgbClr val="CCFFFF"/>
              </a:contourClr>
            </a:sp3d>
            <a:extLs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nchor="ctr">
              <a:flatTx/>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4350" name="Line 7">
              <a:extLst>
                <a:ext uri="{FF2B5EF4-FFF2-40B4-BE49-F238E27FC236}">
                  <a16:creationId xmlns:a16="http://schemas.microsoft.com/office/drawing/2014/main" id="{95FD0483-8FDB-435B-9165-486AAE9F4C82}"/>
                </a:ext>
              </a:extLst>
            </p:cNvPr>
            <p:cNvSpPr>
              <a:spLocks noChangeShapeType="1"/>
            </p:cNvSpPr>
            <p:nvPr/>
          </p:nvSpPr>
          <p:spPr bwMode="auto">
            <a:xfrm>
              <a:off x="2928" y="3408"/>
              <a:ext cx="2160" cy="0"/>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351" name="Line 8">
              <a:extLst>
                <a:ext uri="{FF2B5EF4-FFF2-40B4-BE49-F238E27FC236}">
                  <a16:creationId xmlns:a16="http://schemas.microsoft.com/office/drawing/2014/main" id="{AAE6507D-D7A1-43C6-8ACE-40CCC01B97AA}"/>
                </a:ext>
              </a:extLst>
            </p:cNvPr>
            <p:cNvSpPr>
              <a:spLocks noChangeShapeType="1"/>
            </p:cNvSpPr>
            <p:nvPr/>
          </p:nvSpPr>
          <p:spPr bwMode="auto">
            <a:xfrm>
              <a:off x="3552" y="2304"/>
              <a:ext cx="912" cy="0"/>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352" name="Line 9">
              <a:extLst>
                <a:ext uri="{FF2B5EF4-FFF2-40B4-BE49-F238E27FC236}">
                  <a16:creationId xmlns:a16="http://schemas.microsoft.com/office/drawing/2014/main" id="{4BBBEB2D-6500-4786-B958-F4D1B92C6339}"/>
                </a:ext>
              </a:extLst>
            </p:cNvPr>
            <p:cNvSpPr>
              <a:spLocks noChangeShapeType="1"/>
            </p:cNvSpPr>
            <p:nvPr/>
          </p:nvSpPr>
          <p:spPr bwMode="auto">
            <a:xfrm>
              <a:off x="3216" y="2880"/>
              <a:ext cx="1584" cy="0"/>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353" name="Line 10">
              <a:extLst>
                <a:ext uri="{FF2B5EF4-FFF2-40B4-BE49-F238E27FC236}">
                  <a16:creationId xmlns:a16="http://schemas.microsoft.com/office/drawing/2014/main" id="{BA63DE7D-019C-407B-936A-E297FE9B5275}"/>
                </a:ext>
              </a:extLst>
            </p:cNvPr>
            <p:cNvSpPr>
              <a:spLocks noChangeShapeType="1"/>
            </p:cNvSpPr>
            <p:nvPr/>
          </p:nvSpPr>
          <p:spPr bwMode="auto">
            <a:xfrm flipV="1">
              <a:off x="5088" y="3216"/>
              <a:ext cx="144" cy="192"/>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354" name="Line 11">
              <a:extLst>
                <a:ext uri="{FF2B5EF4-FFF2-40B4-BE49-F238E27FC236}">
                  <a16:creationId xmlns:a16="http://schemas.microsoft.com/office/drawing/2014/main" id="{5758BC32-1C33-41F2-B924-64FDA8BC2A38}"/>
                </a:ext>
              </a:extLst>
            </p:cNvPr>
            <p:cNvSpPr>
              <a:spLocks noChangeShapeType="1"/>
            </p:cNvSpPr>
            <p:nvPr/>
          </p:nvSpPr>
          <p:spPr bwMode="auto">
            <a:xfrm flipV="1">
              <a:off x="4464" y="2112"/>
              <a:ext cx="144" cy="192"/>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355" name="Line 12">
              <a:extLst>
                <a:ext uri="{FF2B5EF4-FFF2-40B4-BE49-F238E27FC236}">
                  <a16:creationId xmlns:a16="http://schemas.microsoft.com/office/drawing/2014/main" id="{D959A9CC-36A7-423E-B0EE-C14361084829}"/>
                </a:ext>
              </a:extLst>
            </p:cNvPr>
            <p:cNvSpPr>
              <a:spLocks noChangeShapeType="1"/>
            </p:cNvSpPr>
            <p:nvPr/>
          </p:nvSpPr>
          <p:spPr bwMode="auto">
            <a:xfrm flipV="1">
              <a:off x="4800" y="2688"/>
              <a:ext cx="144" cy="192"/>
            </a:xfrm>
            <a:prstGeom prst="line">
              <a:avLst/>
            </a:prstGeom>
            <a:noFill/>
            <a:ln w="127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66"/>
                    </a:outerShdw>
                  </a:effectLst>
                </a14:hiddenEffects>
              </a:ext>
            </a:extLst>
          </p:spPr>
          <p:txBody>
            <a:bodyPr wrap="none"/>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sp>
        <p:nvSpPr>
          <p:cNvPr id="14340" name="Text Box 13">
            <a:extLst>
              <a:ext uri="{FF2B5EF4-FFF2-40B4-BE49-F238E27FC236}">
                <a16:creationId xmlns:a16="http://schemas.microsoft.com/office/drawing/2014/main" id="{F5C19088-7EC5-426C-B9EE-D6E5776BCFFB}"/>
              </a:ext>
            </a:extLst>
          </p:cNvPr>
          <p:cNvSpPr txBox="1">
            <a:spLocks noChangeArrowheads="1"/>
          </p:cNvSpPr>
          <p:nvPr/>
        </p:nvSpPr>
        <p:spPr bwMode="auto">
          <a:xfrm>
            <a:off x="4799807" y="2278809"/>
            <a:ext cx="2218534" cy="617221"/>
          </a:xfrm>
          <a:prstGeom prst="rect">
            <a:avLst/>
          </a:prstGeom>
          <a:noFill/>
          <a:ln>
            <a:noFill/>
          </a:ln>
          <a:extLst>
            <a:ext uri="{909E8E84-426E-40DD-AFC4-6F175D3DCCD1}">
              <a14:hiddenFill xmlns:a14="http://schemas.microsoft.com/office/drawing/2010/main">
                <a:solidFill>
                  <a:srgbClr val="CC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Philanthropic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Responsibilities</a:t>
            </a:r>
          </a:p>
        </p:txBody>
      </p:sp>
      <p:sp>
        <p:nvSpPr>
          <p:cNvPr id="14341" name="Text Box 14">
            <a:extLst>
              <a:ext uri="{FF2B5EF4-FFF2-40B4-BE49-F238E27FC236}">
                <a16:creationId xmlns:a16="http://schemas.microsoft.com/office/drawing/2014/main" id="{C3622A33-4718-49AE-B785-5F4A2D066B62}"/>
              </a:ext>
            </a:extLst>
          </p:cNvPr>
          <p:cNvSpPr txBox="1">
            <a:spLocks noChangeArrowheads="1"/>
          </p:cNvSpPr>
          <p:nvPr/>
        </p:nvSpPr>
        <p:spPr bwMode="auto">
          <a:xfrm>
            <a:off x="4843462" y="3404175"/>
            <a:ext cx="2119653" cy="866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Ethical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Responsibilities</a:t>
            </a:r>
          </a:p>
        </p:txBody>
      </p:sp>
      <p:sp>
        <p:nvSpPr>
          <p:cNvPr id="14342" name="Text Box 15">
            <a:extLst>
              <a:ext uri="{FF2B5EF4-FFF2-40B4-BE49-F238E27FC236}">
                <a16:creationId xmlns:a16="http://schemas.microsoft.com/office/drawing/2014/main" id="{15E10EB4-DA80-4203-B71A-BAA1FB22E936}"/>
              </a:ext>
            </a:extLst>
          </p:cNvPr>
          <p:cNvSpPr txBox="1">
            <a:spLocks noChangeArrowheads="1"/>
          </p:cNvSpPr>
          <p:nvPr/>
        </p:nvSpPr>
        <p:spPr bwMode="auto">
          <a:xfrm>
            <a:off x="4698999" y="4371404"/>
            <a:ext cx="2446859" cy="932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Legal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Responsibilities</a:t>
            </a:r>
          </a:p>
        </p:txBody>
      </p:sp>
      <p:sp>
        <p:nvSpPr>
          <p:cNvPr id="14343" name="Text Box 16">
            <a:extLst>
              <a:ext uri="{FF2B5EF4-FFF2-40B4-BE49-F238E27FC236}">
                <a16:creationId xmlns:a16="http://schemas.microsoft.com/office/drawing/2014/main" id="{FF201B1E-1466-45EE-AA67-FC3E4A50D6FB}"/>
              </a:ext>
            </a:extLst>
          </p:cNvPr>
          <p:cNvSpPr txBox="1">
            <a:spLocks noChangeArrowheads="1"/>
          </p:cNvSpPr>
          <p:nvPr/>
        </p:nvSpPr>
        <p:spPr bwMode="auto">
          <a:xfrm>
            <a:off x="4735510" y="5573850"/>
            <a:ext cx="2364160" cy="932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Economic</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b="1"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Responsibilities</a:t>
            </a:r>
          </a:p>
        </p:txBody>
      </p:sp>
      <p:sp>
        <p:nvSpPr>
          <p:cNvPr id="14344" name="Text Box 17">
            <a:extLst>
              <a:ext uri="{FF2B5EF4-FFF2-40B4-BE49-F238E27FC236}">
                <a16:creationId xmlns:a16="http://schemas.microsoft.com/office/drawing/2014/main" id="{7B340498-A1FB-4213-89D0-4954C3A05F1E}"/>
              </a:ext>
            </a:extLst>
          </p:cNvPr>
          <p:cNvSpPr txBox="1">
            <a:spLocks noChangeArrowheads="1"/>
          </p:cNvSpPr>
          <p:nvPr/>
        </p:nvSpPr>
        <p:spPr bwMode="auto">
          <a:xfrm>
            <a:off x="7415372" y="1921623"/>
            <a:ext cx="248285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Desired by society</a:t>
            </a:r>
          </a:p>
        </p:txBody>
      </p:sp>
      <p:sp>
        <p:nvSpPr>
          <p:cNvPr id="14345" name="Text Box 18">
            <a:extLst>
              <a:ext uri="{FF2B5EF4-FFF2-40B4-BE49-F238E27FC236}">
                <a16:creationId xmlns:a16="http://schemas.microsoft.com/office/drawing/2014/main" id="{A0718D21-2DF5-4142-8D8E-17D4DE541B44}"/>
              </a:ext>
            </a:extLst>
          </p:cNvPr>
          <p:cNvSpPr txBox="1">
            <a:spLocks noChangeArrowheads="1"/>
          </p:cNvSpPr>
          <p:nvPr/>
        </p:nvSpPr>
        <p:spPr bwMode="auto">
          <a:xfrm>
            <a:off x="8979279" y="4071330"/>
            <a:ext cx="260350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Required by society</a:t>
            </a:r>
          </a:p>
        </p:txBody>
      </p:sp>
      <p:sp>
        <p:nvSpPr>
          <p:cNvPr id="14346" name="Text Box 19">
            <a:extLst>
              <a:ext uri="{FF2B5EF4-FFF2-40B4-BE49-F238E27FC236}">
                <a16:creationId xmlns:a16="http://schemas.microsoft.com/office/drawing/2014/main" id="{2E13AC78-12E1-4D7C-BADD-FE23BE33F1F9}"/>
              </a:ext>
            </a:extLst>
          </p:cNvPr>
          <p:cNvSpPr txBox="1">
            <a:spLocks noChangeArrowheads="1"/>
          </p:cNvSpPr>
          <p:nvPr/>
        </p:nvSpPr>
        <p:spPr bwMode="auto">
          <a:xfrm>
            <a:off x="8046838" y="2970745"/>
            <a:ext cx="2592387"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Expected by society</a:t>
            </a:r>
          </a:p>
        </p:txBody>
      </p:sp>
      <p:sp>
        <p:nvSpPr>
          <p:cNvPr id="14347" name="Text Box 20">
            <a:extLst>
              <a:ext uri="{FF2B5EF4-FFF2-40B4-BE49-F238E27FC236}">
                <a16:creationId xmlns:a16="http://schemas.microsoft.com/office/drawing/2014/main" id="{4C10848F-5BE3-4C17-B62C-A254D86EDCF7}"/>
              </a:ext>
            </a:extLst>
          </p:cNvPr>
          <p:cNvSpPr txBox="1">
            <a:spLocks noChangeArrowheads="1"/>
          </p:cNvSpPr>
          <p:nvPr/>
        </p:nvSpPr>
        <p:spPr bwMode="auto">
          <a:xfrm>
            <a:off x="9606759" y="5147346"/>
            <a:ext cx="2484438"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srgbClr val="003366"/>
                </a:solidFill>
                <a:effectLst/>
                <a:uLnTx/>
                <a:uFillTx/>
                <a:latin typeface="Arial" panose="020B0604020202020204" pitchFamily="34" charset="0"/>
                <a:ea typeface="ＭＳ Ｐゴシック" panose="020B0600070205080204" pitchFamily="34" charset="-128"/>
                <a:cs typeface="Arial" panose="020B0604020202020204" pitchFamily="34" charset="0"/>
              </a:rPr>
              <a:t>Required by society</a:t>
            </a:r>
          </a:p>
        </p:txBody>
      </p:sp>
      <p:sp>
        <p:nvSpPr>
          <p:cNvPr id="14348" name="Text Box 21">
            <a:extLst>
              <a:ext uri="{FF2B5EF4-FFF2-40B4-BE49-F238E27FC236}">
                <a16:creationId xmlns:a16="http://schemas.microsoft.com/office/drawing/2014/main" id="{D077587D-4C87-4830-A84E-77BFC19C42E7}"/>
              </a:ext>
            </a:extLst>
          </p:cNvPr>
          <p:cNvSpPr txBox="1">
            <a:spLocks noChangeArrowheads="1"/>
          </p:cNvSpPr>
          <p:nvPr/>
        </p:nvSpPr>
        <p:spPr bwMode="auto">
          <a:xfrm>
            <a:off x="8773318" y="428848"/>
            <a:ext cx="26035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Source: Carroll (1991</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p:txBody>
      </p:sp>
    </p:spTree>
    <p:extLst>
      <p:ext uri="{BB962C8B-B14F-4D97-AF65-F5344CB8AC3E}">
        <p14:creationId xmlns:p14="http://schemas.microsoft.com/office/powerpoint/2010/main" val="377367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347"/>
                                        </p:tgtEl>
                                        <p:attrNameLst>
                                          <p:attrName>style.visibility</p:attrName>
                                        </p:attrNameLst>
                                      </p:cBhvr>
                                      <p:to>
                                        <p:strVal val="visible"/>
                                      </p:to>
                                    </p:set>
                                    <p:animEffect transition="in" filter="fade">
                                      <p:cBhvr>
                                        <p:cTn id="7" dur="1000"/>
                                        <p:tgtEl>
                                          <p:spTgt spid="14347"/>
                                        </p:tgtEl>
                                      </p:cBhvr>
                                    </p:animEffect>
                                    <p:anim calcmode="lin" valueType="num">
                                      <p:cBhvr>
                                        <p:cTn id="8" dur="1000" fill="hold"/>
                                        <p:tgtEl>
                                          <p:spTgt spid="14347"/>
                                        </p:tgtEl>
                                        <p:attrNameLst>
                                          <p:attrName>ppt_x</p:attrName>
                                        </p:attrNameLst>
                                      </p:cBhvr>
                                      <p:tavLst>
                                        <p:tav tm="0">
                                          <p:val>
                                            <p:strVal val="#ppt_x"/>
                                          </p:val>
                                        </p:tav>
                                        <p:tav tm="100000">
                                          <p:val>
                                            <p:strVal val="#ppt_x"/>
                                          </p:val>
                                        </p:tav>
                                      </p:tavLst>
                                    </p:anim>
                                    <p:anim calcmode="lin" valueType="num">
                                      <p:cBhvr>
                                        <p:cTn id="9" dur="1000" fill="hold"/>
                                        <p:tgtEl>
                                          <p:spTgt spid="1434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345"/>
                                        </p:tgtEl>
                                        <p:attrNameLst>
                                          <p:attrName>style.visibility</p:attrName>
                                        </p:attrNameLst>
                                      </p:cBhvr>
                                      <p:to>
                                        <p:strVal val="visible"/>
                                      </p:to>
                                    </p:set>
                                    <p:animEffect transition="in" filter="fade">
                                      <p:cBhvr>
                                        <p:cTn id="14" dur="1000"/>
                                        <p:tgtEl>
                                          <p:spTgt spid="14345"/>
                                        </p:tgtEl>
                                      </p:cBhvr>
                                    </p:animEffect>
                                    <p:anim calcmode="lin" valueType="num">
                                      <p:cBhvr>
                                        <p:cTn id="15" dur="1000" fill="hold"/>
                                        <p:tgtEl>
                                          <p:spTgt spid="14345"/>
                                        </p:tgtEl>
                                        <p:attrNameLst>
                                          <p:attrName>ppt_x</p:attrName>
                                        </p:attrNameLst>
                                      </p:cBhvr>
                                      <p:tavLst>
                                        <p:tav tm="0">
                                          <p:val>
                                            <p:strVal val="#ppt_x"/>
                                          </p:val>
                                        </p:tav>
                                        <p:tav tm="100000">
                                          <p:val>
                                            <p:strVal val="#ppt_x"/>
                                          </p:val>
                                        </p:tav>
                                      </p:tavLst>
                                    </p:anim>
                                    <p:anim calcmode="lin" valueType="num">
                                      <p:cBhvr>
                                        <p:cTn id="16" dur="1000" fill="hold"/>
                                        <p:tgtEl>
                                          <p:spTgt spid="1434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346"/>
                                        </p:tgtEl>
                                        <p:attrNameLst>
                                          <p:attrName>style.visibility</p:attrName>
                                        </p:attrNameLst>
                                      </p:cBhvr>
                                      <p:to>
                                        <p:strVal val="visible"/>
                                      </p:to>
                                    </p:set>
                                    <p:animEffect transition="in" filter="fade">
                                      <p:cBhvr>
                                        <p:cTn id="21" dur="1000"/>
                                        <p:tgtEl>
                                          <p:spTgt spid="14346"/>
                                        </p:tgtEl>
                                      </p:cBhvr>
                                    </p:animEffect>
                                    <p:anim calcmode="lin" valueType="num">
                                      <p:cBhvr>
                                        <p:cTn id="22" dur="1000" fill="hold"/>
                                        <p:tgtEl>
                                          <p:spTgt spid="14346"/>
                                        </p:tgtEl>
                                        <p:attrNameLst>
                                          <p:attrName>ppt_x</p:attrName>
                                        </p:attrNameLst>
                                      </p:cBhvr>
                                      <p:tavLst>
                                        <p:tav tm="0">
                                          <p:val>
                                            <p:strVal val="#ppt_x"/>
                                          </p:val>
                                        </p:tav>
                                        <p:tav tm="100000">
                                          <p:val>
                                            <p:strVal val="#ppt_x"/>
                                          </p:val>
                                        </p:tav>
                                      </p:tavLst>
                                    </p:anim>
                                    <p:anim calcmode="lin" valueType="num">
                                      <p:cBhvr>
                                        <p:cTn id="23" dur="1000" fill="hold"/>
                                        <p:tgtEl>
                                          <p:spTgt spid="1434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344">
                                            <p:txEl>
                                              <p:pRg st="0" end="0"/>
                                            </p:txEl>
                                          </p:spTgt>
                                        </p:tgtEl>
                                        <p:attrNameLst>
                                          <p:attrName>style.visibility</p:attrName>
                                        </p:attrNameLst>
                                      </p:cBhvr>
                                      <p:to>
                                        <p:strVal val="visible"/>
                                      </p:to>
                                    </p:set>
                                    <p:animEffect transition="in" filter="fade">
                                      <p:cBhvr>
                                        <p:cTn id="28" dur="1000"/>
                                        <p:tgtEl>
                                          <p:spTgt spid="14344">
                                            <p:txEl>
                                              <p:pRg st="0" end="0"/>
                                            </p:txEl>
                                          </p:spTgt>
                                        </p:tgtEl>
                                      </p:cBhvr>
                                    </p:animEffect>
                                    <p:anim calcmode="lin" valueType="num">
                                      <p:cBhvr>
                                        <p:cTn id="29" dur="1000" fill="hold"/>
                                        <p:tgtEl>
                                          <p:spTgt spid="1434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434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5" grpId="0"/>
      <p:bldP spid="14346" grpId="0"/>
      <p:bldP spid="1434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79BA7-D1F5-4A34-AEBF-BA5F7884A299}"/>
              </a:ext>
            </a:extLst>
          </p:cNvPr>
          <p:cNvSpPr>
            <a:spLocks noGrp="1"/>
          </p:cNvSpPr>
          <p:nvPr>
            <p:ph type="title"/>
          </p:nvPr>
        </p:nvSpPr>
        <p:spPr>
          <a:xfrm>
            <a:off x="838200" y="365125"/>
            <a:ext cx="10515600" cy="1225550"/>
          </a:xfrm>
        </p:spPr>
        <p:txBody>
          <a:bodyPr>
            <a:normAutofit/>
          </a:bodyPr>
          <a:lstStyle/>
          <a:p>
            <a:r>
              <a:rPr lang="en-GB" sz="6000" dirty="0"/>
              <a:t>Carroll’s model has limitations </a:t>
            </a:r>
          </a:p>
        </p:txBody>
      </p:sp>
      <p:sp>
        <p:nvSpPr>
          <p:cNvPr id="3" name="Content Placeholder 2">
            <a:extLst>
              <a:ext uri="{FF2B5EF4-FFF2-40B4-BE49-F238E27FC236}">
                <a16:creationId xmlns:a16="http://schemas.microsoft.com/office/drawing/2014/main" id="{9FA892CF-550D-40B0-8B77-0B7C03B5544E}"/>
              </a:ext>
            </a:extLst>
          </p:cNvPr>
          <p:cNvSpPr>
            <a:spLocks noGrp="1"/>
          </p:cNvSpPr>
          <p:nvPr>
            <p:ph idx="1"/>
          </p:nvPr>
        </p:nvSpPr>
        <p:spPr>
          <a:xfrm>
            <a:off x="838200" y="2114549"/>
            <a:ext cx="10515600" cy="4062413"/>
          </a:xfrm>
        </p:spPr>
        <p:txBody>
          <a:bodyPr>
            <a:normAutofit fontScale="92500" lnSpcReduction="10000"/>
          </a:bodyPr>
          <a:lstStyle/>
          <a:p>
            <a:pPr marL="514350" indent="-514350">
              <a:buFont typeface="+mj-lt"/>
              <a:buAutoNum type="arabicPeriod"/>
            </a:pPr>
            <a:r>
              <a:rPr lang="en-GB" dirty="0"/>
              <a:t>The static, hierarchical pyramid is too simplistic to capture the complexity of CSR in practice (Crane &amp; Matten, 2010).</a:t>
            </a:r>
          </a:p>
          <a:p>
            <a:pPr marL="514350" indent="-514350">
              <a:buFont typeface="+mj-lt"/>
              <a:buAutoNum type="arabicPeriod"/>
            </a:pPr>
            <a:r>
              <a:rPr lang="en-GB" dirty="0"/>
              <a:t>Neither variation of CSR approaches across regions and nations are taken into account (Visser, 2006) nor the mix of legal and moral systems that many globally operating companies are confronted with.</a:t>
            </a:r>
          </a:p>
          <a:p>
            <a:pPr marL="514350" indent="-514350">
              <a:buFont typeface="+mj-lt"/>
              <a:buAutoNum type="arabicPeriod"/>
            </a:pPr>
            <a:r>
              <a:rPr lang="en-GB" dirty="0"/>
              <a:t>Carroll’s model has not been able to incorporate changed expectations towards business, e.g. regarding environmental responsibilities (Visser, 2006). </a:t>
            </a:r>
            <a:endParaRPr lang="en-US" dirty="0"/>
          </a:p>
          <a:p>
            <a:pPr marL="514350" indent="-514350">
              <a:buFont typeface="+mj-lt"/>
              <a:buAutoNum type="arabicPeriod"/>
            </a:pPr>
            <a:r>
              <a:rPr lang="en-GB" dirty="0"/>
              <a:t>The model neglects the political (relating to the affairs of a country) role of corporations that has to be recognized in light of a diminishing role of the nation government and increased power of corporations.</a:t>
            </a:r>
            <a:endParaRPr lang="en-US" dirty="0"/>
          </a:p>
          <a:p>
            <a:endParaRPr lang="en-US" dirty="0"/>
          </a:p>
          <a:p>
            <a:endParaRPr lang="en-GB" dirty="0"/>
          </a:p>
        </p:txBody>
      </p:sp>
    </p:spTree>
    <p:extLst>
      <p:ext uri="{BB962C8B-B14F-4D97-AF65-F5344CB8AC3E}">
        <p14:creationId xmlns:p14="http://schemas.microsoft.com/office/powerpoint/2010/main" val="313158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24662B-DE4E-491A-B4B6-BBE24280D2C8}"/>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sz="8000" kern="1200" dirty="0">
                <a:solidFill>
                  <a:srgbClr val="FFFFFF"/>
                </a:solidFill>
                <a:latin typeface="+mj-lt"/>
                <a:ea typeface="+mj-ea"/>
                <a:cs typeface="+mj-cs"/>
              </a:rPr>
              <a:t>Comparisons</a:t>
            </a:r>
          </a:p>
        </p:txBody>
      </p:sp>
      <p:cxnSp>
        <p:nvCxnSpPr>
          <p:cNvPr id="11" name="Straight Connector 1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345899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AED26-A8CC-4A89-AEC0-2EFAC9531A04}"/>
              </a:ext>
            </a:extLst>
          </p:cNvPr>
          <p:cNvSpPr>
            <a:spLocks noGrp="1"/>
          </p:cNvSpPr>
          <p:nvPr>
            <p:ph type="title"/>
          </p:nvPr>
        </p:nvSpPr>
        <p:spPr>
          <a:xfrm>
            <a:off x="733425" y="1069975"/>
            <a:ext cx="3297238" cy="4387850"/>
          </a:xfrm>
        </p:spPr>
        <p:txBody>
          <a:bodyPr>
            <a:normAutofit/>
          </a:bodyPr>
          <a:lstStyle/>
          <a:p>
            <a:r>
              <a:rPr lang="en-GB" dirty="0"/>
              <a:t>Friedman v. Freeman</a:t>
            </a:r>
            <a:br>
              <a:rPr lang="en-GB" dirty="0"/>
            </a:br>
            <a:br>
              <a:rPr lang="en-GB" dirty="0"/>
            </a:br>
            <a:r>
              <a:rPr lang="en-GB" dirty="0"/>
              <a:t>Or not?</a:t>
            </a:r>
          </a:p>
        </p:txBody>
      </p:sp>
      <p:pic>
        <p:nvPicPr>
          <p:cNvPr id="4" name="Online Media 3" title="Shareholders vs. Stakeholders  -- Friedman vs. Freeman Debate - R. Edward Freeman">
            <a:hlinkClick r:id="" action="ppaction://media"/>
            <a:extLst>
              <a:ext uri="{FF2B5EF4-FFF2-40B4-BE49-F238E27FC236}">
                <a16:creationId xmlns:a16="http://schemas.microsoft.com/office/drawing/2014/main" id="{B806D72F-A151-4066-B15B-AD971C13EAF1}"/>
              </a:ext>
            </a:extLst>
          </p:cNvPr>
          <p:cNvPicPr>
            <a:picLocks noGrp="1" noRot="1" noChangeAspect="1"/>
          </p:cNvPicPr>
          <p:nvPr>
            <p:ph idx="1"/>
            <a:videoFile r:link="rId1"/>
          </p:nvPr>
        </p:nvPicPr>
        <p:blipFill>
          <a:blip r:embed="rId3"/>
          <a:stretch>
            <a:fillRect/>
          </a:stretch>
        </p:blipFill>
        <p:spPr>
          <a:xfrm>
            <a:off x="4135438" y="616753"/>
            <a:ext cx="7504112" cy="5624494"/>
          </a:xfrm>
          <a:prstGeom prst="rect">
            <a:avLst/>
          </a:prstGeom>
        </p:spPr>
      </p:pic>
    </p:spTree>
    <p:extLst>
      <p:ext uri="{BB962C8B-B14F-4D97-AF65-F5344CB8AC3E}">
        <p14:creationId xmlns:p14="http://schemas.microsoft.com/office/powerpoint/2010/main" val="337411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9B23FF-AF93-48D1-9092-88983A616A26}"/>
              </a:ext>
            </a:extLst>
          </p:cNvPr>
          <p:cNvSpPr>
            <a:spLocks noGrp="1"/>
          </p:cNvSpPr>
          <p:nvPr>
            <p:ph type="title"/>
          </p:nvPr>
        </p:nvSpPr>
        <p:spPr/>
        <p:txBody>
          <a:bodyPr anchor="t">
            <a:normAutofit/>
          </a:bodyPr>
          <a:lstStyle/>
          <a:p>
            <a:r>
              <a:rPr lang="en-GB" sz="6000" b="1" dirty="0">
                <a:solidFill>
                  <a:srgbClr val="FFFFFF"/>
                </a:solidFill>
              </a:rPr>
              <a:t>Compatible Theories</a:t>
            </a:r>
          </a:p>
        </p:txBody>
      </p:sp>
      <p:sp>
        <p:nvSpPr>
          <p:cNvPr id="6" name="Text Placeholder 5">
            <a:extLst>
              <a:ext uri="{FF2B5EF4-FFF2-40B4-BE49-F238E27FC236}">
                <a16:creationId xmlns:a16="http://schemas.microsoft.com/office/drawing/2014/main" id="{0BB8D3EF-EDED-4197-84D5-758F06D667BE}"/>
              </a:ext>
            </a:extLst>
          </p:cNvPr>
          <p:cNvSpPr>
            <a:spLocks noGrp="1"/>
          </p:cNvSpPr>
          <p:nvPr>
            <p:ph type="body" idx="1"/>
          </p:nvPr>
        </p:nvSpPr>
        <p:spPr>
          <a:xfrm>
            <a:off x="661989" y="1497806"/>
            <a:ext cx="5157787" cy="600075"/>
          </a:xfrm>
        </p:spPr>
        <p:txBody>
          <a:bodyPr>
            <a:normAutofit/>
          </a:bodyPr>
          <a:lstStyle/>
          <a:p>
            <a:r>
              <a:rPr lang="en-GB" sz="2800" dirty="0"/>
              <a:t>Milton Friedman, Economist</a:t>
            </a:r>
          </a:p>
        </p:txBody>
      </p:sp>
      <p:sp>
        <p:nvSpPr>
          <p:cNvPr id="4" name="Content Placeholder 3">
            <a:extLst>
              <a:ext uri="{FF2B5EF4-FFF2-40B4-BE49-F238E27FC236}">
                <a16:creationId xmlns:a16="http://schemas.microsoft.com/office/drawing/2014/main" id="{83B5C05D-31AE-4EC1-B31F-A37951E582DA}"/>
              </a:ext>
            </a:extLst>
          </p:cNvPr>
          <p:cNvSpPr>
            <a:spLocks noGrp="1"/>
          </p:cNvSpPr>
          <p:nvPr>
            <p:ph sz="half" idx="2"/>
          </p:nvPr>
        </p:nvSpPr>
        <p:spPr>
          <a:xfrm>
            <a:off x="552450" y="2266950"/>
            <a:ext cx="4991099" cy="3922713"/>
          </a:xfrm>
        </p:spPr>
        <p:txBody>
          <a:bodyPr>
            <a:normAutofit/>
          </a:bodyPr>
          <a:lstStyle/>
          <a:p>
            <a:r>
              <a:rPr lang="en-GB" sz="2400" dirty="0"/>
              <a:t>“The only Social responsibility of business is to increase its profits”</a:t>
            </a:r>
          </a:p>
          <a:p>
            <a:r>
              <a:rPr lang="en-GB" sz="2400" dirty="0"/>
              <a:t>The only people who have a moral claim on the corporation are the people who own shares of the stock, that is shareholders (stockholders). </a:t>
            </a:r>
          </a:p>
          <a:p>
            <a:r>
              <a:rPr lang="en-GB" sz="2400" dirty="0"/>
              <a:t>Managers benefit their organization the most when they act for benefit of the shareholders.</a:t>
            </a:r>
          </a:p>
        </p:txBody>
      </p:sp>
      <p:sp>
        <p:nvSpPr>
          <p:cNvPr id="7" name="Text Placeholder 6">
            <a:extLst>
              <a:ext uri="{FF2B5EF4-FFF2-40B4-BE49-F238E27FC236}">
                <a16:creationId xmlns:a16="http://schemas.microsoft.com/office/drawing/2014/main" id="{3F51F381-A559-4C0E-BF0E-BD554A619552}"/>
              </a:ext>
            </a:extLst>
          </p:cNvPr>
          <p:cNvSpPr>
            <a:spLocks noGrp="1"/>
          </p:cNvSpPr>
          <p:nvPr>
            <p:ph type="body" sz="quarter" idx="3"/>
          </p:nvPr>
        </p:nvSpPr>
        <p:spPr>
          <a:xfrm>
            <a:off x="6169024" y="1395412"/>
            <a:ext cx="5183188" cy="702469"/>
          </a:xfrm>
        </p:spPr>
        <p:txBody>
          <a:bodyPr>
            <a:normAutofit/>
          </a:bodyPr>
          <a:lstStyle/>
          <a:p>
            <a:r>
              <a:rPr lang="en-GB" sz="2800" dirty="0"/>
              <a:t>Ed Freeman, stakeholder theorist</a:t>
            </a:r>
          </a:p>
        </p:txBody>
      </p:sp>
      <p:sp>
        <p:nvSpPr>
          <p:cNvPr id="5" name="Content Placeholder 4">
            <a:extLst>
              <a:ext uri="{FF2B5EF4-FFF2-40B4-BE49-F238E27FC236}">
                <a16:creationId xmlns:a16="http://schemas.microsoft.com/office/drawing/2014/main" id="{A383CF08-AAD5-42A7-9591-BE2475B3ECD9}"/>
              </a:ext>
            </a:extLst>
          </p:cNvPr>
          <p:cNvSpPr>
            <a:spLocks noGrp="1"/>
          </p:cNvSpPr>
          <p:nvPr>
            <p:ph sz="quarter" idx="4"/>
          </p:nvPr>
        </p:nvSpPr>
        <p:spPr>
          <a:xfrm>
            <a:off x="6096000" y="2266950"/>
            <a:ext cx="5829300" cy="3817938"/>
          </a:xfrm>
        </p:spPr>
        <p:txBody>
          <a:bodyPr>
            <a:normAutofit/>
          </a:bodyPr>
          <a:lstStyle/>
          <a:p>
            <a:r>
              <a:rPr lang="en-GB" sz="2400" dirty="0"/>
              <a:t>“Managers should balance the multiple-and sometimes conflicting-claims of their stakeholders”</a:t>
            </a:r>
          </a:p>
          <a:p>
            <a:r>
              <a:rPr lang="en-GB" sz="2400" dirty="0"/>
              <a:t>Many groups have a moral claim on the corporation.</a:t>
            </a:r>
          </a:p>
          <a:p>
            <a:r>
              <a:rPr lang="en-GB" sz="2400" dirty="0"/>
              <a:t>To ensure long term sustainability, managers not only need to satisfy shareholder demands but they need to consider the impact of their actions on multiple stakeholder groups.</a:t>
            </a:r>
          </a:p>
          <a:p>
            <a:endParaRPr lang="en-GB" sz="2000" dirty="0"/>
          </a:p>
        </p:txBody>
      </p:sp>
    </p:spTree>
    <p:extLst>
      <p:ext uri="{BB962C8B-B14F-4D97-AF65-F5344CB8AC3E}">
        <p14:creationId xmlns:p14="http://schemas.microsoft.com/office/powerpoint/2010/main" val="6106007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d Freeman and his stakeholder theory | Spidermak">
            <a:extLst>
              <a:ext uri="{FF2B5EF4-FFF2-40B4-BE49-F238E27FC236}">
                <a16:creationId xmlns:a16="http://schemas.microsoft.com/office/drawing/2014/main" id="{4A370084-4705-477D-929E-F1DF30E320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57500" y="288318"/>
            <a:ext cx="7581800" cy="6281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87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2468" name="Content Placeholder 2">
            <a:extLst>
              <a:ext uri="{FF2B5EF4-FFF2-40B4-BE49-F238E27FC236}">
                <a16:creationId xmlns:a16="http://schemas.microsoft.com/office/drawing/2014/main" id="{E076DB94-78A6-4160-A235-4E3E7BAD47B1}"/>
              </a:ext>
            </a:extLst>
          </p:cNvPr>
          <p:cNvGraphicFramePr>
            <a:graphicFrameLocks noGrp="1"/>
          </p:cNvGraphicFramePr>
          <p:nvPr>
            <p:ph idx="1"/>
            <p:extLst>
              <p:ext uri="{D42A27DB-BD31-4B8C-83A1-F6EECF244321}">
                <p14:modId xmlns:p14="http://schemas.microsoft.com/office/powerpoint/2010/main" val="900019766"/>
              </p:ext>
            </p:extLst>
          </p:nvPr>
        </p:nvGraphicFramePr>
        <p:xfrm>
          <a:off x="2162886" y="1229147"/>
          <a:ext cx="8288619" cy="5628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6D85021B-60C1-DE8C-C77F-83B52EF486B1}"/>
              </a:ext>
            </a:extLst>
          </p:cNvPr>
          <p:cNvSpPr>
            <a:spLocks noGrp="1"/>
          </p:cNvSpPr>
          <p:nvPr>
            <p:ph type="title"/>
          </p:nvPr>
        </p:nvSpPr>
        <p:spPr>
          <a:xfrm>
            <a:off x="428002" y="119641"/>
            <a:ext cx="10515600" cy="1325563"/>
          </a:xfrm>
        </p:spPr>
        <p:txBody>
          <a:bodyPr>
            <a:normAutofit/>
          </a:bodyPr>
          <a:lstStyle/>
          <a:p>
            <a:r>
              <a:rPr lang="en-GB" sz="6000" dirty="0"/>
              <a:t>Concluding Points</a:t>
            </a:r>
          </a:p>
        </p:txBody>
      </p:sp>
    </p:spTree>
    <p:extLst>
      <p:ext uri="{BB962C8B-B14F-4D97-AF65-F5344CB8AC3E}">
        <p14:creationId xmlns:p14="http://schemas.microsoft.com/office/powerpoint/2010/main" val="1515792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2468">
                                            <p:graphicEl>
                                              <a:dgm id="{50E0D764-2222-3A4A-88F6-CFFACD4310D9}"/>
                                            </p:graphicEl>
                                          </p:spTgt>
                                        </p:tgtEl>
                                        <p:attrNameLst>
                                          <p:attrName>style.visibility</p:attrName>
                                        </p:attrNameLst>
                                      </p:cBhvr>
                                      <p:to>
                                        <p:strVal val="visible"/>
                                      </p:to>
                                    </p:set>
                                    <p:anim calcmode="lin" valueType="num">
                                      <p:cBhvr additive="base">
                                        <p:cTn id="7" dur="500" fill="hold"/>
                                        <p:tgtEl>
                                          <p:spTgt spid="62468">
                                            <p:graphicEl>
                                              <a:dgm id="{50E0D764-2222-3A4A-88F6-CFFACD4310D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2468">
                                            <p:graphicEl>
                                              <a:dgm id="{50E0D764-2222-3A4A-88F6-CFFACD4310D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2468">
                                            <p:graphicEl>
                                              <a:dgm id="{62463760-F72D-E94D-85C7-5429CAA0C508}"/>
                                            </p:graphicEl>
                                          </p:spTgt>
                                        </p:tgtEl>
                                        <p:attrNameLst>
                                          <p:attrName>style.visibility</p:attrName>
                                        </p:attrNameLst>
                                      </p:cBhvr>
                                      <p:to>
                                        <p:strVal val="visible"/>
                                      </p:to>
                                    </p:set>
                                    <p:anim calcmode="lin" valueType="num">
                                      <p:cBhvr additive="base">
                                        <p:cTn id="13" dur="500" fill="hold"/>
                                        <p:tgtEl>
                                          <p:spTgt spid="62468">
                                            <p:graphicEl>
                                              <a:dgm id="{62463760-F72D-E94D-85C7-5429CAA0C50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2468">
                                            <p:graphicEl>
                                              <a:dgm id="{62463760-F72D-E94D-85C7-5429CAA0C50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2468">
                                            <p:graphicEl>
                                              <a:dgm id="{6587CA33-BE15-4E23-9D81-1A709970A317}"/>
                                            </p:graphicEl>
                                          </p:spTgt>
                                        </p:tgtEl>
                                        <p:attrNameLst>
                                          <p:attrName>style.visibility</p:attrName>
                                        </p:attrNameLst>
                                      </p:cBhvr>
                                      <p:to>
                                        <p:strVal val="visible"/>
                                      </p:to>
                                    </p:set>
                                    <p:anim calcmode="lin" valueType="num">
                                      <p:cBhvr additive="base">
                                        <p:cTn id="19" dur="500" fill="hold"/>
                                        <p:tgtEl>
                                          <p:spTgt spid="62468">
                                            <p:graphicEl>
                                              <a:dgm id="{6587CA33-BE15-4E23-9D81-1A709970A317}"/>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2468">
                                            <p:graphicEl>
                                              <a:dgm id="{6587CA33-BE15-4E23-9D81-1A709970A31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2468"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20DB3-2C61-4DF3-AAA2-D303E9709FE3}"/>
              </a:ext>
            </a:extLst>
          </p:cNvPr>
          <p:cNvSpPr>
            <a:spLocks noGrp="1"/>
          </p:cNvSpPr>
          <p:nvPr>
            <p:ph type="title"/>
          </p:nvPr>
        </p:nvSpPr>
        <p:spPr>
          <a:xfrm>
            <a:off x="686834" y="1153572"/>
            <a:ext cx="3200400" cy="4461163"/>
          </a:xfrm>
        </p:spPr>
        <p:txBody>
          <a:bodyPr>
            <a:normAutofit/>
          </a:bodyPr>
          <a:lstStyle/>
          <a:p>
            <a:r>
              <a:rPr lang="en-GB">
                <a:solidFill>
                  <a:srgbClr val="FFFFFF"/>
                </a:solidFill>
              </a:rPr>
              <a:t>Summary of Friedman’s points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C60180-F7D3-46D1-B739-651F5EC2B5C5}"/>
              </a:ext>
            </a:extLst>
          </p:cNvPr>
          <p:cNvSpPr>
            <a:spLocks noGrp="1"/>
          </p:cNvSpPr>
          <p:nvPr>
            <p:ph idx="1"/>
          </p:nvPr>
        </p:nvSpPr>
        <p:spPr>
          <a:xfrm>
            <a:off x="4447308" y="591344"/>
            <a:ext cx="6906491" cy="5585619"/>
          </a:xfrm>
        </p:spPr>
        <p:txBody>
          <a:bodyPr anchor="ctr">
            <a:normAutofit/>
          </a:bodyPr>
          <a:lstStyle/>
          <a:p>
            <a:r>
              <a:rPr lang="en-GB" dirty="0"/>
              <a:t>Asserts there is only one social responsibility to business – use its resources and engage in activities designed to increase profits, as long as it is engaging in an open and free competition without fraud or deception.</a:t>
            </a:r>
          </a:p>
          <a:p>
            <a:r>
              <a:rPr lang="en-GB" dirty="0"/>
              <a:t>Firms should make as much money as possible, not just make a profit but maximize profits.</a:t>
            </a:r>
          </a:p>
          <a:p>
            <a:r>
              <a:rPr lang="en-GB" dirty="0"/>
              <a:t>The corporate executive is to conduct business based on the owner’s desires.</a:t>
            </a:r>
          </a:p>
          <a:p>
            <a:r>
              <a:rPr lang="en-GB" dirty="0"/>
              <a:t>Firms can engage in broader social activity only if it increases the shareholder’s wealth.</a:t>
            </a:r>
          </a:p>
        </p:txBody>
      </p:sp>
    </p:spTree>
    <p:extLst>
      <p:ext uri="{BB962C8B-B14F-4D97-AF65-F5344CB8AC3E}">
        <p14:creationId xmlns:p14="http://schemas.microsoft.com/office/powerpoint/2010/main" val="299765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47756-3CF1-4569-8A15-9A09A067761C}"/>
              </a:ext>
            </a:extLst>
          </p:cNvPr>
          <p:cNvSpPr>
            <a:spLocks noGrp="1"/>
          </p:cNvSpPr>
          <p:nvPr>
            <p:ph type="title"/>
          </p:nvPr>
        </p:nvSpPr>
        <p:spPr>
          <a:xfrm>
            <a:off x="686834" y="1153572"/>
            <a:ext cx="3200400" cy="4461163"/>
          </a:xfrm>
        </p:spPr>
        <p:txBody>
          <a:bodyPr>
            <a:normAutofit/>
          </a:bodyPr>
          <a:lstStyle/>
          <a:p>
            <a:r>
              <a:rPr lang="en-GB">
                <a:solidFill>
                  <a:srgbClr val="FFFFFF"/>
                </a:solidFill>
              </a:rPr>
              <a:t>Summary of Carroll’s points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1C402E-DB42-4280-9087-F1E17F53D5FB}"/>
              </a:ext>
            </a:extLst>
          </p:cNvPr>
          <p:cNvSpPr>
            <a:spLocks noGrp="1"/>
          </p:cNvSpPr>
          <p:nvPr>
            <p:ph idx="1"/>
          </p:nvPr>
        </p:nvSpPr>
        <p:spPr>
          <a:xfrm>
            <a:off x="4447308" y="591344"/>
            <a:ext cx="6906491" cy="5585619"/>
          </a:xfrm>
        </p:spPr>
        <p:txBody>
          <a:bodyPr anchor="ctr">
            <a:normAutofit/>
          </a:bodyPr>
          <a:lstStyle/>
          <a:p>
            <a:r>
              <a:rPr lang="en-GB" sz="2600" dirty="0"/>
              <a:t>Economic – perform in a way predictable making money, keep up a solid position.</a:t>
            </a:r>
          </a:p>
          <a:p>
            <a:r>
              <a:rPr lang="en-GB" sz="2600" dirty="0"/>
              <a:t>Legal - perform reliably with legislative law, consent to different administrative controls, provide products and services that do not break the lawful.</a:t>
            </a:r>
          </a:p>
          <a:p>
            <a:r>
              <a:rPr lang="en-GB" sz="2600" dirty="0"/>
              <a:t>Ethical - perform reliably with social and moral standards and do not trade off moral standards in order to accomplish corporate objectives.</a:t>
            </a:r>
          </a:p>
          <a:p>
            <a:r>
              <a:rPr lang="en-GB" sz="2600" dirty="0"/>
              <a:t>Philanthropic – perform in a consistent manner with humanitarian projects, participate in charitable </a:t>
            </a:r>
            <a:r>
              <a:rPr lang="en-GB" sz="2600" dirty="0" err="1"/>
              <a:t>activitiesand</a:t>
            </a:r>
            <a:r>
              <a:rPr lang="en-GB" sz="2600" dirty="0"/>
              <a:t> volunteer in projects that enhance the quality of life.</a:t>
            </a:r>
          </a:p>
        </p:txBody>
      </p:sp>
    </p:spTree>
    <p:extLst>
      <p:ext uri="{BB962C8B-B14F-4D97-AF65-F5344CB8AC3E}">
        <p14:creationId xmlns:p14="http://schemas.microsoft.com/office/powerpoint/2010/main" val="17427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ADE384-985F-4204-93A9-9A6165665C89}"/>
              </a:ext>
            </a:extLst>
          </p:cNvPr>
          <p:cNvSpPr>
            <a:spLocks noGrp="1"/>
          </p:cNvSpPr>
          <p:nvPr>
            <p:ph type="title"/>
          </p:nvPr>
        </p:nvSpPr>
        <p:spPr>
          <a:xfrm>
            <a:off x="686834" y="1153572"/>
            <a:ext cx="3200400" cy="4461163"/>
          </a:xfrm>
        </p:spPr>
        <p:txBody>
          <a:bodyPr>
            <a:normAutofit/>
          </a:bodyPr>
          <a:lstStyle/>
          <a:p>
            <a:r>
              <a:rPr lang="en-GB">
                <a:solidFill>
                  <a:srgbClr val="FFFFFF"/>
                </a:solidFill>
              </a:rPr>
              <a:t>Carroll’s principles to implement at work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679134-E230-4338-B2BF-D810DF52D1FE}"/>
              </a:ext>
            </a:extLst>
          </p:cNvPr>
          <p:cNvSpPr>
            <a:spLocks noGrp="1"/>
          </p:cNvSpPr>
          <p:nvPr>
            <p:ph idx="1"/>
          </p:nvPr>
        </p:nvSpPr>
        <p:spPr>
          <a:xfrm>
            <a:off x="4447308" y="319088"/>
            <a:ext cx="7057858" cy="5857875"/>
          </a:xfrm>
        </p:spPr>
        <p:txBody>
          <a:bodyPr anchor="ctr">
            <a:noAutofit/>
          </a:bodyPr>
          <a:lstStyle/>
          <a:p>
            <a:r>
              <a:rPr lang="en-GB" sz="2400" dirty="0"/>
              <a:t>Should not be concerned with just increasing profit margin </a:t>
            </a:r>
          </a:p>
          <a:p>
            <a:r>
              <a:rPr lang="en-GB" sz="2400" dirty="0"/>
              <a:t>Maintain economic well being of company and local area </a:t>
            </a:r>
          </a:p>
          <a:p>
            <a:r>
              <a:rPr lang="en-GB" sz="2400" dirty="0"/>
              <a:t>Adhere to local and national (or state and federal) legislation </a:t>
            </a:r>
          </a:p>
          <a:p>
            <a:r>
              <a:rPr lang="en-GB" sz="2400" dirty="0"/>
              <a:t>Be responsible with environmental sustainability </a:t>
            </a:r>
          </a:p>
          <a:p>
            <a:r>
              <a:rPr lang="en-GB" sz="2400" dirty="0"/>
              <a:t>Make positive impact on local community and abroad </a:t>
            </a:r>
          </a:p>
          <a:p>
            <a:r>
              <a:rPr lang="en-GB" sz="2400" dirty="0"/>
              <a:t>Don’t let moral standards be compromised by corporate goal</a:t>
            </a:r>
          </a:p>
          <a:p>
            <a:r>
              <a:rPr lang="en-GB" sz="2400" dirty="0"/>
              <a:t>Company should be transparent </a:t>
            </a:r>
          </a:p>
          <a:p>
            <a:r>
              <a:rPr lang="en-GB" sz="2400" dirty="0"/>
              <a:t>Company value is the employees, customer, and products</a:t>
            </a:r>
          </a:p>
        </p:txBody>
      </p:sp>
    </p:spTree>
    <p:extLst>
      <p:ext uri="{BB962C8B-B14F-4D97-AF65-F5344CB8AC3E}">
        <p14:creationId xmlns:p14="http://schemas.microsoft.com/office/powerpoint/2010/main" val="202277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2E260-5344-444C-81D7-0440FBEBD155}"/>
              </a:ext>
            </a:extLst>
          </p:cNvPr>
          <p:cNvSpPr>
            <a:spLocks noGrp="1"/>
          </p:cNvSpPr>
          <p:nvPr>
            <p:ph type="title"/>
          </p:nvPr>
        </p:nvSpPr>
        <p:spPr>
          <a:xfrm>
            <a:off x="686834" y="1153572"/>
            <a:ext cx="3200400" cy="4461163"/>
          </a:xfrm>
        </p:spPr>
        <p:txBody>
          <a:bodyPr>
            <a:normAutofit/>
          </a:bodyPr>
          <a:lstStyle/>
          <a:p>
            <a:r>
              <a:rPr lang="en-GB">
                <a:solidFill>
                  <a:srgbClr val="FFFFFF"/>
                </a:solidFill>
              </a:rPr>
              <a:t>The Ford Pinto and Friedman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C2A445E-C928-4FCC-8A8E-6D5DE66D7423}"/>
              </a:ext>
            </a:extLst>
          </p:cNvPr>
          <p:cNvSpPr>
            <a:spLocks noGrp="1"/>
          </p:cNvSpPr>
          <p:nvPr>
            <p:ph idx="1"/>
          </p:nvPr>
        </p:nvSpPr>
        <p:spPr>
          <a:xfrm>
            <a:off x="4447308" y="591344"/>
            <a:ext cx="6906491" cy="5585619"/>
          </a:xfrm>
        </p:spPr>
        <p:txBody>
          <a:bodyPr anchor="ctr">
            <a:normAutofit/>
          </a:bodyPr>
          <a:lstStyle/>
          <a:p>
            <a:r>
              <a:rPr lang="en-GB" sz="2000" dirty="0">
                <a:solidFill>
                  <a:schemeClr val="accent6">
                    <a:lumMod val="75000"/>
                  </a:schemeClr>
                </a:solidFill>
              </a:rPr>
              <a:t>Early 1970's, to contend with German and Japanese compact autos, Ford consolidated timetable of 3 1/2 – 2yrs to deliver the Pinto</a:t>
            </a:r>
          </a:p>
          <a:p>
            <a:r>
              <a:rPr lang="en-GB" sz="2000" dirty="0">
                <a:solidFill>
                  <a:schemeClr val="accent6">
                    <a:lumMod val="75000"/>
                  </a:schemeClr>
                </a:solidFill>
              </a:rPr>
              <a:t>Crash testing demonstrated the fuel tank cracked amid 25 mile a hour backside affect </a:t>
            </a:r>
          </a:p>
          <a:p>
            <a:r>
              <a:rPr lang="en-GB" sz="2000" dirty="0">
                <a:solidFill>
                  <a:schemeClr val="accent6">
                    <a:lumMod val="75000"/>
                  </a:schemeClr>
                </a:solidFill>
              </a:rPr>
              <a:t>To change plans would cost $11 for every auto with 12.5 million being recalled </a:t>
            </a:r>
          </a:p>
          <a:p>
            <a:r>
              <a:rPr lang="en-GB" sz="2000" dirty="0">
                <a:solidFill>
                  <a:schemeClr val="accent6">
                    <a:lumMod val="75000"/>
                  </a:schemeClr>
                </a:solidFill>
              </a:rPr>
              <a:t>Total cost to society for not recalling – estimated $49,5 million </a:t>
            </a:r>
          </a:p>
          <a:p>
            <a:r>
              <a:rPr lang="en-GB" sz="2000" dirty="0"/>
              <a:t>Friedman would have contended socially irresponsible to recall, expenses would have adversely influence the interest of Ford</a:t>
            </a:r>
          </a:p>
          <a:p>
            <a:r>
              <a:rPr lang="en-GB" sz="2000" dirty="0"/>
              <a:t>For 7 years Ford did nothing until government, legal and media weight caused 1.5 million cars to be recalled </a:t>
            </a:r>
          </a:p>
          <a:p>
            <a:r>
              <a:rPr lang="en-GB" sz="2000" dirty="0"/>
              <a:t>Maximizing long-term profit was in-line with Friedman’s position</a:t>
            </a:r>
          </a:p>
        </p:txBody>
      </p:sp>
    </p:spTree>
    <p:extLst>
      <p:ext uri="{BB962C8B-B14F-4D97-AF65-F5344CB8AC3E}">
        <p14:creationId xmlns:p14="http://schemas.microsoft.com/office/powerpoint/2010/main" val="2116269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2AB4A-5E2D-4D4A-A02A-67A87E0F5FF0}"/>
              </a:ext>
            </a:extLst>
          </p:cNvPr>
          <p:cNvSpPr>
            <a:spLocks noGrp="1"/>
          </p:cNvSpPr>
          <p:nvPr>
            <p:ph type="title"/>
          </p:nvPr>
        </p:nvSpPr>
        <p:spPr>
          <a:xfrm>
            <a:off x="686834" y="1153572"/>
            <a:ext cx="3200400" cy="4461163"/>
          </a:xfrm>
        </p:spPr>
        <p:txBody>
          <a:bodyPr>
            <a:normAutofit/>
          </a:bodyPr>
          <a:lstStyle/>
          <a:p>
            <a:r>
              <a:rPr lang="en-GB">
                <a:solidFill>
                  <a:srgbClr val="FFFFFF"/>
                </a:solidFill>
              </a:rPr>
              <a:t>So your case study and Friedman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4F9D8E2-2337-4B13-B012-D9326472C695}"/>
              </a:ext>
            </a:extLst>
          </p:cNvPr>
          <p:cNvSpPr>
            <a:spLocks noGrp="1"/>
          </p:cNvSpPr>
          <p:nvPr>
            <p:ph idx="1"/>
          </p:nvPr>
        </p:nvSpPr>
        <p:spPr>
          <a:xfrm>
            <a:off x="4447308" y="591344"/>
            <a:ext cx="6906491" cy="5585619"/>
          </a:xfrm>
        </p:spPr>
        <p:txBody>
          <a:bodyPr anchor="ctr">
            <a:normAutofit/>
          </a:bodyPr>
          <a:lstStyle/>
          <a:p>
            <a:r>
              <a:rPr lang="en-GB" dirty="0"/>
              <a:t>Facts</a:t>
            </a:r>
          </a:p>
          <a:p>
            <a:r>
              <a:rPr lang="en-GB" dirty="0"/>
              <a:t>Did the company ignore reports or falsify documents etc</a:t>
            </a:r>
          </a:p>
          <a:p>
            <a:r>
              <a:rPr lang="en-GB" dirty="0"/>
              <a:t>Were there criminal charges against officials for mismanagement of finances or cost-cutting or neglect health &amp; safety of employees, communities</a:t>
            </a:r>
          </a:p>
          <a:p>
            <a:r>
              <a:rPr lang="en-GB" dirty="0"/>
              <a:t>Maximizing long-term profit was in-line with Friedman’s position</a:t>
            </a:r>
          </a:p>
          <a:p>
            <a:endParaRPr lang="en-GB" dirty="0"/>
          </a:p>
        </p:txBody>
      </p:sp>
    </p:spTree>
    <p:extLst>
      <p:ext uri="{BB962C8B-B14F-4D97-AF65-F5344CB8AC3E}">
        <p14:creationId xmlns:p14="http://schemas.microsoft.com/office/powerpoint/2010/main" val="495924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2AB4A-5E2D-4D4A-A02A-67A87E0F5FF0}"/>
              </a:ext>
            </a:extLst>
          </p:cNvPr>
          <p:cNvSpPr>
            <a:spLocks noGrp="1"/>
          </p:cNvSpPr>
          <p:nvPr>
            <p:ph type="title"/>
          </p:nvPr>
        </p:nvSpPr>
        <p:spPr>
          <a:xfrm>
            <a:off x="686834" y="1153572"/>
            <a:ext cx="3200400" cy="4461163"/>
          </a:xfrm>
        </p:spPr>
        <p:txBody>
          <a:bodyPr>
            <a:normAutofit/>
          </a:bodyPr>
          <a:lstStyle/>
          <a:p>
            <a:r>
              <a:rPr lang="en-GB">
                <a:solidFill>
                  <a:srgbClr val="FFFFFF"/>
                </a:solidFill>
              </a:rPr>
              <a:t>So your case study and Carroll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4F9D8E2-2337-4B13-B012-D9326472C695}"/>
              </a:ext>
            </a:extLst>
          </p:cNvPr>
          <p:cNvSpPr>
            <a:spLocks noGrp="1"/>
          </p:cNvSpPr>
          <p:nvPr>
            <p:ph idx="1"/>
          </p:nvPr>
        </p:nvSpPr>
        <p:spPr>
          <a:xfrm>
            <a:off x="4447308" y="591344"/>
            <a:ext cx="6906491" cy="5585619"/>
          </a:xfrm>
          <a:solidFill>
            <a:schemeClr val="accent6">
              <a:lumMod val="75000"/>
            </a:schemeClr>
          </a:solidFill>
        </p:spPr>
        <p:txBody>
          <a:bodyPr anchor="ctr">
            <a:normAutofit/>
          </a:bodyPr>
          <a:lstStyle/>
          <a:p>
            <a:pPr marL="0" indent="0">
              <a:buNone/>
            </a:pPr>
            <a:r>
              <a:rPr lang="en-GB" sz="3200" dirty="0">
                <a:solidFill>
                  <a:schemeClr val="bg1"/>
                </a:solidFill>
              </a:rPr>
              <a:t>Carroll would focus on ‘The needs of the many outweigh the needs of the few’.</a:t>
            </a:r>
          </a:p>
          <a:p>
            <a:pPr marL="0" indent="0">
              <a:buNone/>
            </a:pPr>
            <a:r>
              <a:rPr lang="en-GB" sz="3200" dirty="0">
                <a:solidFill>
                  <a:schemeClr val="bg1"/>
                </a:solidFill>
              </a:rPr>
              <a:t>Do what is good for the company.</a:t>
            </a:r>
          </a:p>
          <a:p>
            <a:pPr marL="0" indent="0">
              <a:buNone/>
            </a:pPr>
            <a:r>
              <a:rPr lang="en-GB" sz="3200" dirty="0">
                <a:solidFill>
                  <a:schemeClr val="bg1"/>
                </a:solidFill>
              </a:rPr>
              <a:t>However, do so legal, ethically and do not let it negatively affect the local populace. Do what’s right to improve the quality of life.</a:t>
            </a:r>
          </a:p>
          <a:p>
            <a:pPr marL="0" indent="0">
              <a:buNone/>
            </a:pPr>
            <a:endParaRPr lang="en-GB" sz="2400" dirty="0"/>
          </a:p>
        </p:txBody>
      </p:sp>
    </p:spTree>
    <p:extLst>
      <p:ext uri="{BB962C8B-B14F-4D97-AF65-F5344CB8AC3E}">
        <p14:creationId xmlns:p14="http://schemas.microsoft.com/office/powerpoint/2010/main" val="82547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ED170-2688-BFD9-52E9-ED2C615D75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60E1C0-3ECC-C544-2DB0-D4A7F9D2FF9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41327687"/>
      </p:ext>
    </p:extLst>
  </p:cSld>
  <p:clrMapOvr>
    <a:masterClrMapping/>
  </p:clrMapOvr>
</p:sld>
</file>

<file path=ppt/theme/theme1.xml><?xml version="1.0" encoding="utf-8"?>
<a:theme xmlns:a="http://schemas.openxmlformats.org/drawingml/2006/main" name="1_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ED12F1F-E972-4DEA-AE51-BABC918148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592035-E17F-4674-A9C7-0D09EAB625F6}">
  <ds:schemaRefs>
    <ds:schemaRef ds:uri="http://schemas.microsoft.com/sharepoint/v3/contenttype/forms"/>
  </ds:schemaRefs>
</ds:datastoreItem>
</file>

<file path=customXml/itemProps3.xml><?xml version="1.0" encoding="utf-8"?>
<ds:datastoreItem xmlns:ds="http://schemas.openxmlformats.org/officeDocument/2006/customXml" ds:itemID="{75250369-891D-4EB4-BC7D-1398F674C319}">
  <ds:schemaRefs>
    <ds:schemaRef ds:uri="http://purl.org/dc/elements/1.1/"/>
    <ds:schemaRef ds:uri="http://schemas.microsoft.com/office/2006/metadata/properties"/>
    <ds:schemaRef ds:uri="30bab34e-cbd2-460d-9227-52c21590b64b"/>
    <ds:schemaRef ds:uri="http://schemas.microsoft.com/office/infopath/2007/PartnerControls"/>
    <ds:schemaRef ds:uri="175a304c-2342-45ef-8dc6-82622f85b28d"/>
    <ds:schemaRef ds:uri="http://purl.org/dc/term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75</TotalTime>
  <Words>1312</Words>
  <Application>Microsoft Office PowerPoint</Application>
  <PresentationFormat>Widescreen</PresentationFormat>
  <Paragraphs>122</Paragraphs>
  <Slides>29</Slides>
  <Notes>1</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29</vt:i4>
      </vt:variant>
    </vt:vector>
  </HeadingPairs>
  <TitlesOfParts>
    <vt:vector size="35" baseType="lpstr">
      <vt:lpstr>Arial</vt:lpstr>
      <vt:lpstr>Calibri</vt:lpstr>
      <vt:lpstr>Calibri Light</vt:lpstr>
      <vt:lpstr>Wingdings</vt:lpstr>
      <vt:lpstr>1_Office Theme</vt:lpstr>
      <vt:lpstr>Office Theme</vt:lpstr>
      <vt:lpstr>Stakeholder Theory</vt:lpstr>
      <vt:lpstr>Doing Well by Doing Good</vt:lpstr>
      <vt:lpstr>What is a stakeholder?</vt:lpstr>
      <vt:lpstr>PowerPoint Presentation</vt:lpstr>
      <vt:lpstr>PowerPoint Presentation</vt:lpstr>
      <vt:lpstr>PowerPoint Presentation</vt:lpstr>
      <vt:lpstr>Why stakeholders matter</vt:lpstr>
      <vt:lpstr>A new role for management</vt:lpstr>
      <vt:lpstr>Stakeholder thinking in an international context</vt:lpstr>
      <vt:lpstr>MENDELOW’S Matrix mapping an organization’s stakeholders in order to manage them   </vt:lpstr>
      <vt:lpstr>Stakeholders</vt:lpstr>
      <vt:lpstr>Identify the stakeholders in your case study </vt:lpstr>
      <vt:lpstr>Case study specific</vt:lpstr>
      <vt:lpstr>PowerPoint Presentation</vt:lpstr>
      <vt:lpstr>One of the most accepted and widely used CSR concepts is Archie Carroll’s model conceptualizing four types of responsibilities for the corporation that are presented as consecutive, interrelated layers within a pyramid   Carroll, 1979, 1991;  Carroll &amp; Buchholtz, 2012 </vt:lpstr>
      <vt:lpstr>Carroll’s four-part model of corporate social responsibility (PELE)</vt:lpstr>
      <vt:lpstr>Carroll’s model has limitations </vt:lpstr>
      <vt:lpstr>Comparisons</vt:lpstr>
      <vt:lpstr>Friedman v. Freeman  Or not?</vt:lpstr>
      <vt:lpstr>Compatible Theories</vt:lpstr>
      <vt:lpstr>PowerPoint Presentation</vt:lpstr>
      <vt:lpstr>Concluding Points</vt:lpstr>
      <vt:lpstr>Summary of Friedman’s points</vt:lpstr>
      <vt:lpstr>Summary of Carroll’s points</vt:lpstr>
      <vt:lpstr>Carroll’s principles to implement at work </vt:lpstr>
      <vt:lpstr>The Ford Pinto and Friedman</vt:lpstr>
      <vt:lpstr>So your case study and Friedman</vt:lpstr>
      <vt:lpstr>So your case study and Carroll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ETHICS LECTURE 5</dc:title>
  <dc:creator>Caroline Jawad</dc:creator>
  <cp:lastModifiedBy>Mike Durke</cp:lastModifiedBy>
  <cp:revision>7</cp:revision>
  <dcterms:created xsi:type="dcterms:W3CDTF">2020-11-01T18:05:09Z</dcterms:created>
  <dcterms:modified xsi:type="dcterms:W3CDTF">2023-10-31T08:39:51Z</dcterms:modified>
</cp:coreProperties>
</file>