
<file path=[Content_Types].xml><?xml version="1.0" encoding="utf-8"?>
<Types xmlns="http://schemas.openxmlformats.org/package/2006/content-types">
  <Default Extension="jfif" ContentType="image/jpeg"/>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sldIdLst>
    <p:sldId id="342" r:id="rId5"/>
    <p:sldId id="343" r:id="rId6"/>
    <p:sldId id="345" r:id="rId7"/>
    <p:sldId id="347" r:id="rId8"/>
    <p:sldId id="349" r:id="rId9"/>
    <p:sldId id="351" r:id="rId10"/>
    <p:sldId id="354" r:id="rId11"/>
    <p:sldId id="352" r:id="rId12"/>
    <p:sldId id="365" r:id="rId13"/>
    <p:sldId id="367" r:id="rId14"/>
    <p:sldId id="368" r:id="rId15"/>
    <p:sldId id="369" r:id="rId16"/>
    <p:sldId id="371" r:id="rId17"/>
    <p:sldId id="372" r:id="rId18"/>
    <p:sldId id="374" r:id="rId19"/>
    <p:sldId id="373" r:id="rId20"/>
    <p:sldId id="375" r:id="rId21"/>
    <p:sldId id="376" r:id="rId22"/>
    <p:sldId id="378" r:id="rId23"/>
    <p:sldId id="364" r:id="rId24"/>
    <p:sldId id="379" r:id="rId25"/>
    <p:sldId id="381" r:id="rId26"/>
    <p:sldId id="387" r:id="rId27"/>
    <p:sldId id="388" r:id="rId28"/>
    <p:sldId id="389" r:id="rId29"/>
    <p:sldId id="390" r:id="rId30"/>
    <p:sldId id="391" r:id="rId31"/>
    <p:sldId id="392" r:id="rId32"/>
    <p:sldId id="383" r:id="rId33"/>
    <p:sldId id="360" r:id="rId34"/>
    <p:sldId id="356" r:id="rId35"/>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3EDF5"/>
    <a:srgbClr val="24B9D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FFCD64B-41DE-110C-267D-D16D055C4EDB}" v="314" dt="2026-02-14T07:30:53.087"/>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3114" autoAdjust="0"/>
    <p:restoredTop sz="94660"/>
  </p:normalViewPr>
  <p:slideViewPr>
    <p:cSldViewPr snapToGrid="0">
      <p:cViewPr varScale="1">
        <p:scale>
          <a:sx n="90" d="100"/>
          <a:sy n="90" d="100"/>
        </p:scale>
        <p:origin x="69" y="72"/>
      </p:cViewPr>
      <p:guideLst/>
    </p:cSldViewPr>
  </p:slideViewPr>
  <p:notesTextViewPr>
    <p:cViewPr>
      <p:scale>
        <a:sx n="1" d="1"/>
        <a:sy n="1" d="1"/>
      </p:scale>
      <p:origin x="0" y="0"/>
    </p:cViewPr>
  </p:notesTextViewPr>
  <p:sorterViewPr>
    <p:cViewPr>
      <p:scale>
        <a:sx n="100" d="100"/>
        <a:sy n="100" d="100"/>
      </p:scale>
      <p:origin x="0" y="-1182"/>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ableStyles" Target="tableStyle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viewProps" Target="viewProps.xml"/><Relationship Id="rId40" Type="http://schemas.microsoft.com/office/2015/10/relationships/revisionInfo" Target="revisionInfo.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1424" y="1988841"/>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5824" y="3744615"/>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527382" y="6525344"/>
            <a:ext cx="1294837" cy="218522"/>
          </a:xfrm>
        </p:spPr>
        <p:txBody>
          <a:bodyPr/>
          <a:lstStyle/>
          <a:p>
            <a:fld id="{9C64F3F4-CE19-49F8-9EF4-FF4EE52031C2}" type="datetimeFigureOut">
              <a:rPr lang="en-GB" smtClean="0">
                <a:solidFill>
                  <a:prstClr val="black">
                    <a:tint val="75000"/>
                  </a:prstClr>
                </a:solidFill>
              </a:rPr>
              <a:pPr/>
              <a:t>12/03/2026</a:t>
            </a:fld>
            <a:endParaRPr lang="en-GB">
              <a:solidFill>
                <a:prstClr val="black">
                  <a:tint val="75000"/>
                </a:prstClr>
              </a:solidFill>
            </a:endParaRPr>
          </a:p>
        </p:txBody>
      </p:sp>
      <p:sp>
        <p:nvSpPr>
          <p:cNvPr id="5" name="Footer Placeholder 4"/>
          <p:cNvSpPr>
            <a:spLocks noGrp="1"/>
          </p:cNvSpPr>
          <p:nvPr>
            <p:ph type="ftr" sz="quarter" idx="11"/>
          </p:nvPr>
        </p:nvSpPr>
        <p:spPr>
          <a:xfrm>
            <a:off x="5519936" y="6381329"/>
            <a:ext cx="3860800" cy="365125"/>
          </a:xfrm>
          <a:prstGeom prst="rect">
            <a:avLst/>
          </a:prstGeom>
        </p:spPr>
        <p:txBody>
          <a:bodyPr/>
          <a:lstStyle/>
          <a:p>
            <a:endParaRPr lang="en-GB">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83779767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609600" y="1600201"/>
            <a:ext cx="109728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12/03/2026</a:t>
            </a:fld>
            <a:endParaRPr lang="en-GB">
              <a:solidFill>
                <a:prstClr val="black">
                  <a:tint val="75000"/>
                </a:prstClr>
              </a:solidFill>
            </a:endParaRPr>
          </a:p>
        </p:txBody>
      </p:sp>
      <p:sp>
        <p:nvSpPr>
          <p:cNvPr id="5" name="Footer Placeholder 4"/>
          <p:cNvSpPr>
            <a:spLocks noGrp="1"/>
          </p:cNvSpPr>
          <p:nvPr>
            <p:ph type="ftr" sz="quarter" idx="11"/>
          </p:nvPr>
        </p:nvSpPr>
        <p:spPr>
          <a:xfrm>
            <a:off x="4175787" y="6461781"/>
            <a:ext cx="3860800" cy="365125"/>
          </a:xfrm>
          <a:prstGeom prst="rect">
            <a:avLst/>
          </a:prstGeom>
        </p:spPr>
        <p:txBody>
          <a:bodyPr/>
          <a:lstStyle/>
          <a:p>
            <a:endParaRPr lang="en-GB" dirty="0">
              <a:solidFill>
                <a:prstClr val="black"/>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6758210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11424" y="3993084"/>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11424" y="2492897"/>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12/03/2026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10544904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12/03/2026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14323634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6"/>
            <a:ext cx="5386917"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6"/>
            <a:ext cx="5389033"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solidFill>
                  <a:prstClr val="black">
                    <a:tint val="75000"/>
                  </a:prstClr>
                </a:solidFill>
              </a:rPr>
              <a:pPr/>
              <a:t>12/03/2026</a:t>
            </a:fld>
            <a:endParaRPr lang="en-GB">
              <a:solidFill>
                <a:prstClr val="black">
                  <a:tint val="75000"/>
                </a:prstClr>
              </a:solidFill>
            </a:endParaRPr>
          </a:p>
        </p:txBody>
      </p:sp>
      <p:sp>
        <p:nvSpPr>
          <p:cNvPr id="9" name="Slide Number Placeholder 8"/>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177128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solidFill>
                  <a:prstClr val="black">
                    <a:tint val="75000"/>
                  </a:prstClr>
                </a:solidFill>
              </a:rPr>
              <a:pPr/>
              <a:t>12/03/2026</a:t>
            </a:fld>
            <a:endParaRPr lang="en-GB">
              <a:solidFill>
                <a:prstClr val="black">
                  <a:tint val="75000"/>
                </a:prstClr>
              </a:solidFill>
            </a:endParaRPr>
          </a:p>
        </p:txBody>
      </p:sp>
      <p:sp>
        <p:nvSpPr>
          <p:cNvPr id="5" name="Slide Number Placeholder 4"/>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404053741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solidFill>
                  <a:prstClr val="black">
                    <a:tint val="75000"/>
                  </a:prstClr>
                </a:solidFill>
              </a:rPr>
              <a:pPr/>
              <a:t>12/03/2026</a:t>
            </a:fld>
            <a:endParaRPr lang="en-GB">
              <a:solidFill>
                <a:prstClr val="black">
                  <a:tint val="75000"/>
                </a:prstClr>
              </a:solidFill>
            </a:endParaRPr>
          </a:p>
        </p:txBody>
      </p:sp>
      <p:sp>
        <p:nvSpPr>
          <p:cNvPr id="4" name="Slide Number Placeholder 3"/>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18544842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12/03/2026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29931779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509120"/>
            <a:ext cx="73152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2389717" y="612776"/>
            <a:ext cx="73152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2389717" y="5157192"/>
            <a:ext cx="73152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solidFill>
                  <a:prstClr val="black">
                    <a:tint val="75000"/>
                  </a:prstClr>
                </a:solidFill>
              </a:rPr>
              <a:pPr/>
              <a:t>12/03/2026</a:t>
            </a:fld>
            <a:endParaRPr lang="en-GB">
              <a:solidFill>
                <a:prstClr val="black">
                  <a:tint val="75000"/>
                </a:prstClr>
              </a:solidFill>
            </a:endParaRPr>
          </a:p>
        </p:txBody>
      </p:sp>
      <p:sp>
        <p:nvSpPr>
          <p:cNvPr id="7" name="Slide Number Placeholder 6"/>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2462451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12/03/2026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356426957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solidFill>
                  <a:prstClr val="black">
                    <a:tint val="75000"/>
                  </a:prstClr>
                </a:solidFill>
              </a:rPr>
              <a:pPr/>
              <a:t>12/03/2026</a:t>
            </a:fld>
            <a:endParaRPr lang="en-GB">
              <a:solidFill>
                <a:prstClr val="black">
                  <a:tint val="75000"/>
                </a:prstClr>
              </a:solidFill>
            </a:endParaRPr>
          </a:p>
        </p:txBody>
      </p:sp>
      <p:sp>
        <p:nvSpPr>
          <p:cNvPr id="6" name="Slide Number Placeholder 5"/>
          <p:cNvSpPr>
            <a:spLocks noGrp="1"/>
          </p:cNvSpPr>
          <p:nvPr>
            <p:ph type="sldNum" sz="quarter" idx="12"/>
          </p:nvPr>
        </p:nvSpPr>
        <p:spPr/>
        <p:txBody>
          <a:bodyPr/>
          <a:lstStyle/>
          <a:p>
            <a:fld id="{AC82685A-BD3A-4230-8D85-804689F67293}" type="slidenum">
              <a:rPr lang="en-GB" smtClean="0">
                <a:solidFill>
                  <a:prstClr val="black">
                    <a:tint val="75000"/>
                  </a:prstClr>
                </a:solidFill>
              </a:rPr>
              <a:pPr/>
              <a:t>‹#›</a:t>
            </a:fld>
            <a:endParaRPr lang="en-GB">
              <a:solidFill>
                <a:prstClr val="black">
                  <a:tint val="75000"/>
                </a:prstClr>
              </a:solidFill>
            </a:endParaRPr>
          </a:p>
        </p:txBody>
      </p:sp>
    </p:spTree>
    <p:extLst>
      <p:ext uri="{BB962C8B-B14F-4D97-AF65-F5344CB8AC3E}">
        <p14:creationId xmlns:p14="http://schemas.microsoft.com/office/powerpoint/2010/main" val="2775480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accent4">
            <a:lumMod val="40000"/>
            <a:lumOff val="60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dirty="0"/>
          </a:p>
        </p:txBody>
      </p:sp>
      <p:sp>
        <p:nvSpPr>
          <p:cNvPr id="4" name="Date Placeholder 3"/>
          <p:cNvSpPr>
            <a:spLocks noGrp="1"/>
          </p:cNvSpPr>
          <p:nvPr>
            <p:ph type="dt" sz="half" idx="2"/>
          </p:nvPr>
        </p:nvSpPr>
        <p:spPr>
          <a:xfrm>
            <a:off x="335360" y="6525344"/>
            <a:ext cx="1294837"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solidFill>
                  <a:prstClr val="black">
                    <a:tint val="75000"/>
                  </a:prstClr>
                </a:solidFill>
              </a:rPr>
              <a:pPr/>
              <a:t>12/03/2026</a:t>
            </a:fld>
            <a:endParaRPr lang="en-GB" dirty="0">
              <a:solidFill>
                <a:prstClr val="black">
                  <a:tint val="75000"/>
                </a:prstClr>
              </a:solidFill>
            </a:endParaRPr>
          </a:p>
        </p:txBody>
      </p:sp>
      <p:sp>
        <p:nvSpPr>
          <p:cNvPr id="6" name="Slide Number Placeholder 5"/>
          <p:cNvSpPr>
            <a:spLocks noGrp="1"/>
          </p:cNvSpPr>
          <p:nvPr>
            <p:ph type="sldNum" sz="quarter" idx="4"/>
          </p:nvPr>
        </p:nvSpPr>
        <p:spPr>
          <a:xfrm>
            <a:off x="10608501" y="6380973"/>
            <a:ext cx="973899"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solidFill>
                  <a:prstClr val="black">
                    <a:tint val="75000"/>
                  </a:prstClr>
                </a:solidFill>
              </a:rPr>
              <a:pPr/>
              <a:t>‹#›</a:t>
            </a:fld>
            <a:endParaRPr lang="en-GB" dirty="0">
              <a:solidFill>
                <a:prstClr val="black">
                  <a:tint val="75000"/>
                </a:prstClr>
              </a:solidFill>
            </a:endParaRPr>
          </a:p>
        </p:txBody>
      </p:sp>
    </p:spTree>
    <p:extLst>
      <p:ext uri="{BB962C8B-B14F-4D97-AF65-F5344CB8AC3E}">
        <p14:creationId xmlns:p14="http://schemas.microsoft.com/office/powerpoint/2010/main" val="1982506692"/>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4.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4.jfi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8" Type="http://schemas.openxmlformats.org/officeDocument/2006/relationships/hyperlink" Target="https://assets.publishing.service.gov.uk/government/uploads/system/uploads/attachment_data/file/413554/Alternative_provision.pdf" TargetMode="External"/><Relationship Id="rId3" Type="http://schemas.openxmlformats.org/officeDocument/2006/relationships/hyperlink" Target="https://www.estyn.gov.wales/system/files/2020-08/Bryn%2520y%2520Deryn%2520Pupil%2520Referral%2520Unit.pdf" TargetMode="External"/><Relationship Id="rId7" Type="http://schemas.openxmlformats.org/officeDocument/2006/relationships/hyperlink" Target="https://ltl.org.uk/wp-content/uploads/woocommerce_uploads/2019/05/play-in-secondary-schools-ideas-and-inspiration.pdf" TargetMode="External"/><Relationship Id="rId2" Type="http://schemas.openxmlformats.org/officeDocument/2006/relationships/hyperlink" Target="https://www.childcomwales.org.uk/wp-content/uploads/2016/04/Right_to_learn_eng-F.pdf#:~:text=Pupil%20referral%20units%20are%20maintained%20by%20Local%20Education,on%20Inclusion%20and%20Pupil%20Support%20issues%20in%2020062" TargetMode="External"/><Relationship Id="rId1" Type="http://schemas.openxmlformats.org/officeDocument/2006/relationships/slideLayout" Target="../slideLayouts/slideLayout2.xml"/><Relationship Id="rId6" Type="http://schemas.openxmlformats.org/officeDocument/2006/relationships/hyperlink" Target="https://ltl.org.uk/secondary/" TargetMode="External"/><Relationship Id="rId11" Type="http://schemas.openxmlformats.org/officeDocument/2006/relationships/hyperlink" Target="https://hwb.gov.wales/storage/fcb8539c-9be7-4883-8542-35d7b54b56f2/foundation-phase-outdoor-learning" TargetMode="External"/><Relationship Id="rId5" Type="http://schemas.openxmlformats.org/officeDocument/2006/relationships/hyperlink" Target="https://www.outdoor-learning.org/community/sector-specialist-groups/alternative-provision.html#:~:text=They%20will%20understand%20the%20educational,13%20Feb%202025" TargetMode="External"/><Relationship Id="rId10" Type="http://schemas.openxmlformats.org/officeDocument/2006/relationships/hyperlink" Target="https://repository.uwtsd.ac.uk/id/eprint/2415/" TargetMode="External"/><Relationship Id="rId4" Type="http://schemas.openxmlformats.org/officeDocument/2006/relationships/hyperlink" Target="https://www.estyn.gov.wales/effective-practice/using-outdoors-develop-pupils-skills" TargetMode="External"/><Relationship Id="rId9" Type="http://schemas.openxmlformats.org/officeDocument/2006/relationships/hyperlink" Target="https://www.playscotland.org/?playscotland_link=grounds-for-learning-scotland"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E164EA5-D707-7684-2E64-EC2050E3585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2E74CB3-68FF-4017-FCD4-E69F8ABC6E3E}"/>
              </a:ext>
            </a:extLst>
          </p:cNvPr>
          <p:cNvSpPr>
            <a:spLocks noGrp="1"/>
          </p:cNvSpPr>
          <p:nvPr>
            <p:ph type="ctrTitle"/>
          </p:nvPr>
        </p:nvSpPr>
        <p:spPr>
          <a:xfrm>
            <a:off x="911424" y="1479177"/>
            <a:ext cx="10363200" cy="3583250"/>
          </a:xfrm>
        </p:spPr>
        <p:txBody>
          <a:bodyPr>
            <a:noAutofit/>
          </a:bodyPr>
          <a:lstStyle/>
          <a:p>
            <a:r>
              <a:rPr lang="en-GB" sz="6600" dirty="0">
                <a:effectLst>
                  <a:glow rad="101600">
                    <a:schemeClr val="bg1">
                      <a:alpha val="60000"/>
                    </a:schemeClr>
                  </a:glow>
                </a:effectLst>
              </a:rPr>
              <a:t>ECIE6001</a:t>
            </a:r>
            <a:r>
              <a:rPr lang="en-GB" sz="6600" dirty="0"/>
              <a:t> </a:t>
            </a:r>
            <a:br>
              <a:rPr lang="en-GB" sz="6600" dirty="0"/>
            </a:br>
            <a:r>
              <a:rPr lang="en-GB" sz="4800" i="1" dirty="0">
                <a:effectLst>
                  <a:glow rad="101600">
                    <a:schemeClr val="bg1">
                      <a:alpha val="60000"/>
                    </a:schemeClr>
                  </a:glow>
                </a:effectLst>
              </a:rPr>
              <a:t>Moving away from the traditional classroom: Outdoor Education and Learning</a:t>
            </a:r>
          </a:p>
        </p:txBody>
      </p:sp>
      <p:sp>
        <p:nvSpPr>
          <p:cNvPr id="3" name="Subtitle 2">
            <a:extLst>
              <a:ext uri="{FF2B5EF4-FFF2-40B4-BE49-F238E27FC236}">
                <a16:creationId xmlns:a16="http://schemas.microsoft.com/office/drawing/2014/main" id="{AB6E6553-C837-5565-B4D0-8F8CE4BCBCF4}"/>
              </a:ext>
            </a:extLst>
          </p:cNvPr>
          <p:cNvSpPr>
            <a:spLocks noGrp="1"/>
          </p:cNvSpPr>
          <p:nvPr>
            <p:ph type="subTitle" idx="1"/>
          </p:nvPr>
        </p:nvSpPr>
        <p:spPr>
          <a:xfrm>
            <a:off x="1677906" y="5062427"/>
            <a:ext cx="8534400" cy="612232"/>
          </a:xfrm>
        </p:spPr>
        <p:txBody>
          <a:bodyPr>
            <a:normAutofit fontScale="55000" lnSpcReduction="20000"/>
          </a:bodyPr>
          <a:lstStyle/>
          <a:p>
            <a:r>
              <a:rPr lang="en-GB" b="1" dirty="0" err="1">
                <a:solidFill>
                  <a:schemeClr val="tx1"/>
                </a:solidFill>
              </a:rPr>
              <a:t>Darlith</a:t>
            </a:r>
            <a:r>
              <a:rPr lang="en-GB" b="1" dirty="0">
                <a:solidFill>
                  <a:schemeClr val="tx1"/>
                </a:solidFill>
              </a:rPr>
              <a:t> 2 / Lecture 2</a:t>
            </a:r>
          </a:p>
          <a:p>
            <a:r>
              <a:rPr lang="en-GB" dirty="0">
                <a:solidFill>
                  <a:schemeClr val="tx1"/>
                </a:solidFill>
              </a:rPr>
              <a:t>The scope and approach to outdoor provision in different settings</a:t>
            </a:r>
          </a:p>
          <a:p>
            <a:endParaRPr lang="en-GB" b="1" dirty="0">
              <a:solidFill>
                <a:srgbClr val="0070C0"/>
              </a:solidFill>
            </a:endParaRPr>
          </a:p>
        </p:txBody>
      </p:sp>
    </p:spTree>
    <p:extLst>
      <p:ext uri="{BB962C8B-B14F-4D97-AF65-F5344CB8AC3E}">
        <p14:creationId xmlns:p14="http://schemas.microsoft.com/office/powerpoint/2010/main" val="329843245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53917DF-D41A-BC87-E4F2-CE4D935F9938}"/>
            </a:ext>
          </a:extLst>
        </p:cNvPr>
        <p:cNvGrpSpPr/>
        <p:nvPr/>
      </p:nvGrpSpPr>
      <p:grpSpPr>
        <a:xfrm>
          <a:off x="0" y="0"/>
          <a:ext cx="0" cy="0"/>
          <a:chOff x="0" y="0"/>
          <a:chExt cx="0" cy="0"/>
        </a:xfrm>
      </p:grpSpPr>
      <p:sp>
        <p:nvSpPr>
          <p:cNvPr id="6" name="Rectangle 5">
            <a:extLst>
              <a:ext uri="{FF2B5EF4-FFF2-40B4-BE49-F238E27FC236}">
                <a16:creationId xmlns:a16="http://schemas.microsoft.com/office/drawing/2014/main" id="{19B095A9-A671-07BF-F34D-41A9BFF4BA47}"/>
              </a:ext>
            </a:extLst>
          </p:cNvPr>
          <p:cNvSpPr/>
          <p:nvPr/>
        </p:nvSpPr>
        <p:spPr>
          <a:xfrm>
            <a:off x="783772" y="1095062"/>
            <a:ext cx="10624457" cy="5632311"/>
          </a:xfrm>
          <a:prstGeom prst="rect">
            <a:avLst/>
          </a:prstGeom>
        </p:spPr>
        <p:txBody>
          <a:bodyPr wrap="square">
            <a:spAutoFit/>
          </a:bodyPr>
          <a:lstStyle/>
          <a:p>
            <a:r>
              <a:rPr lang="en-GB" sz="3600" dirty="0">
                <a:effectLst/>
              </a:rPr>
              <a:t>The module aims:  </a:t>
            </a:r>
          </a:p>
          <a:p>
            <a:pPr algn="just"/>
            <a:endParaRPr lang="en-GB" sz="3600" dirty="0">
              <a:effectLst/>
            </a:endParaRPr>
          </a:p>
          <a:p>
            <a:pPr algn="just">
              <a:buFont typeface="Arial" panose="020B0604020202020204" pitchFamily="34" charset="0"/>
              <a:buChar char="•"/>
            </a:pPr>
            <a:r>
              <a:rPr lang="en-GB" sz="3600" dirty="0">
                <a:effectLst/>
              </a:rPr>
              <a:t> To appreciate and critically reflect upon the role of outdoor education in Wales and further afield. </a:t>
            </a:r>
          </a:p>
          <a:p>
            <a:pPr algn="just"/>
            <a:r>
              <a:rPr lang="en-GB" sz="3600" dirty="0">
                <a:effectLst/>
              </a:rPr>
              <a:t> </a:t>
            </a:r>
          </a:p>
          <a:p>
            <a:pPr algn="just">
              <a:buFont typeface="Arial" panose="020B0604020202020204" pitchFamily="34" charset="0"/>
              <a:buChar char="•"/>
            </a:pPr>
            <a:r>
              <a:rPr lang="en-GB" sz="3600" dirty="0">
                <a:effectLst/>
              </a:rPr>
              <a:t> To demonstrate understanding of the debates in outdoor pedagogy</a:t>
            </a:r>
            <a:r>
              <a:rPr lang="en-GB" sz="3600" dirty="0">
                <a:solidFill>
                  <a:srgbClr val="0070C0"/>
                </a:solidFill>
                <a:effectLst/>
              </a:rPr>
              <a:t>. </a:t>
            </a:r>
          </a:p>
          <a:p>
            <a:r>
              <a:rPr lang="en-GB" sz="3600" dirty="0">
                <a:effectLst/>
              </a:rPr>
              <a:t> </a:t>
            </a:r>
          </a:p>
          <a:p>
            <a:br>
              <a:rPr lang="en-GB" sz="3600" dirty="0"/>
            </a:br>
            <a:endParaRPr lang="en-GB" sz="3600" dirty="0"/>
          </a:p>
        </p:txBody>
      </p:sp>
    </p:spTree>
    <p:extLst>
      <p:ext uri="{BB962C8B-B14F-4D97-AF65-F5344CB8AC3E}">
        <p14:creationId xmlns:p14="http://schemas.microsoft.com/office/powerpoint/2010/main" val="106785809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5C05797-A330-481F-ED71-6BD1145CF658}"/>
            </a:ext>
          </a:extLst>
        </p:cNvPr>
        <p:cNvGrpSpPr/>
        <p:nvPr/>
      </p:nvGrpSpPr>
      <p:grpSpPr>
        <a:xfrm>
          <a:off x="0" y="0"/>
          <a:ext cx="0" cy="0"/>
          <a:chOff x="0" y="0"/>
          <a:chExt cx="0" cy="0"/>
        </a:xfrm>
      </p:grpSpPr>
      <p:sp>
        <p:nvSpPr>
          <p:cNvPr id="2" name="Rectangle 1">
            <a:extLst>
              <a:ext uri="{FF2B5EF4-FFF2-40B4-BE49-F238E27FC236}">
                <a16:creationId xmlns:a16="http://schemas.microsoft.com/office/drawing/2014/main" id="{F00AE8B0-20C4-14E4-6215-E81F10B77DC7}"/>
              </a:ext>
            </a:extLst>
          </p:cNvPr>
          <p:cNvSpPr/>
          <p:nvPr/>
        </p:nvSpPr>
        <p:spPr>
          <a:xfrm>
            <a:off x="377371" y="259087"/>
            <a:ext cx="11379200" cy="6370975"/>
          </a:xfrm>
          <a:prstGeom prst="rect">
            <a:avLst/>
          </a:prstGeom>
          <a:solidFill>
            <a:schemeClr val="accent4">
              <a:lumMod val="40000"/>
              <a:lumOff val="60000"/>
            </a:schemeClr>
          </a:solidFill>
        </p:spPr>
        <p:txBody>
          <a:bodyPr wrap="square">
            <a:spAutoFit/>
          </a:bodyPr>
          <a:lstStyle/>
          <a:p>
            <a:pPr algn="ctr"/>
            <a:r>
              <a:rPr lang="en-GB" sz="2400" b="1" u="sng" dirty="0">
                <a:effectLst/>
              </a:rPr>
              <a:t>LEARNING OUTCOMES </a:t>
            </a:r>
          </a:p>
          <a:p>
            <a:pPr algn="ctr"/>
            <a:endParaRPr lang="en-GB" sz="2400" b="1" u="sng" dirty="0">
              <a:effectLst/>
            </a:endParaRPr>
          </a:p>
          <a:p>
            <a:r>
              <a:rPr lang="en-GB" sz="2400" dirty="0">
                <a:effectLst/>
              </a:rPr>
              <a:t>Upon the successful completion of this module, you should be able to: </a:t>
            </a:r>
          </a:p>
          <a:p>
            <a:endParaRPr lang="en-GB" sz="2400" dirty="0">
              <a:effectLst/>
            </a:endParaRPr>
          </a:p>
          <a:p>
            <a:pPr algn="just">
              <a:buFont typeface="Arial" panose="020B0604020202020204" pitchFamily="34" charset="0"/>
              <a:buChar char="•"/>
            </a:pPr>
            <a:r>
              <a:rPr lang="en-GB" sz="2400" dirty="0">
                <a:effectLst/>
              </a:rPr>
              <a:t> Appreciate the importance of outdoor education on protecting our natural resources now and in the future and an understanding of what this means socially, economically and culturally.  </a:t>
            </a:r>
          </a:p>
          <a:p>
            <a:pPr algn="just">
              <a:buFont typeface="Arial" panose="020B0604020202020204" pitchFamily="34" charset="0"/>
              <a:buChar char="•"/>
            </a:pPr>
            <a:endParaRPr lang="en-GB" sz="2400" dirty="0">
              <a:effectLst/>
            </a:endParaRPr>
          </a:p>
          <a:p>
            <a:pPr algn="just">
              <a:buFont typeface="Arial" panose="020B0604020202020204" pitchFamily="34" charset="0"/>
              <a:buChar char="•"/>
            </a:pPr>
            <a:r>
              <a:rPr lang="en-GB" sz="2400" dirty="0">
                <a:effectLst/>
              </a:rPr>
              <a:t> Critically reflect upon the approaches to out of classroom learning and real-life experiences in nature, for all ages and abilities.  </a:t>
            </a:r>
          </a:p>
          <a:p>
            <a:pPr algn="just">
              <a:buFont typeface="Arial" panose="020B0604020202020204" pitchFamily="34" charset="0"/>
              <a:buChar char="•"/>
            </a:pPr>
            <a:endParaRPr lang="en-GB" sz="2400" dirty="0">
              <a:effectLst/>
            </a:endParaRPr>
          </a:p>
          <a:p>
            <a:pPr algn="just">
              <a:buFont typeface="Arial" panose="020B0604020202020204" pitchFamily="34" charset="0"/>
              <a:buChar char="•"/>
            </a:pPr>
            <a:r>
              <a:rPr lang="en-GB" sz="2400" dirty="0">
                <a:effectLst/>
              </a:rPr>
              <a:t> Critically discuss/evaluate challenges and multiple benefits of bringing the three strands of natural environment, learning and health together. </a:t>
            </a:r>
          </a:p>
          <a:p>
            <a:pPr algn="just">
              <a:buFont typeface="Arial" panose="020B0604020202020204" pitchFamily="34" charset="0"/>
              <a:buChar char="•"/>
            </a:pPr>
            <a:endParaRPr lang="en-GB" sz="2400" dirty="0">
              <a:effectLst/>
            </a:endParaRPr>
          </a:p>
          <a:p>
            <a:pPr algn="just">
              <a:buFont typeface="Arial" panose="020B0604020202020204" pitchFamily="34" charset="0"/>
              <a:buChar char="•"/>
            </a:pPr>
            <a:r>
              <a:rPr lang="en-GB" sz="2400" dirty="0">
                <a:effectLst/>
              </a:rPr>
              <a:t> Organise their knowledge and learning through use of a range of media, and present their work appropriately in a manner that can be understood by specialist and non-specialist audiences.  </a:t>
            </a:r>
          </a:p>
        </p:txBody>
      </p:sp>
    </p:spTree>
    <p:extLst>
      <p:ext uri="{BB962C8B-B14F-4D97-AF65-F5344CB8AC3E}">
        <p14:creationId xmlns:p14="http://schemas.microsoft.com/office/powerpoint/2010/main" val="127311235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42F8859-7A39-9BCB-2036-46B861D8D313}"/>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2C5942C-5C18-D617-03D8-7E907EA0CF99}"/>
              </a:ext>
            </a:extLst>
          </p:cNvPr>
          <p:cNvSpPr txBox="1">
            <a:spLocks/>
          </p:cNvSpPr>
          <p:nvPr/>
        </p:nvSpPr>
        <p:spPr>
          <a:xfrm>
            <a:off x="838200" y="350611"/>
            <a:ext cx="10515600" cy="84137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dirty="0" err="1">
                <a:latin typeface="Arial" panose="020B0604020202020204" pitchFamily="34" charset="0"/>
                <a:cs typeface="Arial" panose="020B0604020202020204" pitchFamily="34" charset="0"/>
              </a:rPr>
              <a:t>Aseiniad</a:t>
            </a:r>
            <a:r>
              <a:rPr lang="en-GB" sz="4800" dirty="0">
                <a:latin typeface="Arial" panose="020B0604020202020204" pitchFamily="34" charset="0"/>
                <a:cs typeface="Arial" panose="020B0604020202020204" pitchFamily="34" charset="0"/>
              </a:rPr>
              <a:t>          </a:t>
            </a:r>
            <a:r>
              <a:rPr lang="en-GB" sz="4800" i="1" dirty="0">
                <a:solidFill>
                  <a:srgbClr val="0070C0"/>
                </a:solidFill>
                <a:latin typeface="Arial" panose="020B0604020202020204" pitchFamily="34" charset="0"/>
                <a:cs typeface="Arial" panose="020B0604020202020204" pitchFamily="34" charset="0"/>
              </a:rPr>
              <a:t>Assignment</a:t>
            </a:r>
          </a:p>
        </p:txBody>
      </p:sp>
      <p:sp>
        <p:nvSpPr>
          <p:cNvPr id="3" name="Content Placeholder 2">
            <a:extLst>
              <a:ext uri="{FF2B5EF4-FFF2-40B4-BE49-F238E27FC236}">
                <a16:creationId xmlns:a16="http://schemas.microsoft.com/office/drawing/2014/main" id="{5045D03F-DD6C-1F41-843B-F28A8A09C9E1}"/>
              </a:ext>
            </a:extLst>
          </p:cNvPr>
          <p:cNvSpPr txBox="1">
            <a:spLocks/>
          </p:cNvSpPr>
          <p:nvPr/>
        </p:nvSpPr>
        <p:spPr>
          <a:xfrm>
            <a:off x="598714" y="2156051"/>
            <a:ext cx="5181600" cy="4351338"/>
          </a:xfrm>
          <a:prstGeom prst="rect">
            <a:avLst/>
          </a:prstGeom>
        </p:spPr>
        <p:txBody>
          <a:bodyPr vert="horz" lIns="91440" tIns="45720" rIns="91440" bIns="45720" rtlCol="0">
            <a:normAutofit/>
          </a:bodyPr>
          <a:lstStyle>
            <a:lvl1pPr marL="0" indent="0" algn="ctr" defTabSz="914400" rtl="0" eaLnBrk="1" latinLnBrk="0" hangingPunct="1">
              <a:lnSpc>
                <a:spcPct val="90000"/>
              </a:lnSpc>
              <a:spcBef>
                <a:spcPts val="1000"/>
              </a:spcBef>
              <a:buFont typeface="Arial" panose="020B0604020202020204" pitchFamily="34" charset="0"/>
              <a:buNone/>
              <a:defRPr sz="2400" kern="1200">
                <a:solidFill>
                  <a:schemeClr val="tx1"/>
                </a:solidFill>
                <a:latin typeface="+mn-lt"/>
                <a:ea typeface="+mn-ea"/>
                <a:cs typeface="+mn-cs"/>
              </a:defRPr>
            </a:lvl1pPr>
            <a:lvl2pPr marL="457200" indent="0" algn="ctr" defTabSz="914400" rtl="0" eaLnBrk="1" latinLnBrk="0" hangingPunct="1">
              <a:lnSpc>
                <a:spcPct val="90000"/>
              </a:lnSpc>
              <a:spcBef>
                <a:spcPts val="500"/>
              </a:spcBef>
              <a:buFont typeface="Arial" panose="020B0604020202020204" pitchFamily="34" charset="0"/>
              <a:buNone/>
              <a:defRPr sz="2000" kern="1200">
                <a:solidFill>
                  <a:schemeClr val="tx1"/>
                </a:solidFill>
                <a:latin typeface="+mn-lt"/>
                <a:ea typeface="+mn-ea"/>
                <a:cs typeface="+mn-cs"/>
              </a:defRPr>
            </a:lvl2pPr>
            <a:lvl3pPr marL="914400" indent="0" algn="ctr" defTabSz="914400" rtl="0" eaLnBrk="1" latinLnBrk="0" hangingPunct="1">
              <a:lnSpc>
                <a:spcPct val="90000"/>
              </a:lnSpc>
              <a:spcBef>
                <a:spcPts val="500"/>
              </a:spcBef>
              <a:buFont typeface="Arial" panose="020B0604020202020204" pitchFamily="34" charset="0"/>
              <a:buNone/>
              <a:defRPr sz="1800" kern="1200">
                <a:solidFill>
                  <a:schemeClr val="tx1"/>
                </a:solidFill>
                <a:latin typeface="+mn-lt"/>
                <a:ea typeface="+mn-ea"/>
                <a:cs typeface="+mn-cs"/>
              </a:defRPr>
            </a:lvl3pPr>
            <a:lvl4pPr marL="1371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4pPr>
            <a:lvl5pPr marL="18288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5pPr>
            <a:lvl6pPr marL="22860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6pPr>
            <a:lvl7pPr marL="27432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7pPr>
            <a:lvl8pPr marL="32004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8pPr>
            <a:lvl9pPr marL="3657600" indent="0" algn="ctr" defTabSz="914400" rtl="0" eaLnBrk="1" latinLnBrk="0" hangingPunct="1">
              <a:lnSpc>
                <a:spcPct val="90000"/>
              </a:lnSpc>
              <a:spcBef>
                <a:spcPts val="500"/>
              </a:spcBef>
              <a:buFont typeface="Arial" panose="020B0604020202020204" pitchFamily="34" charset="0"/>
              <a:buNone/>
              <a:defRPr sz="1600" kern="1200">
                <a:solidFill>
                  <a:schemeClr val="tx1"/>
                </a:solidFill>
                <a:latin typeface="+mn-lt"/>
                <a:ea typeface="+mn-ea"/>
                <a:cs typeface="+mn-cs"/>
              </a:defRPr>
            </a:lvl9pPr>
          </a:lstStyle>
          <a:p>
            <a:r>
              <a:rPr lang="en-GB" sz="2800" dirty="0" err="1">
                <a:latin typeface="Arial" panose="020B0604020202020204" pitchFamily="34" charset="0"/>
                <a:cs typeface="Arial" panose="020B0604020202020204" pitchFamily="34" charset="0"/>
              </a:rPr>
              <a:t>Portffolio</a:t>
            </a:r>
            <a:endParaRPr lang="en-GB" sz="2800" dirty="0">
              <a:latin typeface="Arial" panose="020B0604020202020204" pitchFamily="34" charset="0"/>
              <a:cs typeface="Arial" panose="020B0604020202020204" pitchFamily="34" charset="0"/>
            </a:endParaRPr>
          </a:p>
          <a:p>
            <a:r>
              <a:rPr lang="en-GB" sz="2800" dirty="0">
                <a:latin typeface="Arial" panose="020B0604020202020204" pitchFamily="34" charset="0"/>
                <a:cs typeface="Arial" panose="020B0604020202020204" pitchFamily="34" charset="0"/>
              </a:rPr>
              <a:t>4 Elements</a:t>
            </a:r>
          </a:p>
          <a:p>
            <a:r>
              <a:rPr lang="en-GB" sz="2800" dirty="0">
                <a:latin typeface="Arial" panose="020B0604020202020204" pitchFamily="34" charset="0"/>
                <a:cs typeface="Arial" panose="020B0604020202020204" pitchFamily="34" charset="0"/>
              </a:rPr>
              <a:t>4000 gair</a:t>
            </a:r>
          </a:p>
          <a:p>
            <a:endParaRPr lang="en-GB" sz="2800" dirty="0">
              <a:latin typeface="Arial" panose="020B0604020202020204" pitchFamily="34" charset="0"/>
              <a:cs typeface="Arial" panose="020B0604020202020204" pitchFamily="34" charset="0"/>
            </a:endParaRPr>
          </a:p>
          <a:p>
            <a:r>
              <a:rPr lang="en-GB" sz="2800" dirty="0" err="1">
                <a:latin typeface="Arial" panose="020B0604020202020204" pitchFamily="34" charset="0"/>
                <a:cs typeface="Arial" panose="020B0604020202020204" pitchFamily="34" charset="0"/>
              </a:rPr>
              <a:t>Dyddiad</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cau</a:t>
            </a:r>
            <a:r>
              <a:rPr lang="en-GB" sz="2800" dirty="0">
                <a:latin typeface="Arial" panose="020B0604020202020204" pitchFamily="34" charset="0"/>
                <a:cs typeface="Arial" panose="020B0604020202020204" pitchFamily="34" charset="0"/>
              </a:rPr>
              <a:t> 26.04.26, 23.59</a:t>
            </a:r>
          </a:p>
          <a:p>
            <a:r>
              <a:rPr lang="en-GB" sz="2800" dirty="0" err="1">
                <a:latin typeface="Arial" panose="020B0604020202020204" pitchFamily="34" charset="0"/>
                <a:cs typeface="Arial" panose="020B0604020202020204" pitchFamily="34" charset="0"/>
              </a:rPr>
              <a:t>Gweler</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Cefnogaeth</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Aseiniad</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sy’n</a:t>
            </a:r>
            <a:r>
              <a:rPr lang="en-GB" sz="2800" dirty="0">
                <a:latin typeface="Arial" panose="020B0604020202020204" pitchFamily="34" charset="0"/>
                <a:cs typeface="Arial" panose="020B0604020202020204" pitchFamily="34" charset="0"/>
              </a:rPr>
              <a:t> </a:t>
            </a:r>
            <a:r>
              <a:rPr lang="en-GB" sz="2800" dirty="0" err="1">
                <a:latin typeface="Arial" panose="020B0604020202020204" pitchFamily="34" charset="0"/>
                <a:cs typeface="Arial" panose="020B0604020202020204" pitchFamily="34" charset="0"/>
              </a:rPr>
              <a:t>dilyn</a:t>
            </a:r>
            <a:endParaRPr lang="en-GB" sz="2800" dirty="0">
              <a:latin typeface="Arial" panose="020B0604020202020204" pitchFamily="34" charset="0"/>
              <a:cs typeface="Arial" panose="020B0604020202020204" pitchFamily="34" charset="0"/>
            </a:endParaRPr>
          </a:p>
        </p:txBody>
      </p:sp>
      <p:sp>
        <p:nvSpPr>
          <p:cNvPr id="4" name="Content Placeholder 3">
            <a:extLst>
              <a:ext uri="{FF2B5EF4-FFF2-40B4-BE49-F238E27FC236}">
                <a16:creationId xmlns:a16="http://schemas.microsoft.com/office/drawing/2014/main" id="{8A43D2D6-C34E-1F23-F509-B5AB2BEA3A70}"/>
              </a:ext>
            </a:extLst>
          </p:cNvPr>
          <p:cNvSpPr txBox="1">
            <a:spLocks/>
          </p:cNvSpPr>
          <p:nvPr/>
        </p:nvSpPr>
        <p:spPr>
          <a:xfrm>
            <a:off x="6172200" y="2115910"/>
            <a:ext cx="5181600" cy="4351338"/>
          </a:xfrm>
          <a:prstGeom prst="rect">
            <a:avLst/>
          </a:prstGeom>
        </p:spPr>
        <p:txBody>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lgn="ctr">
              <a:buNone/>
            </a:pPr>
            <a:r>
              <a:rPr lang="en-GB" dirty="0">
                <a:solidFill>
                  <a:srgbClr val="0070C0"/>
                </a:solidFill>
                <a:latin typeface="Arial" panose="020B0604020202020204" pitchFamily="34" charset="0"/>
                <a:cs typeface="Arial" panose="020B0604020202020204" pitchFamily="34" charset="0"/>
              </a:rPr>
              <a:t>Portfolio</a:t>
            </a:r>
          </a:p>
          <a:p>
            <a:pPr marL="0" indent="0" algn="ctr">
              <a:buNone/>
            </a:pPr>
            <a:r>
              <a:rPr lang="en-GB" dirty="0">
                <a:solidFill>
                  <a:srgbClr val="0070C0"/>
                </a:solidFill>
                <a:latin typeface="Arial" panose="020B0604020202020204" pitchFamily="34" charset="0"/>
                <a:cs typeface="Arial" panose="020B0604020202020204" pitchFamily="34" charset="0"/>
              </a:rPr>
              <a:t>4 Elements</a:t>
            </a:r>
          </a:p>
          <a:p>
            <a:pPr marL="0" indent="0" algn="ctr">
              <a:buNone/>
            </a:pPr>
            <a:r>
              <a:rPr lang="en-GB" dirty="0">
                <a:solidFill>
                  <a:srgbClr val="0070C0"/>
                </a:solidFill>
                <a:latin typeface="Arial" panose="020B0604020202020204" pitchFamily="34" charset="0"/>
                <a:cs typeface="Arial" panose="020B0604020202020204" pitchFamily="34" charset="0"/>
              </a:rPr>
              <a:t>4000 words</a:t>
            </a:r>
          </a:p>
          <a:p>
            <a:pPr marL="0" indent="0" algn="ctr">
              <a:buNone/>
            </a:pPr>
            <a:endParaRPr lang="en-GB" dirty="0">
              <a:solidFill>
                <a:srgbClr val="0070C0"/>
              </a:solidFill>
              <a:latin typeface="Arial" panose="020B0604020202020204" pitchFamily="34" charset="0"/>
              <a:cs typeface="Arial" panose="020B0604020202020204" pitchFamily="34" charset="0"/>
            </a:endParaRPr>
          </a:p>
          <a:p>
            <a:pPr marL="0" indent="0" algn="ctr">
              <a:buNone/>
            </a:pPr>
            <a:r>
              <a:rPr lang="en-GB" dirty="0">
                <a:solidFill>
                  <a:srgbClr val="0070C0"/>
                </a:solidFill>
                <a:latin typeface="Arial" panose="020B0604020202020204" pitchFamily="34" charset="0"/>
                <a:cs typeface="Arial" panose="020B0604020202020204" pitchFamily="34" charset="0"/>
              </a:rPr>
              <a:t>Hand in </a:t>
            </a:r>
            <a:r>
              <a:rPr lang="en-GB">
                <a:solidFill>
                  <a:srgbClr val="0070C0"/>
                </a:solidFill>
                <a:latin typeface="Arial" panose="020B0604020202020204" pitchFamily="34" charset="0"/>
                <a:cs typeface="Arial" panose="020B0604020202020204" pitchFamily="34" charset="0"/>
              </a:rPr>
              <a:t>date  26.04.26, </a:t>
            </a:r>
            <a:r>
              <a:rPr lang="en-GB" dirty="0">
                <a:solidFill>
                  <a:srgbClr val="0070C0"/>
                </a:solidFill>
                <a:latin typeface="Arial" panose="020B0604020202020204" pitchFamily="34" charset="0"/>
                <a:cs typeface="Arial" panose="020B0604020202020204" pitchFamily="34" charset="0"/>
              </a:rPr>
              <a:t>23.59</a:t>
            </a:r>
          </a:p>
          <a:p>
            <a:pPr marL="0" indent="0" algn="ctr">
              <a:buNone/>
            </a:pPr>
            <a:r>
              <a:rPr lang="en-GB" dirty="0">
                <a:solidFill>
                  <a:srgbClr val="0070C0"/>
                </a:solidFill>
                <a:latin typeface="Arial" panose="020B0604020202020204" pitchFamily="34" charset="0"/>
                <a:cs typeface="Arial" panose="020B0604020202020204" pitchFamily="34" charset="0"/>
              </a:rPr>
              <a:t>See following Assignment Guidance</a:t>
            </a:r>
          </a:p>
        </p:txBody>
      </p:sp>
    </p:spTree>
    <p:extLst>
      <p:ext uri="{BB962C8B-B14F-4D97-AF65-F5344CB8AC3E}">
        <p14:creationId xmlns:p14="http://schemas.microsoft.com/office/powerpoint/2010/main" val="17234550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4DD67D7-EA6B-9AAC-D368-100B2AE02E64}"/>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BE318E4-3A45-3F43-ECA8-C2BEE13B52E3}"/>
              </a:ext>
            </a:extLst>
          </p:cNvPr>
          <p:cNvSpPr txBox="1">
            <a:spLocks/>
          </p:cNvSpPr>
          <p:nvPr/>
        </p:nvSpPr>
        <p:spPr>
          <a:xfrm>
            <a:off x="838200" y="350611"/>
            <a:ext cx="10515600" cy="84137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dirty="0" err="1">
                <a:latin typeface="Arial" panose="020B0604020202020204" pitchFamily="34" charset="0"/>
                <a:cs typeface="Arial" panose="020B0604020202020204" pitchFamily="34" charset="0"/>
              </a:rPr>
              <a:t>Aseiniad</a:t>
            </a:r>
            <a:r>
              <a:rPr lang="en-GB" sz="4800" dirty="0">
                <a:latin typeface="Arial" panose="020B0604020202020204" pitchFamily="34" charset="0"/>
                <a:cs typeface="Arial" panose="020B0604020202020204" pitchFamily="34" charset="0"/>
              </a:rPr>
              <a:t>          </a:t>
            </a:r>
            <a:r>
              <a:rPr lang="en-GB" sz="4800" dirty="0">
                <a:solidFill>
                  <a:srgbClr val="0070C0"/>
                </a:solidFill>
                <a:latin typeface="Arial" panose="020B0604020202020204" pitchFamily="34" charset="0"/>
                <a:cs typeface="Arial" panose="020B0604020202020204" pitchFamily="34" charset="0"/>
              </a:rPr>
              <a:t>Assignment</a:t>
            </a:r>
          </a:p>
        </p:txBody>
      </p:sp>
      <p:sp>
        <p:nvSpPr>
          <p:cNvPr id="5" name="Title 1">
            <a:extLst>
              <a:ext uri="{FF2B5EF4-FFF2-40B4-BE49-F238E27FC236}">
                <a16:creationId xmlns:a16="http://schemas.microsoft.com/office/drawing/2014/main" id="{33EE1FE7-2788-219F-75A2-C9592B5C8C1B}"/>
              </a:ext>
            </a:extLst>
          </p:cNvPr>
          <p:cNvSpPr txBox="1">
            <a:spLocks/>
          </p:cNvSpPr>
          <p:nvPr/>
        </p:nvSpPr>
        <p:spPr>
          <a:xfrm>
            <a:off x="783772" y="1109707"/>
            <a:ext cx="10515600" cy="659221"/>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dirty="0" err="1">
                <a:latin typeface="Arial" panose="020B0604020202020204" pitchFamily="34" charset="0"/>
                <a:cs typeface="Arial" panose="020B0604020202020204" pitchFamily="34" charset="0"/>
              </a:rPr>
              <a:t>Portffolio</a:t>
            </a:r>
            <a:r>
              <a:rPr lang="en-GB" sz="3600" b="1" dirty="0">
                <a:latin typeface="Arial" panose="020B0604020202020204" pitchFamily="34" charset="0"/>
                <a:cs typeface="Arial" panose="020B0604020202020204" pitchFamily="34" charset="0"/>
              </a:rPr>
              <a:t>      </a:t>
            </a:r>
            <a:r>
              <a:rPr lang="en-GB" sz="3600" dirty="0">
                <a:solidFill>
                  <a:srgbClr val="0070C0"/>
                </a:solidFill>
                <a:latin typeface="Arial" panose="020B0604020202020204" pitchFamily="34" charset="0"/>
                <a:cs typeface="Arial" panose="020B0604020202020204" pitchFamily="34" charset="0"/>
              </a:rPr>
              <a:t>Portfolio</a:t>
            </a:r>
          </a:p>
        </p:txBody>
      </p:sp>
      <p:sp>
        <p:nvSpPr>
          <p:cNvPr id="9" name="Rectangle: Folded Corner 8">
            <a:extLst>
              <a:ext uri="{FF2B5EF4-FFF2-40B4-BE49-F238E27FC236}">
                <a16:creationId xmlns:a16="http://schemas.microsoft.com/office/drawing/2014/main" id="{9B3C58CE-927C-B2F5-D08C-CB8F76A45912}"/>
              </a:ext>
            </a:extLst>
          </p:cNvPr>
          <p:cNvSpPr/>
          <p:nvPr/>
        </p:nvSpPr>
        <p:spPr>
          <a:xfrm>
            <a:off x="9168382" y="2449285"/>
            <a:ext cx="2923060" cy="3510644"/>
          </a:xfrm>
          <a:prstGeom prst="foldedCorner">
            <a:avLst/>
          </a:prstGeom>
          <a:solidFill>
            <a:schemeClr val="accent5">
              <a:lumMod val="40000"/>
              <a:lumOff val="60000"/>
            </a:schemeClr>
          </a:solidFill>
          <a:ln>
            <a:solidFill>
              <a:schemeClr val="accent5">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0" algn="ctr">
              <a:buFont typeface="Arial" panose="020B0604020202020204" pitchFamily="34" charset="0"/>
              <a:buNone/>
            </a:pPr>
            <a:r>
              <a:rPr lang="en-GB" b="1" u="sng" dirty="0">
                <a:solidFill>
                  <a:schemeClr val="tx1"/>
                </a:solidFill>
                <a:latin typeface="Arial" panose="020B0604020202020204" pitchFamily="34" charset="0"/>
                <a:cs typeface="Arial" panose="020B0604020202020204" pitchFamily="34" charset="0"/>
              </a:rPr>
              <a:t>Literature Review </a:t>
            </a:r>
          </a:p>
          <a:p>
            <a:pPr indent="0" algn="ctr">
              <a:buFont typeface="Arial" panose="020B0604020202020204" pitchFamily="34" charset="0"/>
              <a:buNone/>
            </a:pPr>
            <a:r>
              <a:rPr lang="en-GB" dirty="0">
                <a:solidFill>
                  <a:schemeClr val="tx1"/>
                </a:solidFill>
                <a:latin typeface="Arial" panose="020B0604020202020204" pitchFamily="34" charset="0"/>
                <a:cs typeface="Arial" panose="020B0604020202020204" pitchFamily="34" charset="0"/>
              </a:rPr>
              <a:t>‘The role of Outdoor Education’</a:t>
            </a:r>
          </a:p>
          <a:p>
            <a:pPr indent="0" algn="ctr">
              <a:buFont typeface="Arial" panose="020B0604020202020204" pitchFamily="34" charset="0"/>
              <a:buNone/>
            </a:pPr>
            <a:endParaRPr lang="en-GB" dirty="0">
              <a:solidFill>
                <a:schemeClr val="tx1"/>
              </a:solidFill>
              <a:latin typeface="Arial" panose="020B0604020202020204" pitchFamily="34" charset="0"/>
              <a:cs typeface="Arial" panose="020B0604020202020204" pitchFamily="34" charset="0"/>
            </a:endParaRPr>
          </a:p>
          <a:p>
            <a:pPr algn="r"/>
            <a:r>
              <a:rPr lang="en-GB" dirty="0">
                <a:solidFill>
                  <a:schemeClr val="tx1"/>
                </a:solidFill>
                <a:latin typeface="Arial" panose="020B0604020202020204" pitchFamily="34" charset="0"/>
                <a:cs typeface="Arial" panose="020B0604020202020204" pitchFamily="34" charset="0"/>
              </a:rPr>
              <a:t>(Approx. 1700 words)</a:t>
            </a:r>
          </a:p>
          <a:p>
            <a:pPr indent="0" algn="ctr">
              <a:buFont typeface="Arial" panose="020B0604020202020204" pitchFamily="34" charset="0"/>
              <a:buNone/>
            </a:pPr>
            <a:endParaRPr lang="en-US" dirty="0">
              <a:solidFill>
                <a:schemeClr val="tx1"/>
              </a:solidFill>
              <a:latin typeface="Arial" panose="020B0604020202020204" pitchFamily="34" charset="0"/>
              <a:cs typeface="Arial" panose="020B0604020202020204" pitchFamily="34" charset="0"/>
            </a:endParaRPr>
          </a:p>
        </p:txBody>
      </p:sp>
      <p:sp>
        <p:nvSpPr>
          <p:cNvPr id="10" name="Rectangle: Folded Corner 9">
            <a:extLst>
              <a:ext uri="{FF2B5EF4-FFF2-40B4-BE49-F238E27FC236}">
                <a16:creationId xmlns:a16="http://schemas.microsoft.com/office/drawing/2014/main" id="{81CC6BC5-4C30-0C71-5D76-80070F9BC8A4}"/>
              </a:ext>
            </a:extLst>
          </p:cNvPr>
          <p:cNvSpPr/>
          <p:nvPr/>
        </p:nvSpPr>
        <p:spPr>
          <a:xfrm>
            <a:off x="122464" y="2449285"/>
            <a:ext cx="2923060" cy="3510644"/>
          </a:xfrm>
          <a:prstGeom prst="foldedCorner">
            <a:avLst/>
          </a:prstGeom>
          <a:solidFill>
            <a:schemeClr val="accent2">
              <a:lumMod val="40000"/>
              <a:lumOff val="60000"/>
            </a:schemeClr>
          </a:solidFill>
          <a:ln>
            <a:solidFill>
              <a:schemeClr val="accent2">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Font typeface="Arial" panose="020B0604020202020204" pitchFamily="34" charset="0"/>
              <a:buNone/>
            </a:pPr>
            <a:endParaRPr lang="en-GB" sz="1800"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sz="1800" b="1" u="sng" dirty="0">
                <a:solidFill>
                  <a:schemeClr val="tx1"/>
                </a:solidFill>
                <a:latin typeface="Arial" panose="020B0604020202020204" pitchFamily="34" charset="0"/>
                <a:cs typeface="Arial" panose="020B0604020202020204" pitchFamily="34" charset="0"/>
              </a:rPr>
              <a:t>Essay</a:t>
            </a:r>
          </a:p>
          <a:p>
            <a:pPr marL="0" indent="0" algn="ctr">
              <a:buFont typeface="Arial" panose="020B0604020202020204" pitchFamily="34" charset="0"/>
              <a:buNone/>
            </a:pPr>
            <a:endParaRPr lang="en-GB" sz="1800"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dirty="0">
                <a:solidFill>
                  <a:schemeClr val="tx1"/>
                </a:solidFill>
                <a:latin typeface="Arial" panose="020B0604020202020204" pitchFamily="34" charset="0"/>
                <a:cs typeface="Arial" panose="020B0604020202020204" pitchFamily="34" charset="0"/>
              </a:rPr>
              <a:t>‘Compare and contrast the scope and approach to outdoor provision in two types of setting e.g. early years, primary, secondary, PRU, ALN units, etc’</a:t>
            </a:r>
          </a:p>
          <a:p>
            <a:pPr marL="0" indent="0" algn="ctr">
              <a:buFont typeface="Arial" panose="020B0604020202020204" pitchFamily="34" charset="0"/>
              <a:buNone/>
            </a:pPr>
            <a:endParaRPr lang="en-GB" dirty="0">
              <a:solidFill>
                <a:schemeClr val="tx1"/>
              </a:solidFill>
              <a:latin typeface="Arial" panose="020B0604020202020204" pitchFamily="34" charset="0"/>
              <a:cs typeface="Arial" panose="020B0604020202020204" pitchFamily="34" charset="0"/>
            </a:endParaRPr>
          </a:p>
          <a:p>
            <a:pPr algn="r"/>
            <a:r>
              <a:rPr lang="en-GB" sz="1800" dirty="0">
                <a:solidFill>
                  <a:schemeClr val="tx1"/>
                </a:solidFill>
                <a:latin typeface="Arial" panose="020B0604020202020204" pitchFamily="34" charset="0"/>
                <a:cs typeface="Arial" panose="020B0604020202020204" pitchFamily="34" charset="0"/>
              </a:rPr>
              <a:t>(Approx. 1200 words)</a:t>
            </a:r>
          </a:p>
          <a:p>
            <a:pPr marL="0" indent="0" algn="ctr">
              <a:buFont typeface="Arial" panose="020B0604020202020204" pitchFamily="34" charset="0"/>
              <a:buNone/>
            </a:pPr>
            <a:endParaRPr lang="en-US" dirty="0">
              <a:solidFill>
                <a:schemeClr val="tx1"/>
              </a:solidFill>
              <a:latin typeface="Arial" panose="020B0604020202020204" pitchFamily="34" charset="0"/>
              <a:cs typeface="Arial" panose="020B0604020202020204" pitchFamily="34" charset="0"/>
            </a:endParaRPr>
          </a:p>
        </p:txBody>
      </p:sp>
      <p:sp>
        <p:nvSpPr>
          <p:cNvPr id="11" name="Rectangle: Folded Corner 10">
            <a:extLst>
              <a:ext uri="{FF2B5EF4-FFF2-40B4-BE49-F238E27FC236}">
                <a16:creationId xmlns:a16="http://schemas.microsoft.com/office/drawing/2014/main" id="{B7F2F7D9-DFE2-3633-B006-D899551B827A}"/>
              </a:ext>
            </a:extLst>
          </p:cNvPr>
          <p:cNvSpPr/>
          <p:nvPr/>
        </p:nvSpPr>
        <p:spPr>
          <a:xfrm>
            <a:off x="3135465" y="2449285"/>
            <a:ext cx="2923060" cy="3510644"/>
          </a:xfrm>
          <a:prstGeom prst="foldedCorner">
            <a:avLst/>
          </a:prstGeom>
          <a:solidFill>
            <a:schemeClr val="accent4">
              <a:lumMod val="40000"/>
              <a:lumOff val="60000"/>
            </a:schemeClr>
          </a:solidFill>
          <a:ln>
            <a:solidFill>
              <a:schemeClr val="accent4">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Font typeface="Arial" panose="020B0604020202020204" pitchFamily="34" charset="0"/>
              <a:buNone/>
            </a:pPr>
            <a:r>
              <a:rPr lang="en-GB" b="1" dirty="0">
                <a:solidFill>
                  <a:schemeClr val="tx1"/>
                </a:solidFill>
                <a:latin typeface="Arial" panose="020B0604020202020204" pitchFamily="34" charset="0"/>
                <a:cs typeface="Arial" panose="020B0604020202020204" pitchFamily="34" charset="0"/>
              </a:rPr>
              <a:t> </a:t>
            </a:r>
          </a:p>
          <a:p>
            <a:pPr marL="0" indent="0" algn="ctr">
              <a:buFont typeface="Arial" panose="020B0604020202020204" pitchFamily="34" charset="0"/>
              <a:buNone/>
            </a:pPr>
            <a:endParaRPr lang="en-GB" b="1"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b="1" u="sng" dirty="0">
                <a:solidFill>
                  <a:schemeClr val="tx1"/>
                </a:solidFill>
                <a:latin typeface="Arial" panose="020B0604020202020204" pitchFamily="34" charset="0"/>
                <a:cs typeface="Arial" panose="020B0604020202020204" pitchFamily="34" charset="0"/>
              </a:rPr>
              <a:t>Flyer</a:t>
            </a: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algn="r"/>
            <a:r>
              <a:rPr lang="en-GB" dirty="0">
                <a:solidFill>
                  <a:schemeClr val="tx1"/>
                </a:solidFill>
                <a:latin typeface="Arial" panose="020B0604020202020204" pitchFamily="34" charset="0"/>
                <a:cs typeface="Arial" panose="020B0604020202020204" pitchFamily="34" charset="0"/>
              </a:rPr>
              <a:t>(Approx. 500 words)</a:t>
            </a:r>
          </a:p>
          <a:p>
            <a:pPr algn="r"/>
            <a:endParaRPr lang="en-GB" dirty="0">
              <a:solidFill>
                <a:schemeClr val="tx1"/>
              </a:solidFill>
              <a:latin typeface="Arial" panose="020B0604020202020204" pitchFamily="34" charset="0"/>
              <a:cs typeface="Arial" panose="020B0604020202020204" pitchFamily="34" charset="0"/>
            </a:endParaRPr>
          </a:p>
          <a:p>
            <a:pPr algn="r"/>
            <a:endParaRPr lang="en-GB" dirty="0">
              <a:solidFill>
                <a:schemeClr val="tx1"/>
              </a:solidFill>
              <a:latin typeface="Arial" panose="020B0604020202020204" pitchFamily="34" charset="0"/>
              <a:cs typeface="Arial" panose="020B0604020202020204" pitchFamily="34" charset="0"/>
            </a:endParaRPr>
          </a:p>
          <a:p>
            <a:pPr algn="r"/>
            <a:endParaRPr lang="en-GB" dirty="0">
              <a:solidFill>
                <a:schemeClr val="tx1"/>
              </a:solidFill>
              <a:latin typeface="Arial" panose="020B0604020202020204" pitchFamily="34" charset="0"/>
              <a:cs typeface="Arial" panose="020B0604020202020204" pitchFamily="34" charset="0"/>
            </a:endParaRPr>
          </a:p>
          <a:p>
            <a:pPr algn="r"/>
            <a:endParaRPr lang="en-GB"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b="1" dirty="0">
                <a:solidFill>
                  <a:schemeClr val="tx1"/>
                </a:solidFill>
                <a:latin typeface="Arial" panose="020B0604020202020204" pitchFamily="34" charset="0"/>
                <a:cs typeface="Arial" panose="020B0604020202020204" pitchFamily="34" charset="0"/>
              </a:rPr>
              <a:t> </a:t>
            </a:r>
            <a:endParaRPr lang="en-US" b="1" dirty="0">
              <a:solidFill>
                <a:schemeClr val="tx1"/>
              </a:solidFill>
              <a:latin typeface="Arial" panose="020B0604020202020204" pitchFamily="34" charset="0"/>
              <a:cs typeface="Arial" panose="020B0604020202020204" pitchFamily="34" charset="0"/>
            </a:endParaRPr>
          </a:p>
        </p:txBody>
      </p:sp>
      <p:sp>
        <p:nvSpPr>
          <p:cNvPr id="12" name="Rectangle: Folded Corner 11">
            <a:extLst>
              <a:ext uri="{FF2B5EF4-FFF2-40B4-BE49-F238E27FC236}">
                <a16:creationId xmlns:a16="http://schemas.microsoft.com/office/drawing/2014/main" id="{ED06588D-7613-2A13-F851-C89AFD7A433F}"/>
              </a:ext>
            </a:extLst>
          </p:cNvPr>
          <p:cNvSpPr/>
          <p:nvPr/>
        </p:nvSpPr>
        <p:spPr>
          <a:xfrm>
            <a:off x="6148465" y="2449285"/>
            <a:ext cx="2923060" cy="3510644"/>
          </a:xfrm>
          <a:prstGeom prst="foldedCorner">
            <a:avLst/>
          </a:prstGeom>
          <a:solidFill>
            <a:schemeClr val="accent6">
              <a:lumMod val="40000"/>
              <a:lumOff val="60000"/>
            </a:schemeClr>
          </a:solidFill>
          <a:ln>
            <a:solidFill>
              <a:schemeClr val="accent6">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latin typeface="Arial" panose="020B0604020202020204" pitchFamily="34" charset="0"/>
                <a:cs typeface="Arial" panose="020B0604020202020204" pitchFamily="34" charset="0"/>
              </a:rPr>
              <a:t>Risk Benefit Assessment</a:t>
            </a: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sz="1800" b="1" dirty="0"/>
          </a:p>
          <a:p>
            <a:pPr algn="r"/>
            <a:r>
              <a:rPr lang="en-GB" dirty="0">
                <a:solidFill>
                  <a:schemeClr val="tx1"/>
                </a:solidFill>
                <a:latin typeface="Arial" panose="020B0604020202020204" pitchFamily="34" charset="0"/>
                <a:cs typeface="Arial" panose="020B0604020202020204" pitchFamily="34" charset="0"/>
              </a:rPr>
              <a:t>(Approx. 600 words)</a:t>
            </a:r>
          </a:p>
          <a:p>
            <a:pPr algn="ctr"/>
            <a:endParaRPr lang="en-US" b="1" u="sng" dirty="0">
              <a:solidFill>
                <a:schemeClr val="tx1"/>
              </a:solidFill>
              <a:latin typeface="Arial" panose="020B0604020202020204" pitchFamily="34" charset="0"/>
              <a:cs typeface="Arial" panose="020B0604020202020204" pitchFamily="34" charset="0"/>
            </a:endParaRPr>
          </a:p>
        </p:txBody>
      </p:sp>
      <p:pic>
        <p:nvPicPr>
          <p:cNvPr id="21" name="Picture 20">
            <a:extLst>
              <a:ext uri="{FF2B5EF4-FFF2-40B4-BE49-F238E27FC236}">
                <a16:creationId xmlns:a16="http://schemas.microsoft.com/office/drawing/2014/main" id="{75712238-2301-0109-7D17-EAED22641D2E}"/>
              </a:ext>
            </a:extLst>
          </p:cNvPr>
          <p:cNvPicPr>
            <a:picLocks noChangeAspect="1"/>
          </p:cNvPicPr>
          <p:nvPr/>
        </p:nvPicPr>
        <p:blipFill rotWithShape="1">
          <a:blip r:embed="rId2"/>
          <a:srcRect l="14175" t="22727" r="12491" b="31111"/>
          <a:stretch/>
        </p:blipFill>
        <p:spPr>
          <a:xfrm>
            <a:off x="6245322" y="3429000"/>
            <a:ext cx="2729346" cy="1145373"/>
          </a:xfrm>
          <a:prstGeom prst="rect">
            <a:avLst/>
          </a:prstGeom>
        </p:spPr>
      </p:pic>
      <p:pic>
        <p:nvPicPr>
          <p:cNvPr id="23" name="Picture 22">
            <a:extLst>
              <a:ext uri="{FF2B5EF4-FFF2-40B4-BE49-F238E27FC236}">
                <a16:creationId xmlns:a16="http://schemas.microsoft.com/office/drawing/2014/main" id="{35FBE78F-5138-26F5-E49B-39BD42AB9EB5}"/>
              </a:ext>
            </a:extLst>
          </p:cNvPr>
          <p:cNvPicPr>
            <a:picLocks noChangeAspect="1"/>
          </p:cNvPicPr>
          <p:nvPr/>
        </p:nvPicPr>
        <p:blipFill rotWithShape="1">
          <a:blip r:embed="rId3"/>
          <a:srcRect l="40842" t="13095" r="22016" b="8485"/>
          <a:stretch/>
        </p:blipFill>
        <p:spPr>
          <a:xfrm>
            <a:off x="3778013" y="2914104"/>
            <a:ext cx="1545325" cy="2175164"/>
          </a:xfrm>
          <a:prstGeom prst="rect">
            <a:avLst/>
          </a:prstGeom>
        </p:spPr>
      </p:pic>
    </p:spTree>
    <p:extLst>
      <p:ext uri="{BB962C8B-B14F-4D97-AF65-F5344CB8AC3E}">
        <p14:creationId xmlns:p14="http://schemas.microsoft.com/office/powerpoint/2010/main" val="4708502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E54F4F30-FD8E-CE26-3A39-AD2A54A1EF66}"/>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E4B83A8-464D-E708-0185-5EEF3117B191}"/>
              </a:ext>
            </a:extLst>
          </p:cNvPr>
          <p:cNvSpPr>
            <a:spLocks noGrp="1"/>
          </p:cNvSpPr>
          <p:nvPr>
            <p:ph type="title"/>
          </p:nvPr>
        </p:nvSpPr>
        <p:spPr/>
        <p:txBody>
          <a:bodyPr/>
          <a:lstStyle/>
          <a:p>
            <a:r>
              <a:rPr lang="en-GB" dirty="0"/>
              <a:t>Schedule</a:t>
            </a:r>
          </a:p>
        </p:txBody>
      </p:sp>
      <p:sp>
        <p:nvSpPr>
          <p:cNvPr id="3" name="Content Placeholder 2">
            <a:extLst>
              <a:ext uri="{FF2B5EF4-FFF2-40B4-BE49-F238E27FC236}">
                <a16:creationId xmlns:a16="http://schemas.microsoft.com/office/drawing/2014/main" id="{0D6B7665-87AE-BF1B-3E97-1FFC4BD55D3C}"/>
              </a:ext>
            </a:extLst>
          </p:cNvPr>
          <p:cNvSpPr>
            <a:spLocks noGrp="1"/>
          </p:cNvSpPr>
          <p:nvPr>
            <p:ph idx="1"/>
          </p:nvPr>
        </p:nvSpPr>
        <p:spPr/>
        <p:txBody>
          <a:bodyPr>
            <a:normAutofit fontScale="77500" lnSpcReduction="20000"/>
          </a:bodyPr>
          <a:lstStyle/>
          <a:p>
            <a:r>
              <a:rPr lang="en-GB" dirty="0"/>
              <a:t>Week 1:</a:t>
            </a:r>
          </a:p>
          <a:p>
            <a:pPr marL="0" indent="0">
              <a:buNone/>
            </a:pPr>
            <a:r>
              <a:rPr lang="en-GB" dirty="0"/>
              <a:t>The role of outdoor education</a:t>
            </a:r>
          </a:p>
          <a:p>
            <a:r>
              <a:rPr lang="en-GB" dirty="0"/>
              <a:t>Week 2:</a:t>
            </a:r>
          </a:p>
          <a:p>
            <a:pPr marL="0" indent="0">
              <a:buNone/>
            </a:pPr>
            <a:r>
              <a:rPr lang="en-GB" dirty="0"/>
              <a:t>The scope and approach to outdoor provision in different settings</a:t>
            </a:r>
          </a:p>
          <a:p>
            <a:r>
              <a:rPr lang="en-GB" dirty="0"/>
              <a:t>Week 3:</a:t>
            </a:r>
          </a:p>
          <a:p>
            <a:pPr marL="0" indent="0">
              <a:buNone/>
            </a:pPr>
            <a:r>
              <a:rPr lang="en-GB" dirty="0"/>
              <a:t>Risk and Risk Benefit Assessments/ Creating &amp; advertising outdoor learning experiences</a:t>
            </a:r>
          </a:p>
          <a:p>
            <a:r>
              <a:rPr lang="en-GB" dirty="0"/>
              <a:t>Week 4:</a:t>
            </a:r>
          </a:p>
          <a:p>
            <a:pPr marL="0" indent="0">
              <a:buNone/>
            </a:pPr>
            <a:r>
              <a:rPr lang="en-GB" dirty="0"/>
              <a:t>Recap theories, policies, best practices/Assignment guidance</a:t>
            </a:r>
          </a:p>
          <a:p>
            <a:pPr marL="0" indent="0">
              <a:buNone/>
            </a:pPr>
            <a:r>
              <a:rPr lang="en-GB" dirty="0"/>
              <a:t>or Tutorials</a:t>
            </a:r>
          </a:p>
          <a:p>
            <a:endParaRPr lang="en-GB" dirty="0"/>
          </a:p>
        </p:txBody>
      </p:sp>
    </p:spTree>
    <p:extLst>
      <p:ext uri="{BB962C8B-B14F-4D97-AF65-F5344CB8AC3E}">
        <p14:creationId xmlns:p14="http://schemas.microsoft.com/office/powerpoint/2010/main" val="2113511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1C58891-0946-851E-F911-F03C0CE331C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B873C520-FCAD-EC56-A58A-55C75503A88F}"/>
              </a:ext>
            </a:extLst>
          </p:cNvPr>
          <p:cNvSpPr>
            <a:spLocks noGrp="1"/>
          </p:cNvSpPr>
          <p:nvPr>
            <p:ph type="title"/>
          </p:nvPr>
        </p:nvSpPr>
        <p:spPr/>
        <p:txBody>
          <a:bodyPr>
            <a:normAutofit fontScale="90000"/>
          </a:bodyPr>
          <a:lstStyle/>
          <a:p>
            <a:pPr algn="ctr"/>
            <a:br>
              <a:rPr lang="en-GB" dirty="0">
                <a:solidFill>
                  <a:srgbClr val="0070C0"/>
                </a:solidFill>
              </a:rPr>
            </a:br>
            <a:r>
              <a:rPr lang="en-GB" dirty="0"/>
              <a:t>The scope and approach to outdoor provision </a:t>
            </a:r>
            <a:br>
              <a:rPr lang="en-GB" dirty="0"/>
            </a:br>
            <a:r>
              <a:rPr lang="en-GB" dirty="0"/>
              <a:t>in different settings</a:t>
            </a:r>
            <a:br>
              <a:rPr lang="en-GB" dirty="0"/>
            </a:br>
            <a:endParaRPr lang="en-GB" dirty="0"/>
          </a:p>
        </p:txBody>
      </p:sp>
      <p:sp>
        <p:nvSpPr>
          <p:cNvPr id="3" name="Content Placeholder 2">
            <a:extLst>
              <a:ext uri="{FF2B5EF4-FFF2-40B4-BE49-F238E27FC236}">
                <a16:creationId xmlns:a16="http://schemas.microsoft.com/office/drawing/2014/main" id="{A1746E8D-090D-46A4-BC84-355A92C91DB0}"/>
              </a:ext>
            </a:extLst>
          </p:cNvPr>
          <p:cNvSpPr>
            <a:spLocks noGrp="1"/>
          </p:cNvSpPr>
          <p:nvPr>
            <p:ph idx="1"/>
          </p:nvPr>
        </p:nvSpPr>
        <p:spPr/>
        <p:txBody>
          <a:bodyPr vert="horz" lIns="91440" tIns="45720" rIns="91440" bIns="45720" rtlCol="0" anchor="t">
            <a:normAutofit fontScale="77500" lnSpcReduction="20000"/>
          </a:bodyPr>
          <a:lstStyle/>
          <a:p>
            <a:pPr marL="0" indent="0">
              <a:buNone/>
            </a:pPr>
            <a:r>
              <a:rPr lang="en-GB" b="1" i="1" u="sng" dirty="0"/>
              <a:t>Start by reflecting</a:t>
            </a:r>
            <a:r>
              <a:rPr lang="en-GB" sz="3200" b="1" i="1" u="sng" dirty="0"/>
              <a:t> on your personal experiences*</a:t>
            </a:r>
            <a:r>
              <a:rPr lang="en-GB" sz="3200" dirty="0"/>
              <a:t>.</a:t>
            </a:r>
          </a:p>
          <a:p>
            <a:r>
              <a:rPr lang="en-GB" sz="3200" dirty="0"/>
              <a:t>Which settings have you worked in? Your children attended?</a:t>
            </a:r>
          </a:p>
          <a:p>
            <a:pPr marL="0" indent="0">
              <a:buNone/>
            </a:pPr>
            <a:r>
              <a:rPr lang="en-GB" sz="1500" dirty="0">
                <a:latin typeface="Arial"/>
                <a:cs typeface="Arial"/>
              </a:rPr>
              <a:t>*Write the essay in the third person throughout, i.e. refer to yourself as ‘The writer’ or ‘The researcher’ rather than using ‘I’, ‘we’, ‘you’, ‘us’.</a:t>
            </a:r>
            <a:endParaRPr lang="en-GB" sz="3200" dirty="0">
              <a:latin typeface="Arial"/>
              <a:cs typeface="Arial"/>
            </a:endParaRPr>
          </a:p>
          <a:p>
            <a:pPr marL="0" indent="0">
              <a:buNone/>
            </a:pPr>
            <a:r>
              <a:rPr lang="en-GB" sz="3200" b="1" i="1" u="sng" dirty="0"/>
              <a:t>Compare and contrast </a:t>
            </a:r>
            <a:r>
              <a:rPr lang="en-GB" b="1" i="1" u="sng" dirty="0"/>
              <a:t>the scope and approach in 2</a:t>
            </a:r>
            <a:r>
              <a:rPr lang="en-GB" sz="3200" b="1" i="1" u="sng" dirty="0"/>
              <a:t> settings </a:t>
            </a:r>
            <a:r>
              <a:rPr lang="en-GB" sz="3200" dirty="0"/>
              <a:t>you have experience of:</a:t>
            </a:r>
          </a:p>
          <a:p>
            <a:r>
              <a:rPr lang="en-GB" sz="3200" dirty="0"/>
              <a:t>How is outdoor provision used? Planned for? Valued? </a:t>
            </a:r>
          </a:p>
          <a:p>
            <a:r>
              <a:rPr lang="en-GB" sz="3200" dirty="0"/>
              <a:t>What are the benefits to outdoor provision in these settings?</a:t>
            </a:r>
          </a:p>
          <a:p>
            <a:r>
              <a:rPr lang="en-GB" sz="3200" dirty="0"/>
              <a:t>The challenges to outdoor provision in these settings?</a:t>
            </a:r>
          </a:p>
          <a:p>
            <a:r>
              <a:rPr lang="en-GB" sz="3200" dirty="0"/>
              <a:t>On-site? Off-site? Travel implications? Forest School? Eco-School?</a:t>
            </a:r>
          </a:p>
          <a:p>
            <a:r>
              <a:rPr lang="en-GB" sz="3200" dirty="0"/>
              <a:t>Support with evidence -theories/policies/ </a:t>
            </a:r>
            <a:r>
              <a:rPr lang="en-GB" dirty="0"/>
              <a:t>curricula/best</a:t>
            </a:r>
            <a:r>
              <a:rPr lang="en-GB" sz="3200" dirty="0"/>
              <a:t> practice examples</a:t>
            </a:r>
            <a:r>
              <a:rPr lang="en-GB" sz="3200" dirty="0">
                <a:solidFill>
                  <a:srgbClr val="0070C0"/>
                </a:solidFill>
              </a:rPr>
              <a:t>.</a:t>
            </a:r>
          </a:p>
          <a:p>
            <a:pPr marL="0" indent="0">
              <a:buNone/>
            </a:pPr>
            <a:endParaRPr lang="en-GB" sz="3200" dirty="0">
              <a:solidFill>
                <a:srgbClr val="0070C0"/>
              </a:solidFill>
            </a:endParaRPr>
          </a:p>
        </p:txBody>
      </p:sp>
    </p:spTree>
    <p:extLst>
      <p:ext uri="{BB962C8B-B14F-4D97-AF65-F5344CB8AC3E}">
        <p14:creationId xmlns:p14="http://schemas.microsoft.com/office/powerpoint/2010/main" val="383479458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A3D9E8D-A7A0-C7DC-FAD9-D3E84D7AF664}"/>
              </a:ext>
            </a:extLst>
          </p:cNvPr>
          <p:cNvSpPr>
            <a:spLocks noGrp="1"/>
          </p:cNvSpPr>
          <p:nvPr>
            <p:ph type="title"/>
          </p:nvPr>
        </p:nvSpPr>
        <p:spPr/>
        <p:txBody>
          <a:bodyPr>
            <a:normAutofit fontScale="90000"/>
          </a:bodyPr>
          <a:lstStyle/>
          <a:p>
            <a:r>
              <a:rPr lang="en-GB" dirty="0"/>
              <a:t>Importance of outdoor provision and learning in EY settings</a:t>
            </a:r>
          </a:p>
        </p:txBody>
      </p:sp>
      <p:sp>
        <p:nvSpPr>
          <p:cNvPr id="7" name="Content Placeholder 6">
            <a:extLst>
              <a:ext uri="{FF2B5EF4-FFF2-40B4-BE49-F238E27FC236}">
                <a16:creationId xmlns:a16="http://schemas.microsoft.com/office/drawing/2014/main" id="{05F36777-1764-795C-F1E3-A554BD0BC343}"/>
              </a:ext>
            </a:extLst>
          </p:cNvPr>
          <p:cNvSpPr>
            <a:spLocks noGrp="1"/>
          </p:cNvSpPr>
          <p:nvPr>
            <p:ph idx="1"/>
          </p:nvPr>
        </p:nvSpPr>
        <p:spPr/>
        <p:txBody>
          <a:bodyPr vert="horz" lIns="91440" tIns="45720" rIns="91440" bIns="45720" rtlCol="0" anchor="t">
            <a:normAutofit fontScale="70000" lnSpcReduction="20000"/>
          </a:bodyPr>
          <a:lstStyle/>
          <a:p>
            <a:r>
              <a:rPr lang="en-GB" dirty="0"/>
              <a:t>Supports the </a:t>
            </a:r>
            <a:r>
              <a:rPr lang="en-GB" i="1" dirty="0"/>
              <a:t>core areas of learning</a:t>
            </a:r>
            <a:r>
              <a:rPr lang="en-GB" dirty="0"/>
              <a:t> (communication &amp; language, physical development, personal/social/emotional development). </a:t>
            </a:r>
          </a:p>
          <a:p>
            <a:r>
              <a:rPr lang="en-GB" dirty="0"/>
              <a:t>Ensures on-going opportunities for learning through play</a:t>
            </a:r>
          </a:p>
          <a:p>
            <a:r>
              <a:rPr lang="en-GB" dirty="0"/>
              <a:t>Encourages sensory exploration and hands-on discovery that cannot be replicated indoors. </a:t>
            </a:r>
          </a:p>
          <a:p>
            <a:r>
              <a:rPr lang="en-GB" dirty="0"/>
              <a:t>Builds gross motor skills and coordination through natural movement. </a:t>
            </a:r>
          </a:p>
          <a:p>
            <a:r>
              <a:rPr lang="en-GB" dirty="0"/>
              <a:t>Strengthens children’s confidence, independence and risk assessment capabilities. </a:t>
            </a:r>
          </a:p>
          <a:p>
            <a:r>
              <a:rPr lang="en-GB" dirty="0"/>
              <a:t>Enhances emotional wellbeing through exposure to nature and freedom of movement. </a:t>
            </a:r>
          </a:p>
          <a:p>
            <a:r>
              <a:rPr lang="en-GB" dirty="0"/>
              <a:t>Provides rich language opportunities in real-world contexts. </a:t>
            </a:r>
          </a:p>
          <a:p>
            <a:r>
              <a:rPr lang="en-GB" dirty="0"/>
              <a:t>Supports inclusive practice by offering flexible spaces for different learning needs. </a:t>
            </a:r>
          </a:p>
          <a:p>
            <a:r>
              <a:rPr lang="en-GB" dirty="0"/>
              <a:t>Encourages social interaction, cooperation, and problem solving                         </a:t>
            </a:r>
            <a:r>
              <a:rPr lang="en-GB" sz="800" dirty="0"/>
              <a:t>(WAG/LTL. 2008)</a:t>
            </a:r>
            <a:endParaRPr lang="en-GB" dirty="0"/>
          </a:p>
        </p:txBody>
      </p:sp>
    </p:spTree>
    <p:extLst>
      <p:ext uri="{BB962C8B-B14F-4D97-AF65-F5344CB8AC3E}">
        <p14:creationId xmlns:p14="http://schemas.microsoft.com/office/powerpoint/2010/main" val="123029161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AA9B88A-FE4D-A5BC-A441-BF6CF2D1AAE9}"/>
              </a:ext>
            </a:extLst>
          </p:cNvPr>
          <p:cNvSpPr>
            <a:spLocks noGrp="1"/>
          </p:cNvSpPr>
          <p:nvPr>
            <p:ph type="title"/>
          </p:nvPr>
        </p:nvSpPr>
        <p:spPr/>
        <p:txBody>
          <a:bodyPr/>
          <a:lstStyle/>
          <a:p>
            <a:r>
              <a:rPr lang="en-GB" dirty="0"/>
              <a:t>Good practice in EY settings</a:t>
            </a:r>
          </a:p>
        </p:txBody>
      </p:sp>
      <p:sp>
        <p:nvSpPr>
          <p:cNvPr id="3" name="Content Placeholder 2">
            <a:extLst>
              <a:ext uri="{FF2B5EF4-FFF2-40B4-BE49-F238E27FC236}">
                <a16:creationId xmlns:a16="http://schemas.microsoft.com/office/drawing/2014/main" id="{B169909C-F531-6E51-6F2C-E11F82942F0A}"/>
              </a:ext>
            </a:extLst>
          </p:cNvPr>
          <p:cNvSpPr>
            <a:spLocks noGrp="1"/>
          </p:cNvSpPr>
          <p:nvPr>
            <p:ph idx="1"/>
          </p:nvPr>
        </p:nvSpPr>
        <p:spPr/>
        <p:txBody>
          <a:bodyPr vert="horz" lIns="91440" tIns="45720" rIns="91440" bIns="45720" rtlCol="0" anchor="t">
            <a:normAutofit fontScale="55000" lnSpcReduction="20000"/>
          </a:bodyPr>
          <a:lstStyle/>
          <a:p>
            <a:r>
              <a:rPr lang="en-GB" sz="3800" dirty="0"/>
              <a:t>Provide continuous access to well-organised outdoor provision, not just at “playtime.” </a:t>
            </a:r>
          </a:p>
          <a:p>
            <a:r>
              <a:rPr lang="en-GB" sz="3800" dirty="0"/>
              <a:t>Ensure environments offer open-ended, natural resources (logs, water, sand, loose parts). </a:t>
            </a:r>
          </a:p>
          <a:p>
            <a:r>
              <a:rPr lang="en-GB" sz="3800" dirty="0"/>
              <a:t>Integrate opportunities for risk-taking in safe, structured ways. </a:t>
            </a:r>
          </a:p>
          <a:p>
            <a:r>
              <a:rPr lang="en-GB" sz="3800" dirty="0"/>
              <a:t>Use outdoor spaces intentionally to extend the indoor curriculum. </a:t>
            </a:r>
          </a:p>
          <a:p>
            <a:r>
              <a:rPr lang="en-GB" sz="3800" dirty="0"/>
              <a:t>Regularly rotate resources to keep the environment stimulating. </a:t>
            </a:r>
          </a:p>
          <a:p>
            <a:r>
              <a:rPr lang="en-GB" sz="3800" dirty="0"/>
              <a:t>Build in opportunities for sustained shared thinking between adults and children. </a:t>
            </a:r>
          </a:p>
          <a:p>
            <a:r>
              <a:rPr lang="en-GB" sz="3800" dirty="0"/>
              <a:t>Prioritise provision of waterproof clothing, boots, shelters for all-weather participation. </a:t>
            </a:r>
          </a:p>
          <a:p>
            <a:r>
              <a:rPr lang="en-GB" sz="3800" dirty="0"/>
              <a:t>Observing children outdoors in order to plan next steps based on how they explore and interact.</a:t>
            </a:r>
          </a:p>
          <a:p>
            <a:pPr marL="0" indent="0" algn="r">
              <a:buNone/>
            </a:pPr>
            <a:r>
              <a:rPr lang="en-GB" sz="1000" dirty="0"/>
              <a:t>(Tinney, 2023)</a:t>
            </a:r>
          </a:p>
          <a:p>
            <a:r>
              <a:rPr lang="en-GB" sz="3600" dirty="0"/>
              <a:t>Theory(</a:t>
            </a:r>
            <a:r>
              <a:rPr lang="en-GB" sz="3600" dirty="0" err="1"/>
              <a:t>ies</a:t>
            </a:r>
            <a:r>
              <a:rPr lang="en-GB" sz="3600" dirty="0"/>
              <a:t>) that underpin the approach?</a:t>
            </a:r>
          </a:p>
          <a:p>
            <a:pPr marL="0" indent="0">
              <a:buNone/>
            </a:pPr>
            <a:endParaRPr lang="en-GB" sz="2900" dirty="0"/>
          </a:p>
          <a:p>
            <a:pPr marL="0" indent="0" algn="r">
              <a:buNone/>
            </a:pPr>
            <a:endParaRPr lang="en-GB" sz="1400" dirty="0"/>
          </a:p>
        </p:txBody>
      </p:sp>
    </p:spTree>
    <p:extLst>
      <p:ext uri="{BB962C8B-B14F-4D97-AF65-F5344CB8AC3E}">
        <p14:creationId xmlns:p14="http://schemas.microsoft.com/office/powerpoint/2010/main" val="372193127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2F9E128-C760-8FB4-3DF5-8BB499F9F0B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0712F9-BEF2-27E6-3663-8FD5E68BE8E2}"/>
              </a:ext>
            </a:extLst>
          </p:cNvPr>
          <p:cNvSpPr>
            <a:spLocks noGrp="1"/>
          </p:cNvSpPr>
          <p:nvPr>
            <p:ph type="title"/>
          </p:nvPr>
        </p:nvSpPr>
        <p:spPr/>
        <p:txBody>
          <a:bodyPr>
            <a:normAutofit fontScale="90000"/>
          </a:bodyPr>
          <a:lstStyle/>
          <a:p>
            <a:pPr algn="ctr"/>
            <a:r>
              <a:rPr lang="en-GB" dirty="0"/>
              <a:t>Using outdoor provision effectively in </a:t>
            </a:r>
            <a:br>
              <a:rPr lang="en-GB" dirty="0"/>
            </a:br>
            <a:r>
              <a:rPr lang="en-GB" dirty="0"/>
              <a:t>Early Years</a:t>
            </a:r>
          </a:p>
        </p:txBody>
      </p:sp>
      <p:pic>
        <p:nvPicPr>
          <p:cNvPr id="6" name="Content Placeholder 5" descr="Book cover of 'First Steps Outdoors'">
            <a:extLst>
              <a:ext uri="{FF2B5EF4-FFF2-40B4-BE49-F238E27FC236}">
                <a16:creationId xmlns:a16="http://schemas.microsoft.com/office/drawing/2014/main" id="{8E8B74BE-32C3-D57C-C596-DD192242DF29}"/>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797248" y="1825625"/>
            <a:ext cx="3263503" cy="4351338"/>
          </a:xfrm>
        </p:spPr>
      </p:pic>
      <p:sp>
        <p:nvSpPr>
          <p:cNvPr id="4" name="Content Placeholder 3">
            <a:extLst>
              <a:ext uri="{FF2B5EF4-FFF2-40B4-BE49-F238E27FC236}">
                <a16:creationId xmlns:a16="http://schemas.microsoft.com/office/drawing/2014/main" id="{1AD76EC8-8EBD-307F-9761-B091815C6356}"/>
              </a:ext>
            </a:extLst>
          </p:cNvPr>
          <p:cNvSpPr>
            <a:spLocks noGrp="1"/>
          </p:cNvSpPr>
          <p:nvPr>
            <p:ph sz="half" idx="2"/>
          </p:nvPr>
        </p:nvSpPr>
        <p:spPr>
          <a:xfrm>
            <a:off x="6172200" y="1690688"/>
            <a:ext cx="5181600" cy="4486275"/>
          </a:xfrm>
        </p:spPr>
        <p:txBody>
          <a:bodyPr>
            <a:normAutofit lnSpcReduction="10000"/>
          </a:bodyPr>
          <a:lstStyle/>
          <a:p>
            <a:pPr marL="0" indent="0">
              <a:buNone/>
            </a:pPr>
            <a:r>
              <a:rPr lang="en-GB" sz="1600" i="1" dirty="0"/>
              <a:t>‘The benefits for children include:</a:t>
            </a:r>
          </a:p>
          <a:p>
            <a:r>
              <a:rPr lang="en-GB" sz="1600" i="1" dirty="0"/>
              <a:t>Enjoy and achieve new understanding, skills and competence through playful exploration and developing lines of enquiry </a:t>
            </a:r>
          </a:p>
          <a:p>
            <a:r>
              <a:rPr lang="en-GB" sz="1600" i="1" dirty="0"/>
              <a:t>Stay safe while developing the skills to manage risk and meet new challenges</a:t>
            </a:r>
          </a:p>
          <a:p>
            <a:r>
              <a:rPr lang="en-GB" sz="1600" i="1" dirty="0"/>
              <a:t>Develop skills for life and be part of the community and environment</a:t>
            </a:r>
          </a:p>
          <a:p>
            <a:r>
              <a:rPr lang="en-GB" sz="1600" i="1" dirty="0"/>
              <a:t>Build confidence, participate, contribute and develop a sense of wellbeing</a:t>
            </a:r>
          </a:p>
          <a:p>
            <a:pPr marL="0" indent="0">
              <a:buNone/>
            </a:pPr>
            <a:r>
              <a:rPr lang="en-GB" sz="1600" i="1" dirty="0"/>
              <a:t>The benefits for practitioners include:</a:t>
            </a:r>
          </a:p>
          <a:p>
            <a:r>
              <a:rPr lang="en-GB" sz="1600" i="1" dirty="0"/>
              <a:t>The space and freedom the outdoors offers can support effective relationships between practitioners and children…. e.g. children’s involvement levels allow staff to take a more observational role, stepping in when necessary to structure and scaffold learning</a:t>
            </a:r>
            <a:r>
              <a:rPr lang="en-GB" sz="1400" dirty="0"/>
              <a:t>.’</a:t>
            </a:r>
          </a:p>
          <a:p>
            <a:pPr marL="0" indent="0" algn="r">
              <a:buNone/>
            </a:pPr>
            <a:r>
              <a:rPr lang="en-GB" sz="1000" dirty="0"/>
              <a:t>Welsh Assembly Government/ Learning through Landscapes Cymru, 2008</a:t>
            </a:r>
          </a:p>
        </p:txBody>
      </p:sp>
    </p:spTree>
    <p:extLst>
      <p:ext uri="{BB962C8B-B14F-4D97-AF65-F5344CB8AC3E}">
        <p14:creationId xmlns:p14="http://schemas.microsoft.com/office/powerpoint/2010/main" val="312294330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57F35-0FEF-CB05-6FC3-D008342C51CC}"/>
              </a:ext>
            </a:extLst>
          </p:cNvPr>
          <p:cNvSpPr>
            <a:spLocks noGrp="1"/>
          </p:cNvSpPr>
          <p:nvPr>
            <p:ph type="title"/>
          </p:nvPr>
        </p:nvSpPr>
        <p:spPr/>
        <p:txBody>
          <a:bodyPr>
            <a:normAutofit fontScale="90000"/>
          </a:bodyPr>
          <a:lstStyle/>
          <a:p>
            <a:r>
              <a:rPr lang="en-GB" dirty="0"/>
              <a:t>Importance of outdoor provision and learning in primary school settings</a:t>
            </a:r>
          </a:p>
        </p:txBody>
      </p:sp>
      <p:sp>
        <p:nvSpPr>
          <p:cNvPr id="3" name="Content Placeholder 2">
            <a:extLst>
              <a:ext uri="{FF2B5EF4-FFF2-40B4-BE49-F238E27FC236}">
                <a16:creationId xmlns:a16="http://schemas.microsoft.com/office/drawing/2014/main" id="{26C3478A-215F-1133-716D-02F07D434299}"/>
              </a:ext>
            </a:extLst>
          </p:cNvPr>
          <p:cNvSpPr>
            <a:spLocks noGrp="1"/>
          </p:cNvSpPr>
          <p:nvPr>
            <p:ph idx="1"/>
          </p:nvPr>
        </p:nvSpPr>
        <p:spPr/>
        <p:txBody>
          <a:bodyPr>
            <a:normAutofit fontScale="77500" lnSpcReduction="20000"/>
          </a:bodyPr>
          <a:lstStyle/>
          <a:p>
            <a:pPr lvl="0"/>
            <a:r>
              <a:rPr lang="en-GB" dirty="0"/>
              <a:t>Enhances engagement and motivation across the curriculum by connecting learning to real-life contexts.</a:t>
            </a:r>
          </a:p>
          <a:p>
            <a:pPr lvl="0"/>
            <a:r>
              <a:rPr lang="en-GB" dirty="0"/>
              <a:t>Improves physical health and reduces sedentary behaviour.</a:t>
            </a:r>
          </a:p>
          <a:p>
            <a:pPr lvl="0"/>
            <a:r>
              <a:rPr lang="en-GB" dirty="0"/>
              <a:t>Strengthens teamwork, communication and collaborative learning.</a:t>
            </a:r>
          </a:p>
          <a:p>
            <a:pPr lvl="0"/>
            <a:r>
              <a:rPr lang="en-GB" dirty="0"/>
              <a:t>Supports mental health, reducing stress and improving focus.</a:t>
            </a:r>
          </a:p>
          <a:p>
            <a:pPr lvl="0"/>
            <a:r>
              <a:rPr lang="en-GB" dirty="0"/>
              <a:t>Encourages curiosity, problem-solving and critical thinking.</a:t>
            </a:r>
          </a:p>
          <a:p>
            <a:pPr lvl="0"/>
            <a:r>
              <a:rPr lang="en-GB" dirty="0"/>
              <a:t>Provides opportunities for active learning in all AOLEs</a:t>
            </a:r>
          </a:p>
          <a:p>
            <a:pPr lvl="0"/>
            <a:r>
              <a:rPr lang="en-GB" dirty="0"/>
              <a:t>Builds resilience, independence and positive attitudes to challenge.</a:t>
            </a:r>
          </a:p>
          <a:p>
            <a:pPr lvl="0"/>
            <a:r>
              <a:rPr lang="en-GB" dirty="0"/>
              <a:t>Helps children who struggle indoors to access learning in different ways</a:t>
            </a:r>
          </a:p>
          <a:p>
            <a:pPr lvl="0" algn="r"/>
            <a:r>
              <a:rPr lang="en-GB" sz="800" dirty="0"/>
              <a:t>((Welsh Government, 2009)</a:t>
            </a:r>
            <a:endParaRPr lang="en-GB" dirty="0"/>
          </a:p>
          <a:p>
            <a:endParaRPr lang="en-GB" dirty="0"/>
          </a:p>
        </p:txBody>
      </p:sp>
    </p:spTree>
    <p:extLst>
      <p:ext uri="{BB962C8B-B14F-4D97-AF65-F5344CB8AC3E}">
        <p14:creationId xmlns:p14="http://schemas.microsoft.com/office/powerpoint/2010/main" val="56102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67A635-5333-1F8F-16CE-6387DC8AA481}"/>
              </a:ext>
            </a:extLst>
          </p:cNvPr>
          <p:cNvSpPr>
            <a:spLocks noGrp="1"/>
          </p:cNvSpPr>
          <p:nvPr>
            <p:ph type="title"/>
          </p:nvPr>
        </p:nvSpPr>
        <p:spPr/>
        <p:txBody>
          <a:bodyPr/>
          <a:lstStyle/>
          <a:p>
            <a:r>
              <a:rPr lang="en-GB" dirty="0"/>
              <a:t>Good practice in primary settings</a:t>
            </a:r>
          </a:p>
        </p:txBody>
      </p:sp>
      <p:sp>
        <p:nvSpPr>
          <p:cNvPr id="3" name="Content Placeholder 2">
            <a:extLst>
              <a:ext uri="{FF2B5EF4-FFF2-40B4-BE49-F238E27FC236}">
                <a16:creationId xmlns:a16="http://schemas.microsoft.com/office/drawing/2014/main" id="{D3698A54-DF91-BA42-CB68-2E950C98D1AC}"/>
              </a:ext>
            </a:extLst>
          </p:cNvPr>
          <p:cNvSpPr>
            <a:spLocks noGrp="1"/>
          </p:cNvSpPr>
          <p:nvPr>
            <p:ph idx="1"/>
          </p:nvPr>
        </p:nvSpPr>
        <p:spPr/>
        <p:txBody>
          <a:bodyPr vert="horz" lIns="91440" tIns="45720" rIns="91440" bIns="45720" rtlCol="0" anchor="t">
            <a:normAutofit fontScale="62500" lnSpcReduction="20000"/>
          </a:bodyPr>
          <a:lstStyle/>
          <a:p>
            <a:pPr lvl="0"/>
            <a:r>
              <a:rPr lang="en-GB" dirty="0"/>
              <a:t>Integrate outdoor learning regularly, not only for special events or one-off lessons.</a:t>
            </a:r>
          </a:p>
          <a:p>
            <a:pPr lvl="0"/>
            <a:r>
              <a:rPr lang="en-GB" dirty="0"/>
              <a:t>Plan curriculum links explicitly (e.g. measuring in maths, biodiversity in science, descriptive writing in LLC).</a:t>
            </a:r>
          </a:p>
          <a:p>
            <a:pPr lvl="0"/>
            <a:r>
              <a:rPr lang="en-GB" dirty="0"/>
              <a:t>Train staff so that outdoor learning is consistent and purposeful.</a:t>
            </a:r>
          </a:p>
          <a:p>
            <a:pPr lvl="0"/>
            <a:r>
              <a:rPr lang="en-GB" dirty="0"/>
              <a:t>Provide defined outdoor learning areas and equipment (e.g. gardens, investigation zones, tools).</a:t>
            </a:r>
          </a:p>
          <a:p>
            <a:pPr lvl="0"/>
            <a:r>
              <a:rPr lang="en-GB" dirty="0"/>
              <a:t>Encourage pupil-led exploration and inquiry.</a:t>
            </a:r>
          </a:p>
          <a:p>
            <a:pPr lvl="0"/>
            <a:r>
              <a:rPr lang="en-GB" dirty="0"/>
              <a:t>Embed risk-benefit assessments as part of learning, not obstacles to it.</a:t>
            </a:r>
          </a:p>
          <a:p>
            <a:pPr lvl="0"/>
            <a:r>
              <a:rPr lang="en-GB" dirty="0"/>
              <a:t>Use local community spaces (parks, woodlands, school grounds) to expand provision.</a:t>
            </a:r>
          </a:p>
          <a:p>
            <a:r>
              <a:rPr lang="en-GB" dirty="0"/>
              <a:t>Ensure inclusive access, adapting tasks for different abilities, needs and interests.</a:t>
            </a:r>
          </a:p>
          <a:p>
            <a:pPr marL="0" indent="0" algn="r">
              <a:buNone/>
            </a:pPr>
            <a:r>
              <a:rPr lang="en-GB" sz="1000" dirty="0"/>
              <a:t>(WAG, 2009)</a:t>
            </a:r>
          </a:p>
          <a:p>
            <a:pPr marL="0" indent="0" algn="r">
              <a:buNone/>
            </a:pPr>
            <a:endParaRPr lang="en-GB" sz="900" dirty="0"/>
          </a:p>
          <a:p>
            <a:r>
              <a:rPr lang="en-GB" dirty="0"/>
              <a:t>Theory(</a:t>
            </a:r>
            <a:r>
              <a:rPr lang="en-GB" dirty="0" err="1"/>
              <a:t>ies</a:t>
            </a:r>
            <a:r>
              <a:rPr lang="en-GB" dirty="0"/>
              <a:t>) that underpin the approach?</a:t>
            </a:r>
          </a:p>
          <a:p>
            <a:pPr marL="0" indent="0">
              <a:buNone/>
            </a:pPr>
            <a:endParaRPr lang="en-GB" sz="2900" dirty="0"/>
          </a:p>
        </p:txBody>
      </p:sp>
    </p:spTree>
    <p:extLst>
      <p:ext uri="{BB962C8B-B14F-4D97-AF65-F5344CB8AC3E}">
        <p14:creationId xmlns:p14="http://schemas.microsoft.com/office/powerpoint/2010/main" val="193695602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CA2F0AA4-12AA-91A2-9589-5864F9BDF3E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FB2F585-3991-04D7-29B9-6AB3FF0384A7}"/>
              </a:ext>
            </a:extLst>
          </p:cNvPr>
          <p:cNvSpPr>
            <a:spLocks noGrp="1"/>
          </p:cNvSpPr>
          <p:nvPr>
            <p:ph type="title"/>
          </p:nvPr>
        </p:nvSpPr>
        <p:spPr>
          <a:xfrm>
            <a:off x="6106390" y="759126"/>
            <a:ext cx="4596245" cy="1711119"/>
          </a:xfrm>
        </p:spPr>
        <p:txBody>
          <a:bodyPr anchor="ctr">
            <a:normAutofit/>
          </a:bodyPr>
          <a:lstStyle/>
          <a:p>
            <a:r>
              <a:rPr lang="en-GB" sz="2800" dirty="0"/>
              <a:t>Using outdoor provision effectively (3-7)</a:t>
            </a:r>
          </a:p>
        </p:txBody>
      </p:sp>
      <p:pic>
        <p:nvPicPr>
          <p:cNvPr id="5" name="Picture 4" descr="Book cover of a Foundation Phase Outdoor Learning Handbook (Welsh Assembly Government, 2009)&#10;">
            <a:extLst>
              <a:ext uri="{FF2B5EF4-FFF2-40B4-BE49-F238E27FC236}">
                <a16:creationId xmlns:a16="http://schemas.microsoft.com/office/drawing/2014/main" id="{17182FB2-C1C2-31B1-BD1A-12B7E2A4D1B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768873" y="853816"/>
            <a:ext cx="3872455" cy="5184876"/>
          </a:xfrm>
          <a:prstGeom prst="rect">
            <a:avLst/>
          </a:prstGeom>
        </p:spPr>
      </p:pic>
      <p:sp>
        <p:nvSpPr>
          <p:cNvPr id="3" name="Content Placeholder 2">
            <a:extLst>
              <a:ext uri="{FF2B5EF4-FFF2-40B4-BE49-F238E27FC236}">
                <a16:creationId xmlns:a16="http://schemas.microsoft.com/office/drawing/2014/main" id="{225F2FEE-0A25-F0B9-40E9-B8BC976C6297}"/>
              </a:ext>
            </a:extLst>
          </p:cNvPr>
          <p:cNvSpPr>
            <a:spLocks noGrp="1"/>
          </p:cNvSpPr>
          <p:nvPr>
            <p:ph idx="1"/>
          </p:nvPr>
        </p:nvSpPr>
        <p:spPr>
          <a:xfrm>
            <a:off x="6106390" y="2470244"/>
            <a:ext cx="4596245" cy="3769836"/>
          </a:xfrm>
        </p:spPr>
        <p:txBody>
          <a:bodyPr anchor="ctr">
            <a:normAutofit/>
          </a:bodyPr>
          <a:lstStyle/>
          <a:p>
            <a:pPr marL="0" indent="0">
              <a:buNone/>
            </a:pPr>
            <a:r>
              <a:rPr lang="en-GB" sz="2000" dirty="0">
                <a:effectLst/>
                <a:latin typeface="Roboto" panose="02000000000000000000" pitchFamily="2" charset="0"/>
                <a:ea typeface="Roboto" panose="02000000000000000000" pitchFamily="2" charset="0"/>
                <a:cs typeface="Roboto" panose="02000000000000000000" pitchFamily="2" charset="0"/>
              </a:rPr>
              <a:t>‘</a:t>
            </a:r>
            <a:r>
              <a:rPr lang="en-GB" sz="2000" dirty="0">
                <a:latin typeface="Roboto" panose="02000000000000000000" pitchFamily="2" charset="0"/>
                <a:ea typeface="Roboto" panose="02000000000000000000" pitchFamily="2" charset="0"/>
                <a:cs typeface="Roboto" panose="02000000000000000000" pitchFamily="2" charset="0"/>
              </a:rPr>
              <a:t>The outdoors is the ideal environment for experiential learning, because it offers unique opportunities to be creative, to move around, to be noisy and to take risks. The outdoors is full of special stimuli such as weather, sounds, smells and textures which can enrich and enhance a child’s learning environment’</a:t>
            </a:r>
          </a:p>
          <a:p>
            <a:pPr marL="0" indent="0" algn="r">
              <a:buNone/>
            </a:pPr>
            <a:r>
              <a:rPr lang="en-GB" sz="1400" dirty="0"/>
              <a:t>.</a:t>
            </a:r>
            <a:r>
              <a:rPr lang="en-GB" sz="1400" i="1" dirty="0">
                <a:latin typeface="Roboto" panose="02000000000000000000" pitchFamily="2" charset="0"/>
              </a:rPr>
              <a:t>Welsh Assembly Government, 2009</a:t>
            </a:r>
          </a:p>
          <a:p>
            <a:pPr marL="0" indent="0">
              <a:buNone/>
            </a:pPr>
            <a:endParaRPr lang="en-GB" sz="2000" dirty="0"/>
          </a:p>
        </p:txBody>
      </p:sp>
    </p:spTree>
    <p:extLst>
      <p:ext uri="{BB962C8B-B14F-4D97-AF65-F5344CB8AC3E}">
        <p14:creationId xmlns:p14="http://schemas.microsoft.com/office/powerpoint/2010/main" val="41699834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13CE45D-0F89-7AB5-5A21-E339D748CABC}"/>
              </a:ext>
            </a:extLst>
          </p:cNvPr>
          <p:cNvSpPr>
            <a:spLocks noGrp="1"/>
          </p:cNvSpPr>
          <p:nvPr>
            <p:ph type="title"/>
          </p:nvPr>
        </p:nvSpPr>
        <p:spPr/>
        <p:txBody>
          <a:bodyPr>
            <a:normAutofit fontScale="90000"/>
          </a:bodyPr>
          <a:lstStyle/>
          <a:p>
            <a:r>
              <a:rPr lang="en-GB" dirty="0"/>
              <a:t>Importance of outdoor provision and learning in secondary school settings</a:t>
            </a:r>
          </a:p>
        </p:txBody>
      </p:sp>
      <p:sp>
        <p:nvSpPr>
          <p:cNvPr id="3" name="Content Placeholder 2">
            <a:extLst>
              <a:ext uri="{FF2B5EF4-FFF2-40B4-BE49-F238E27FC236}">
                <a16:creationId xmlns:a16="http://schemas.microsoft.com/office/drawing/2014/main" id="{4EF7A50A-B579-8328-B271-E16D6754D411}"/>
              </a:ext>
            </a:extLst>
          </p:cNvPr>
          <p:cNvSpPr>
            <a:spLocks noGrp="1"/>
          </p:cNvSpPr>
          <p:nvPr>
            <p:ph idx="1"/>
          </p:nvPr>
        </p:nvSpPr>
        <p:spPr/>
        <p:txBody>
          <a:bodyPr vert="horz" lIns="91440" tIns="45720" rIns="91440" bIns="45720" rtlCol="0" anchor="t">
            <a:normAutofit fontScale="62500" lnSpcReduction="20000"/>
          </a:bodyPr>
          <a:lstStyle/>
          <a:p>
            <a:pPr lvl="0"/>
            <a:r>
              <a:rPr lang="en-GB" dirty="0"/>
              <a:t>Increases student engagement, particularly for those less motivated by traditional classroom settings.</a:t>
            </a:r>
          </a:p>
          <a:p>
            <a:pPr lvl="0"/>
            <a:r>
              <a:rPr lang="en-GB" dirty="0"/>
              <a:t>Builds practical skills relevant to subjects such as science, PE, geography, art and design &amp; technology.</a:t>
            </a:r>
          </a:p>
          <a:p>
            <a:pPr lvl="0"/>
            <a:r>
              <a:rPr lang="en-GB" dirty="0"/>
              <a:t>Supports wellbeing, reducing anxiety and improving mood, especially during adolescence.</a:t>
            </a:r>
          </a:p>
          <a:p>
            <a:pPr lvl="0"/>
            <a:r>
              <a:rPr lang="en-GB" dirty="0"/>
              <a:t>Encourages teamwork, leadership and communication skills needed for future employment.</a:t>
            </a:r>
          </a:p>
          <a:p>
            <a:pPr lvl="0"/>
            <a:r>
              <a:rPr lang="en-GB" dirty="0"/>
              <a:t>Makes learning more memorable through applied practice and real-world problem-solving.</a:t>
            </a:r>
          </a:p>
          <a:p>
            <a:pPr lvl="0"/>
            <a:r>
              <a:rPr lang="en-GB" dirty="0"/>
              <a:t>Provides opportunities for physical activity and breaks in sedentary learning.</a:t>
            </a:r>
          </a:p>
          <a:p>
            <a:pPr lvl="0"/>
            <a:r>
              <a:rPr lang="en-GB" dirty="0"/>
              <a:t>Helps pupils develop resilience, independence and personal responsibility.</a:t>
            </a:r>
          </a:p>
          <a:p>
            <a:r>
              <a:rPr lang="en-GB" dirty="0"/>
              <a:t>Offers alternative pathways for pupils who may struggle academically      </a:t>
            </a:r>
            <a:r>
              <a:rPr lang="en-GB" dirty="0">
                <a:ea typeface="+mn-lt"/>
                <a:cs typeface="+mn-lt"/>
              </a:rPr>
              <a:t>            </a:t>
            </a:r>
            <a:r>
              <a:rPr lang="en-GB" sz="1000" dirty="0">
                <a:ea typeface="+mn-lt"/>
                <a:cs typeface="+mn-lt"/>
              </a:rPr>
              <a:t>(Learning Through Landscapes, 2023)</a:t>
            </a:r>
            <a:r>
              <a:rPr lang="en-GB" dirty="0"/>
              <a:t>      </a:t>
            </a:r>
          </a:p>
          <a:p>
            <a:pPr marL="0" indent="0">
              <a:buNone/>
            </a:pPr>
            <a:r>
              <a:rPr lang="en-GB" dirty="0"/>
              <a:t>                                                                                                                                   </a:t>
            </a:r>
          </a:p>
        </p:txBody>
      </p:sp>
    </p:spTree>
    <p:extLst>
      <p:ext uri="{BB962C8B-B14F-4D97-AF65-F5344CB8AC3E}">
        <p14:creationId xmlns:p14="http://schemas.microsoft.com/office/powerpoint/2010/main" val="223027094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5B65D-2EAC-E607-8707-8AABCB03C07A}"/>
              </a:ext>
            </a:extLst>
          </p:cNvPr>
          <p:cNvSpPr>
            <a:spLocks noGrp="1"/>
          </p:cNvSpPr>
          <p:nvPr>
            <p:ph type="title"/>
          </p:nvPr>
        </p:nvSpPr>
        <p:spPr/>
        <p:txBody>
          <a:bodyPr/>
          <a:lstStyle/>
          <a:p>
            <a:r>
              <a:rPr lang="en-GB" dirty="0"/>
              <a:t>Good practice in secondary settings</a:t>
            </a:r>
          </a:p>
        </p:txBody>
      </p:sp>
      <p:sp>
        <p:nvSpPr>
          <p:cNvPr id="3" name="Content Placeholder 2">
            <a:extLst>
              <a:ext uri="{FF2B5EF4-FFF2-40B4-BE49-F238E27FC236}">
                <a16:creationId xmlns:a16="http://schemas.microsoft.com/office/drawing/2014/main" id="{813E3E74-C586-E4FB-445F-9C076AFFD54D}"/>
              </a:ext>
            </a:extLst>
          </p:cNvPr>
          <p:cNvSpPr>
            <a:spLocks noGrp="1"/>
          </p:cNvSpPr>
          <p:nvPr>
            <p:ph idx="1"/>
          </p:nvPr>
        </p:nvSpPr>
        <p:spPr/>
        <p:txBody>
          <a:bodyPr>
            <a:normAutofit fontScale="62500" lnSpcReduction="20000"/>
          </a:bodyPr>
          <a:lstStyle/>
          <a:p>
            <a:pPr lvl="0"/>
            <a:r>
              <a:rPr lang="en-GB" dirty="0"/>
              <a:t>Incorporate outdoor learning into schemes of work across subjects (fieldwork, outdoor art, practical science).</a:t>
            </a:r>
          </a:p>
          <a:p>
            <a:pPr lvl="0"/>
            <a:r>
              <a:rPr lang="en-GB" dirty="0"/>
              <a:t>Use outdoor spaces for project-based learning and cross-curricular activities.</a:t>
            </a:r>
          </a:p>
          <a:p>
            <a:pPr lvl="0"/>
            <a:r>
              <a:rPr lang="en-GB" dirty="0"/>
              <a:t>Provide structured opportunities for leadership opportunities (e.g. teamwork challenges, environmental projects).</a:t>
            </a:r>
          </a:p>
          <a:p>
            <a:pPr lvl="0"/>
            <a:r>
              <a:rPr lang="en-GB" dirty="0"/>
              <a:t>Regularly review risk-benefit processes to enable rather than restrict opportunities.</a:t>
            </a:r>
          </a:p>
          <a:p>
            <a:pPr lvl="0"/>
            <a:r>
              <a:rPr lang="en-GB" dirty="0"/>
              <a:t>Train staff in outdoor pedagogy, behaviour management outdoors and safety procedures.</a:t>
            </a:r>
          </a:p>
          <a:p>
            <a:pPr lvl="0"/>
            <a:r>
              <a:rPr lang="en-GB" dirty="0"/>
              <a:t>Ensure environments are accessible and inclusive for all students.</a:t>
            </a:r>
          </a:p>
          <a:p>
            <a:pPr lvl="0"/>
            <a:r>
              <a:rPr lang="en-GB" dirty="0"/>
              <a:t>Use outdoor learning to support GCSE coursework where relevant (e.g. geography fieldwork).</a:t>
            </a:r>
          </a:p>
          <a:p>
            <a:pPr lvl="0"/>
            <a:r>
              <a:rPr lang="en-GB" dirty="0"/>
              <a:t>Provide enrichment activities (Duke of Edinburgh, eco clubs, sports opportunities).</a:t>
            </a:r>
          </a:p>
          <a:p>
            <a:pPr marL="0" lvl="0" indent="0" algn="r">
              <a:buNone/>
            </a:pPr>
            <a:r>
              <a:rPr lang="en-GB" sz="1000" dirty="0"/>
              <a:t>(Learning Through Landscapes, 2023)</a:t>
            </a:r>
            <a:endParaRPr lang="en-GB" sz="1600" dirty="0"/>
          </a:p>
          <a:p>
            <a:pPr marL="0" indent="0" algn="r">
              <a:buNone/>
            </a:pPr>
            <a:endParaRPr lang="en-GB" sz="900" dirty="0"/>
          </a:p>
          <a:p>
            <a:r>
              <a:rPr lang="en-GB" dirty="0"/>
              <a:t>Theory(</a:t>
            </a:r>
            <a:r>
              <a:rPr lang="en-GB" dirty="0" err="1"/>
              <a:t>ies</a:t>
            </a:r>
            <a:r>
              <a:rPr lang="en-GB" dirty="0"/>
              <a:t>) that underpin the approach?</a:t>
            </a:r>
          </a:p>
          <a:p>
            <a:pPr marL="0" indent="0">
              <a:buNone/>
            </a:pPr>
            <a:endParaRPr lang="en-GB" dirty="0"/>
          </a:p>
        </p:txBody>
      </p:sp>
    </p:spTree>
    <p:extLst>
      <p:ext uri="{BB962C8B-B14F-4D97-AF65-F5344CB8AC3E}">
        <p14:creationId xmlns:p14="http://schemas.microsoft.com/office/powerpoint/2010/main" val="23938620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364824-FDD0-3757-0CD8-3DE25C26E7DA}"/>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112C3FC5-0018-EAC7-A26D-812112468271}"/>
              </a:ext>
            </a:extLst>
          </p:cNvPr>
          <p:cNvSpPr>
            <a:spLocks noGrp="1"/>
          </p:cNvSpPr>
          <p:nvPr>
            <p:ph type="title"/>
          </p:nvPr>
        </p:nvSpPr>
        <p:spPr/>
        <p:txBody>
          <a:bodyPr>
            <a:normAutofit fontScale="90000"/>
          </a:bodyPr>
          <a:lstStyle/>
          <a:p>
            <a:pPr algn="ctr"/>
            <a:r>
              <a:rPr lang="en-GB" dirty="0"/>
              <a:t>Using outdoor provision effectively in secondary school</a:t>
            </a:r>
          </a:p>
        </p:txBody>
      </p:sp>
      <p:pic>
        <p:nvPicPr>
          <p:cNvPr id="6" name="Content Placeholder 5" descr="Front cover of text titled ' Grounds for Learning 11-18 Secondary School Play' ">
            <a:extLst>
              <a:ext uri="{FF2B5EF4-FFF2-40B4-BE49-F238E27FC236}">
                <a16:creationId xmlns:a16="http://schemas.microsoft.com/office/drawing/2014/main" id="{8EB76504-5419-ED39-617A-18A1502144CB}"/>
              </a:ext>
            </a:extLst>
          </p:cNvPr>
          <p:cNvPicPr>
            <a:picLocks noGrp="1" noChangeAspect="1"/>
          </p:cNvPicPr>
          <p:nvPr>
            <p:ph sz="half" idx="1"/>
          </p:nvPr>
        </p:nvPicPr>
        <p:blipFill>
          <a:blip r:embed="rId2" cstate="print">
            <a:extLst>
              <a:ext uri="{28A0092B-C50C-407E-A947-70E740481C1C}">
                <a14:useLocalDpi xmlns:a14="http://schemas.microsoft.com/office/drawing/2010/main" val="0"/>
              </a:ext>
            </a:extLst>
          </a:blip>
          <a:stretch>
            <a:fillRect/>
          </a:stretch>
        </p:blipFill>
        <p:spPr>
          <a:xfrm>
            <a:off x="1392702" y="1825624"/>
            <a:ext cx="3668049" cy="5032375"/>
          </a:xfrm>
        </p:spPr>
      </p:pic>
      <p:sp>
        <p:nvSpPr>
          <p:cNvPr id="4" name="Content Placeholder 3">
            <a:extLst>
              <a:ext uri="{FF2B5EF4-FFF2-40B4-BE49-F238E27FC236}">
                <a16:creationId xmlns:a16="http://schemas.microsoft.com/office/drawing/2014/main" id="{CA705FE9-EFCB-2C64-94B4-D1190A160549}"/>
              </a:ext>
            </a:extLst>
          </p:cNvPr>
          <p:cNvSpPr>
            <a:spLocks noGrp="1"/>
          </p:cNvSpPr>
          <p:nvPr>
            <p:ph sz="half" idx="2"/>
          </p:nvPr>
        </p:nvSpPr>
        <p:spPr/>
        <p:txBody>
          <a:bodyPr>
            <a:normAutofit fontScale="77500" lnSpcReduction="20000"/>
          </a:bodyPr>
          <a:lstStyle/>
          <a:p>
            <a:r>
              <a:rPr lang="en-GB" i="1" dirty="0"/>
              <a:t>‘We don't stop playing because we grow old; we grow old because we stop playing.’ </a:t>
            </a:r>
          </a:p>
          <a:p>
            <a:pPr marL="0" indent="0" algn="r">
              <a:buNone/>
            </a:pPr>
            <a:r>
              <a:rPr lang="en-GB" sz="1000" dirty="0"/>
              <a:t>George Bernard Shaw n.d. cited in Grounds For Learning, 2014</a:t>
            </a:r>
          </a:p>
          <a:p>
            <a:pPr marL="0" indent="0">
              <a:buNone/>
            </a:pPr>
            <a:endParaRPr lang="en-GB" sz="1000" dirty="0"/>
          </a:p>
          <a:p>
            <a:r>
              <a:rPr lang="en-GB" b="0" i="1" dirty="0">
                <a:effectLst/>
              </a:rPr>
              <a:t>‘Young people are happier and healthier when they have regular opportunities to be outdoors. Make curriculum linked outdoor learning a regular part of your practice and you will help ensure positive intellectual, emotional, and social development whilst building the foundations for a lifelong connection with nature and our planet.’ </a:t>
            </a:r>
          </a:p>
          <a:p>
            <a:pPr marL="0" indent="0" algn="r">
              <a:buNone/>
            </a:pPr>
            <a:r>
              <a:rPr lang="en-GB" sz="1000" dirty="0"/>
              <a:t>Learning through Landscapes, 2023</a:t>
            </a:r>
            <a:endParaRPr lang="en-GB" sz="1200" dirty="0"/>
          </a:p>
        </p:txBody>
      </p:sp>
      <p:sp>
        <p:nvSpPr>
          <p:cNvPr id="3" name="TextBox 2">
            <a:extLst>
              <a:ext uri="{FF2B5EF4-FFF2-40B4-BE49-F238E27FC236}">
                <a16:creationId xmlns:a16="http://schemas.microsoft.com/office/drawing/2014/main" id="{09AB2096-88FD-ED83-78F1-333025BB4A47}"/>
              </a:ext>
            </a:extLst>
          </p:cNvPr>
          <p:cNvSpPr txBox="1"/>
          <p:nvPr/>
        </p:nvSpPr>
        <p:spPr>
          <a:xfrm>
            <a:off x="5197013" y="6439777"/>
            <a:ext cx="2743199" cy="24622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US" sz="1000" dirty="0"/>
              <a:t>(Play Scotland, 2020)</a:t>
            </a:r>
          </a:p>
        </p:txBody>
      </p:sp>
    </p:spTree>
    <p:extLst>
      <p:ext uri="{BB962C8B-B14F-4D97-AF65-F5344CB8AC3E}">
        <p14:creationId xmlns:p14="http://schemas.microsoft.com/office/powerpoint/2010/main" val="104114931"/>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EC01BF-1160-9C77-2760-9811164099A1}"/>
              </a:ext>
            </a:extLst>
          </p:cNvPr>
          <p:cNvSpPr>
            <a:spLocks noGrp="1"/>
          </p:cNvSpPr>
          <p:nvPr>
            <p:ph type="title"/>
          </p:nvPr>
        </p:nvSpPr>
        <p:spPr/>
        <p:txBody>
          <a:bodyPr>
            <a:normAutofit fontScale="90000"/>
          </a:bodyPr>
          <a:lstStyle/>
          <a:p>
            <a:r>
              <a:rPr lang="en-GB" dirty="0"/>
              <a:t>Importance of outdoor provision and learning in PRU settings</a:t>
            </a:r>
          </a:p>
        </p:txBody>
      </p:sp>
      <p:sp>
        <p:nvSpPr>
          <p:cNvPr id="3" name="Content Placeholder 2">
            <a:extLst>
              <a:ext uri="{FF2B5EF4-FFF2-40B4-BE49-F238E27FC236}">
                <a16:creationId xmlns:a16="http://schemas.microsoft.com/office/drawing/2014/main" id="{B4C6D681-5F4F-9CE4-6AD7-50CDBB7E9649}"/>
              </a:ext>
            </a:extLst>
          </p:cNvPr>
          <p:cNvSpPr>
            <a:spLocks noGrp="1"/>
          </p:cNvSpPr>
          <p:nvPr>
            <p:ph idx="1"/>
          </p:nvPr>
        </p:nvSpPr>
        <p:spPr/>
        <p:txBody>
          <a:bodyPr>
            <a:normAutofit fontScale="70000" lnSpcReduction="20000"/>
          </a:bodyPr>
          <a:lstStyle/>
          <a:p>
            <a:pPr lvl="0"/>
            <a:r>
              <a:rPr lang="en-GB" dirty="0"/>
              <a:t>Offers a therapeutic environment that reduces stress and supports emotional regulation.</a:t>
            </a:r>
          </a:p>
          <a:p>
            <a:pPr lvl="0"/>
            <a:r>
              <a:rPr lang="en-GB" dirty="0"/>
              <a:t>Provides alternative ways for learners to experience success, building self-esteem.</a:t>
            </a:r>
          </a:p>
          <a:p>
            <a:pPr lvl="0"/>
            <a:r>
              <a:rPr lang="en-GB" dirty="0"/>
              <a:t>Creates opportunities for engagement where classroom-based learning may be challenging.</a:t>
            </a:r>
          </a:p>
          <a:p>
            <a:pPr lvl="0"/>
            <a:r>
              <a:rPr lang="en-GB" dirty="0"/>
              <a:t>Helps develop social skills, cooperation and trust in others.</a:t>
            </a:r>
          </a:p>
          <a:p>
            <a:pPr lvl="0"/>
            <a:r>
              <a:rPr lang="en-GB" dirty="0"/>
              <a:t>Supports physical health and provides a safe outlet for high energy levels.</a:t>
            </a:r>
          </a:p>
          <a:p>
            <a:pPr lvl="0"/>
            <a:r>
              <a:rPr lang="en-GB" dirty="0"/>
              <a:t>Encourages motivation through real, meaningful, hands-on tasks.</a:t>
            </a:r>
          </a:p>
          <a:p>
            <a:pPr lvl="0"/>
            <a:r>
              <a:rPr lang="en-GB" dirty="0"/>
              <a:t>Helps pupils practise risk management and self-regulation in safe ways.</a:t>
            </a:r>
          </a:p>
          <a:p>
            <a:pPr lvl="0"/>
            <a:r>
              <a:rPr lang="en-GB" dirty="0"/>
              <a:t>Builds pathways into vocational skills (e.g. horticulture, construction basics, outdoor maintenance).</a:t>
            </a:r>
          </a:p>
          <a:p>
            <a:pPr marL="0" indent="0" algn="r">
              <a:buNone/>
            </a:pPr>
            <a:r>
              <a:rPr lang="en-GB" sz="800" dirty="0"/>
              <a:t>(Ofsted, 2011)</a:t>
            </a:r>
            <a:endParaRPr lang="en-GB" sz="1100" dirty="0"/>
          </a:p>
        </p:txBody>
      </p:sp>
    </p:spTree>
    <p:extLst>
      <p:ext uri="{BB962C8B-B14F-4D97-AF65-F5344CB8AC3E}">
        <p14:creationId xmlns:p14="http://schemas.microsoft.com/office/powerpoint/2010/main" val="3320312981"/>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8514ED6-E535-7DC8-B68A-831E29BF1E94}"/>
              </a:ext>
            </a:extLst>
          </p:cNvPr>
          <p:cNvSpPr>
            <a:spLocks noGrp="1"/>
          </p:cNvSpPr>
          <p:nvPr>
            <p:ph type="title"/>
          </p:nvPr>
        </p:nvSpPr>
        <p:spPr/>
        <p:txBody>
          <a:bodyPr/>
          <a:lstStyle/>
          <a:p>
            <a:r>
              <a:rPr lang="en-GB" dirty="0"/>
              <a:t>Good practice in PRU settings</a:t>
            </a:r>
          </a:p>
        </p:txBody>
      </p:sp>
      <p:sp>
        <p:nvSpPr>
          <p:cNvPr id="3" name="Content Placeholder 2">
            <a:extLst>
              <a:ext uri="{FF2B5EF4-FFF2-40B4-BE49-F238E27FC236}">
                <a16:creationId xmlns:a16="http://schemas.microsoft.com/office/drawing/2014/main" id="{10FBD682-6AFD-785C-F2C0-1E0B1032492B}"/>
              </a:ext>
            </a:extLst>
          </p:cNvPr>
          <p:cNvSpPr>
            <a:spLocks noGrp="1"/>
          </p:cNvSpPr>
          <p:nvPr>
            <p:ph idx="1"/>
          </p:nvPr>
        </p:nvSpPr>
        <p:spPr/>
        <p:txBody>
          <a:bodyPr>
            <a:normAutofit fontScale="55000" lnSpcReduction="20000"/>
          </a:bodyPr>
          <a:lstStyle/>
          <a:p>
            <a:pPr lvl="0"/>
            <a:r>
              <a:rPr lang="en-GB" sz="3800" dirty="0"/>
              <a:t>Prioritise calm, structured outdoor routines to create a sense of safety and predictability.</a:t>
            </a:r>
          </a:p>
          <a:p>
            <a:pPr lvl="0"/>
            <a:r>
              <a:rPr lang="en-GB" sz="3800" dirty="0"/>
              <a:t>Offer planned, practical activities such as gardening, nature projects, outdoor crafts and team tasks.</a:t>
            </a:r>
          </a:p>
          <a:p>
            <a:pPr lvl="0"/>
            <a:r>
              <a:rPr lang="en-GB" sz="3800" dirty="0"/>
              <a:t>Ensure staff use trauma-informed approaches when teaching outdoors.</a:t>
            </a:r>
          </a:p>
          <a:p>
            <a:pPr lvl="0"/>
            <a:r>
              <a:rPr lang="en-GB" sz="3800" dirty="0"/>
              <a:t>Use outdoor spaces for mentoring, relationship-building and restorative conversations.</a:t>
            </a:r>
          </a:p>
          <a:p>
            <a:pPr lvl="0"/>
            <a:r>
              <a:rPr lang="en-GB" sz="3800" dirty="0"/>
              <a:t>Provide choice and autonomy to build motivation and ownership/belonging.</a:t>
            </a:r>
          </a:p>
          <a:p>
            <a:pPr lvl="0"/>
            <a:r>
              <a:rPr lang="en-GB" sz="3800" dirty="0"/>
              <a:t>Plan carefully for behaviour management in open spaces, while avoiding over-restriction.</a:t>
            </a:r>
          </a:p>
          <a:p>
            <a:pPr lvl="0"/>
            <a:r>
              <a:rPr lang="en-GB" sz="3800" dirty="0"/>
              <a:t>Use risk benefit assessments positively to enable therapeutic and meaningful activities.</a:t>
            </a:r>
          </a:p>
          <a:p>
            <a:pPr lvl="0"/>
            <a:r>
              <a:rPr lang="en-GB" sz="3800" dirty="0"/>
              <a:t>Integrate outdoor learning with individual learning plans and emotional/behavioural targets.</a:t>
            </a:r>
          </a:p>
          <a:p>
            <a:pPr marL="0" indent="0" algn="r">
              <a:buNone/>
            </a:pPr>
            <a:r>
              <a:rPr lang="en-GB" sz="1000" dirty="0"/>
              <a:t>(Institute for Outdoor Learning,  2025)</a:t>
            </a:r>
          </a:p>
          <a:p>
            <a:pPr marL="0" indent="0" algn="r">
              <a:buNone/>
            </a:pPr>
            <a:endParaRPr lang="en-GB" sz="800" dirty="0"/>
          </a:p>
          <a:p>
            <a:r>
              <a:rPr lang="en-GB" sz="3600" dirty="0"/>
              <a:t>Theory(</a:t>
            </a:r>
            <a:r>
              <a:rPr lang="en-GB" sz="3600" dirty="0" err="1"/>
              <a:t>ies</a:t>
            </a:r>
            <a:r>
              <a:rPr lang="en-GB" sz="3600" dirty="0"/>
              <a:t>) that underpin the approach?</a:t>
            </a:r>
          </a:p>
          <a:p>
            <a:pPr marL="0" indent="0">
              <a:buNone/>
            </a:pPr>
            <a:endParaRPr lang="en-GB" sz="1800" dirty="0"/>
          </a:p>
        </p:txBody>
      </p:sp>
    </p:spTree>
    <p:extLst>
      <p:ext uri="{BB962C8B-B14F-4D97-AF65-F5344CB8AC3E}">
        <p14:creationId xmlns:p14="http://schemas.microsoft.com/office/powerpoint/2010/main" val="379155053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73FCCED-82CF-5302-E2AF-8B4B71D3910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55953B80-1BFA-F097-CBE5-AA40AB1CDE1A}"/>
              </a:ext>
            </a:extLst>
          </p:cNvPr>
          <p:cNvSpPr>
            <a:spLocks noGrp="1"/>
          </p:cNvSpPr>
          <p:nvPr>
            <p:ph type="title"/>
          </p:nvPr>
        </p:nvSpPr>
        <p:spPr/>
        <p:txBody>
          <a:bodyPr>
            <a:normAutofit fontScale="90000"/>
          </a:bodyPr>
          <a:lstStyle/>
          <a:p>
            <a:pPr algn="ctr"/>
            <a:r>
              <a:rPr lang="en-GB" dirty="0"/>
              <a:t>Using outdoor provision effectively in a PRU</a:t>
            </a:r>
          </a:p>
        </p:txBody>
      </p:sp>
      <p:sp>
        <p:nvSpPr>
          <p:cNvPr id="3" name="Content Placeholder 2">
            <a:extLst>
              <a:ext uri="{FF2B5EF4-FFF2-40B4-BE49-F238E27FC236}">
                <a16:creationId xmlns:a16="http://schemas.microsoft.com/office/drawing/2014/main" id="{6433414E-D76C-EC03-E5B2-E21A3731801B}"/>
              </a:ext>
            </a:extLst>
          </p:cNvPr>
          <p:cNvSpPr>
            <a:spLocks noGrp="1"/>
          </p:cNvSpPr>
          <p:nvPr>
            <p:ph idx="1"/>
          </p:nvPr>
        </p:nvSpPr>
        <p:spPr/>
        <p:txBody>
          <a:bodyPr vert="horz" lIns="91440" tIns="45720" rIns="91440" bIns="45720" rtlCol="0" anchor="t">
            <a:normAutofit fontScale="70000" lnSpcReduction="20000"/>
          </a:bodyPr>
          <a:lstStyle/>
          <a:p>
            <a:pPr marL="0" indent="0">
              <a:buNone/>
            </a:pPr>
            <a:r>
              <a:rPr lang="en-GB" dirty="0"/>
              <a:t>Bryn y Deryn PRU </a:t>
            </a:r>
          </a:p>
          <a:p>
            <a:pPr marL="0" indent="0">
              <a:buNone/>
            </a:pPr>
            <a:r>
              <a:rPr lang="en-GB" i="1" dirty="0"/>
              <a:t>‘Most pupils understand the importance of a healthy diet and taking regular exercise. Nearly all pupils at the Bryn y Deryn site take part in regular exercise at the pupil inclusion project. They enjoy a wide range of outdoor education activities including gorge walking and surfing. Pupils on the fitness and leisure learning pathway develop positive attitudes towards physical fitness and helping others. They take part enthusiastically in regular physical activities and a few work as volunteers at local sports centres</a:t>
            </a:r>
            <a:r>
              <a:rPr lang="en-GB" dirty="0"/>
              <a:t>.’</a:t>
            </a:r>
          </a:p>
          <a:p>
            <a:pPr marL="0" indent="0">
              <a:buNone/>
            </a:pPr>
            <a:r>
              <a:rPr lang="en-GB" i="1" dirty="0"/>
              <a:t>‘Pupils benefit from involvement in initiatives to improve the local community. These include litter picking in the area around the PRU as part of the ‘keep Cardiff tidy’ campaign and working alongside an environmental agency on a project about the potential flooding of Cardiff.'          </a:t>
            </a:r>
          </a:p>
          <a:p>
            <a:pPr marL="0" indent="0">
              <a:buNone/>
            </a:pPr>
            <a:r>
              <a:rPr lang="en-GB" i="1" dirty="0"/>
              <a:t>‘At the Bryn Y Deryn site, there is an outside play area providing pupils with seating and exercise equipment.’                                                                                               </a:t>
            </a:r>
            <a:r>
              <a:rPr lang="en-GB" sz="1200" dirty="0"/>
              <a:t>Estyn, 2016</a:t>
            </a:r>
            <a:r>
              <a:rPr lang="en-GB" i="1" dirty="0">
                <a:solidFill>
                  <a:srgbClr val="0070C0"/>
                </a:solidFill>
              </a:rPr>
              <a:t>                        </a:t>
            </a:r>
            <a:endParaRPr lang="en-GB" sz="1200" dirty="0">
              <a:solidFill>
                <a:srgbClr val="0070C0"/>
              </a:solidFill>
            </a:endParaRPr>
          </a:p>
        </p:txBody>
      </p:sp>
    </p:spTree>
    <p:extLst>
      <p:ext uri="{BB962C8B-B14F-4D97-AF65-F5344CB8AC3E}">
        <p14:creationId xmlns:p14="http://schemas.microsoft.com/office/powerpoint/2010/main" val="123415938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60AA7C55-35AB-49FF-0C32-0BF0673F8691}"/>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C420193-E1D1-91A9-59D7-FA953D2CA594}"/>
              </a:ext>
            </a:extLst>
          </p:cNvPr>
          <p:cNvSpPr>
            <a:spLocks noGrp="1"/>
          </p:cNvSpPr>
          <p:nvPr>
            <p:ph type="title"/>
          </p:nvPr>
        </p:nvSpPr>
        <p:spPr/>
        <p:txBody>
          <a:bodyPr>
            <a:noAutofit/>
          </a:bodyPr>
          <a:lstStyle/>
          <a:p>
            <a:pPr algn="ctr"/>
            <a:r>
              <a:rPr lang="en-GB" sz="3200" dirty="0"/>
              <a:t>Some challenges to using outdoor provision in </a:t>
            </a:r>
            <a:br>
              <a:rPr lang="en-GB" sz="3200" dirty="0"/>
            </a:br>
            <a:r>
              <a:rPr lang="en-GB" sz="3200" dirty="0"/>
              <a:t>Early Years, Primary, Secondary Schools, PRUs</a:t>
            </a:r>
          </a:p>
        </p:txBody>
      </p:sp>
      <p:sp>
        <p:nvSpPr>
          <p:cNvPr id="3" name="Content Placeholder 2">
            <a:extLst>
              <a:ext uri="{FF2B5EF4-FFF2-40B4-BE49-F238E27FC236}">
                <a16:creationId xmlns:a16="http://schemas.microsoft.com/office/drawing/2014/main" id="{E4C19387-2DC6-9E63-5847-5615A6E21B3B}"/>
              </a:ext>
            </a:extLst>
          </p:cNvPr>
          <p:cNvSpPr>
            <a:spLocks noGrp="1"/>
          </p:cNvSpPr>
          <p:nvPr>
            <p:ph idx="1"/>
          </p:nvPr>
        </p:nvSpPr>
        <p:spPr/>
        <p:txBody>
          <a:bodyPr vert="horz" lIns="91440" tIns="45720" rIns="91440" bIns="45720" rtlCol="0" anchor="t">
            <a:normAutofit fontScale="47500" lnSpcReduction="20000"/>
          </a:bodyPr>
          <a:lstStyle/>
          <a:p>
            <a:r>
              <a:rPr lang="en-GB" sz="3600" dirty="0"/>
              <a:t>Weather</a:t>
            </a:r>
          </a:p>
          <a:p>
            <a:r>
              <a:rPr lang="en-GB" sz="3600" dirty="0"/>
              <a:t>Vandalism</a:t>
            </a:r>
          </a:p>
          <a:p>
            <a:r>
              <a:rPr lang="en-GB" sz="3600" dirty="0"/>
              <a:t>Safety and risk (risk v risk benefit)</a:t>
            </a:r>
          </a:p>
          <a:p>
            <a:r>
              <a:rPr lang="en-GB" sz="3600" dirty="0"/>
              <a:t>Funding/ Resourcing</a:t>
            </a:r>
          </a:p>
          <a:p>
            <a:r>
              <a:rPr lang="en-GB" sz="3600" dirty="0"/>
              <a:t>Maintenance</a:t>
            </a:r>
          </a:p>
          <a:p>
            <a:r>
              <a:rPr lang="en-GB" sz="3600" dirty="0"/>
              <a:t>Staff training/ mindset</a:t>
            </a:r>
          </a:p>
          <a:p>
            <a:r>
              <a:rPr lang="en-GB" sz="3600" dirty="0"/>
              <a:t>Meeting the diverse needs of learners</a:t>
            </a:r>
          </a:p>
          <a:p>
            <a:r>
              <a:rPr lang="en-GB" sz="3600" dirty="0"/>
              <a:t>Shortage of experienced staff</a:t>
            </a:r>
          </a:p>
          <a:p>
            <a:r>
              <a:rPr lang="en-GB" sz="3600" dirty="0"/>
              <a:t>Behaviour management concerns</a:t>
            </a:r>
          </a:p>
          <a:p>
            <a:r>
              <a:rPr lang="en-GB" sz="3600" dirty="0"/>
              <a:t>Poor resourcing</a:t>
            </a:r>
          </a:p>
          <a:p>
            <a:r>
              <a:rPr lang="en-GB" sz="3600" dirty="0"/>
              <a:t>Size/ capacity/other limitations of the space</a:t>
            </a:r>
          </a:p>
          <a:p>
            <a:r>
              <a:rPr lang="en-GB" sz="3600" dirty="0"/>
              <a:t>Learner preference for more sedentary activities (esp. adolescents)</a:t>
            </a:r>
          </a:p>
          <a:p>
            <a:pPr marL="0" indent="0" algn="r">
              <a:buNone/>
            </a:pPr>
            <a:r>
              <a:rPr lang="en-GB" sz="1100" dirty="0"/>
              <a:t>Children’s Commissioner for Wales, 2016</a:t>
            </a:r>
          </a:p>
          <a:p>
            <a:endParaRPr lang="en-GB" sz="3600" dirty="0"/>
          </a:p>
          <a:p>
            <a:r>
              <a:rPr lang="en-GB" sz="3600" dirty="0"/>
              <a:t>Policies? Legislation?</a:t>
            </a:r>
          </a:p>
          <a:p>
            <a:endParaRPr lang="en-GB" sz="3600" dirty="0"/>
          </a:p>
        </p:txBody>
      </p:sp>
    </p:spTree>
    <p:extLst>
      <p:ext uri="{BB962C8B-B14F-4D97-AF65-F5344CB8AC3E}">
        <p14:creationId xmlns:p14="http://schemas.microsoft.com/office/powerpoint/2010/main" val="184949110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5057856-71C9-109B-9F9A-40B8DC0D8BB8}"/>
              </a:ext>
            </a:extLst>
          </p:cNvPr>
          <p:cNvSpPr>
            <a:spLocks noGrp="1"/>
          </p:cNvSpPr>
          <p:nvPr>
            <p:ph type="title"/>
          </p:nvPr>
        </p:nvSpPr>
        <p:spPr/>
        <p:txBody>
          <a:bodyPr>
            <a:normAutofit/>
          </a:bodyPr>
          <a:lstStyle/>
          <a:p>
            <a:r>
              <a:rPr lang="en-GB" dirty="0"/>
              <a:t>‘Scope’ and ‘Approach’</a:t>
            </a:r>
          </a:p>
        </p:txBody>
      </p:sp>
      <p:sp>
        <p:nvSpPr>
          <p:cNvPr id="3" name="Content Placeholder 2">
            <a:extLst>
              <a:ext uri="{FF2B5EF4-FFF2-40B4-BE49-F238E27FC236}">
                <a16:creationId xmlns:a16="http://schemas.microsoft.com/office/drawing/2014/main" id="{410ECC07-1705-6251-B1D5-368031A23C10}"/>
              </a:ext>
            </a:extLst>
          </p:cNvPr>
          <p:cNvSpPr>
            <a:spLocks noGrp="1"/>
          </p:cNvSpPr>
          <p:nvPr>
            <p:ph idx="1"/>
          </p:nvPr>
        </p:nvSpPr>
        <p:spPr/>
        <p:txBody>
          <a:bodyPr vert="horz" lIns="91440" tIns="45720" rIns="91440" bIns="45720" rtlCol="0" anchor="t">
            <a:normAutofit fontScale="40000" lnSpcReduction="20000"/>
          </a:bodyPr>
          <a:lstStyle/>
          <a:p>
            <a:pPr>
              <a:buNone/>
            </a:pPr>
            <a:r>
              <a:rPr lang="en-GB" b="1" dirty="0">
                <a:latin typeface="Calibri"/>
                <a:ea typeface="Calibri"/>
                <a:cs typeface="Calibri"/>
              </a:rPr>
              <a:t>Scope means:</a:t>
            </a:r>
            <a:endParaRPr lang="en-GB" dirty="0"/>
          </a:p>
          <a:p>
            <a:pPr>
              <a:buFont typeface="Arial"/>
              <a:buChar char="•"/>
            </a:pPr>
            <a:r>
              <a:rPr lang="en-GB" dirty="0">
                <a:latin typeface="Calibri"/>
                <a:ea typeface="Calibri"/>
                <a:cs typeface="Calibri"/>
              </a:rPr>
              <a:t>What outdoor learning covers</a:t>
            </a:r>
            <a:endParaRPr lang="en-GB" dirty="0"/>
          </a:p>
          <a:p>
            <a:pPr>
              <a:buFont typeface="Arial"/>
              <a:buChar char="•"/>
            </a:pPr>
            <a:r>
              <a:rPr lang="en-GB" dirty="0">
                <a:latin typeface="Calibri"/>
                <a:ea typeface="Calibri"/>
                <a:cs typeface="Calibri"/>
              </a:rPr>
              <a:t>What opportunities it includes</a:t>
            </a:r>
            <a:endParaRPr lang="en-GB" dirty="0"/>
          </a:p>
          <a:p>
            <a:pPr>
              <a:buFont typeface="Arial"/>
              <a:buChar char="•"/>
            </a:pPr>
            <a:r>
              <a:rPr lang="en-GB" dirty="0">
                <a:latin typeface="Calibri"/>
                <a:ea typeface="Calibri"/>
                <a:cs typeface="Calibri"/>
              </a:rPr>
              <a:t>What the setting aims to achieve</a:t>
            </a:r>
            <a:endParaRPr lang="en-GB" dirty="0"/>
          </a:p>
          <a:p>
            <a:pPr>
              <a:buFont typeface="Arial"/>
              <a:buChar char="•"/>
            </a:pPr>
            <a:r>
              <a:rPr lang="en-GB" dirty="0">
                <a:latin typeface="Calibri"/>
                <a:ea typeface="Calibri"/>
                <a:cs typeface="Calibri"/>
              </a:rPr>
              <a:t>The range of activities or experiences offered</a:t>
            </a:r>
            <a:endParaRPr lang="en-GB" dirty="0"/>
          </a:p>
          <a:p>
            <a:pPr marL="0" indent="0">
              <a:buNone/>
            </a:pPr>
            <a:endParaRPr lang="en-GB" dirty="0">
              <a:latin typeface="Calibri"/>
              <a:ea typeface="Calibri"/>
              <a:cs typeface="Calibri"/>
            </a:endParaRPr>
          </a:p>
          <a:p>
            <a:pPr indent="0">
              <a:buNone/>
            </a:pPr>
            <a:r>
              <a:rPr lang="en-GB" b="1" dirty="0">
                <a:latin typeface="Calibri"/>
                <a:ea typeface="Calibri"/>
                <a:cs typeface="Calibri"/>
              </a:rPr>
              <a:t>Approach means:</a:t>
            </a:r>
            <a:endParaRPr lang="en-GB" dirty="0"/>
          </a:p>
          <a:p>
            <a:pPr>
              <a:buFont typeface="Arial"/>
              <a:buChar char="•"/>
            </a:pPr>
            <a:r>
              <a:rPr lang="en-GB" dirty="0">
                <a:latin typeface="Calibri"/>
                <a:ea typeface="Calibri"/>
                <a:cs typeface="Calibri"/>
              </a:rPr>
              <a:t>How the setting delivers outdoor learning</a:t>
            </a:r>
            <a:endParaRPr lang="en-GB" dirty="0"/>
          </a:p>
          <a:p>
            <a:pPr>
              <a:buFont typeface="Arial"/>
              <a:buChar char="•"/>
            </a:pPr>
            <a:r>
              <a:rPr lang="en-GB" dirty="0">
                <a:latin typeface="Calibri"/>
                <a:ea typeface="Calibri"/>
                <a:cs typeface="Calibri"/>
              </a:rPr>
              <a:t>Pedagogical methods (e.g. learning &amp; teaching theories behind it)</a:t>
            </a:r>
            <a:endParaRPr lang="en-GB" dirty="0"/>
          </a:p>
          <a:p>
            <a:pPr>
              <a:buFont typeface="Arial"/>
              <a:buChar char="•"/>
            </a:pPr>
            <a:r>
              <a:rPr lang="en-GB" dirty="0">
                <a:latin typeface="Calibri"/>
                <a:ea typeface="Calibri"/>
                <a:cs typeface="Calibri"/>
              </a:rPr>
              <a:t>How staff plan, teach, manage and evaluate outdoor learning</a:t>
            </a:r>
            <a:endParaRPr lang="en-GB" dirty="0"/>
          </a:p>
          <a:p>
            <a:pPr>
              <a:buFont typeface="Arial"/>
              <a:buChar char="•"/>
            </a:pPr>
            <a:r>
              <a:rPr lang="en-GB" dirty="0">
                <a:latin typeface="Calibri"/>
                <a:ea typeface="Calibri"/>
                <a:cs typeface="Calibri"/>
              </a:rPr>
              <a:t>How it is embedded in curriculum and policy (e.g. </a:t>
            </a:r>
            <a:r>
              <a:rPr lang="en-GB" dirty="0" err="1">
                <a:latin typeface="Calibri"/>
                <a:ea typeface="Calibri"/>
                <a:cs typeface="Calibri"/>
              </a:rPr>
              <a:t>CfW</a:t>
            </a:r>
            <a:r>
              <a:rPr lang="en-GB" dirty="0">
                <a:latin typeface="Calibri"/>
                <a:ea typeface="Calibri"/>
                <a:cs typeface="Calibri"/>
              </a:rPr>
              <a:t> 2022; Four Purposes; ALN Code of Practice 2021; Children’s Rights, relevant school policy(</a:t>
            </a:r>
            <a:r>
              <a:rPr lang="en-GB" dirty="0" err="1">
                <a:latin typeface="Calibri"/>
                <a:ea typeface="Calibri"/>
                <a:cs typeface="Calibri"/>
              </a:rPr>
              <a:t>ies</a:t>
            </a:r>
            <a:r>
              <a:rPr lang="en-GB" dirty="0">
                <a:latin typeface="Calibri"/>
                <a:ea typeface="Calibri"/>
                <a:cs typeface="Calibri"/>
              </a:rPr>
              <a:t>) linked to outdoor learning)</a:t>
            </a:r>
            <a:endParaRPr lang="en-GB" dirty="0">
              <a:latin typeface="Myriad Pro"/>
              <a:ea typeface="Calibri"/>
              <a:cs typeface="Calibri"/>
            </a:endParaRPr>
          </a:p>
          <a:p>
            <a:pPr>
              <a:buFont typeface="Arial"/>
              <a:buChar char="•"/>
            </a:pPr>
            <a:endParaRPr lang="en-GB" b="1" dirty="0">
              <a:latin typeface="Calibri"/>
              <a:ea typeface="Calibri"/>
              <a:cs typeface="Calibri"/>
            </a:endParaRPr>
          </a:p>
          <a:p>
            <a:pPr marL="0" indent="0">
              <a:buNone/>
            </a:pPr>
            <a:r>
              <a:rPr lang="en-GB" b="1" dirty="0">
                <a:latin typeface="Calibri"/>
                <a:ea typeface="Calibri"/>
                <a:cs typeface="Calibri"/>
              </a:rPr>
              <a:t>Examples of contrasting settings could be:</a:t>
            </a:r>
            <a:endParaRPr lang="en-GB" dirty="0"/>
          </a:p>
          <a:p>
            <a:pPr>
              <a:buNone/>
            </a:pPr>
            <a:r>
              <a:rPr lang="en-GB" dirty="0">
                <a:latin typeface="Calibri"/>
                <a:ea typeface="Calibri"/>
                <a:cs typeface="Calibri"/>
              </a:rPr>
              <a:t>Early Years / Primary </a:t>
            </a:r>
            <a:endParaRPr lang="en-GB" dirty="0"/>
          </a:p>
          <a:p>
            <a:pPr>
              <a:buNone/>
            </a:pPr>
            <a:r>
              <a:rPr lang="en-GB" dirty="0">
                <a:latin typeface="Calibri"/>
                <a:ea typeface="Calibri"/>
                <a:cs typeface="Calibri"/>
              </a:rPr>
              <a:t>Primary / Secondary </a:t>
            </a:r>
            <a:endParaRPr lang="en-GB" dirty="0"/>
          </a:p>
          <a:p>
            <a:pPr>
              <a:buNone/>
            </a:pPr>
            <a:r>
              <a:rPr lang="en-GB" dirty="0">
                <a:latin typeface="Calibri"/>
                <a:ea typeface="Calibri"/>
                <a:cs typeface="Calibri"/>
              </a:rPr>
              <a:t>Primary School / Forest School </a:t>
            </a:r>
            <a:endParaRPr lang="en-GB" dirty="0"/>
          </a:p>
          <a:p>
            <a:pPr>
              <a:buNone/>
            </a:pPr>
            <a:r>
              <a:rPr lang="en-GB" dirty="0">
                <a:latin typeface="Calibri"/>
                <a:ea typeface="Calibri"/>
                <a:cs typeface="Calibri"/>
              </a:rPr>
              <a:t>PRU / Mainstream School </a:t>
            </a:r>
            <a:endParaRPr lang="en-GB" dirty="0"/>
          </a:p>
          <a:p>
            <a:pPr>
              <a:buNone/>
            </a:pPr>
            <a:r>
              <a:rPr lang="en-GB" dirty="0">
                <a:latin typeface="Calibri"/>
                <a:ea typeface="Calibri"/>
                <a:cs typeface="Calibri"/>
              </a:rPr>
              <a:t>Urban school setting/ Rural school setting</a:t>
            </a:r>
          </a:p>
          <a:p>
            <a:pPr marL="0" indent="0">
              <a:buNone/>
            </a:pPr>
            <a:endParaRPr lang="en-GB" sz="1400" dirty="0">
              <a:latin typeface="Calibri"/>
              <a:ea typeface="Calibri"/>
              <a:cs typeface="Calibri"/>
            </a:endParaRPr>
          </a:p>
        </p:txBody>
      </p:sp>
    </p:spTree>
    <p:extLst>
      <p:ext uri="{BB962C8B-B14F-4D97-AF65-F5344CB8AC3E}">
        <p14:creationId xmlns:p14="http://schemas.microsoft.com/office/powerpoint/2010/main" val="93332826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7A04C8-7E02-091A-887D-55BB1F312781}"/>
              </a:ext>
            </a:extLst>
          </p:cNvPr>
          <p:cNvSpPr>
            <a:spLocks noGrp="1"/>
          </p:cNvSpPr>
          <p:nvPr>
            <p:ph type="title"/>
          </p:nvPr>
        </p:nvSpPr>
        <p:spPr/>
        <p:txBody>
          <a:bodyPr>
            <a:noAutofit/>
          </a:bodyPr>
          <a:lstStyle/>
          <a:p>
            <a:r>
              <a:rPr lang="en-GB" sz="2400" dirty="0">
                <a:latin typeface="Calibri"/>
                <a:ea typeface="Calibri"/>
                <a:cs typeface="Calibri"/>
              </a:rPr>
              <a:t>Suggested essay plan</a:t>
            </a:r>
            <a:br>
              <a:rPr lang="en-GB" sz="2400" dirty="0">
                <a:latin typeface="Calibri"/>
              </a:rPr>
            </a:br>
            <a:r>
              <a:rPr lang="en-GB" sz="2400" b="1" u="sng" dirty="0">
                <a:latin typeface="Calibri"/>
                <a:ea typeface="Calibri"/>
                <a:cs typeface="Calibri"/>
              </a:rPr>
              <a:t>Compare and contrast the scope and approach to outdoor provision </a:t>
            </a:r>
            <a:br>
              <a:rPr lang="en-GB" sz="2400" b="1" u="sng" dirty="0">
                <a:latin typeface="Calibri"/>
                <a:ea typeface="Calibri"/>
                <a:cs typeface="Calibri"/>
              </a:rPr>
            </a:br>
            <a:r>
              <a:rPr lang="en-GB" sz="2400" b="1" u="sng" dirty="0">
                <a:latin typeface="Calibri"/>
                <a:ea typeface="Calibri"/>
                <a:cs typeface="Calibri"/>
              </a:rPr>
              <a:t>in two types of setting </a:t>
            </a:r>
            <a:endParaRPr lang="en-US" sz="2400" dirty="0"/>
          </a:p>
        </p:txBody>
      </p:sp>
      <p:sp>
        <p:nvSpPr>
          <p:cNvPr id="3" name="Content Placeholder 2">
            <a:extLst>
              <a:ext uri="{FF2B5EF4-FFF2-40B4-BE49-F238E27FC236}">
                <a16:creationId xmlns:a16="http://schemas.microsoft.com/office/drawing/2014/main" id="{C29D9B58-2923-DBD3-21E3-225075B0763F}"/>
              </a:ext>
            </a:extLst>
          </p:cNvPr>
          <p:cNvSpPr>
            <a:spLocks noGrp="1"/>
          </p:cNvSpPr>
          <p:nvPr>
            <p:ph idx="1"/>
          </p:nvPr>
        </p:nvSpPr>
        <p:spPr/>
        <p:txBody>
          <a:bodyPr vert="horz" lIns="91440" tIns="45720" rIns="91440" bIns="45720" rtlCol="0" anchor="t">
            <a:normAutofit fontScale="85000" lnSpcReduction="10000"/>
          </a:bodyPr>
          <a:lstStyle/>
          <a:p>
            <a:r>
              <a:rPr lang="en-US" b="1" dirty="0">
                <a:latin typeface="Calibri"/>
                <a:ea typeface="Calibri"/>
                <a:cs typeface="Calibri"/>
              </a:rPr>
              <a:t>Introduction </a:t>
            </a:r>
            <a:endParaRPr lang="en-US" dirty="0"/>
          </a:p>
          <a:p>
            <a:r>
              <a:rPr lang="en-US" dirty="0">
                <a:latin typeface="Calibri"/>
                <a:ea typeface="Calibri"/>
                <a:cs typeface="Calibri"/>
              </a:rPr>
              <a:t>Define outdoor learning (</a:t>
            </a:r>
            <a:r>
              <a:rPr lang="en-US" i="1" dirty="0">
                <a:latin typeface="Calibri"/>
                <a:ea typeface="Calibri"/>
                <a:cs typeface="Calibri"/>
              </a:rPr>
              <a:t>drawing on credible academic source)</a:t>
            </a:r>
            <a:endParaRPr lang="en-US" dirty="0"/>
          </a:p>
          <a:p>
            <a:r>
              <a:rPr lang="en-US" dirty="0">
                <a:latin typeface="Calibri"/>
                <a:ea typeface="Calibri"/>
                <a:cs typeface="Calibri"/>
              </a:rPr>
              <a:t>Introduce the two settings you will discuss.</a:t>
            </a:r>
            <a:endParaRPr lang="en-US" dirty="0"/>
          </a:p>
          <a:p>
            <a:r>
              <a:rPr lang="en-US" dirty="0">
                <a:latin typeface="Calibri"/>
                <a:ea typeface="Calibri"/>
                <a:cs typeface="Calibri"/>
              </a:rPr>
              <a:t>Explain that you will compare both in terms of </a:t>
            </a:r>
            <a:r>
              <a:rPr lang="en-US" b="1" dirty="0">
                <a:latin typeface="Calibri"/>
                <a:ea typeface="Calibri"/>
                <a:cs typeface="Calibri"/>
              </a:rPr>
              <a:t>scope</a:t>
            </a:r>
            <a:r>
              <a:rPr lang="en-US" dirty="0">
                <a:latin typeface="Calibri"/>
                <a:ea typeface="Calibri"/>
                <a:cs typeface="Calibri"/>
              </a:rPr>
              <a:t> and </a:t>
            </a:r>
            <a:r>
              <a:rPr lang="en-US" b="1" dirty="0">
                <a:latin typeface="Calibri"/>
                <a:ea typeface="Calibri"/>
                <a:cs typeface="Calibri"/>
              </a:rPr>
              <a:t>approach</a:t>
            </a:r>
            <a:r>
              <a:rPr lang="en-US" dirty="0">
                <a:latin typeface="Calibri"/>
                <a:ea typeface="Calibri"/>
                <a:cs typeface="Calibri"/>
              </a:rPr>
              <a:t>.</a:t>
            </a:r>
            <a:endParaRPr lang="en-US" dirty="0"/>
          </a:p>
          <a:p>
            <a:r>
              <a:rPr lang="en-US" b="1" dirty="0">
                <a:latin typeface="Calibri"/>
                <a:ea typeface="Calibri"/>
                <a:cs typeface="Calibri"/>
              </a:rPr>
              <a:t>E.g.:</a:t>
            </a:r>
            <a:br>
              <a:rPr lang="en-US" b="1" dirty="0">
                <a:latin typeface="Calibri"/>
                <a:ea typeface="Calibri"/>
                <a:cs typeface="Calibri"/>
              </a:rPr>
            </a:br>
            <a:r>
              <a:rPr lang="en-US" b="1" dirty="0">
                <a:latin typeface="Calibri"/>
                <a:ea typeface="Calibri"/>
                <a:cs typeface="Calibri"/>
              </a:rPr>
              <a:t> “This essay examines the scope and approach of outdoor learning in Early Years and Primary School settings, exploring how each context uses outdoor spaces to support learning, wellbeing and curriculum development.”</a:t>
            </a:r>
            <a:endParaRPr lang="en-US" dirty="0"/>
          </a:p>
          <a:p>
            <a:endParaRPr lang="en-US" dirty="0"/>
          </a:p>
        </p:txBody>
      </p:sp>
    </p:spTree>
    <p:extLst>
      <p:ext uri="{BB962C8B-B14F-4D97-AF65-F5344CB8AC3E}">
        <p14:creationId xmlns:p14="http://schemas.microsoft.com/office/powerpoint/2010/main" val="286009732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C60509B-7330-7893-65C0-9CC2F74D60A9}"/>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4588E15F-48E0-68DC-5DF1-A736BA78294F}"/>
              </a:ext>
            </a:extLst>
          </p:cNvPr>
          <p:cNvSpPr>
            <a:spLocks noGrp="1"/>
          </p:cNvSpPr>
          <p:nvPr>
            <p:ph type="title"/>
          </p:nvPr>
        </p:nvSpPr>
        <p:spPr/>
        <p:txBody>
          <a:bodyPr>
            <a:noAutofit/>
          </a:bodyPr>
          <a:lstStyle/>
          <a:p>
            <a:r>
              <a:rPr lang="en-GB" sz="2400" dirty="0">
                <a:latin typeface="Calibri"/>
                <a:ea typeface="Calibri"/>
                <a:cs typeface="Calibri"/>
              </a:rPr>
              <a:t>Suggested essay plan</a:t>
            </a:r>
            <a:br>
              <a:rPr lang="en-GB" sz="2400" dirty="0">
                <a:latin typeface="Calibri"/>
              </a:rPr>
            </a:br>
            <a:r>
              <a:rPr lang="en-GB" sz="2400" b="1" u="sng" dirty="0">
                <a:latin typeface="Calibri"/>
                <a:ea typeface="Calibri"/>
                <a:cs typeface="Calibri"/>
              </a:rPr>
              <a:t>Compare and contrast the scope and approach to outdoor provision </a:t>
            </a:r>
            <a:br>
              <a:rPr lang="en-GB" sz="2400" b="1" u="sng" dirty="0">
                <a:latin typeface="Calibri"/>
                <a:ea typeface="Calibri"/>
                <a:cs typeface="Calibri"/>
              </a:rPr>
            </a:br>
            <a:r>
              <a:rPr lang="en-GB" sz="2400" b="1" u="sng" dirty="0">
                <a:latin typeface="Calibri"/>
                <a:ea typeface="Calibri"/>
                <a:cs typeface="Calibri"/>
              </a:rPr>
              <a:t>in two types of setting </a:t>
            </a:r>
            <a:endParaRPr lang="en-GB" sz="2400" dirty="0"/>
          </a:p>
        </p:txBody>
      </p:sp>
      <p:sp>
        <p:nvSpPr>
          <p:cNvPr id="3" name="Content Placeholder 2">
            <a:extLst>
              <a:ext uri="{FF2B5EF4-FFF2-40B4-BE49-F238E27FC236}">
                <a16:creationId xmlns:a16="http://schemas.microsoft.com/office/drawing/2014/main" id="{D816AE12-FA2E-361A-AF9D-CD3B03F4255D}"/>
              </a:ext>
            </a:extLst>
          </p:cNvPr>
          <p:cNvSpPr>
            <a:spLocks noGrp="1"/>
          </p:cNvSpPr>
          <p:nvPr>
            <p:ph idx="1"/>
          </p:nvPr>
        </p:nvSpPr>
        <p:spPr/>
        <p:txBody>
          <a:bodyPr>
            <a:normAutofit fontScale="55000" lnSpcReduction="20000"/>
          </a:bodyPr>
          <a:lstStyle/>
          <a:p>
            <a:pPr marL="0" indent="0">
              <a:buNone/>
            </a:pPr>
            <a:r>
              <a:rPr lang="en-GB" b="1" dirty="0"/>
              <a:t>Focus on the scope of outdoor provision in your first setting (i.e. what their outdoor education aims to include, such as opportunities to support the holistic development of the children ) </a:t>
            </a:r>
          </a:p>
          <a:p>
            <a:pPr marL="0" indent="0">
              <a:buNone/>
            </a:pPr>
            <a:r>
              <a:rPr lang="en-GB" b="1" i="1" dirty="0">
                <a:solidFill>
                  <a:srgbClr val="FF0000"/>
                </a:solidFill>
              </a:rPr>
              <a:t>e.g. If you are discussing Early Years, you could draw on some of these aspects we discussed</a:t>
            </a:r>
            <a:r>
              <a:rPr lang="en-GB" b="1" i="1" dirty="0"/>
              <a:t>:-</a:t>
            </a:r>
            <a:endParaRPr lang="en-GB" i="1" dirty="0"/>
          </a:p>
          <a:p>
            <a:pPr lvl="0"/>
            <a:r>
              <a:rPr lang="en-GB" dirty="0"/>
              <a:t>Supports the </a:t>
            </a:r>
            <a:r>
              <a:rPr lang="en-GB" i="1" dirty="0"/>
              <a:t>core areas of learning</a:t>
            </a:r>
            <a:r>
              <a:rPr lang="en-GB" dirty="0"/>
              <a:t> (communication &amp; language, physical development, personal/social/emotional development). </a:t>
            </a:r>
          </a:p>
          <a:p>
            <a:pPr lvl="0"/>
            <a:r>
              <a:rPr lang="en-GB" dirty="0"/>
              <a:t>Ensures on-going opportunities for learning through play</a:t>
            </a:r>
          </a:p>
          <a:p>
            <a:pPr lvl="0"/>
            <a:r>
              <a:rPr lang="en-GB" dirty="0"/>
              <a:t>Encourages sensory exploration and hands-on discovery that cannot be replicated indoors. </a:t>
            </a:r>
          </a:p>
          <a:p>
            <a:pPr lvl="0"/>
            <a:r>
              <a:rPr lang="en-GB" dirty="0"/>
              <a:t>Builds gross motor skills and coordination through natural movement. </a:t>
            </a:r>
          </a:p>
          <a:p>
            <a:pPr lvl="0"/>
            <a:r>
              <a:rPr lang="en-GB" dirty="0"/>
              <a:t>Strengthens children’s confidence, independence and risk assessment capabilities. </a:t>
            </a:r>
          </a:p>
          <a:p>
            <a:pPr lvl="0"/>
            <a:r>
              <a:rPr lang="en-GB" dirty="0"/>
              <a:t>Enhances emotional wellbeing through exposure to nature and freedom of movement. </a:t>
            </a:r>
          </a:p>
          <a:p>
            <a:pPr lvl="0"/>
            <a:r>
              <a:rPr lang="en-GB" dirty="0"/>
              <a:t>Provides rich language opportunities in real-world contexts. </a:t>
            </a:r>
          </a:p>
          <a:p>
            <a:pPr lvl="0"/>
            <a:r>
              <a:rPr lang="en-GB" dirty="0"/>
              <a:t>Supports inclusive practice by offering flexible spaces for different learning needs. </a:t>
            </a:r>
          </a:p>
          <a:p>
            <a:r>
              <a:rPr lang="en-GB" dirty="0"/>
              <a:t>Encourages social interaction, cooperation, and problem solving  (WAG, 2008) )</a:t>
            </a:r>
          </a:p>
          <a:p>
            <a:pPr marL="457200">
              <a:lnSpc>
                <a:spcPct val="115000"/>
              </a:lnSpc>
              <a:spcAft>
                <a:spcPts val="800"/>
              </a:spcAft>
              <a:buNone/>
            </a:pPr>
            <a:endParaRPr lang="en-GB" dirty="0"/>
          </a:p>
        </p:txBody>
      </p:sp>
    </p:spTree>
    <p:extLst>
      <p:ext uri="{BB962C8B-B14F-4D97-AF65-F5344CB8AC3E}">
        <p14:creationId xmlns:p14="http://schemas.microsoft.com/office/powerpoint/2010/main" val="135732095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3E076DFE-1817-263E-C465-E913FB6B1F4B}"/>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FDB8EF-40EA-3BB2-1880-E2475F8EA6DD}"/>
              </a:ext>
            </a:extLst>
          </p:cNvPr>
          <p:cNvSpPr>
            <a:spLocks noGrp="1"/>
          </p:cNvSpPr>
          <p:nvPr>
            <p:ph type="title"/>
          </p:nvPr>
        </p:nvSpPr>
        <p:spPr/>
        <p:txBody>
          <a:bodyPr>
            <a:noAutofit/>
          </a:bodyPr>
          <a:lstStyle/>
          <a:p>
            <a:r>
              <a:rPr lang="en-GB" sz="2400" dirty="0">
                <a:latin typeface="Calibri"/>
                <a:ea typeface="Calibri"/>
                <a:cs typeface="Calibri"/>
              </a:rPr>
              <a:t>Suggested essay plan</a:t>
            </a:r>
            <a:br>
              <a:rPr lang="en-GB" sz="2400" dirty="0">
                <a:latin typeface="Calibri"/>
              </a:rPr>
            </a:br>
            <a:r>
              <a:rPr lang="en-GB" sz="2400" b="1" u="sng" dirty="0">
                <a:latin typeface="Calibri"/>
                <a:ea typeface="Calibri"/>
                <a:cs typeface="Calibri"/>
              </a:rPr>
              <a:t>Compare and contrast the scope and approach to outdoor provision </a:t>
            </a:r>
            <a:br>
              <a:rPr lang="en-GB" sz="2400" b="1" u="sng" dirty="0">
                <a:latin typeface="Calibri"/>
                <a:ea typeface="Calibri"/>
                <a:cs typeface="Calibri"/>
              </a:rPr>
            </a:br>
            <a:r>
              <a:rPr lang="en-GB" sz="2400" b="1" u="sng" dirty="0">
                <a:latin typeface="Calibri"/>
                <a:ea typeface="Calibri"/>
                <a:cs typeface="Calibri"/>
              </a:rPr>
              <a:t>in two types of setting </a:t>
            </a:r>
            <a:endParaRPr lang="en-GB" sz="2400" dirty="0"/>
          </a:p>
        </p:txBody>
      </p:sp>
      <p:sp>
        <p:nvSpPr>
          <p:cNvPr id="3" name="Content Placeholder 2">
            <a:extLst>
              <a:ext uri="{FF2B5EF4-FFF2-40B4-BE49-F238E27FC236}">
                <a16:creationId xmlns:a16="http://schemas.microsoft.com/office/drawing/2014/main" id="{2A23B2B4-41AB-45B5-2870-91847880246E}"/>
              </a:ext>
            </a:extLst>
          </p:cNvPr>
          <p:cNvSpPr>
            <a:spLocks noGrp="1"/>
          </p:cNvSpPr>
          <p:nvPr>
            <p:ph idx="1"/>
          </p:nvPr>
        </p:nvSpPr>
        <p:spPr>
          <a:xfrm>
            <a:off x="609600" y="1584252"/>
            <a:ext cx="10972800" cy="3917032"/>
          </a:xfrm>
        </p:spPr>
        <p:txBody>
          <a:bodyPr>
            <a:normAutofit fontScale="55000" lnSpcReduction="20000"/>
          </a:bodyPr>
          <a:lstStyle/>
          <a:p>
            <a:pPr marL="0" indent="0">
              <a:buNone/>
            </a:pPr>
            <a:r>
              <a:rPr lang="en-GB" b="1" dirty="0"/>
              <a:t>Then focus on the scope of outdoor provision in your second setting </a:t>
            </a:r>
          </a:p>
          <a:p>
            <a:pPr marL="0" indent="0">
              <a:buNone/>
            </a:pPr>
            <a:r>
              <a:rPr lang="en-GB" b="1" dirty="0"/>
              <a:t>(i.e. what their outdoor education aims to include, such as boosting motivation and curiosity) </a:t>
            </a:r>
          </a:p>
          <a:p>
            <a:pPr marL="0" indent="0">
              <a:buNone/>
            </a:pPr>
            <a:r>
              <a:rPr lang="en-GB" b="1" i="1" dirty="0">
                <a:solidFill>
                  <a:srgbClr val="FF0000"/>
                </a:solidFill>
              </a:rPr>
              <a:t>e.g. if you were focusing on a Primary setting you could include some of these points we discussed</a:t>
            </a:r>
            <a:r>
              <a:rPr lang="en-GB" b="1" i="1" dirty="0"/>
              <a:t>:-</a:t>
            </a:r>
            <a:endParaRPr lang="en-GB" i="1" dirty="0"/>
          </a:p>
          <a:p>
            <a:pPr lvl="0"/>
            <a:r>
              <a:rPr lang="en-GB" dirty="0"/>
              <a:t>Enhances engagement and motivation across the curriculum by connecting learning to real-life contexts.</a:t>
            </a:r>
          </a:p>
          <a:p>
            <a:pPr lvl="0"/>
            <a:r>
              <a:rPr lang="en-GB" dirty="0"/>
              <a:t>Improves physical health and reduces sedentary behaviour.</a:t>
            </a:r>
          </a:p>
          <a:p>
            <a:pPr lvl="0"/>
            <a:r>
              <a:rPr lang="en-GB" dirty="0"/>
              <a:t>Strengthens teamwork, communication and collaborative learning.</a:t>
            </a:r>
          </a:p>
          <a:p>
            <a:pPr lvl="0"/>
            <a:r>
              <a:rPr lang="en-GB" dirty="0"/>
              <a:t>Supports mental health, reducing stress and improving focus.</a:t>
            </a:r>
          </a:p>
          <a:p>
            <a:pPr lvl="0"/>
            <a:r>
              <a:rPr lang="en-GB" dirty="0"/>
              <a:t>Encourages curiosity, problem-solving and critical thinking.</a:t>
            </a:r>
          </a:p>
          <a:p>
            <a:pPr lvl="0"/>
            <a:r>
              <a:rPr lang="en-GB" dirty="0"/>
              <a:t>Provides opportunities for active learning in all AOLEs</a:t>
            </a:r>
          </a:p>
          <a:p>
            <a:pPr lvl="0"/>
            <a:r>
              <a:rPr lang="en-GB" dirty="0"/>
              <a:t>Builds resilience, independence and positive attitudes to challenge.</a:t>
            </a:r>
          </a:p>
          <a:p>
            <a:pPr lvl="0"/>
            <a:r>
              <a:rPr lang="en-GB" dirty="0"/>
              <a:t>Helps children who struggle indoors to access learning in different ways  (Welsh Government, 2009)</a:t>
            </a:r>
          </a:p>
          <a:p>
            <a:pPr marL="457200">
              <a:lnSpc>
                <a:spcPct val="115000"/>
              </a:lnSpc>
              <a:spcAft>
                <a:spcPts val="800"/>
              </a:spcAft>
              <a:buNone/>
            </a:pPr>
            <a:endParaRPr lang="en-GB" dirty="0"/>
          </a:p>
        </p:txBody>
      </p:sp>
    </p:spTree>
    <p:extLst>
      <p:ext uri="{BB962C8B-B14F-4D97-AF65-F5344CB8AC3E}">
        <p14:creationId xmlns:p14="http://schemas.microsoft.com/office/powerpoint/2010/main" val="3778643257"/>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17F8679-C77E-0484-69CE-6D91C043E2ED}"/>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03937D73-DA2D-83CC-408F-C55409CE3CBA}"/>
              </a:ext>
            </a:extLst>
          </p:cNvPr>
          <p:cNvSpPr>
            <a:spLocks noGrp="1"/>
          </p:cNvSpPr>
          <p:nvPr>
            <p:ph type="title"/>
          </p:nvPr>
        </p:nvSpPr>
        <p:spPr/>
        <p:txBody>
          <a:bodyPr>
            <a:noAutofit/>
          </a:bodyPr>
          <a:lstStyle/>
          <a:p>
            <a:r>
              <a:rPr lang="en-GB" sz="2400" dirty="0">
                <a:latin typeface="Calibri"/>
                <a:ea typeface="Calibri"/>
                <a:cs typeface="Calibri"/>
              </a:rPr>
              <a:t>Suggested essay plan</a:t>
            </a:r>
            <a:br>
              <a:rPr lang="en-GB" sz="2400" dirty="0">
                <a:latin typeface="Calibri"/>
              </a:rPr>
            </a:br>
            <a:r>
              <a:rPr lang="en-GB" sz="2400" b="1" u="sng" dirty="0">
                <a:latin typeface="Calibri"/>
                <a:ea typeface="Calibri"/>
                <a:cs typeface="Calibri"/>
              </a:rPr>
              <a:t>Compare and contrast the scope and approach to outdoor provision </a:t>
            </a:r>
            <a:br>
              <a:rPr lang="en-GB" sz="2400" b="1" u="sng" dirty="0">
                <a:latin typeface="Calibri"/>
                <a:ea typeface="Calibri"/>
                <a:cs typeface="Calibri"/>
              </a:rPr>
            </a:br>
            <a:r>
              <a:rPr lang="en-GB" sz="2400" b="1" u="sng" dirty="0">
                <a:latin typeface="Calibri"/>
                <a:ea typeface="Calibri"/>
                <a:cs typeface="Calibri"/>
              </a:rPr>
              <a:t>in two types of setting </a:t>
            </a:r>
            <a:endParaRPr lang="en-GB" sz="2400" dirty="0"/>
          </a:p>
        </p:txBody>
      </p:sp>
      <p:sp>
        <p:nvSpPr>
          <p:cNvPr id="3" name="Content Placeholder 2">
            <a:extLst>
              <a:ext uri="{FF2B5EF4-FFF2-40B4-BE49-F238E27FC236}">
                <a16:creationId xmlns:a16="http://schemas.microsoft.com/office/drawing/2014/main" id="{2EDF241A-83B2-6641-0CAE-95E81EF3CF37}"/>
              </a:ext>
            </a:extLst>
          </p:cNvPr>
          <p:cNvSpPr>
            <a:spLocks noGrp="1"/>
          </p:cNvSpPr>
          <p:nvPr>
            <p:ph idx="1"/>
          </p:nvPr>
        </p:nvSpPr>
        <p:spPr/>
        <p:txBody>
          <a:bodyPr>
            <a:normAutofit lnSpcReduction="10000"/>
          </a:bodyPr>
          <a:lstStyle/>
          <a:p>
            <a:pPr marL="0" indent="0">
              <a:spcBef>
                <a:spcPts val="20"/>
              </a:spcBef>
              <a:buNone/>
            </a:pPr>
            <a:r>
              <a:rPr lang="en-US" b="1" dirty="0" err="1">
                <a:latin typeface="Calibri"/>
                <a:ea typeface="Calibri"/>
                <a:cs typeface="Calibri"/>
              </a:rPr>
              <a:t>Analyse</a:t>
            </a:r>
            <a:r>
              <a:rPr lang="en-US" b="1" dirty="0">
                <a:latin typeface="Calibri"/>
                <a:ea typeface="Calibri"/>
                <a:cs typeface="Calibri"/>
              </a:rPr>
              <a:t> the differences and similarities between the scope of the 2 settings</a:t>
            </a:r>
            <a:endParaRPr lang="en-US" b="1" dirty="0"/>
          </a:p>
          <a:p>
            <a:pPr marL="0" indent="0">
              <a:spcBef>
                <a:spcPts val="20"/>
              </a:spcBef>
              <a:buNone/>
            </a:pPr>
            <a:r>
              <a:rPr lang="en-US" dirty="0">
                <a:latin typeface="Calibri"/>
                <a:ea typeface="Calibri"/>
                <a:cs typeface="Calibri"/>
              </a:rPr>
              <a:t>e.g.</a:t>
            </a:r>
          </a:p>
          <a:p>
            <a:pPr>
              <a:spcBef>
                <a:spcPts val="20"/>
              </a:spcBef>
            </a:pPr>
            <a:r>
              <a:rPr lang="en-US" dirty="0">
                <a:latin typeface="Calibri"/>
                <a:ea typeface="Calibri"/>
                <a:cs typeface="Calibri"/>
              </a:rPr>
              <a:t>Whereas Setting A focuses on…, Setting B </a:t>
            </a:r>
            <a:r>
              <a:rPr lang="en-US" dirty="0" err="1">
                <a:latin typeface="Calibri"/>
                <a:ea typeface="Calibri"/>
                <a:cs typeface="Calibri"/>
              </a:rPr>
              <a:t>emphasises</a:t>
            </a:r>
            <a:r>
              <a:rPr lang="en-US" dirty="0">
                <a:latin typeface="Calibri"/>
                <a:ea typeface="Calibri"/>
                <a:cs typeface="Calibri"/>
              </a:rPr>
              <a:t>…”</a:t>
            </a:r>
          </a:p>
          <a:p>
            <a:pPr>
              <a:spcBef>
                <a:spcPts val="20"/>
              </a:spcBef>
            </a:pPr>
            <a:r>
              <a:rPr lang="en-US" dirty="0">
                <a:latin typeface="Calibri"/>
                <a:ea typeface="Calibri"/>
                <a:cs typeface="Calibri"/>
              </a:rPr>
              <a:t>“In contrast…”</a:t>
            </a:r>
          </a:p>
          <a:p>
            <a:pPr>
              <a:spcBef>
                <a:spcPts val="20"/>
              </a:spcBef>
            </a:pPr>
            <a:r>
              <a:rPr lang="en-US" dirty="0">
                <a:latin typeface="Calibri"/>
                <a:ea typeface="Calibri"/>
                <a:cs typeface="Calibri"/>
              </a:rPr>
              <a:t>“Similarly…”</a:t>
            </a:r>
          </a:p>
          <a:p>
            <a:pPr>
              <a:spcBef>
                <a:spcPts val="20"/>
              </a:spcBef>
            </a:pPr>
            <a:r>
              <a:rPr lang="en-US" dirty="0">
                <a:latin typeface="Calibri"/>
                <a:ea typeface="Calibri"/>
                <a:cs typeface="Calibri"/>
              </a:rPr>
              <a:t>“This reflects differences in developmental needs/</a:t>
            </a:r>
            <a:r>
              <a:rPr lang="en-US" dirty="0" err="1">
                <a:latin typeface="Calibri"/>
                <a:ea typeface="Calibri"/>
                <a:cs typeface="Calibri"/>
              </a:rPr>
              <a:t>behavioural</a:t>
            </a:r>
            <a:r>
              <a:rPr lang="en-US" dirty="0">
                <a:latin typeface="Calibri"/>
                <a:ea typeface="Calibri"/>
                <a:cs typeface="Calibri"/>
              </a:rPr>
              <a:t> expectations/curriculum demands/ age restrictions ……”</a:t>
            </a:r>
          </a:p>
          <a:p>
            <a:pPr marL="0" indent="0">
              <a:buNone/>
            </a:pPr>
            <a:endParaRPr lang="en-GB" dirty="0"/>
          </a:p>
          <a:p>
            <a:pPr marL="457200">
              <a:lnSpc>
                <a:spcPct val="115000"/>
              </a:lnSpc>
              <a:spcAft>
                <a:spcPts val="800"/>
              </a:spcAft>
              <a:buNone/>
            </a:pPr>
            <a:endParaRPr lang="en-GB" dirty="0"/>
          </a:p>
        </p:txBody>
      </p:sp>
    </p:spTree>
    <p:extLst>
      <p:ext uri="{BB962C8B-B14F-4D97-AF65-F5344CB8AC3E}">
        <p14:creationId xmlns:p14="http://schemas.microsoft.com/office/powerpoint/2010/main" val="3539192773"/>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0DD0DE33-6CCA-ED5E-853B-F75040B6A1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21CB4C41-A3E7-E620-C238-C2C8A65FA089}"/>
              </a:ext>
            </a:extLst>
          </p:cNvPr>
          <p:cNvSpPr>
            <a:spLocks noGrp="1"/>
          </p:cNvSpPr>
          <p:nvPr>
            <p:ph type="title"/>
          </p:nvPr>
        </p:nvSpPr>
        <p:spPr/>
        <p:txBody>
          <a:bodyPr>
            <a:noAutofit/>
          </a:bodyPr>
          <a:lstStyle/>
          <a:p>
            <a:r>
              <a:rPr lang="en-GB" sz="2400" dirty="0">
                <a:latin typeface="Calibri"/>
                <a:ea typeface="Calibri"/>
                <a:cs typeface="Calibri"/>
              </a:rPr>
              <a:t>Suggested essay plan</a:t>
            </a:r>
            <a:br>
              <a:rPr lang="en-GB" sz="2400" dirty="0">
                <a:latin typeface="Calibri"/>
              </a:rPr>
            </a:br>
            <a:r>
              <a:rPr lang="en-GB" sz="2400" b="1" u="sng" dirty="0">
                <a:latin typeface="Calibri"/>
                <a:ea typeface="Calibri"/>
                <a:cs typeface="Calibri"/>
              </a:rPr>
              <a:t>Compare and contrast the scope and approach to outdoor provision </a:t>
            </a:r>
            <a:br>
              <a:rPr lang="en-GB" sz="2400" b="1" u="sng" dirty="0">
                <a:latin typeface="Calibri"/>
                <a:ea typeface="Calibri"/>
                <a:cs typeface="Calibri"/>
              </a:rPr>
            </a:br>
            <a:r>
              <a:rPr lang="en-GB" sz="2400" b="1" u="sng" dirty="0">
                <a:latin typeface="Calibri"/>
                <a:ea typeface="Calibri"/>
                <a:cs typeface="Calibri"/>
              </a:rPr>
              <a:t>in two types of setting </a:t>
            </a:r>
            <a:endParaRPr lang="en-GB" sz="2400" dirty="0"/>
          </a:p>
        </p:txBody>
      </p:sp>
      <p:sp>
        <p:nvSpPr>
          <p:cNvPr id="3" name="Content Placeholder 2">
            <a:extLst>
              <a:ext uri="{FF2B5EF4-FFF2-40B4-BE49-F238E27FC236}">
                <a16:creationId xmlns:a16="http://schemas.microsoft.com/office/drawing/2014/main" id="{A693EDD4-3A6E-4539-0637-2DCE648D5CB9}"/>
              </a:ext>
            </a:extLst>
          </p:cNvPr>
          <p:cNvSpPr>
            <a:spLocks noGrp="1"/>
          </p:cNvSpPr>
          <p:nvPr>
            <p:ph idx="1"/>
          </p:nvPr>
        </p:nvSpPr>
        <p:spPr/>
        <p:txBody>
          <a:bodyPr>
            <a:normAutofit fontScale="55000" lnSpcReduction="20000"/>
          </a:bodyPr>
          <a:lstStyle/>
          <a:p>
            <a:pPr marL="0" indent="0">
              <a:buNone/>
            </a:pPr>
            <a:r>
              <a:rPr lang="en-GB" b="1" dirty="0"/>
              <a:t>Next, do the same with the </a:t>
            </a:r>
            <a:r>
              <a:rPr lang="en-GB" b="1" i="1" dirty="0"/>
              <a:t>approach</a:t>
            </a:r>
            <a:r>
              <a:rPr lang="en-GB" b="1" dirty="0"/>
              <a:t> for each setting (i.e. consider the way outdoor learning is delivered in each setting and the theories that underpin that delivery)</a:t>
            </a:r>
            <a:endParaRPr lang="en-GB" dirty="0"/>
          </a:p>
          <a:p>
            <a:pPr marL="0" indent="0">
              <a:buNone/>
            </a:pPr>
            <a:r>
              <a:rPr lang="en-GB" b="1" i="1" dirty="0">
                <a:solidFill>
                  <a:srgbClr val="FF0000"/>
                </a:solidFill>
              </a:rPr>
              <a:t>e.g. In EY, the best practice approach is to</a:t>
            </a:r>
            <a:r>
              <a:rPr lang="en-GB" b="1" i="1" dirty="0"/>
              <a:t>:</a:t>
            </a:r>
            <a:endParaRPr lang="en-GB" i="1" dirty="0"/>
          </a:p>
          <a:p>
            <a:pPr lvl="0"/>
            <a:r>
              <a:rPr lang="en-GB" dirty="0"/>
              <a:t>Provide continuous access to well-organised outdoor provision, not just at “playtime.” </a:t>
            </a:r>
          </a:p>
          <a:p>
            <a:pPr lvl="0"/>
            <a:r>
              <a:rPr lang="en-GB" dirty="0"/>
              <a:t>Ensure environments offer open-ended, natural resources (logs, water, sand, loose parts). </a:t>
            </a:r>
          </a:p>
          <a:p>
            <a:pPr lvl="0"/>
            <a:r>
              <a:rPr lang="en-GB" dirty="0"/>
              <a:t>Integrate opportunities for risk-taking in safe, structured ways. </a:t>
            </a:r>
          </a:p>
          <a:p>
            <a:pPr lvl="0"/>
            <a:r>
              <a:rPr lang="en-GB" dirty="0"/>
              <a:t>Use outdoor spaces intentionally to extend the indoor curriculum. </a:t>
            </a:r>
          </a:p>
          <a:p>
            <a:pPr lvl="0"/>
            <a:r>
              <a:rPr lang="en-GB" dirty="0"/>
              <a:t>Regularly rotate resources to keep the environment stimulating. </a:t>
            </a:r>
          </a:p>
          <a:p>
            <a:pPr lvl="0"/>
            <a:r>
              <a:rPr lang="en-GB" dirty="0"/>
              <a:t>Build in opportunities for sustained shared thinking between adults and children. </a:t>
            </a:r>
          </a:p>
          <a:p>
            <a:pPr lvl="0"/>
            <a:r>
              <a:rPr lang="en-GB" dirty="0"/>
              <a:t>Prioritise provision of waterproof clothing, boots, shelters for all-weather participation. </a:t>
            </a:r>
          </a:p>
          <a:p>
            <a:pPr lvl="0"/>
            <a:r>
              <a:rPr lang="en-GB" dirty="0"/>
              <a:t>Observing children outdoors in order to plan next steps based on how they explore and interact (Tinney, 2023)</a:t>
            </a:r>
          </a:p>
          <a:p>
            <a:pPr marL="0" lvl="0" indent="0">
              <a:buNone/>
            </a:pPr>
            <a:endParaRPr lang="en-GB" dirty="0"/>
          </a:p>
          <a:p>
            <a:pPr marL="571500" indent="-457200">
              <a:lnSpc>
                <a:spcPct val="115000"/>
              </a:lnSpc>
              <a:spcAft>
                <a:spcPts val="800"/>
              </a:spcAft>
            </a:pPr>
            <a:r>
              <a:rPr lang="en-GB" dirty="0"/>
              <a:t>Theories underpinning this approach</a:t>
            </a:r>
          </a:p>
        </p:txBody>
      </p:sp>
    </p:spTree>
    <p:extLst>
      <p:ext uri="{BB962C8B-B14F-4D97-AF65-F5344CB8AC3E}">
        <p14:creationId xmlns:p14="http://schemas.microsoft.com/office/powerpoint/2010/main" val="4066221483"/>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816F193E-1797-88A5-C91E-FAB0F87578D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88083CED-22BF-DBFE-28F2-E1BFCF061A59}"/>
              </a:ext>
            </a:extLst>
          </p:cNvPr>
          <p:cNvSpPr>
            <a:spLocks noGrp="1"/>
          </p:cNvSpPr>
          <p:nvPr>
            <p:ph type="title"/>
          </p:nvPr>
        </p:nvSpPr>
        <p:spPr/>
        <p:txBody>
          <a:bodyPr>
            <a:noAutofit/>
          </a:bodyPr>
          <a:lstStyle/>
          <a:p>
            <a:r>
              <a:rPr lang="en-GB" sz="2400" dirty="0">
                <a:latin typeface="Calibri"/>
                <a:ea typeface="Calibri"/>
                <a:cs typeface="Calibri"/>
              </a:rPr>
              <a:t>Suggested essay plan</a:t>
            </a:r>
            <a:br>
              <a:rPr lang="en-GB" sz="2400" dirty="0">
                <a:latin typeface="Calibri"/>
              </a:rPr>
            </a:br>
            <a:r>
              <a:rPr lang="en-GB" sz="2400" b="1" u="sng" dirty="0">
                <a:latin typeface="Calibri"/>
                <a:ea typeface="Calibri"/>
                <a:cs typeface="Calibri"/>
              </a:rPr>
              <a:t>Compare and contrast the scope and approach to outdoor provision </a:t>
            </a:r>
            <a:br>
              <a:rPr lang="en-GB" sz="2400" b="1" u="sng" dirty="0">
                <a:latin typeface="Calibri"/>
                <a:ea typeface="Calibri"/>
                <a:cs typeface="Calibri"/>
              </a:rPr>
            </a:br>
            <a:r>
              <a:rPr lang="en-GB" sz="2400" b="1" u="sng" dirty="0">
                <a:latin typeface="Calibri"/>
                <a:ea typeface="Calibri"/>
                <a:cs typeface="Calibri"/>
              </a:rPr>
              <a:t>in two types of setting </a:t>
            </a:r>
            <a:endParaRPr lang="en-GB" sz="2400" dirty="0"/>
          </a:p>
        </p:txBody>
      </p:sp>
      <p:sp>
        <p:nvSpPr>
          <p:cNvPr id="3" name="Content Placeholder 2">
            <a:extLst>
              <a:ext uri="{FF2B5EF4-FFF2-40B4-BE49-F238E27FC236}">
                <a16:creationId xmlns:a16="http://schemas.microsoft.com/office/drawing/2014/main" id="{7433A038-7715-3B17-DDE7-8B00F82248B9}"/>
              </a:ext>
            </a:extLst>
          </p:cNvPr>
          <p:cNvSpPr>
            <a:spLocks noGrp="1"/>
          </p:cNvSpPr>
          <p:nvPr>
            <p:ph idx="1"/>
          </p:nvPr>
        </p:nvSpPr>
        <p:spPr/>
        <p:txBody>
          <a:bodyPr>
            <a:normAutofit fontScale="55000" lnSpcReduction="20000"/>
          </a:bodyPr>
          <a:lstStyle/>
          <a:p>
            <a:pPr marL="0" indent="0">
              <a:buNone/>
            </a:pPr>
            <a:r>
              <a:rPr lang="en-GB" b="1" dirty="0"/>
              <a:t>Next, do the same with the </a:t>
            </a:r>
            <a:r>
              <a:rPr lang="en-GB" b="1" i="1" dirty="0"/>
              <a:t>approach</a:t>
            </a:r>
            <a:r>
              <a:rPr lang="en-GB" b="1" dirty="0"/>
              <a:t> for each setting (i.e. consider the way outdoor learning is delivered in each setting and the theories that underpin that delivery)</a:t>
            </a:r>
            <a:endParaRPr lang="en-GB" dirty="0"/>
          </a:p>
          <a:p>
            <a:pPr marL="0" indent="0">
              <a:buNone/>
            </a:pPr>
            <a:r>
              <a:rPr lang="en-GB" b="1" i="1" dirty="0">
                <a:solidFill>
                  <a:srgbClr val="FF0000"/>
                </a:solidFill>
              </a:rPr>
              <a:t>e.g. In Primary, the best practice approach is to</a:t>
            </a:r>
            <a:r>
              <a:rPr lang="en-GB" b="1" dirty="0"/>
              <a:t>:</a:t>
            </a:r>
            <a:endParaRPr lang="en-GB" dirty="0"/>
          </a:p>
          <a:p>
            <a:pPr lvl="0"/>
            <a:r>
              <a:rPr lang="en-GB" dirty="0"/>
              <a:t>Integrate outdoor learning regularly, not only for special events or one-off lessons.</a:t>
            </a:r>
          </a:p>
          <a:p>
            <a:pPr lvl="0"/>
            <a:r>
              <a:rPr lang="en-GB" dirty="0"/>
              <a:t>Plan curriculum links explicitly (e.g. measuring in maths, biodiversity in science, descriptive writing in LLC).</a:t>
            </a:r>
          </a:p>
          <a:p>
            <a:pPr lvl="0"/>
            <a:r>
              <a:rPr lang="en-GB" dirty="0"/>
              <a:t>Train staff so that outdoor learning is consistent and purposeful.</a:t>
            </a:r>
          </a:p>
          <a:p>
            <a:pPr lvl="0"/>
            <a:r>
              <a:rPr lang="en-GB" dirty="0"/>
              <a:t>Provide defined outdoor learning areas and equipment (e.g. gardens, investigation zones, tools).</a:t>
            </a:r>
          </a:p>
          <a:p>
            <a:pPr lvl="0"/>
            <a:r>
              <a:rPr lang="en-GB" dirty="0"/>
              <a:t>Encourage pupil-led exploration and inquiry.</a:t>
            </a:r>
          </a:p>
          <a:p>
            <a:pPr lvl="0"/>
            <a:r>
              <a:rPr lang="en-GB" dirty="0"/>
              <a:t>Embed risk-benefit assessments as part of learning, not obstacles to it.</a:t>
            </a:r>
          </a:p>
          <a:p>
            <a:pPr lvl="0"/>
            <a:r>
              <a:rPr lang="en-GB" dirty="0"/>
              <a:t>Use local community spaces (parks, woodlands, school grounds) to expand provision.</a:t>
            </a:r>
          </a:p>
          <a:p>
            <a:pPr lvl="0"/>
            <a:r>
              <a:rPr lang="en-GB" dirty="0"/>
              <a:t>Ensure inclusive access, adapting tasks for different abilities, needs and interests (WAG, 2009)</a:t>
            </a:r>
          </a:p>
          <a:p>
            <a:pPr marL="0" lvl="0" indent="0">
              <a:buNone/>
            </a:pPr>
            <a:endParaRPr lang="en-GB" dirty="0"/>
          </a:p>
          <a:p>
            <a:pPr lvl="0"/>
            <a:r>
              <a:rPr lang="en-GB" dirty="0"/>
              <a:t>Theories underpinning this approach</a:t>
            </a:r>
          </a:p>
          <a:p>
            <a:pPr marL="457200">
              <a:lnSpc>
                <a:spcPct val="115000"/>
              </a:lnSpc>
              <a:spcAft>
                <a:spcPts val="800"/>
              </a:spcAft>
              <a:buNone/>
            </a:pPr>
            <a:endParaRPr lang="en-GB" dirty="0"/>
          </a:p>
        </p:txBody>
      </p:sp>
    </p:spTree>
    <p:extLst>
      <p:ext uri="{BB962C8B-B14F-4D97-AF65-F5344CB8AC3E}">
        <p14:creationId xmlns:p14="http://schemas.microsoft.com/office/powerpoint/2010/main" val="37382681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B00D3BE4-7BD6-E7B2-918C-BB3C481B71CF}"/>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C7F232B8-44CE-58B6-C06B-0759446E569B}"/>
              </a:ext>
            </a:extLst>
          </p:cNvPr>
          <p:cNvSpPr>
            <a:spLocks noGrp="1"/>
          </p:cNvSpPr>
          <p:nvPr>
            <p:ph type="title"/>
          </p:nvPr>
        </p:nvSpPr>
        <p:spPr/>
        <p:txBody>
          <a:bodyPr>
            <a:noAutofit/>
          </a:bodyPr>
          <a:lstStyle/>
          <a:p>
            <a:r>
              <a:rPr lang="en-GB" sz="2400" dirty="0">
                <a:latin typeface="Calibri"/>
                <a:ea typeface="Calibri"/>
                <a:cs typeface="Calibri"/>
              </a:rPr>
              <a:t>Suggested essay plan</a:t>
            </a:r>
            <a:br>
              <a:rPr lang="en-GB" sz="2400" dirty="0">
                <a:latin typeface="Calibri"/>
              </a:rPr>
            </a:br>
            <a:r>
              <a:rPr lang="en-GB" sz="2400" b="1" u="sng" dirty="0">
                <a:latin typeface="Calibri"/>
                <a:ea typeface="Calibri"/>
                <a:cs typeface="Calibri"/>
              </a:rPr>
              <a:t>Compare and contrast the scope and approach to outdoor provision </a:t>
            </a:r>
            <a:br>
              <a:rPr lang="en-GB" sz="2400" b="1" u="sng" dirty="0">
                <a:latin typeface="Calibri"/>
                <a:ea typeface="Calibri"/>
                <a:cs typeface="Calibri"/>
              </a:rPr>
            </a:br>
            <a:r>
              <a:rPr lang="en-GB" sz="2400" b="1" u="sng" dirty="0">
                <a:latin typeface="Calibri"/>
                <a:ea typeface="Calibri"/>
                <a:cs typeface="Calibri"/>
              </a:rPr>
              <a:t>in two types of setting </a:t>
            </a:r>
            <a:endParaRPr lang="en-GB" sz="2400" dirty="0"/>
          </a:p>
        </p:txBody>
      </p:sp>
      <p:sp>
        <p:nvSpPr>
          <p:cNvPr id="3" name="Content Placeholder 2">
            <a:extLst>
              <a:ext uri="{FF2B5EF4-FFF2-40B4-BE49-F238E27FC236}">
                <a16:creationId xmlns:a16="http://schemas.microsoft.com/office/drawing/2014/main" id="{73875D7D-0518-A938-9FFD-023ED22D6F24}"/>
              </a:ext>
            </a:extLst>
          </p:cNvPr>
          <p:cNvSpPr>
            <a:spLocks noGrp="1"/>
          </p:cNvSpPr>
          <p:nvPr>
            <p:ph idx="1"/>
          </p:nvPr>
        </p:nvSpPr>
        <p:spPr/>
        <p:txBody>
          <a:bodyPr>
            <a:normAutofit lnSpcReduction="10000"/>
          </a:bodyPr>
          <a:lstStyle/>
          <a:p>
            <a:pPr marL="0" indent="0">
              <a:spcBef>
                <a:spcPts val="20"/>
              </a:spcBef>
              <a:buNone/>
            </a:pPr>
            <a:r>
              <a:rPr lang="en-US" b="1" dirty="0" err="1">
                <a:latin typeface="Calibri"/>
                <a:ea typeface="Calibri"/>
                <a:cs typeface="Calibri"/>
              </a:rPr>
              <a:t>Analyse</a:t>
            </a:r>
            <a:r>
              <a:rPr lang="en-US" b="1" dirty="0">
                <a:latin typeface="Calibri"/>
                <a:ea typeface="Calibri"/>
                <a:cs typeface="Calibri"/>
              </a:rPr>
              <a:t> the differences and similarities between the approach of the 2 settings</a:t>
            </a:r>
            <a:endParaRPr lang="en-US" b="1" dirty="0"/>
          </a:p>
          <a:p>
            <a:pPr marL="0" indent="0">
              <a:spcBef>
                <a:spcPts val="20"/>
              </a:spcBef>
              <a:buNone/>
            </a:pPr>
            <a:r>
              <a:rPr lang="en-US" dirty="0">
                <a:latin typeface="Calibri"/>
                <a:ea typeface="Calibri"/>
                <a:cs typeface="Calibri"/>
              </a:rPr>
              <a:t>e.g.</a:t>
            </a:r>
          </a:p>
          <a:p>
            <a:pPr>
              <a:spcBef>
                <a:spcPts val="20"/>
              </a:spcBef>
            </a:pPr>
            <a:r>
              <a:rPr lang="en-US" dirty="0">
                <a:latin typeface="Calibri"/>
                <a:ea typeface="Calibri"/>
                <a:cs typeface="Calibri"/>
              </a:rPr>
              <a:t>Whereas Setting A focuses on…, Setting B </a:t>
            </a:r>
            <a:r>
              <a:rPr lang="en-US" dirty="0" err="1">
                <a:latin typeface="Calibri"/>
                <a:ea typeface="Calibri"/>
                <a:cs typeface="Calibri"/>
              </a:rPr>
              <a:t>emphasises</a:t>
            </a:r>
            <a:r>
              <a:rPr lang="en-US" dirty="0">
                <a:latin typeface="Calibri"/>
                <a:ea typeface="Calibri"/>
                <a:cs typeface="Calibri"/>
              </a:rPr>
              <a:t>…”</a:t>
            </a:r>
          </a:p>
          <a:p>
            <a:pPr>
              <a:spcBef>
                <a:spcPts val="20"/>
              </a:spcBef>
            </a:pPr>
            <a:r>
              <a:rPr lang="en-US" dirty="0">
                <a:latin typeface="Calibri"/>
                <a:ea typeface="Calibri"/>
                <a:cs typeface="Calibri"/>
              </a:rPr>
              <a:t>“In contrast…”</a:t>
            </a:r>
          </a:p>
          <a:p>
            <a:pPr>
              <a:spcBef>
                <a:spcPts val="20"/>
              </a:spcBef>
            </a:pPr>
            <a:r>
              <a:rPr lang="en-US" dirty="0">
                <a:latin typeface="Calibri"/>
                <a:ea typeface="Calibri"/>
                <a:cs typeface="Calibri"/>
              </a:rPr>
              <a:t>“Similarly…”</a:t>
            </a:r>
          </a:p>
          <a:p>
            <a:pPr>
              <a:spcBef>
                <a:spcPts val="20"/>
              </a:spcBef>
            </a:pPr>
            <a:r>
              <a:rPr lang="en-US" dirty="0">
                <a:latin typeface="Calibri"/>
                <a:ea typeface="Calibri"/>
                <a:cs typeface="Calibri"/>
              </a:rPr>
              <a:t>“This reflects differences in developmental needs/</a:t>
            </a:r>
            <a:r>
              <a:rPr lang="en-US" dirty="0" err="1">
                <a:latin typeface="Calibri"/>
                <a:ea typeface="Calibri"/>
                <a:cs typeface="Calibri"/>
              </a:rPr>
              <a:t>behavioural</a:t>
            </a:r>
            <a:r>
              <a:rPr lang="en-US" dirty="0">
                <a:latin typeface="Calibri"/>
                <a:ea typeface="Calibri"/>
                <a:cs typeface="Calibri"/>
              </a:rPr>
              <a:t> expectations/curriculum demands/ age restrictions ……”</a:t>
            </a:r>
          </a:p>
          <a:p>
            <a:pPr marL="0" indent="0">
              <a:buNone/>
            </a:pPr>
            <a:endParaRPr lang="en-GB" dirty="0"/>
          </a:p>
          <a:p>
            <a:pPr marL="457200">
              <a:lnSpc>
                <a:spcPct val="115000"/>
              </a:lnSpc>
              <a:spcAft>
                <a:spcPts val="800"/>
              </a:spcAft>
              <a:buNone/>
            </a:pPr>
            <a:endParaRPr lang="en-GB" dirty="0"/>
          </a:p>
        </p:txBody>
      </p:sp>
    </p:spTree>
    <p:extLst>
      <p:ext uri="{BB962C8B-B14F-4D97-AF65-F5344CB8AC3E}">
        <p14:creationId xmlns:p14="http://schemas.microsoft.com/office/powerpoint/2010/main" val="137297717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F5D7F7-5E31-FC33-B912-E39D7613A2F9}"/>
              </a:ext>
            </a:extLst>
          </p:cNvPr>
          <p:cNvSpPr>
            <a:spLocks noGrp="1"/>
          </p:cNvSpPr>
          <p:nvPr>
            <p:ph type="title"/>
          </p:nvPr>
        </p:nvSpPr>
        <p:spPr/>
        <p:txBody>
          <a:bodyPr>
            <a:noAutofit/>
          </a:bodyPr>
          <a:lstStyle/>
          <a:p>
            <a:r>
              <a:rPr lang="en-GB" sz="2400" dirty="0">
                <a:latin typeface="Calibri"/>
                <a:ea typeface="Calibri"/>
                <a:cs typeface="Calibri"/>
              </a:rPr>
              <a:t>Suggested essay plan</a:t>
            </a:r>
            <a:br>
              <a:rPr lang="en-GB" sz="2400" dirty="0">
                <a:latin typeface="Calibri"/>
              </a:rPr>
            </a:br>
            <a:r>
              <a:rPr lang="en-GB" sz="2400" b="1" u="sng" dirty="0">
                <a:latin typeface="Calibri"/>
                <a:ea typeface="Calibri"/>
                <a:cs typeface="Calibri"/>
              </a:rPr>
              <a:t>Compare and contrast the scope and approach to outdoor provision </a:t>
            </a:r>
            <a:br>
              <a:rPr lang="en-GB" sz="2400" b="1" u="sng" dirty="0">
                <a:latin typeface="Calibri"/>
                <a:ea typeface="Calibri"/>
                <a:cs typeface="Calibri"/>
              </a:rPr>
            </a:br>
            <a:r>
              <a:rPr lang="en-GB" sz="2400" b="1" u="sng" dirty="0">
                <a:latin typeface="Calibri"/>
                <a:ea typeface="Calibri"/>
                <a:cs typeface="Calibri"/>
              </a:rPr>
              <a:t>in two types of setting </a:t>
            </a:r>
            <a:endParaRPr lang="en-US" sz="2400" dirty="0"/>
          </a:p>
        </p:txBody>
      </p:sp>
      <p:sp>
        <p:nvSpPr>
          <p:cNvPr id="5" name="Content Placeholder 4">
            <a:extLst>
              <a:ext uri="{FF2B5EF4-FFF2-40B4-BE49-F238E27FC236}">
                <a16:creationId xmlns:a16="http://schemas.microsoft.com/office/drawing/2014/main" id="{D9D824F8-B975-CA2B-F5FD-CFFB1EE22B35}"/>
              </a:ext>
            </a:extLst>
          </p:cNvPr>
          <p:cNvSpPr>
            <a:spLocks noGrp="1"/>
          </p:cNvSpPr>
          <p:nvPr>
            <p:ph idx="1"/>
          </p:nvPr>
        </p:nvSpPr>
        <p:spPr/>
        <p:txBody>
          <a:bodyPr vert="horz" lIns="91440" tIns="45720" rIns="91440" bIns="45720" rtlCol="0" anchor="t">
            <a:normAutofit lnSpcReduction="10000"/>
          </a:bodyPr>
          <a:lstStyle/>
          <a:p>
            <a:pPr marL="0" indent="0">
              <a:spcBef>
                <a:spcPts val="20"/>
              </a:spcBef>
              <a:buNone/>
            </a:pPr>
            <a:endParaRPr lang="en-US" sz="1600" dirty="0">
              <a:latin typeface="Calibri"/>
              <a:ea typeface="Calibri"/>
              <a:cs typeface="Calibri"/>
            </a:endParaRPr>
          </a:p>
          <a:p>
            <a:pPr marL="0" indent="0">
              <a:spcBef>
                <a:spcPts val="20"/>
              </a:spcBef>
              <a:buNone/>
            </a:pPr>
            <a:r>
              <a:rPr lang="en-US" sz="2400" b="1" dirty="0">
                <a:latin typeface="Calibri"/>
                <a:ea typeface="Calibri"/>
                <a:cs typeface="Calibri"/>
              </a:rPr>
              <a:t>Conclusion</a:t>
            </a:r>
          </a:p>
          <a:p>
            <a:pPr marL="0" indent="0">
              <a:spcBef>
                <a:spcPts val="20"/>
              </a:spcBef>
              <a:buNone/>
            </a:pPr>
            <a:r>
              <a:rPr lang="en-US" sz="2400" dirty="0" err="1">
                <a:latin typeface="Calibri"/>
                <a:ea typeface="Calibri"/>
                <a:cs typeface="Calibri"/>
              </a:rPr>
              <a:t>Summarise</a:t>
            </a:r>
            <a:r>
              <a:rPr lang="en-US" sz="2400" dirty="0">
                <a:latin typeface="Calibri"/>
                <a:ea typeface="Calibri"/>
                <a:cs typeface="Calibri"/>
              </a:rPr>
              <a:t>:</a:t>
            </a:r>
          </a:p>
          <a:p>
            <a:r>
              <a:rPr lang="en-US" sz="2400" dirty="0">
                <a:latin typeface="Calibri"/>
                <a:ea typeface="Calibri"/>
                <a:cs typeface="Calibri"/>
              </a:rPr>
              <a:t>What each setting aims to achieve</a:t>
            </a:r>
          </a:p>
          <a:p>
            <a:r>
              <a:rPr lang="en-US" sz="2400" dirty="0">
                <a:latin typeface="Calibri"/>
                <a:ea typeface="Calibri"/>
                <a:cs typeface="Calibri"/>
              </a:rPr>
              <a:t>Key differences and key similarities</a:t>
            </a:r>
          </a:p>
          <a:p>
            <a:r>
              <a:rPr lang="en-US" sz="2400" dirty="0">
                <a:latin typeface="Calibri"/>
                <a:ea typeface="Calibri"/>
                <a:cs typeface="Calibri"/>
              </a:rPr>
              <a:t>How their approaches may differ but reflect the needs of their learners and the relevant curriculum related to their settings</a:t>
            </a:r>
          </a:p>
          <a:p>
            <a:pPr marL="0" indent="0">
              <a:spcBef>
                <a:spcPts val="20"/>
              </a:spcBef>
              <a:buNone/>
            </a:pPr>
            <a:endParaRPr lang="en-US" sz="2400" b="1" dirty="0">
              <a:latin typeface="Calibri"/>
              <a:ea typeface="Calibri"/>
              <a:cs typeface="Calibri"/>
            </a:endParaRPr>
          </a:p>
          <a:p>
            <a:pPr marL="0" indent="0">
              <a:spcBef>
                <a:spcPts val="20"/>
              </a:spcBef>
              <a:buNone/>
            </a:pPr>
            <a:r>
              <a:rPr lang="en-US" sz="2400" b="1" dirty="0">
                <a:latin typeface="Calibri"/>
                <a:ea typeface="Calibri"/>
                <a:cs typeface="Calibri"/>
              </a:rPr>
              <a:t>Reference list</a:t>
            </a:r>
          </a:p>
          <a:p>
            <a:pPr marL="0" indent="0" algn="ctr">
              <a:spcBef>
                <a:spcPts val="20"/>
              </a:spcBef>
              <a:buNone/>
            </a:pPr>
            <a:r>
              <a:rPr lang="en-US" sz="2400" b="1" i="1" dirty="0">
                <a:solidFill>
                  <a:srgbClr val="FF0000"/>
                </a:solidFill>
                <a:latin typeface="Calibri"/>
                <a:ea typeface="Calibri"/>
                <a:cs typeface="Calibri"/>
              </a:rPr>
              <a:t>                                  Focus on scope and approach. You do not have enough words to drift off these key aspects.</a:t>
            </a:r>
          </a:p>
          <a:p>
            <a:endParaRPr lang="en-US" dirty="0"/>
          </a:p>
        </p:txBody>
      </p:sp>
    </p:spTree>
    <p:extLst>
      <p:ext uri="{BB962C8B-B14F-4D97-AF65-F5344CB8AC3E}">
        <p14:creationId xmlns:p14="http://schemas.microsoft.com/office/powerpoint/2010/main" val="3512233748"/>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220A7033-2AFA-8723-45B1-37A01E230A25}"/>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7CBB02D3-7D81-46FA-9C21-9BEC3CE91F62}"/>
              </a:ext>
            </a:extLst>
          </p:cNvPr>
          <p:cNvSpPr txBox="1">
            <a:spLocks/>
          </p:cNvSpPr>
          <p:nvPr/>
        </p:nvSpPr>
        <p:spPr>
          <a:xfrm>
            <a:off x="838200" y="350611"/>
            <a:ext cx="10515600" cy="841376"/>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4800" dirty="0" err="1">
                <a:latin typeface="Arial" panose="020B0604020202020204" pitchFamily="34" charset="0"/>
                <a:cs typeface="Arial" panose="020B0604020202020204" pitchFamily="34" charset="0"/>
              </a:rPr>
              <a:t>Aseiniad</a:t>
            </a:r>
            <a:r>
              <a:rPr lang="en-GB" sz="4800" dirty="0">
                <a:latin typeface="Arial" panose="020B0604020202020204" pitchFamily="34" charset="0"/>
                <a:cs typeface="Arial" panose="020B0604020202020204" pitchFamily="34" charset="0"/>
              </a:rPr>
              <a:t>          </a:t>
            </a:r>
            <a:r>
              <a:rPr lang="en-GB" sz="4800" dirty="0">
                <a:solidFill>
                  <a:srgbClr val="0070C0"/>
                </a:solidFill>
                <a:latin typeface="Arial" panose="020B0604020202020204" pitchFamily="34" charset="0"/>
                <a:cs typeface="Arial" panose="020B0604020202020204" pitchFamily="34" charset="0"/>
              </a:rPr>
              <a:t>Assignment</a:t>
            </a:r>
          </a:p>
        </p:txBody>
      </p:sp>
      <p:sp>
        <p:nvSpPr>
          <p:cNvPr id="5" name="Title 1">
            <a:extLst>
              <a:ext uri="{FF2B5EF4-FFF2-40B4-BE49-F238E27FC236}">
                <a16:creationId xmlns:a16="http://schemas.microsoft.com/office/drawing/2014/main" id="{47DE1DA0-DDA9-773A-8620-DE4F7535C4AF}"/>
              </a:ext>
            </a:extLst>
          </p:cNvPr>
          <p:cNvSpPr txBox="1">
            <a:spLocks/>
          </p:cNvSpPr>
          <p:nvPr/>
        </p:nvSpPr>
        <p:spPr>
          <a:xfrm>
            <a:off x="783772" y="1109707"/>
            <a:ext cx="10515600" cy="659221"/>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r>
              <a:rPr lang="en-GB" sz="3600" dirty="0" err="1">
                <a:latin typeface="Arial" panose="020B0604020202020204" pitchFamily="34" charset="0"/>
                <a:cs typeface="Arial" panose="020B0604020202020204" pitchFamily="34" charset="0"/>
              </a:rPr>
              <a:t>Portffolio</a:t>
            </a:r>
            <a:r>
              <a:rPr lang="en-GB" sz="3600" b="1" dirty="0">
                <a:latin typeface="Arial" panose="020B0604020202020204" pitchFamily="34" charset="0"/>
                <a:cs typeface="Arial" panose="020B0604020202020204" pitchFamily="34" charset="0"/>
              </a:rPr>
              <a:t>      </a:t>
            </a:r>
            <a:r>
              <a:rPr lang="en-GB" sz="3600" dirty="0">
                <a:solidFill>
                  <a:srgbClr val="0070C0"/>
                </a:solidFill>
                <a:latin typeface="Arial" panose="020B0604020202020204" pitchFamily="34" charset="0"/>
                <a:cs typeface="Arial" panose="020B0604020202020204" pitchFamily="34" charset="0"/>
              </a:rPr>
              <a:t>Portfolio</a:t>
            </a:r>
          </a:p>
        </p:txBody>
      </p:sp>
      <p:sp>
        <p:nvSpPr>
          <p:cNvPr id="9" name="Rectangle: Folded Corner 8">
            <a:extLst>
              <a:ext uri="{FF2B5EF4-FFF2-40B4-BE49-F238E27FC236}">
                <a16:creationId xmlns:a16="http://schemas.microsoft.com/office/drawing/2014/main" id="{46C0C1E6-6E76-B258-5268-8018A4781F83}"/>
              </a:ext>
            </a:extLst>
          </p:cNvPr>
          <p:cNvSpPr/>
          <p:nvPr/>
        </p:nvSpPr>
        <p:spPr>
          <a:xfrm>
            <a:off x="9168382" y="2449285"/>
            <a:ext cx="2923060" cy="3510644"/>
          </a:xfrm>
          <a:prstGeom prst="foldedCorner">
            <a:avLst/>
          </a:prstGeom>
          <a:solidFill>
            <a:schemeClr val="accent5">
              <a:lumMod val="40000"/>
              <a:lumOff val="60000"/>
            </a:schemeClr>
          </a:solidFill>
          <a:ln>
            <a:solidFill>
              <a:schemeClr val="accent5">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indent="0" algn="ctr">
              <a:buFont typeface="Arial" panose="020B0604020202020204" pitchFamily="34" charset="0"/>
              <a:buNone/>
            </a:pPr>
            <a:r>
              <a:rPr lang="en-GB" b="1" u="sng" dirty="0">
                <a:solidFill>
                  <a:schemeClr val="tx1"/>
                </a:solidFill>
                <a:latin typeface="Arial" panose="020B0604020202020204" pitchFamily="34" charset="0"/>
                <a:cs typeface="Arial" panose="020B0604020202020204" pitchFamily="34" charset="0"/>
              </a:rPr>
              <a:t>Literature Review </a:t>
            </a:r>
          </a:p>
          <a:p>
            <a:pPr indent="0" algn="ctr">
              <a:buFont typeface="Arial" panose="020B0604020202020204" pitchFamily="34" charset="0"/>
              <a:buNone/>
            </a:pPr>
            <a:r>
              <a:rPr lang="en-GB" dirty="0">
                <a:solidFill>
                  <a:schemeClr val="tx1"/>
                </a:solidFill>
                <a:latin typeface="Arial" panose="020B0604020202020204" pitchFamily="34" charset="0"/>
                <a:cs typeface="Arial" panose="020B0604020202020204" pitchFamily="34" charset="0"/>
              </a:rPr>
              <a:t>‘The role of Outdoor Education’</a:t>
            </a:r>
          </a:p>
          <a:p>
            <a:pPr indent="0" algn="ctr">
              <a:buFont typeface="Arial" panose="020B0604020202020204" pitchFamily="34" charset="0"/>
              <a:buNone/>
            </a:pPr>
            <a:endParaRPr lang="en-GB" dirty="0">
              <a:solidFill>
                <a:schemeClr val="tx1"/>
              </a:solidFill>
              <a:latin typeface="Arial" panose="020B0604020202020204" pitchFamily="34" charset="0"/>
              <a:cs typeface="Arial" panose="020B0604020202020204" pitchFamily="34" charset="0"/>
            </a:endParaRPr>
          </a:p>
          <a:p>
            <a:pPr algn="r"/>
            <a:r>
              <a:rPr lang="en-GB" dirty="0">
                <a:solidFill>
                  <a:schemeClr val="tx1"/>
                </a:solidFill>
                <a:latin typeface="Arial" panose="020B0604020202020204" pitchFamily="34" charset="0"/>
                <a:cs typeface="Arial" panose="020B0604020202020204" pitchFamily="34" charset="0"/>
              </a:rPr>
              <a:t>(Approx. 1700 words)</a:t>
            </a:r>
          </a:p>
          <a:p>
            <a:pPr indent="0" algn="ctr">
              <a:buFont typeface="Arial" panose="020B0604020202020204" pitchFamily="34" charset="0"/>
              <a:buNone/>
            </a:pPr>
            <a:endParaRPr lang="en-US" dirty="0">
              <a:solidFill>
                <a:schemeClr val="tx1"/>
              </a:solidFill>
              <a:latin typeface="Arial" panose="020B0604020202020204" pitchFamily="34" charset="0"/>
              <a:cs typeface="Arial" panose="020B0604020202020204" pitchFamily="34" charset="0"/>
            </a:endParaRPr>
          </a:p>
        </p:txBody>
      </p:sp>
      <p:sp>
        <p:nvSpPr>
          <p:cNvPr id="10" name="Rectangle: Folded Corner 9">
            <a:extLst>
              <a:ext uri="{FF2B5EF4-FFF2-40B4-BE49-F238E27FC236}">
                <a16:creationId xmlns:a16="http://schemas.microsoft.com/office/drawing/2014/main" id="{8537B290-00F4-54D9-0560-5C5FFDA5474A}"/>
              </a:ext>
            </a:extLst>
          </p:cNvPr>
          <p:cNvSpPr/>
          <p:nvPr/>
        </p:nvSpPr>
        <p:spPr>
          <a:xfrm>
            <a:off x="122464" y="2449285"/>
            <a:ext cx="2923060" cy="3510644"/>
          </a:xfrm>
          <a:prstGeom prst="foldedCorner">
            <a:avLst/>
          </a:prstGeom>
          <a:solidFill>
            <a:schemeClr val="accent2">
              <a:lumMod val="40000"/>
              <a:lumOff val="60000"/>
            </a:schemeClr>
          </a:solidFill>
          <a:ln>
            <a:solidFill>
              <a:schemeClr val="accent2">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Font typeface="Arial" panose="020B0604020202020204" pitchFamily="34" charset="0"/>
              <a:buNone/>
            </a:pPr>
            <a:endParaRPr lang="en-GB" sz="1800"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sz="1800" b="1" u="sng" dirty="0">
                <a:solidFill>
                  <a:schemeClr val="tx1"/>
                </a:solidFill>
                <a:latin typeface="Arial" panose="020B0604020202020204" pitchFamily="34" charset="0"/>
                <a:cs typeface="Arial" panose="020B0604020202020204" pitchFamily="34" charset="0"/>
              </a:rPr>
              <a:t>Essay</a:t>
            </a:r>
          </a:p>
          <a:p>
            <a:pPr marL="0" indent="0" algn="ctr">
              <a:buFont typeface="Arial" panose="020B0604020202020204" pitchFamily="34" charset="0"/>
              <a:buNone/>
            </a:pPr>
            <a:endParaRPr lang="en-GB" sz="1800"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dirty="0">
                <a:solidFill>
                  <a:schemeClr val="tx1"/>
                </a:solidFill>
                <a:latin typeface="Arial" panose="020B0604020202020204" pitchFamily="34" charset="0"/>
                <a:cs typeface="Arial" panose="020B0604020202020204" pitchFamily="34" charset="0"/>
              </a:rPr>
              <a:t>‘Compare and contrast the scope and approach to outdoor provision in two types of setting e.g. early years, primary, secondary, PRU, ALN units, etc’</a:t>
            </a:r>
          </a:p>
          <a:p>
            <a:pPr marL="0" indent="0" algn="ctr">
              <a:buFont typeface="Arial" panose="020B0604020202020204" pitchFamily="34" charset="0"/>
              <a:buNone/>
            </a:pPr>
            <a:endParaRPr lang="en-GB" dirty="0">
              <a:solidFill>
                <a:schemeClr val="tx1"/>
              </a:solidFill>
              <a:latin typeface="Arial" panose="020B0604020202020204" pitchFamily="34" charset="0"/>
              <a:cs typeface="Arial" panose="020B0604020202020204" pitchFamily="34" charset="0"/>
            </a:endParaRPr>
          </a:p>
          <a:p>
            <a:pPr algn="r"/>
            <a:r>
              <a:rPr lang="en-GB" sz="1800" dirty="0">
                <a:solidFill>
                  <a:schemeClr val="tx1"/>
                </a:solidFill>
                <a:latin typeface="Arial" panose="020B0604020202020204" pitchFamily="34" charset="0"/>
                <a:cs typeface="Arial" panose="020B0604020202020204" pitchFamily="34" charset="0"/>
              </a:rPr>
              <a:t>(Approx. 1200 words)</a:t>
            </a:r>
          </a:p>
          <a:p>
            <a:pPr marL="0" indent="0" algn="ctr">
              <a:buFont typeface="Arial" panose="020B0604020202020204" pitchFamily="34" charset="0"/>
              <a:buNone/>
            </a:pPr>
            <a:endParaRPr lang="en-US" dirty="0">
              <a:solidFill>
                <a:schemeClr val="tx1"/>
              </a:solidFill>
              <a:latin typeface="Arial" panose="020B0604020202020204" pitchFamily="34" charset="0"/>
              <a:cs typeface="Arial" panose="020B0604020202020204" pitchFamily="34" charset="0"/>
            </a:endParaRPr>
          </a:p>
        </p:txBody>
      </p:sp>
      <p:sp>
        <p:nvSpPr>
          <p:cNvPr id="11" name="Rectangle: Folded Corner 10">
            <a:extLst>
              <a:ext uri="{FF2B5EF4-FFF2-40B4-BE49-F238E27FC236}">
                <a16:creationId xmlns:a16="http://schemas.microsoft.com/office/drawing/2014/main" id="{E31B5D1D-5F7A-9F0B-DD2A-439D6C4F4692}"/>
              </a:ext>
            </a:extLst>
          </p:cNvPr>
          <p:cNvSpPr/>
          <p:nvPr/>
        </p:nvSpPr>
        <p:spPr>
          <a:xfrm>
            <a:off x="3135465" y="2449285"/>
            <a:ext cx="2923060" cy="3510644"/>
          </a:xfrm>
          <a:prstGeom prst="foldedCorner">
            <a:avLst/>
          </a:prstGeom>
          <a:solidFill>
            <a:schemeClr val="accent4">
              <a:lumMod val="40000"/>
              <a:lumOff val="60000"/>
            </a:schemeClr>
          </a:solidFill>
          <a:ln>
            <a:solidFill>
              <a:schemeClr val="accent4">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indent="0" algn="ctr">
              <a:buFont typeface="Arial" panose="020B0604020202020204" pitchFamily="34" charset="0"/>
              <a:buNone/>
            </a:pPr>
            <a:r>
              <a:rPr lang="en-GB" b="1" dirty="0">
                <a:solidFill>
                  <a:schemeClr val="tx1"/>
                </a:solidFill>
                <a:latin typeface="Arial" panose="020B0604020202020204" pitchFamily="34" charset="0"/>
                <a:cs typeface="Arial" panose="020B0604020202020204" pitchFamily="34" charset="0"/>
              </a:rPr>
              <a:t> </a:t>
            </a:r>
          </a:p>
          <a:p>
            <a:pPr marL="0" indent="0" algn="ctr">
              <a:buFont typeface="Arial" panose="020B0604020202020204" pitchFamily="34" charset="0"/>
              <a:buNone/>
            </a:pPr>
            <a:endParaRPr lang="en-GB" b="1"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b="1" u="sng" dirty="0">
                <a:solidFill>
                  <a:schemeClr val="tx1"/>
                </a:solidFill>
                <a:latin typeface="Arial" panose="020B0604020202020204" pitchFamily="34" charset="0"/>
                <a:cs typeface="Arial" panose="020B0604020202020204" pitchFamily="34" charset="0"/>
              </a:rPr>
              <a:t>Flyer</a:t>
            </a: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endParaRPr lang="en-GB" b="1" u="sng" dirty="0">
              <a:solidFill>
                <a:schemeClr val="tx1"/>
              </a:solidFill>
              <a:latin typeface="Arial" panose="020B0604020202020204" pitchFamily="34" charset="0"/>
              <a:cs typeface="Arial" panose="020B0604020202020204" pitchFamily="34" charset="0"/>
            </a:endParaRPr>
          </a:p>
          <a:p>
            <a:pPr algn="r"/>
            <a:r>
              <a:rPr lang="en-GB" dirty="0">
                <a:solidFill>
                  <a:schemeClr val="tx1"/>
                </a:solidFill>
                <a:latin typeface="Arial" panose="020B0604020202020204" pitchFamily="34" charset="0"/>
                <a:cs typeface="Arial" panose="020B0604020202020204" pitchFamily="34" charset="0"/>
              </a:rPr>
              <a:t>(Approx. 500 words)</a:t>
            </a:r>
          </a:p>
          <a:p>
            <a:pPr algn="r"/>
            <a:endParaRPr lang="en-GB" dirty="0">
              <a:solidFill>
                <a:schemeClr val="tx1"/>
              </a:solidFill>
              <a:latin typeface="Arial" panose="020B0604020202020204" pitchFamily="34" charset="0"/>
              <a:cs typeface="Arial" panose="020B0604020202020204" pitchFamily="34" charset="0"/>
            </a:endParaRPr>
          </a:p>
          <a:p>
            <a:pPr algn="r"/>
            <a:endParaRPr lang="en-GB" dirty="0">
              <a:solidFill>
                <a:schemeClr val="tx1"/>
              </a:solidFill>
              <a:latin typeface="Arial" panose="020B0604020202020204" pitchFamily="34" charset="0"/>
              <a:cs typeface="Arial" panose="020B0604020202020204" pitchFamily="34" charset="0"/>
            </a:endParaRPr>
          </a:p>
          <a:p>
            <a:pPr algn="r"/>
            <a:endParaRPr lang="en-GB" dirty="0">
              <a:solidFill>
                <a:schemeClr val="tx1"/>
              </a:solidFill>
              <a:latin typeface="Arial" panose="020B0604020202020204" pitchFamily="34" charset="0"/>
              <a:cs typeface="Arial" panose="020B0604020202020204" pitchFamily="34" charset="0"/>
            </a:endParaRPr>
          </a:p>
          <a:p>
            <a:pPr algn="r"/>
            <a:endParaRPr lang="en-GB" dirty="0">
              <a:solidFill>
                <a:schemeClr val="tx1"/>
              </a:solidFill>
              <a:latin typeface="Arial" panose="020B0604020202020204" pitchFamily="34" charset="0"/>
              <a:cs typeface="Arial" panose="020B0604020202020204" pitchFamily="34" charset="0"/>
            </a:endParaRPr>
          </a:p>
          <a:p>
            <a:pPr marL="0" indent="0" algn="ctr">
              <a:buFont typeface="Arial" panose="020B0604020202020204" pitchFamily="34" charset="0"/>
              <a:buNone/>
            </a:pPr>
            <a:r>
              <a:rPr lang="en-GB" b="1" dirty="0">
                <a:solidFill>
                  <a:schemeClr val="tx1"/>
                </a:solidFill>
                <a:latin typeface="Arial" panose="020B0604020202020204" pitchFamily="34" charset="0"/>
                <a:cs typeface="Arial" panose="020B0604020202020204" pitchFamily="34" charset="0"/>
              </a:rPr>
              <a:t> </a:t>
            </a:r>
            <a:endParaRPr lang="en-US" b="1" dirty="0">
              <a:solidFill>
                <a:schemeClr val="tx1"/>
              </a:solidFill>
              <a:latin typeface="Arial" panose="020B0604020202020204" pitchFamily="34" charset="0"/>
              <a:cs typeface="Arial" panose="020B0604020202020204" pitchFamily="34" charset="0"/>
            </a:endParaRPr>
          </a:p>
        </p:txBody>
      </p:sp>
      <p:sp>
        <p:nvSpPr>
          <p:cNvPr id="12" name="Rectangle: Folded Corner 11">
            <a:extLst>
              <a:ext uri="{FF2B5EF4-FFF2-40B4-BE49-F238E27FC236}">
                <a16:creationId xmlns:a16="http://schemas.microsoft.com/office/drawing/2014/main" id="{720224C2-5E7E-40F9-01C6-C3958D1B6CE0}"/>
              </a:ext>
            </a:extLst>
          </p:cNvPr>
          <p:cNvSpPr/>
          <p:nvPr/>
        </p:nvSpPr>
        <p:spPr>
          <a:xfrm>
            <a:off x="6148465" y="2449285"/>
            <a:ext cx="2923060" cy="3510644"/>
          </a:xfrm>
          <a:prstGeom prst="foldedCorner">
            <a:avLst/>
          </a:prstGeom>
          <a:solidFill>
            <a:schemeClr val="accent6">
              <a:lumMod val="40000"/>
              <a:lumOff val="60000"/>
            </a:schemeClr>
          </a:solidFill>
          <a:ln>
            <a:solidFill>
              <a:schemeClr val="accent6">
                <a:lumMod val="60000"/>
                <a:lumOff val="40000"/>
              </a:schemeClr>
            </a:solidFill>
          </a:ln>
          <a:effectLst>
            <a:outerShdw blurRad="50800" dist="38100" dir="2700000" algn="tl"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b="1" u="sng" dirty="0">
                <a:solidFill>
                  <a:schemeClr val="tx1"/>
                </a:solidFill>
                <a:latin typeface="Arial" panose="020B0604020202020204" pitchFamily="34" charset="0"/>
                <a:cs typeface="Arial" panose="020B0604020202020204" pitchFamily="34" charset="0"/>
              </a:rPr>
              <a:t>Risk Benefit Assessment</a:t>
            </a: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b="1" u="sng" dirty="0">
              <a:solidFill>
                <a:schemeClr val="tx1"/>
              </a:solidFill>
              <a:latin typeface="Arial" panose="020B0604020202020204" pitchFamily="34" charset="0"/>
              <a:cs typeface="Arial" panose="020B0604020202020204" pitchFamily="34" charset="0"/>
            </a:endParaRPr>
          </a:p>
          <a:p>
            <a:pPr algn="ctr"/>
            <a:endParaRPr lang="en-GB" sz="1800" b="1" dirty="0"/>
          </a:p>
          <a:p>
            <a:pPr algn="r"/>
            <a:r>
              <a:rPr lang="en-GB" dirty="0">
                <a:solidFill>
                  <a:schemeClr val="tx1"/>
                </a:solidFill>
                <a:latin typeface="Arial" panose="020B0604020202020204" pitchFamily="34" charset="0"/>
                <a:cs typeface="Arial" panose="020B0604020202020204" pitchFamily="34" charset="0"/>
              </a:rPr>
              <a:t>(Approx. 600 words)</a:t>
            </a:r>
          </a:p>
          <a:p>
            <a:pPr algn="ctr"/>
            <a:endParaRPr lang="en-US" b="1" u="sng" dirty="0">
              <a:solidFill>
                <a:schemeClr val="tx1"/>
              </a:solidFill>
              <a:latin typeface="Arial" panose="020B0604020202020204" pitchFamily="34" charset="0"/>
              <a:cs typeface="Arial" panose="020B0604020202020204" pitchFamily="34" charset="0"/>
            </a:endParaRPr>
          </a:p>
        </p:txBody>
      </p:sp>
      <p:pic>
        <p:nvPicPr>
          <p:cNvPr id="21" name="Picture 20">
            <a:extLst>
              <a:ext uri="{FF2B5EF4-FFF2-40B4-BE49-F238E27FC236}">
                <a16:creationId xmlns:a16="http://schemas.microsoft.com/office/drawing/2014/main" id="{EBFEB519-F1B8-B25A-1FBD-F7465A166598}"/>
              </a:ext>
            </a:extLst>
          </p:cNvPr>
          <p:cNvPicPr>
            <a:picLocks noChangeAspect="1"/>
          </p:cNvPicPr>
          <p:nvPr/>
        </p:nvPicPr>
        <p:blipFill rotWithShape="1">
          <a:blip r:embed="rId2"/>
          <a:srcRect l="14175" t="22727" r="12491" b="31111"/>
          <a:stretch/>
        </p:blipFill>
        <p:spPr>
          <a:xfrm>
            <a:off x="6245322" y="3429000"/>
            <a:ext cx="2729346" cy="1145373"/>
          </a:xfrm>
          <a:prstGeom prst="rect">
            <a:avLst/>
          </a:prstGeom>
        </p:spPr>
      </p:pic>
      <p:pic>
        <p:nvPicPr>
          <p:cNvPr id="23" name="Picture 22">
            <a:extLst>
              <a:ext uri="{FF2B5EF4-FFF2-40B4-BE49-F238E27FC236}">
                <a16:creationId xmlns:a16="http://schemas.microsoft.com/office/drawing/2014/main" id="{0F0AFDB1-395D-12A5-C240-31642ECA8E88}"/>
              </a:ext>
            </a:extLst>
          </p:cNvPr>
          <p:cNvPicPr>
            <a:picLocks noChangeAspect="1"/>
          </p:cNvPicPr>
          <p:nvPr/>
        </p:nvPicPr>
        <p:blipFill rotWithShape="1">
          <a:blip r:embed="rId3"/>
          <a:srcRect l="40842" t="13095" r="22016" b="8485"/>
          <a:stretch/>
        </p:blipFill>
        <p:spPr>
          <a:xfrm>
            <a:off x="3778013" y="2914104"/>
            <a:ext cx="1545325" cy="2175164"/>
          </a:xfrm>
          <a:prstGeom prst="rect">
            <a:avLst/>
          </a:prstGeom>
        </p:spPr>
      </p:pic>
    </p:spTree>
    <p:extLst>
      <p:ext uri="{BB962C8B-B14F-4D97-AF65-F5344CB8AC3E}">
        <p14:creationId xmlns:p14="http://schemas.microsoft.com/office/powerpoint/2010/main" val="211901407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9F993290-1D3A-9C1A-1075-847618A1D620}"/>
            </a:ext>
          </a:extLst>
        </p:cNvPr>
        <p:cNvGrpSpPr/>
        <p:nvPr/>
      </p:nvGrpSpPr>
      <p:grpSpPr>
        <a:xfrm>
          <a:off x="0" y="0"/>
          <a:ext cx="0" cy="0"/>
          <a:chOff x="0" y="0"/>
          <a:chExt cx="0" cy="0"/>
        </a:xfrm>
      </p:grpSpPr>
      <p:sp>
        <p:nvSpPr>
          <p:cNvPr id="2" name="Title 1">
            <a:extLst>
              <a:ext uri="{FF2B5EF4-FFF2-40B4-BE49-F238E27FC236}">
                <a16:creationId xmlns:a16="http://schemas.microsoft.com/office/drawing/2014/main" id="{383F6E2C-1CDF-15EF-B5AB-06987DF17A8E}"/>
              </a:ext>
            </a:extLst>
          </p:cNvPr>
          <p:cNvSpPr>
            <a:spLocks noGrp="1"/>
          </p:cNvSpPr>
          <p:nvPr>
            <p:ph type="title"/>
          </p:nvPr>
        </p:nvSpPr>
        <p:spPr/>
        <p:txBody>
          <a:bodyPr/>
          <a:lstStyle/>
          <a:p>
            <a:r>
              <a:rPr lang="en-GB" dirty="0"/>
              <a:t>Reference list</a:t>
            </a:r>
          </a:p>
        </p:txBody>
      </p:sp>
      <p:sp>
        <p:nvSpPr>
          <p:cNvPr id="3" name="Content Placeholder 2">
            <a:extLst>
              <a:ext uri="{FF2B5EF4-FFF2-40B4-BE49-F238E27FC236}">
                <a16:creationId xmlns:a16="http://schemas.microsoft.com/office/drawing/2014/main" id="{8A79D988-EFBE-7890-E74D-14C0A1CBAA92}"/>
              </a:ext>
            </a:extLst>
          </p:cNvPr>
          <p:cNvSpPr>
            <a:spLocks noGrp="1"/>
          </p:cNvSpPr>
          <p:nvPr>
            <p:ph idx="1"/>
          </p:nvPr>
        </p:nvSpPr>
        <p:spPr/>
        <p:txBody>
          <a:bodyPr vert="horz" lIns="91440" tIns="45720" rIns="91440" bIns="45720" rtlCol="0" anchor="t">
            <a:normAutofit/>
          </a:bodyPr>
          <a:lstStyle/>
          <a:p>
            <a:pPr marL="0" indent="0">
              <a:buNone/>
            </a:pPr>
            <a:r>
              <a:rPr lang="en-GB" sz="1100" dirty="0">
                <a:latin typeface="Calibri"/>
                <a:ea typeface="Calibri"/>
                <a:cs typeface="Calibri"/>
              </a:rPr>
              <a:t>Children’s Commissioner for Wales (2016) </a:t>
            </a:r>
            <a:r>
              <a:rPr lang="en-GB" sz="1100" i="1" dirty="0">
                <a:latin typeface="Calibri"/>
                <a:ea typeface="Calibri"/>
                <a:cs typeface="Calibri"/>
              </a:rPr>
              <a:t>The Right to Learn. </a:t>
            </a:r>
            <a:r>
              <a:rPr lang="en-GB" sz="1100" dirty="0">
                <a:latin typeface="Calibri"/>
                <a:ea typeface="Calibri"/>
                <a:cs typeface="Calibri"/>
              </a:rPr>
              <a:t>Available at </a:t>
            </a:r>
            <a:r>
              <a:rPr lang="en-GB" sz="1100" dirty="0">
                <a:latin typeface="Calibri"/>
                <a:ea typeface="Calibri"/>
                <a:cs typeface="Calibri"/>
                <a:hlinkClick r:id="rId2">
                  <a:extLst>
                    <a:ext uri="{A12FA001-AC4F-418D-AE19-62706E023703}">
                      <ahyp:hlinkClr xmlns:ahyp="http://schemas.microsoft.com/office/drawing/2018/hyperlinkcolor" val="tx"/>
                    </a:ext>
                  </a:extLst>
                </a:hlinkClick>
              </a:rPr>
              <a:t>https://www.childcomwales.org.uk/wp-content/uploads/2016/04/Right_to_learn_eng-F.pdf#:~:text=Pupil%20referral%20units%20are%20maintained%20by%20Local%20Education,on%20Inclusion%20and%20Pupil%20Support%20issues%20in%2020062</a:t>
            </a:r>
            <a:r>
              <a:rPr lang="en-GB" sz="1100" dirty="0">
                <a:latin typeface="Calibri"/>
                <a:ea typeface="Calibri"/>
                <a:cs typeface="Calibri"/>
              </a:rPr>
              <a:t>. (Accessed 18.08.2023)</a:t>
            </a:r>
          </a:p>
          <a:p>
            <a:pPr marL="0" indent="0">
              <a:buNone/>
            </a:pPr>
            <a:r>
              <a:rPr lang="en-GB" sz="1100" dirty="0">
                <a:latin typeface="Calibri"/>
                <a:ea typeface="Calibri"/>
                <a:cs typeface="Calibri"/>
              </a:rPr>
              <a:t>Estyn (2016) </a:t>
            </a:r>
            <a:r>
              <a:rPr lang="en-GB" sz="1100" i="1" dirty="0">
                <a:latin typeface="Calibri"/>
                <a:ea typeface="Calibri"/>
                <a:cs typeface="Calibri"/>
              </a:rPr>
              <a:t>A Report on Bryn y Deryn Pupil Referral Unit. </a:t>
            </a:r>
            <a:r>
              <a:rPr lang="en-GB" sz="1100" dirty="0">
                <a:latin typeface="Calibri"/>
                <a:ea typeface="Calibri"/>
                <a:cs typeface="Calibri"/>
              </a:rPr>
              <a:t>Available at </a:t>
            </a:r>
            <a:r>
              <a:rPr lang="en-GB" sz="1100" dirty="0">
                <a:latin typeface="Calibri"/>
                <a:ea typeface="Calibri"/>
                <a:cs typeface="Calibri"/>
                <a:hlinkClick r:id="rId3">
                  <a:extLst>
                    <a:ext uri="{A12FA001-AC4F-418D-AE19-62706E023703}">
                      <ahyp:hlinkClr xmlns:ahyp="http://schemas.microsoft.com/office/drawing/2018/hyperlinkcolor" val="tx"/>
                    </a:ext>
                  </a:extLst>
                </a:hlinkClick>
              </a:rPr>
              <a:t>https://www.estyn.gov.wales/system/files/2020-08/Bryn%2520y%2520Deryn%2520Pupil%2520Referral%2520Unit.pdf</a:t>
            </a:r>
            <a:r>
              <a:rPr lang="en-GB" sz="1100" dirty="0">
                <a:latin typeface="Calibri"/>
                <a:ea typeface="Calibri"/>
                <a:cs typeface="Calibri"/>
              </a:rPr>
              <a:t> (Accessed 18.08.2023)</a:t>
            </a:r>
          </a:p>
          <a:p>
            <a:pPr marL="0" indent="0">
              <a:buNone/>
            </a:pPr>
            <a:r>
              <a:rPr lang="en-GB" sz="1100" dirty="0">
                <a:latin typeface="Calibri"/>
                <a:ea typeface="Calibri"/>
                <a:cs typeface="Calibri"/>
              </a:rPr>
              <a:t>Estyn (2019) </a:t>
            </a:r>
            <a:r>
              <a:rPr lang="en-GB" sz="1100" i="1" dirty="0">
                <a:latin typeface="Calibri"/>
                <a:ea typeface="Calibri"/>
                <a:cs typeface="Calibri"/>
              </a:rPr>
              <a:t>Effective Practice Case Study. </a:t>
            </a:r>
            <a:r>
              <a:rPr lang="en-GB" sz="1100" dirty="0">
                <a:latin typeface="Calibri"/>
                <a:ea typeface="Calibri"/>
                <a:cs typeface="Calibri"/>
              </a:rPr>
              <a:t>Available at </a:t>
            </a:r>
            <a:r>
              <a:rPr lang="en-GB" sz="1100" dirty="0">
                <a:latin typeface="Calibri"/>
                <a:ea typeface="Calibri"/>
                <a:cs typeface="Calibri"/>
                <a:hlinkClick r:id="rId4">
                  <a:extLst>
                    <a:ext uri="{A12FA001-AC4F-418D-AE19-62706E023703}">
                      <ahyp:hlinkClr xmlns:ahyp="http://schemas.microsoft.com/office/drawing/2018/hyperlinkcolor" val="tx"/>
                    </a:ext>
                  </a:extLst>
                </a:hlinkClick>
              </a:rPr>
              <a:t>https://www.estyn.gov.wales/effective-practice/using-outdoors-develop-pupils-skills</a:t>
            </a:r>
            <a:r>
              <a:rPr lang="en-GB" sz="1100" dirty="0">
                <a:latin typeface="Calibri"/>
                <a:ea typeface="Calibri"/>
                <a:cs typeface="Calibri"/>
              </a:rPr>
              <a:t> (Accessed 18.08.2023)</a:t>
            </a:r>
          </a:p>
          <a:p>
            <a:pPr marL="0" indent="0">
              <a:buNone/>
            </a:pPr>
            <a:r>
              <a:rPr lang="en-GB" sz="1100" dirty="0">
                <a:latin typeface="Calibri"/>
                <a:ea typeface="Calibri"/>
                <a:cs typeface="Calibri"/>
              </a:rPr>
              <a:t>Institute for Outdoor Learning (2025) </a:t>
            </a:r>
            <a:r>
              <a:rPr lang="en-GB" sz="1100" i="1" dirty="0">
                <a:latin typeface="Calibri"/>
                <a:ea typeface="Calibri"/>
                <a:cs typeface="Calibri"/>
              </a:rPr>
              <a:t>Alternative provision. </a:t>
            </a:r>
            <a:r>
              <a:rPr lang="en-GB" sz="1100" dirty="0">
                <a:latin typeface="Calibri"/>
                <a:ea typeface="Calibri"/>
                <a:cs typeface="Calibri"/>
              </a:rPr>
              <a:t>Available at </a:t>
            </a:r>
            <a:r>
              <a:rPr lang="en-GB" sz="1100" dirty="0">
                <a:latin typeface="Calibri"/>
                <a:ea typeface="Calibri"/>
                <a:cs typeface="Calibri"/>
                <a:hlinkClick r:id="rId5"/>
              </a:rPr>
              <a:t>Alternative Provision</a:t>
            </a:r>
            <a:r>
              <a:rPr lang="en-GB" sz="1100" dirty="0">
                <a:latin typeface="Calibri"/>
                <a:ea typeface="Calibri"/>
                <a:cs typeface="Calibri"/>
              </a:rPr>
              <a:t> (Accessed 08.02.2026)</a:t>
            </a:r>
          </a:p>
          <a:p>
            <a:pPr marL="0" indent="0">
              <a:buNone/>
            </a:pPr>
            <a:r>
              <a:rPr lang="en-GB" sz="1100" dirty="0">
                <a:latin typeface="Calibri"/>
                <a:ea typeface="Calibri"/>
                <a:cs typeface="Calibri"/>
              </a:rPr>
              <a:t>Learning Through Landscapes (2023) </a:t>
            </a:r>
            <a:r>
              <a:rPr lang="en-GB" sz="1100" i="1" dirty="0">
                <a:latin typeface="Calibri"/>
                <a:ea typeface="Calibri"/>
                <a:cs typeface="Calibri"/>
              </a:rPr>
              <a:t>Secondary Guidance. </a:t>
            </a:r>
            <a:r>
              <a:rPr lang="en-GB" sz="1100" dirty="0">
                <a:latin typeface="Calibri"/>
                <a:ea typeface="Calibri"/>
                <a:cs typeface="Calibri"/>
              </a:rPr>
              <a:t>Available at </a:t>
            </a:r>
            <a:r>
              <a:rPr lang="en-GB" sz="1100" dirty="0">
                <a:latin typeface="Calibri"/>
                <a:ea typeface="Calibri"/>
                <a:cs typeface="Calibri"/>
                <a:hlinkClick r:id="rId6">
                  <a:extLst>
                    <a:ext uri="{A12FA001-AC4F-418D-AE19-62706E023703}">
                      <ahyp:hlinkClr xmlns:ahyp="http://schemas.microsoft.com/office/drawing/2018/hyperlinkcolor" val="tx"/>
                    </a:ext>
                  </a:extLst>
                </a:hlinkClick>
              </a:rPr>
              <a:t>https://ltl.org.uk/secondary/</a:t>
            </a:r>
            <a:r>
              <a:rPr lang="en-GB" sz="1100" dirty="0">
                <a:latin typeface="Calibri"/>
                <a:ea typeface="Calibri"/>
                <a:cs typeface="Calibri"/>
              </a:rPr>
              <a:t> (Accessed 18.08.2023)</a:t>
            </a:r>
          </a:p>
          <a:p>
            <a:pPr marL="0" indent="0">
              <a:buNone/>
            </a:pPr>
            <a:r>
              <a:rPr lang="en-GB" sz="1100" dirty="0">
                <a:latin typeface="Calibri"/>
                <a:ea typeface="Calibri"/>
                <a:cs typeface="Arial"/>
              </a:rPr>
              <a:t>Learning Through Landscapes (2019) </a:t>
            </a:r>
            <a:r>
              <a:rPr lang="en-GB" sz="1100" i="1" dirty="0">
                <a:latin typeface="Calibri"/>
                <a:ea typeface="Calibri"/>
                <a:cs typeface="Arial"/>
              </a:rPr>
              <a:t>Grounds for Learning 11-18 Secondary Play (2014). </a:t>
            </a:r>
            <a:r>
              <a:rPr lang="en-GB" sz="1100" dirty="0">
                <a:latin typeface="Calibri"/>
                <a:ea typeface="Calibri"/>
                <a:cs typeface="Arial"/>
              </a:rPr>
              <a:t>Available at </a:t>
            </a:r>
            <a:r>
              <a:rPr lang="en-GB" sz="1100" dirty="0">
                <a:latin typeface="Calibri"/>
                <a:ea typeface="Calibri"/>
                <a:cs typeface="Arial"/>
                <a:hlinkClick r:id="rId7">
                  <a:extLst>
                    <a:ext uri="{A12FA001-AC4F-418D-AE19-62706E023703}">
                      <ahyp:hlinkClr xmlns:ahyp="http://schemas.microsoft.com/office/drawing/2018/hyperlinkcolor" val="tx"/>
                    </a:ext>
                  </a:extLst>
                </a:hlinkClick>
              </a:rPr>
              <a:t>https://ltl.org.uk/wp-content/uploads/woocommerce_uploads/2019/05/play-in-secondary-schools-ideas-and-inspiration.pdf</a:t>
            </a:r>
            <a:r>
              <a:rPr lang="en-GB" sz="1100" dirty="0">
                <a:latin typeface="Calibri"/>
                <a:ea typeface="Calibri"/>
                <a:cs typeface="Arial"/>
              </a:rPr>
              <a:t> (Accessed 18.08.2023)</a:t>
            </a:r>
          </a:p>
          <a:p>
            <a:pPr marL="0" indent="0">
              <a:buNone/>
            </a:pPr>
            <a:r>
              <a:rPr lang="en-GB" sz="1100" dirty="0">
                <a:latin typeface="Calibri"/>
                <a:ea typeface="Calibri"/>
                <a:cs typeface="Arial"/>
              </a:rPr>
              <a:t>Ofsted (2011) </a:t>
            </a:r>
            <a:r>
              <a:rPr lang="en-GB" sz="1100" i="1" dirty="0">
                <a:latin typeface="Calibri"/>
                <a:ea typeface="Calibri"/>
                <a:cs typeface="Arial"/>
              </a:rPr>
              <a:t>Alternative Provision. </a:t>
            </a:r>
            <a:r>
              <a:rPr lang="en-GB" sz="1100" dirty="0">
                <a:latin typeface="Calibri"/>
                <a:ea typeface="Calibri"/>
                <a:cs typeface="Arial"/>
              </a:rPr>
              <a:t>Available at </a:t>
            </a:r>
            <a:r>
              <a:rPr lang="en-GB" sz="1100" dirty="0">
                <a:latin typeface="Calibri"/>
                <a:ea typeface="Calibri"/>
                <a:cs typeface="Arial"/>
                <a:hlinkClick r:id="rId8">
                  <a:extLst>
                    <a:ext uri="{A12FA001-AC4F-418D-AE19-62706E023703}">
                      <ahyp:hlinkClr xmlns:ahyp="http://schemas.microsoft.com/office/drawing/2018/hyperlinkcolor" val="tx"/>
                    </a:ext>
                  </a:extLst>
                </a:hlinkClick>
              </a:rPr>
              <a:t>https://assets.publishing.service.gov.uk/government/uploads/system/uploads/attachment_data/file/413554/Alternative_provision.pdf</a:t>
            </a:r>
            <a:r>
              <a:rPr lang="en-GB" sz="1100" dirty="0">
                <a:latin typeface="Calibri"/>
                <a:ea typeface="Calibri"/>
                <a:cs typeface="Arial"/>
              </a:rPr>
              <a:t> (Accessed 18.08.2023)</a:t>
            </a:r>
          </a:p>
          <a:p>
            <a:pPr marL="0" indent="0">
              <a:buNone/>
            </a:pPr>
            <a:r>
              <a:rPr lang="en-GB" sz="1100" dirty="0">
                <a:latin typeface="Calibri"/>
                <a:ea typeface="Calibri"/>
                <a:cs typeface="Arial"/>
              </a:rPr>
              <a:t>Play Scotland (2020) </a:t>
            </a:r>
            <a:r>
              <a:rPr lang="en-GB" sz="1100" i="1" dirty="0">
                <a:latin typeface="Calibri"/>
                <a:ea typeface="Calibri"/>
                <a:cs typeface="Arial"/>
              </a:rPr>
              <a:t>Grounds for Learning.</a:t>
            </a:r>
            <a:r>
              <a:rPr lang="en-GB" sz="1100" dirty="0">
                <a:latin typeface="Calibri"/>
                <a:ea typeface="Calibri"/>
                <a:cs typeface="Arial"/>
              </a:rPr>
              <a:t> Available at </a:t>
            </a:r>
            <a:r>
              <a:rPr lang="en-GB" sz="1100" dirty="0">
                <a:latin typeface="Calibri"/>
                <a:ea typeface="+mn-lt"/>
                <a:cs typeface="+mn-lt"/>
                <a:hlinkClick r:id="rId9"/>
              </a:rPr>
              <a:t>Grounds for Learning Scotland - Play Scotland</a:t>
            </a:r>
            <a:r>
              <a:rPr lang="en-GB" sz="1100" dirty="0">
                <a:latin typeface="Calibri"/>
                <a:ea typeface="+mn-lt"/>
                <a:cs typeface="+mn-lt"/>
              </a:rPr>
              <a:t> (Accessed 14.02.2026)</a:t>
            </a:r>
          </a:p>
          <a:p>
            <a:pPr marL="0" indent="0">
              <a:buNone/>
            </a:pPr>
            <a:r>
              <a:rPr lang="en-GB" sz="1100" dirty="0">
                <a:latin typeface="Calibri"/>
                <a:ea typeface="Calibri"/>
                <a:cs typeface="Calibri"/>
              </a:rPr>
              <a:t>Tinney, G. (2023) </a:t>
            </a:r>
            <a:r>
              <a:rPr lang="en-GB" sz="1100" i="1" dirty="0">
                <a:latin typeface="Calibri"/>
                <a:ea typeface="Calibri"/>
                <a:cs typeface="Calibri"/>
              </a:rPr>
              <a:t>Big changes! The Great Outdoors and the Curriculum for Wales</a:t>
            </a:r>
            <a:r>
              <a:rPr lang="en-GB" sz="1100" b="1" i="1" dirty="0">
                <a:latin typeface="Calibri"/>
                <a:ea typeface="Calibri"/>
                <a:cs typeface="Calibri"/>
              </a:rPr>
              <a:t>. </a:t>
            </a:r>
            <a:r>
              <a:rPr lang="en-GB" sz="1100" dirty="0">
                <a:latin typeface="Calibri"/>
                <a:ea typeface="Calibri"/>
                <a:cs typeface="Calibri"/>
              </a:rPr>
              <a:t>Available at </a:t>
            </a:r>
            <a:r>
              <a:rPr lang="en-GB" sz="1100" u="sng" dirty="0">
                <a:latin typeface="Calibri"/>
                <a:ea typeface="Calibri"/>
                <a:cs typeface="Calibri"/>
                <a:hlinkClick r:id="rId10">
                  <a:extLst>
                    <a:ext uri="{A12FA001-AC4F-418D-AE19-62706E023703}">
                      <ahyp:hlinkClr xmlns:ahyp="http://schemas.microsoft.com/office/drawing/2018/hyperlinkcolor" val="tx"/>
                    </a:ext>
                  </a:extLst>
                </a:hlinkClick>
              </a:rPr>
              <a:t>Big changes! The Great Outdoors and the Curriculum for Wales - Research Repository</a:t>
            </a:r>
            <a:endParaRPr lang="en-GB" sz="1100" dirty="0">
              <a:latin typeface="Calibri"/>
              <a:ea typeface="Calibri"/>
              <a:cs typeface="Calibri"/>
            </a:endParaRPr>
          </a:p>
          <a:p>
            <a:pPr marL="0" indent="0">
              <a:buNone/>
            </a:pPr>
            <a:r>
              <a:rPr lang="en-GB" sz="1100" dirty="0">
                <a:latin typeface="Calibri"/>
                <a:ea typeface="Calibri"/>
                <a:cs typeface="Arial"/>
              </a:rPr>
              <a:t>Welsh Assembly Government/Learning Through Landscapes Cymru (2008) </a:t>
            </a:r>
            <a:r>
              <a:rPr lang="en-GB" sz="1100" i="1" dirty="0">
                <a:latin typeface="Calibri"/>
                <a:ea typeface="Calibri"/>
                <a:cs typeface="Arial"/>
              </a:rPr>
              <a:t>First Steps Outdoors. </a:t>
            </a:r>
            <a:r>
              <a:rPr lang="en-GB" sz="1100" dirty="0">
                <a:latin typeface="Calibri"/>
                <a:ea typeface="Calibri"/>
                <a:cs typeface="Arial"/>
              </a:rPr>
              <a:t>Available at  https://hwb.gov.wales/api/storage/79a90e4b-0385-4cc8-be9b-2b20be3a85d0/first-steps-outdoors.pdf#:~:text=This%20guide%2C%20First%20steps%20outdoors%2Cprepared%20for%20the%20Welsh,play%20and%20learning%20opportunities%20within%20the%20Foundation%20Phase.  (Accessed 18.08.2023)</a:t>
            </a:r>
          </a:p>
          <a:p>
            <a:pPr marL="0" indent="0">
              <a:buNone/>
            </a:pPr>
            <a:r>
              <a:rPr lang="en-GB" sz="1100" dirty="0">
                <a:latin typeface="Calibri"/>
                <a:ea typeface="Calibri"/>
                <a:cs typeface="Arial"/>
              </a:rPr>
              <a:t>Welsh Assembly Government (2009) </a:t>
            </a:r>
            <a:r>
              <a:rPr lang="en-GB" sz="1100" i="1" dirty="0">
                <a:latin typeface="Calibri"/>
                <a:ea typeface="Calibri"/>
                <a:cs typeface="Arial"/>
              </a:rPr>
              <a:t>Foundation Phase Outdoor Learning Handbook. </a:t>
            </a:r>
            <a:r>
              <a:rPr lang="en-GB" sz="1100" dirty="0">
                <a:latin typeface="Calibri"/>
                <a:ea typeface="Calibri"/>
                <a:cs typeface="Arial"/>
              </a:rPr>
              <a:t>Available at </a:t>
            </a:r>
            <a:r>
              <a:rPr lang="en-GB" sz="1100" dirty="0">
                <a:latin typeface="Calibri"/>
                <a:ea typeface="Calibri"/>
                <a:cs typeface="Arial"/>
                <a:hlinkClick r:id="rId11">
                  <a:extLst>
                    <a:ext uri="{A12FA001-AC4F-418D-AE19-62706E023703}">
                      <ahyp:hlinkClr xmlns:ahyp="http://schemas.microsoft.com/office/drawing/2018/hyperlinkcolor" val="tx"/>
                    </a:ext>
                  </a:extLst>
                </a:hlinkClick>
              </a:rPr>
              <a:t>https://hwb.gov.wales/storage/fcb8539c-9be7-4883-8542-35d7b54b56f2/foundation-phase-outdoor-learning</a:t>
            </a:r>
            <a:r>
              <a:rPr lang="en-GB" sz="1100" dirty="0">
                <a:latin typeface="Calibri"/>
                <a:ea typeface="Calibri"/>
                <a:cs typeface="Arial"/>
              </a:rPr>
              <a:t> handbook.pdf#:~:text=Outdoor%20learning%20is%20not%20just%20taking%20indoor%20activities,than%20a%20bank%20of%20lesson%20plans%20or%20resources. (Accessed 17.08.2023)</a:t>
            </a:r>
          </a:p>
          <a:p>
            <a:pPr marL="0" indent="0">
              <a:buNone/>
            </a:pPr>
            <a:endParaRPr lang="en-GB" sz="1600" i="1" dirty="0"/>
          </a:p>
        </p:txBody>
      </p:sp>
    </p:spTree>
    <p:extLst>
      <p:ext uri="{BB962C8B-B14F-4D97-AF65-F5344CB8AC3E}">
        <p14:creationId xmlns:p14="http://schemas.microsoft.com/office/powerpoint/2010/main" val="2804056561"/>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B379F4DF4C23D64BB72CCA2EBD7C55DA" ma:contentTypeVersion="3" ma:contentTypeDescription="Create a new document." ma:contentTypeScope="" ma:versionID="2d9ffc67fa9f6bd22e91cf18b1707b61">
  <xsd:schema xmlns:xsd="http://www.w3.org/2001/XMLSchema" xmlns:xs="http://www.w3.org/2001/XMLSchema" xmlns:p="http://schemas.microsoft.com/office/2006/metadata/properties" xmlns:ns2="c9412f1f-c5de-433b-90f0-e30b35783b17" targetNamespace="http://schemas.microsoft.com/office/2006/metadata/properties" ma:root="true" ma:fieldsID="9b7f66f5d6e70ebc3ceecab8f2f0f6cf" ns2:_="">
    <xsd:import namespace="c9412f1f-c5de-433b-90f0-e30b35783b17"/>
    <xsd:element name="properties">
      <xsd:complexType>
        <xsd:sequence>
          <xsd:element name="documentManagement">
            <xsd:complexType>
              <xsd:all>
                <xsd:element ref="ns2:MediaServiceMetadata" minOccurs="0"/>
                <xsd:element ref="ns2:MediaServiceFastMetadata" minOccurs="0"/>
                <xsd:element ref="ns2:MediaServiceSearchPropertie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c9412f1f-c5de-433b-90f0-e30b35783b1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4F528C83-3178-4126-BD8E-1646A674BFF0}">
  <ds:schemaRefs>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020109BE-67CB-4C8D-BCCD-E6C058213A0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c9412f1f-c5de-433b-90f0-e30b35783b1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2646E8FF-7D9C-4F8C-B1E8-AA1BC1193867}">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3725</Words>
  <Application>Microsoft Office PowerPoint</Application>
  <PresentationFormat>Widescreen</PresentationFormat>
  <Paragraphs>374</Paragraphs>
  <Slides>31</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31</vt:i4>
      </vt:variant>
    </vt:vector>
  </HeadingPairs>
  <TitlesOfParts>
    <vt:vector size="36" baseType="lpstr">
      <vt:lpstr>Myriad Pro</vt:lpstr>
      <vt:lpstr>Arial</vt:lpstr>
      <vt:lpstr>Calibri</vt:lpstr>
      <vt:lpstr>Roboto</vt:lpstr>
      <vt:lpstr>20140311PresentationUWTSDTemplate</vt:lpstr>
      <vt:lpstr>ECIE6001  Moving away from the traditional classroom: Outdoor Education and Learning</vt:lpstr>
      <vt:lpstr>PowerPoint Presentation</vt:lpstr>
      <vt:lpstr>PowerPoint Presentation</vt:lpstr>
      <vt:lpstr>PowerPoint Presentation</vt:lpstr>
      <vt:lpstr>PowerPoint Presentation</vt:lpstr>
      <vt:lpstr>Schedule</vt:lpstr>
      <vt:lpstr> The scope and approach to outdoor provision  in different settings </vt:lpstr>
      <vt:lpstr>Importance of outdoor provision and learning in EY settings</vt:lpstr>
      <vt:lpstr>Good practice in EY settings</vt:lpstr>
      <vt:lpstr>Using outdoor provision effectively in  Early Years</vt:lpstr>
      <vt:lpstr>Importance of outdoor provision and learning in primary school settings</vt:lpstr>
      <vt:lpstr>Good practice in primary settings</vt:lpstr>
      <vt:lpstr>Using outdoor provision effectively (3-7)</vt:lpstr>
      <vt:lpstr>Importance of outdoor provision and learning in secondary school settings</vt:lpstr>
      <vt:lpstr>Good practice in secondary settings</vt:lpstr>
      <vt:lpstr>Using outdoor provision effectively in secondary school</vt:lpstr>
      <vt:lpstr>Importance of outdoor provision and learning in PRU settings</vt:lpstr>
      <vt:lpstr>Good practice in PRU settings</vt:lpstr>
      <vt:lpstr>Using outdoor provision effectively in a PRU</vt:lpstr>
      <vt:lpstr>Some challenges to using outdoor provision in  Early Years, Primary, Secondary Schools, PRUs</vt:lpstr>
      <vt:lpstr>‘Scope’ and ‘Approach’</vt:lpstr>
      <vt:lpstr>Suggested essay plan Compare and contrast the scope and approach to outdoor provision  in two types of setting </vt:lpstr>
      <vt:lpstr>Suggested essay plan Compare and contrast the scope and approach to outdoor provision  in two types of setting </vt:lpstr>
      <vt:lpstr>Suggested essay plan Compare and contrast the scope and approach to outdoor provision  in two types of setting </vt:lpstr>
      <vt:lpstr>Suggested essay plan Compare and contrast the scope and approach to outdoor provision  in two types of setting </vt:lpstr>
      <vt:lpstr>Suggested essay plan Compare and contrast the scope and approach to outdoor provision  in two types of setting </vt:lpstr>
      <vt:lpstr>Suggested essay plan Compare and contrast the scope and approach to outdoor provision  in two types of setting </vt:lpstr>
      <vt:lpstr>Suggested essay plan Compare and contrast the scope and approach to outdoor provision  in two types of setting </vt:lpstr>
      <vt:lpstr>Suggested essay plan Compare and contrast the scope and approach to outdoor provision  in two types of setting </vt:lpstr>
      <vt:lpstr>PowerPoint Presentation</vt:lpstr>
      <vt:lpstr>Reference list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ECIE6001  Moving away from the traditional classroom: Outdoor Education and Learning</dc:title>
  <dc:creator>Victoria Girton-Smith</dc:creator>
  <cp:lastModifiedBy>Sue Ainsworth</cp:lastModifiedBy>
  <cp:revision>127</cp:revision>
  <dcterms:created xsi:type="dcterms:W3CDTF">2022-03-02T09:43:12Z</dcterms:created>
  <dcterms:modified xsi:type="dcterms:W3CDTF">2026-03-12T07:39:09Z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0x010100B379F4DF4C23D64BB72CCA2EBD7C55DA</vt:lpwstr>
  </property>
</Properties>
</file>