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notesMasterIdLst>
    <p:notesMasterId r:id="rId16"/>
  </p:notesMasterIdLst>
  <p:sldIdLst>
    <p:sldId id="256" r:id="rId2"/>
    <p:sldId id="257" r:id="rId3"/>
    <p:sldId id="258" r:id="rId4"/>
    <p:sldId id="259" r:id="rId5"/>
    <p:sldId id="260" r:id="rId6"/>
    <p:sldId id="261" r:id="rId7"/>
    <p:sldId id="264" r:id="rId8"/>
    <p:sldId id="266" r:id="rId9"/>
    <p:sldId id="272" r:id="rId10"/>
    <p:sldId id="271" r:id="rId11"/>
    <p:sldId id="269" r:id="rId12"/>
    <p:sldId id="265" r:id="rId13"/>
    <p:sldId id="274" r:id="rId14"/>
    <p:sldId id="27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704"/>
    <p:restoredTop sz="94674"/>
  </p:normalViewPr>
  <p:slideViewPr>
    <p:cSldViewPr snapToGrid="0" snapToObjects="1">
      <p:cViewPr varScale="1">
        <p:scale>
          <a:sx n="55" d="100"/>
          <a:sy n="55" d="100"/>
        </p:scale>
        <p:origin x="645"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985C84-E047-6541-9D5F-448535BA0B96}" type="datetimeFigureOut">
              <a:rPr lang="en-US" smtClean="0"/>
              <a:t>1/22/2020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C1771B-E51B-2349-8099-26208DD689BE}" type="slidenum">
              <a:rPr lang="en-US" smtClean="0"/>
              <a:t>‹#›</a:t>
            </a:fld>
            <a:endParaRPr lang="en-US"/>
          </a:p>
        </p:txBody>
      </p:sp>
    </p:spTree>
    <p:extLst>
      <p:ext uri="{BB962C8B-B14F-4D97-AF65-F5344CB8AC3E}">
        <p14:creationId xmlns:p14="http://schemas.microsoft.com/office/powerpoint/2010/main" val="692977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0F7BE9B8-D168-8D4C-AD53-6DAAABC9D6C4}" type="datetimeFigureOut">
              <a:rPr lang="en-US" smtClean="0"/>
              <a:t>1/22/2020</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E49CA2CD-19C0-864C-BCE0-D91BC0A0DEED}" type="slidenum">
              <a:rPr lang="en-US" smtClean="0"/>
              <a:t>‹#›</a:t>
            </a:fld>
            <a:endParaRPr lang="en-US"/>
          </a:p>
        </p:txBody>
      </p:sp>
    </p:spTree>
    <p:extLst>
      <p:ext uri="{BB962C8B-B14F-4D97-AF65-F5344CB8AC3E}">
        <p14:creationId xmlns:p14="http://schemas.microsoft.com/office/powerpoint/2010/main" val="3353196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7BE9B8-D168-8D4C-AD53-6DAAABC9D6C4}" type="datetimeFigureOut">
              <a:rPr lang="en-US" smtClean="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121121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0F7BE9B8-D168-8D4C-AD53-6DAAABC9D6C4}" type="datetimeFigureOut">
              <a:rPr lang="en-US" smtClean="0"/>
              <a:t>1/22/2020</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E49CA2CD-19C0-864C-BCE0-D91BC0A0DEED}" type="slidenum">
              <a:rPr lang="en-US" smtClean="0"/>
              <a:t>‹#›</a:t>
            </a:fld>
            <a:endParaRPr lang="en-US"/>
          </a:p>
        </p:txBody>
      </p:sp>
    </p:spTree>
    <p:extLst>
      <p:ext uri="{BB962C8B-B14F-4D97-AF65-F5344CB8AC3E}">
        <p14:creationId xmlns:p14="http://schemas.microsoft.com/office/powerpoint/2010/main" val="3874617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7BE9B8-D168-8D4C-AD53-6DAAABC9D6C4}" type="datetimeFigureOut">
              <a:rPr lang="en-US" smtClean="0"/>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3768390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7BE9B8-D168-8D4C-AD53-6DAAABC9D6C4}" type="datetimeFigureOut">
              <a:rPr lang="en-US" smtClean="0"/>
              <a:t>1/22/2020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724680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7BE9B8-D168-8D4C-AD53-6DAAABC9D6C4}" type="datetimeFigureOut">
              <a:rPr lang="en-US" smtClean="0"/>
              <a:t>1/22/2020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836230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7BE9B8-D168-8D4C-AD53-6DAAABC9D6C4}" type="datetimeFigureOut">
              <a:rPr lang="en-US" smtClean="0"/>
              <a:t>1/22/2020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251336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0F7BE9B8-D168-8D4C-AD53-6DAAABC9D6C4}" type="datetimeFigureOut">
              <a:rPr lang="en-US" smtClean="0"/>
              <a:t>1/22/2020</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E49CA2CD-19C0-864C-BCE0-D91BC0A0DEED}" type="slidenum">
              <a:rPr lang="en-US" smtClean="0"/>
              <a:t>‹#›</a:t>
            </a:fld>
            <a:endParaRPr lang="en-US"/>
          </a:p>
        </p:txBody>
      </p:sp>
    </p:spTree>
    <p:extLst>
      <p:ext uri="{BB962C8B-B14F-4D97-AF65-F5344CB8AC3E}">
        <p14:creationId xmlns:p14="http://schemas.microsoft.com/office/powerpoint/2010/main" val="3085820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F7BE9B8-D168-8D4C-AD53-6DAAABC9D6C4}" type="datetimeFigureOut">
              <a:rPr lang="en-US" smtClean="0"/>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3452591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7BE9B8-D168-8D4C-AD53-6DAAABC9D6C4}" type="datetimeFigureOut">
              <a:rPr lang="en-US" smtClean="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198081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0F7BE9B8-D168-8D4C-AD53-6DAAABC9D6C4}" type="datetimeFigureOut">
              <a:rPr lang="en-US" smtClean="0"/>
              <a:t>1/22/2020</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E49CA2CD-19C0-864C-BCE0-D91BC0A0DEED}" type="slidenum">
              <a:rPr lang="en-US" smtClean="0"/>
              <a:t>‹#›</a:t>
            </a:fld>
            <a:endParaRPr lang="en-US"/>
          </a:p>
        </p:txBody>
      </p:sp>
    </p:spTree>
    <p:extLst>
      <p:ext uri="{BB962C8B-B14F-4D97-AF65-F5344CB8AC3E}">
        <p14:creationId xmlns:p14="http://schemas.microsoft.com/office/powerpoint/2010/main" val="1026979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0F7BE9B8-D168-8D4C-AD53-6DAAABC9D6C4}" type="datetimeFigureOut">
              <a:rPr lang="en-US" smtClean="0"/>
              <a:t>1/22/2020</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E49CA2CD-19C0-864C-BCE0-D91BC0A0DEED}"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42377606"/>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7" Type="http://schemas.openxmlformats.org/officeDocument/2006/relationships/image" Target="../media/image4.tiff"/><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3.tiff"/><Relationship Id="rId5" Type="http://schemas.openxmlformats.org/officeDocument/2006/relationships/image" Target="../media/image2.tiff"/><Relationship Id="rId4" Type="http://schemas.openxmlformats.org/officeDocument/2006/relationships/hyperlink" Target="https://richmondvillage.ca/home/programs/advocacy/"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hyperlink" Target="https://www.youtube.com/watch?v=-Ci5WByP6Gw"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5CB2B-CB6D-B246-9BE5-2B74CBDC0AC7}"/>
              </a:ext>
            </a:extLst>
          </p:cNvPr>
          <p:cNvSpPr>
            <a:spLocks noGrp="1"/>
          </p:cNvSpPr>
          <p:nvPr>
            <p:ph type="ctrTitle"/>
          </p:nvPr>
        </p:nvSpPr>
        <p:spPr>
          <a:xfrm>
            <a:off x="566476" y="3182936"/>
            <a:ext cx="10875497" cy="2908092"/>
          </a:xfrm>
        </p:spPr>
        <p:txBody>
          <a:bodyPr>
            <a:normAutofit/>
          </a:bodyPr>
          <a:lstStyle/>
          <a:p>
            <a:r>
              <a:rPr lang="en-US" dirty="0">
                <a:solidFill>
                  <a:schemeClr val="bg1"/>
                </a:solidFill>
                <a:latin typeface="Calibri" panose="020F0502020204030204" pitchFamily="34" charset="0"/>
                <a:cs typeface="Calibri" panose="020F0502020204030204" pitchFamily="34" charset="0"/>
              </a:rPr>
              <a:t>Welcome to ECay5002</a:t>
            </a:r>
            <a:br>
              <a:rPr lang="en-US" dirty="0">
                <a:solidFill>
                  <a:schemeClr val="bg1"/>
                </a:solidFill>
                <a:latin typeface="Calibri" panose="020F0502020204030204" pitchFamily="34" charset="0"/>
                <a:cs typeface="Calibri" panose="020F0502020204030204" pitchFamily="34" charset="0"/>
              </a:rPr>
            </a:br>
            <a:r>
              <a:rPr lang="en-US" dirty="0">
                <a:solidFill>
                  <a:schemeClr val="bg1"/>
                </a:solidFill>
                <a:latin typeface="Calibri" panose="020F0502020204030204" pitchFamily="34" charset="0"/>
                <a:cs typeface="Calibri" panose="020F0502020204030204" pitchFamily="34" charset="0"/>
              </a:rPr>
              <a:t>professional Practice in advocacy.</a:t>
            </a:r>
            <a:br>
              <a:rPr lang="en-US" dirty="0">
                <a:solidFill>
                  <a:schemeClr val="bg1"/>
                </a:solidFill>
                <a:latin typeface="Calibri" panose="020F0502020204030204" pitchFamily="34" charset="0"/>
                <a:cs typeface="Calibri" panose="020F0502020204030204" pitchFamily="34" charset="0"/>
              </a:rPr>
            </a:br>
            <a:r>
              <a:rPr lang="en-US" dirty="0">
                <a:solidFill>
                  <a:schemeClr val="bg1"/>
                </a:solidFill>
                <a:latin typeface="Calibri" panose="020F0502020204030204" pitchFamily="34" charset="0"/>
                <a:cs typeface="Calibri" panose="020F0502020204030204" pitchFamily="34" charset="0"/>
              </a:rPr>
              <a:t/>
            </a:r>
            <a:br>
              <a:rPr lang="en-US" dirty="0">
                <a:solidFill>
                  <a:schemeClr val="bg1"/>
                </a:solidFill>
                <a:latin typeface="Calibri" panose="020F0502020204030204" pitchFamily="34" charset="0"/>
                <a:cs typeface="Calibri" panose="020F0502020204030204" pitchFamily="34" charset="0"/>
              </a:rPr>
            </a:br>
            <a:r>
              <a:rPr lang="en-US" sz="2000" dirty="0">
                <a:solidFill>
                  <a:schemeClr val="bg1"/>
                </a:solidFill>
                <a:latin typeface="Calibri" panose="020F0502020204030204" pitchFamily="34" charset="0"/>
                <a:cs typeface="Calibri" panose="020F0502020204030204" pitchFamily="34" charset="0"/>
              </a:rPr>
              <a:t/>
            </a:r>
            <a:br>
              <a:rPr lang="en-US" sz="2000" dirty="0">
                <a:solidFill>
                  <a:schemeClr val="bg1"/>
                </a:solidFill>
                <a:latin typeface="Calibri" panose="020F0502020204030204" pitchFamily="34" charset="0"/>
                <a:cs typeface="Calibri" panose="020F0502020204030204" pitchFamily="34" charset="0"/>
              </a:rPr>
            </a:br>
            <a:r>
              <a:rPr lang="en-US" sz="2000" dirty="0">
                <a:solidFill>
                  <a:schemeClr val="bg1"/>
                </a:solidFill>
                <a:latin typeface="Calibri" panose="020F0502020204030204" pitchFamily="34" charset="0"/>
                <a:cs typeface="Calibri" panose="020F0502020204030204" pitchFamily="34" charset="0"/>
              </a:rPr>
              <a:t>PHILLIP MORGAN </a:t>
            </a:r>
            <a:r>
              <a:rPr lang="en-US" sz="2000" dirty="0" err="1">
                <a:solidFill>
                  <a:srgbClr val="0070C0"/>
                </a:solidFill>
                <a:latin typeface="Calibri" panose="020F0502020204030204" pitchFamily="34" charset="0"/>
                <a:cs typeface="Calibri" panose="020F0502020204030204" pitchFamily="34" charset="0"/>
              </a:rPr>
              <a:t>p.morgan@uwtsd.ac.uk</a:t>
            </a:r>
            <a:r>
              <a:rPr lang="en-US" sz="2000" dirty="0">
                <a:solidFill>
                  <a:schemeClr val="bg1"/>
                </a:solidFill>
                <a:latin typeface="Calibri" panose="020F0502020204030204" pitchFamily="34" charset="0"/>
                <a:cs typeface="Calibri" panose="020F0502020204030204" pitchFamily="34" charset="0"/>
              </a:rPr>
              <a:t/>
            </a:r>
            <a:br>
              <a:rPr lang="en-US" sz="2000" dirty="0">
                <a:solidFill>
                  <a:schemeClr val="bg1"/>
                </a:solidFill>
                <a:latin typeface="Calibri" panose="020F0502020204030204" pitchFamily="34" charset="0"/>
                <a:cs typeface="Calibri" panose="020F0502020204030204" pitchFamily="34" charset="0"/>
              </a:rPr>
            </a:br>
            <a:endParaRPr lang="en-US" sz="2000" dirty="0">
              <a:solidFill>
                <a:schemeClr val="bg1"/>
              </a:solidFill>
              <a:latin typeface="Calibri" panose="020F0502020204030204" pitchFamily="34" charset="0"/>
              <a:cs typeface="Calibri" panose="020F0502020204030204" pitchFamily="34" charset="0"/>
            </a:endParaRPr>
          </a:p>
        </p:txBody>
      </p:sp>
      <p:sp>
        <p:nvSpPr>
          <p:cNvPr id="4" name="Rectangle 3">
            <a:extLst>
              <a:ext uri="{FF2B5EF4-FFF2-40B4-BE49-F238E27FC236}">
                <a16:creationId xmlns:a16="http://schemas.microsoft.com/office/drawing/2014/main" id="{3A7229B6-2626-354A-B723-9DAD63B8C9CC}"/>
              </a:ext>
            </a:extLst>
          </p:cNvPr>
          <p:cNvSpPr/>
          <p:nvPr/>
        </p:nvSpPr>
        <p:spPr>
          <a:xfrm>
            <a:off x="477079" y="821635"/>
            <a:ext cx="2508350" cy="2080591"/>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D7DDFEF1-4F1C-8C42-980C-776FF9549F61}"/>
              </a:ext>
            </a:extLst>
          </p:cNvPr>
          <p:cNvSpPr/>
          <p:nvPr/>
        </p:nvSpPr>
        <p:spPr>
          <a:xfrm>
            <a:off x="3129358" y="836545"/>
            <a:ext cx="1404730" cy="3959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B18C7B6-3798-5A49-A278-5CBF9054F6A9}"/>
              </a:ext>
            </a:extLst>
          </p:cNvPr>
          <p:cNvSpPr/>
          <p:nvPr/>
        </p:nvSpPr>
        <p:spPr>
          <a:xfrm>
            <a:off x="9091325" y="819980"/>
            <a:ext cx="357809" cy="1974573"/>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AA5A22C-9AC2-404E-A5B3-2F88B1F54D21}"/>
              </a:ext>
            </a:extLst>
          </p:cNvPr>
          <p:cNvSpPr/>
          <p:nvPr/>
        </p:nvSpPr>
        <p:spPr>
          <a:xfrm rot="10800000">
            <a:off x="3129358" y="1395437"/>
            <a:ext cx="1404730" cy="1408226"/>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149F645C-EA1B-4F4B-B5DF-DFE150CDC2D8}"/>
              </a:ext>
            </a:extLst>
          </p:cNvPr>
          <p:cNvSpPr/>
          <p:nvPr/>
        </p:nvSpPr>
        <p:spPr>
          <a:xfrm>
            <a:off x="5513447" y="1354529"/>
            <a:ext cx="1670866" cy="14930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C81C3FF-5C20-7649-B711-F433DBF5AA18}"/>
              </a:ext>
            </a:extLst>
          </p:cNvPr>
          <p:cNvSpPr/>
          <p:nvPr/>
        </p:nvSpPr>
        <p:spPr>
          <a:xfrm>
            <a:off x="4800221" y="836545"/>
            <a:ext cx="503583" cy="2080591"/>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977E593-1354-2944-A024-B897DAEB0D72}"/>
              </a:ext>
            </a:extLst>
          </p:cNvPr>
          <p:cNvSpPr/>
          <p:nvPr/>
        </p:nvSpPr>
        <p:spPr>
          <a:xfrm>
            <a:off x="5532404" y="836544"/>
            <a:ext cx="1704750" cy="39590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2C97F21-C4DE-EC42-A8C2-DE17DEF816B4}"/>
              </a:ext>
            </a:extLst>
          </p:cNvPr>
          <p:cNvSpPr/>
          <p:nvPr/>
        </p:nvSpPr>
        <p:spPr>
          <a:xfrm>
            <a:off x="7422034" y="821635"/>
            <a:ext cx="1546815" cy="19299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359D15-C052-A845-9279-A2BE1BB1C49A}"/>
              </a:ext>
            </a:extLst>
          </p:cNvPr>
          <p:cNvSpPr/>
          <p:nvPr/>
        </p:nvSpPr>
        <p:spPr>
          <a:xfrm>
            <a:off x="9602395" y="766972"/>
            <a:ext cx="2112526" cy="208059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dvocacy | The Richmond Village Association Inc.">
            <a:extLst>
              <a:ext uri="{FF2B5EF4-FFF2-40B4-BE49-F238E27FC236}">
                <a16:creationId xmlns:a16="http://schemas.microsoft.com/office/drawing/2014/main" id="{415BEC62-E99A-794E-9581-4BFFAC877667}"/>
              </a:ext>
            </a:extLst>
          </p:cNvPr>
          <p:cNvPicPr>
            <a:picLocks noChangeAspect="1"/>
          </p:cNvPicPr>
          <p:nvPr/>
        </p:nvPicPr>
        <p:blipFill>
          <a:blip r:embed="rId2">
            <a:extLst>
              <a:ext uri="{837473B0-CC2E-450A-ABE3-18F120FF3D39}">
                <a1611:picAttrSrcUrl xmlns:a1611="http://schemas.microsoft.com/office/drawing/2016/11/main" xmlns="" r:id="rId4"/>
              </a:ext>
            </a:extLst>
          </a:blip>
          <a:stretch>
            <a:fillRect/>
          </a:stretch>
        </p:blipFill>
        <p:spPr>
          <a:xfrm>
            <a:off x="566476" y="950016"/>
            <a:ext cx="2361595" cy="1853648"/>
          </a:xfrm>
          <a:prstGeom prst="rect">
            <a:avLst/>
          </a:prstGeom>
          <a:solidFill>
            <a:schemeClr val="bg2">
              <a:alpha val="64000"/>
            </a:schemeClr>
          </a:solidFill>
        </p:spPr>
      </p:pic>
      <p:pic>
        <p:nvPicPr>
          <p:cNvPr id="18" name="Picture 17">
            <a:extLst>
              <a:ext uri="{FF2B5EF4-FFF2-40B4-BE49-F238E27FC236}">
                <a16:creationId xmlns:a16="http://schemas.microsoft.com/office/drawing/2014/main" id="{A52087F6-FD61-4449-91EE-ECFDB627C60D}"/>
              </a:ext>
            </a:extLst>
          </p:cNvPr>
          <p:cNvPicPr>
            <a:picLocks noChangeAspect="1"/>
          </p:cNvPicPr>
          <p:nvPr/>
        </p:nvPicPr>
        <p:blipFill>
          <a:blip r:embed="rId5"/>
          <a:stretch>
            <a:fillRect/>
          </a:stretch>
        </p:blipFill>
        <p:spPr>
          <a:xfrm>
            <a:off x="9769896" y="937178"/>
            <a:ext cx="1740176" cy="1740176"/>
          </a:xfrm>
          <a:prstGeom prst="rect">
            <a:avLst/>
          </a:prstGeom>
        </p:spPr>
      </p:pic>
      <p:pic>
        <p:nvPicPr>
          <p:cNvPr id="19" name="Picture 18">
            <a:extLst>
              <a:ext uri="{FF2B5EF4-FFF2-40B4-BE49-F238E27FC236}">
                <a16:creationId xmlns:a16="http://schemas.microsoft.com/office/drawing/2014/main" id="{220B5980-A50E-5C4E-BBED-6189808DB3E1}"/>
              </a:ext>
            </a:extLst>
          </p:cNvPr>
          <p:cNvPicPr>
            <a:picLocks noChangeAspect="1"/>
          </p:cNvPicPr>
          <p:nvPr/>
        </p:nvPicPr>
        <p:blipFill>
          <a:blip r:embed="rId6"/>
          <a:stretch>
            <a:fillRect/>
          </a:stretch>
        </p:blipFill>
        <p:spPr>
          <a:xfrm>
            <a:off x="5650951" y="1447515"/>
            <a:ext cx="1395857" cy="1304070"/>
          </a:xfrm>
          <a:prstGeom prst="rect">
            <a:avLst/>
          </a:prstGeom>
        </p:spPr>
      </p:pic>
      <p:pic>
        <p:nvPicPr>
          <p:cNvPr id="20" name="Picture 19">
            <a:extLst>
              <a:ext uri="{FF2B5EF4-FFF2-40B4-BE49-F238E27FC236}">
                <a16:creationId xmlns:a16="http://schemas.microsoft.com/office/drawing/2014/main" id="{12B6E1BB-B9A3-5043-B4E2-4F2493256BCE}"/>
              </a:ext>
            </a:extLst>
          </p:cNvPr>
          <p:cNvPicPr>
            <a:picLocks noChangeAspect="1"/>
          </p:cNvPicPr>
          <p:nvPr/>
        </p:nvPicPr>
        <p:blipFill>
          <a:blip r:embed="rId7"/>
          <a:stretch>
            <a:fillRect/>
          </a:stretch>
        </p:blipFill>
        <p:spPr>
          <a:xfrm>
            <a:off x="7514774" y="937178"/>
            <a:ext cx="1335709" cy="1682993"/>
          </a:xfrm>
          <a:prstGeom prst="rect">
            <a:avLst/>
          </a:prstGeom>
        </p:spPr>
      </p:pic>
    </p:spTree>
    <p:extLst>
      <p:ext uri="{BB962C8B-B14F-4D97-AF65-F5344CB8AC3E}">
        <p14:creationId xmlns:p14="http://schemas.microsoft.com/office/powerpoint/2010/main" val="690063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BB859-ABB0-4D4A-A9F9-DF293DA7A18C}"/>
              </a:ext>
            </a:extLst>
          </p:cNvPr>
          <p:cNvSpPr>
            <a:spLocks noGrp="1"/>
          </p:cNvSpPr>
          <p:nvPr>
            <p:ph type="title"/>
          </p:nvPr>
        </p:nvSpPr>
        <p:spPr/>
        <p:txBody>
          <a:bodyPr>
            <a:normAutofit fontScale="90000"/>
          </a:bodyPr>
          <a:lstStyle/>
          <a:p>
            <a:r>
              <a:rPr lang="en-GB" b="1" dirty="0"/>
              <a:t> </a:t>
            </a:r>
            <a:r>
              <a:rPr lang="en-GB" dirty="0"/>
              <a:t/>
            </a:r>
            <a:br>
              <a:rPr lang="en-GB" dirty="0"/>
            </a:br>
            <a:r>
              <a:rPr lang="en-GB" dirty="0"/>
              <a:t/>
            </a:r>
            <a:br>
              <a:rPr lang="en-GB" dirty="0"/>
            </a:br>
            <a:endParaRPr lang="en-US" dirty="0"/>
          </a:p>
        </p:txBody>
      </p:sp>
      <p:sp>
        <p:nvSpPr>
          <p:cNvPr id="3" name="Content Placeholder 2">
            <a:extLst>
              <a:ext uri="{FF2B5EF4-FFF2-40B4-BE49-F238E27FC236}">
                <a16:creationId xmlns:a16="http://schemas.microsoft.com/office/drawing/2014/main" id="{C5C0FFD7-595D-E34C-9DDD-E3A9267DCBB4}"/>
              </a:ext>
            </a:extLst>
          </p:cNvPr>
          <p:cNvSpPr>
            <a:spLocks noGrp="1"/>
          </p:cNvSpPr>
          <p:nvPr>
            <p:ph idx="1"/>
          </p:nvPr>
        </p:nvSpPr>
        <p:spPr/>
        <p:txBody>
          <a:bodyPr/>
          <a:lstStyle/>
          <a:p>
            <a:pPr lvl="0"/>
            <a:r>
              <a:rPr lang="en-GB" sz="2400" dirty="0">
                <a:latin typeface="Calibri" panose="020F0502020204030204" pitchFamily="34" charset="0"/>
                <a:cs typeface="Calibri" panose="020F0502020204030204" pitchFamily="34" charset="0"/>
              </a:rPr>
              <a:t>To establish the necessary professional standards required whilst working as an advocate.</a:t>
            </a:r>
          </a:p>
          <a:p>
            <a:pPr marL="0" indent="0">
              <a:buNone/>
            </a:pPr>
            <a:endParaRPr lang="en-GB" sz="2400" dirty="0">
              <a:latin typeface="Calibri" panose="020F0502020204030204" pitchFamily="34" charset="0"/>
              <a:cs typeface="Calibri" panose="020F0502020204030204" pitchFamily="34" charset="0"/>
            </a:endParaRPr>
          </a:p>
          <a:p>
            <a:pPr lvl="0"/>
            <a:r>
              <a:rPr lang="en-GB" sz="2400" dirty="0">
                <a:latin typeface="Calibri" panose="020F0502020204030204" pitchFamily="34" charset="0"/>
                <a:cs typeface="Calibri" panose="020F0502020204030204" pitchFamily="34" charset="0"/>
              </a:rPr>
              <a:t>To develop a critical understanding of how current legislation establishes a framework of measures designed to maintain professional boundaries, professional practices and in the provision of effective advocacy services.</a:t>
            </a:r>
          </a:p>
          <a:p>
            <a:endParaRPr lang="en-US" dirty="0"/>
          </a:p>
        </p:txBody>
      </p:sp>
      <p:sp>
        <p:nvSpPr>
          <p:cNvPr id="4" name="TextBox 3">
            <a:extLst>
              <a:ext uri="{FF2B5EF4-FFF2-40B4-BE49-F238E27FC236}">
                <a16:creationId xmlns:a16="http://schemas.microsoft.com/office/drawing/2014/main" id="{3E01D694-A20E-8749-9701-C964704B0841}"/>
              </a:ext>
            </a:extLst>
          </p:cNvPr>
          <p:cNvSpPr txBox="1"/>
          <p:nvPr/>
        </p:nvSpPr>
        <p:spPr>
          <a:xfrm>
            <a:off x="1170879" y="942106"/>
            <a:ext cx="3613105" cy="769441"/>
          </a:xfrm>
          <a:prstGeom prst="rect">
            <a:avLst/>
          </a:prstGeom>
          <a:noFill/>
        </p:spPr>
        <p:txBody>
          <a:bodyPr wrap="none" rtlCol="0">
            <a:spAutoFit/>
          </a:bodyPr>
          <a:lstStyle/>
          <a:p>
            <a:r>
              <a:rPr lang="en-GB" sz="4400" b="1" dirty="0">
                <a:solidFill>
                  <a:schemeClr val="bg1"/>
                </a:solidFill>
              </a:rPr>
              <a:t>Module Aims</a:t>
            </a:r>
            <a:endParaRPr lang="en-US" sz="4400" dirty="0">
              <a:solidFill>
                <a:schemeClr val="bg1"/>
              </a:solidFill>
            </a:endParaRPr>
          </a:p>
        </p:txBody>
      </p:sp>
      <p:pic>
        <p:nvPicPr>
          <p:cNvPr id="5" name="Picture 4">
            <a:extLst>
              <a:ext uri="{FF2B5EF4-FFF2-40B4-BE49-F238E27FC236}">
                <a16:creationId xmlns:a16="http://schemas.microsoft.com/office/drawing/2014/main" id="{CE11B729-38A1-814D-8EE4-54DC88A29183}"/>
              </a:ext>
            </a:extLst>
          </p:cNvPr>
          <p:cNvPicPr>
            <a:picLocks noChangeAspect="1"/>
          </p:cNvPicPr>
          <p:nvPr/>
        </p:nvPicPr>
        <p:blipFill>
          <a:blip r:embed="rId2"/>
          <a:stretch>
            <a:fillRect/>
          </a:stretch>
        </p:blipFill>
        <p:spPr>
          <a:xfrm>
            <a:off x="581192" y="5990041"/>
            <a:ext cx="1666488" cy="666595"/>
          </a:xfrm>
          <a:prstGeom prst="rect">
            <a:avLst/>
          </a:prstGeom>
        </p:spPr>
      </p:pic>
    </p:spTree>
    <p:extLst>
      <p:ext uri="{BB962C8B-B14F-4D97-AF65-F5344CB8AC3E}">
        <p14:creationId xmlns:p14="http://schemas.microsoft.com/office/powerpoint/2010/main" val="38871763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AF8BF-5C49-1243-8C2C-7C1A887FEA75}"/>
              </a:ext>
            </a:extLst>
          </p:cNvPr>
          <p:cNvSpPr>
            <a:spLocks noGrp="1"/>
          </p:cNvSpPr>
          <p:nvPr>
            <p:ph type="title"/>
          </p:nvPr>
        </p:nvSpPr>
        <p:spPr/>
        <p:txBody>
          <a:bodyPr/>
          <a:lstStyle/>
          <a:p>
            <a:r>
              <a:rPr lang="en-US" dirty="0"/>
              <a:t>Learning outcomes</a:t>
            </a:r>
          </a:p>
        </p:txBody>
      </p:sp>
      <p:sp>
        <p:nvSpPr>
          <p:cNvPr id="3" name="Content Placeholder 2">
            <a:extLst>
              <a:ext uri="{FF2B5EF4-FFF2-40B4-BE49-F238E27FC236}">
                <a16:creationId xmlns:a16="http://schemas.microsoft.com/office/drawing/2014/main" id="{DE22F8EB-F62E-8045-9162-FCB55406A703}"/>
              </a:ext>
            </a:extLst>
          </p:cNvPr>
          <p:cNvSpPr>
            <a:spLocks noGrp="1"/>
          </p:cNvSpPr>
          <p:nvPr>
            <p:ph idx="1"/>
          </p:nvPr>
        </p:nvSpPr>
        <p:spPr>
          <a:xfrm>
            <a:off x="581192" y="2303159"/>
            <a:ext cx="11029615" cy="3678303"/>
          </a:xfrm>
        </p:spPr>
        <p:txBody>
          <a:bodyPr>
            <a:normAutofit fontScale="92500" lnSpcReduction="20000"/>
          </a:bodyPr>
          <a:lstStyle/>
          <a:p>
            <a:pPr marL="0" indent="0">
              <a:buNone/>
            </a:pPr>
            <a:r>
              <a:rPr lang="en-GB" sz="2600" dirty="0">
                <a:latin typeface="Calibri" panose="020F0502020204030204" pitchFamily="34" charset="0"/>
                <a:cs typeface="Calibri" panose="020F0502020204030204" pitchFamily="34" charset="0"/>
              </a:rPr>
              <a:t>Upon the successful completion of this module, the student should be able to demonstrate the ability to:</a:t>
            </a:r>
          </a:p>
          <a:p>
            <a:pPr marL="0" indent="0">
              <a:buNone/>
            </a:pPr>
            <a:endParaRPr lang="en-GB" sz="2600" dirty="0">
              <a:latin typeface="Calibri" panose="020F0502020204030204" pitchFamily="34" charset="0"/>
              <a:cs typeface="Calibri" panose="020F0502020204030204" pitchFamily="34" charset="0"/>
            </a:endParaRPr>
          </a:p>
          <a:p>
            <a:pPr lvl="0"/>
            <a:r>
              <a:rPr lang="en-GB" sz="2600" dirty="0">
                <a:latin typeface="Calibri" panose="020F0502020204030204" pitchFamily="34" charset="0"/>
                <a:cs typeface="Calibri" panose="020F0502020204030204" pitchFamily="34" charset="0"/>
              </a:rPr>
              <a:t>Critically evaluate the professional standards associated with working as a professional advocate within a contemporary service provider organisation. </a:t>
            </a:r>
          </a:p>
          <a:p>
            <a:pPr lvl="0"/>
            <a:endParaRPr lang="en-GB" sz="2600" dirty="0">
              <a:latin typeface="Calibri" panose="020F0502020204030204" pitchFamily="34" charset="0"/>
              <a:cs typeface="Calibri" panose="020F0502020204030204" pitchFamily="34" charset="0"/>
            </a:endParaRPr>
          </a:p>
          <a:p>
            <a:pPr lvl="0"/>
            <a:r>
              <a:rPr lang="en-GB" sz="2600" dirty="0">
                <a:latin typeface="Calibri" panose="020F0502020204030204" pitchFamily="34" charset="0"/>
                <a:cs typeface="Calibri" panose="020F0502020204030204" pitchFamily="34" charset="0"/>
              </a:rPr>
              <a:t>Critically evaluate how current legislation meets the need for professionalism within service delivery. Establishing how professional boundaries are designed to safeguard both advocate and service user.</a:t>
            </a:r>
          </a:p>
          <a:p>
            <a:pPr lvl="0"/>
            <a:endParaRPr lang="en-GB" dirty="0"/>
          </a:p>
          <a:p>
            <a:endParaRPr lang="en-US" dirty="0"/>
          </a:p>
        </p:txBody>
      </p:sp>
      <p:pic>
        <p:nvPicPr>
          <p:cNvPr id="5" name="Picture 4">
            <a:extLst>
              <a:ext uri="{FF2B5EF4-FFF2-40B4-BE49-F238E27FC236}">
                <a16:creationId xmlns:a16="http://schemas.microsoft.com/office/drawing/2014/main" id="{2C044C5A-E748-894E-92CB-851750E6A988}"/>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39676915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13700-E879-4848-89EA-18E2410AFD53}"/>
              </a:ext>
            </a:extLst>
          </p:cNvPr>
          <p:cNvSpPr>
            <a:spLocks noGrp="1"/>
          </p:cNvSpPr>
          <p:nvPr>
            <p:ph type="title"/>
          </p:nvPr>
        </p:nvSpPr>
        <p:spPr/>
        <p:txBody>
          <a:bodyPr/>
          <a:lstStyle/>
          <a:p>
            <a:r>
              <a:rPr lang="en-US" dirty="0"/>
              <a:t>Learning outcomes</a:t>
            </a:r>
          </a:p>
        </p:txBody>
      </p:sp>
      <p:sp>
        <p:nvSpPr>
          <p:cNvPr id="3" name="Content Placeholder 2">
            <a:extLst>
              <a:ext uri="{FF2B5EF4-FFF2-40B4-BE49-F238E27FC236}">
                <a16:creationId xmlns:a16="http://schemas.microsoft.com/office/drawing/2014/main" id="{32DBED64-63C9-5645-982A-85E801EFB5E9}"/>
              </a:ext>
            </a:extLst>
          </p:cNvPr>
          <p:cNvSpPr>
            <a:spLocks noGrp="1"/>
          </p:cNvSpPr>
          <p:nvPr>
            <p:ph idx="1"/>
          </p:nvPr>
        </p:nvSpPr>
        <p:spPr/>
        <p:txBody>
          <a:bodyPr/>
          <a:lstStyle/>
          <a:p>
            <a:pPr lvl="0"/>
            <a:endParaRPr lang="en-GB" sz="2800" dirty="0">
              <a:latin typeface="Calibri" panose="020F0502020204030204" pitchFamily="34" charset="0"/>
              <a:cs typeface="Calibri" panose="020F0502020204030204" pitchFamily="34" charset="0"/>
            </a:endParaRPr>
          </a:p>
          <a:p>
            <a:pPr lvl="0"/>
            <a:r>
              <a:rPr lang="en-GB" sz="2800" dirty="0">
                <a:latin typeface="Calibri" panose="020F0502020204030204" pitchFamily="34" charset="0"/>
                <a:cs typeface="Calibri" panose="020F0502020204030204" pitchFamily="34" charset="0"/>
              </a:rPr>
              <a:t>Develop a critical understanding of how the role of formal advocates is governed by professional standards and where these might conflict within various models of care. </a:t>
            </a:r>
          </a:p>
          <a:p>
            <a:endParaRPr lang="en-US" dirty="0"/>
          </a:p>
        </p:txBody>
      </p:sp>
      <p:pic>
        <p:nvPicPr>
          <p:cNvPr id="5" name="Picture 4">
            <a:extLst>
              <a:ext uri="{FF2B5EF4-FFF2-40B4-BE49-F238E27FC236}">
                <a16:creationId xmlns:a16="http://schemas.microsoft.com/office/drawing/2014/main" id="{DFC934F1-120D-7B46-A1ED-42C8D4F4AC66}"/>
              </a:ext>
            </a:extLst>
          </p:cNvPr>
          <p:cNvPicPr>
            <a:picLocks noChangeAspect="1"/>
          </p:cNvPicPr>
          <p:nvPr/>
        </p:nvPicPr>
        <p:blipFill>
          <a:blip r:embed="rId2"/>
          <a:stretch>
            <a:fillRect/>
          </a:stretch>
        </p:blipFill>
        <p:spPr>
          <a:xfrm>
            <a:off x="581192" y="5990041"/>
            <a:ext cx="1666488" cy="666595"/>
          </a:xfrm>
          <a:prstGeom prst="rect">
            <a:avLst/>
          </a:prstGeom>
        </p:spPr>
      </p:pic>
    </p:spTree>
    <p:extLst>
      <p:ext uri="{BB962C8B-B14F-4D97-AF65-F5344CB8AC3E}">
        <p14:creationId xmlns:p14="http://schemas.microsoft.com/office/powerpoint/2010/main" val="2191303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9179E-D76C-0A46-B9FE-10C4AF93E7FE}"/>
              </a:ext>
            </a:extLst>
          </p:cNvPr>
          <p:cNvSpPr>
            <a:spLocks noGrp="1"/>
          </p:cNvSpPr>
          <p:nvPr>
            <p:ph type="title"/>
          </p:nvPr>
        </p:nvSpPr>
        <p:spPr>
          <a:xfrm>
            <a:off x="748460" y="1039742"/>
            <a:ext cx="11029616" cy="716755"/>
          </a:xfrm>
        </p:spPr>
        <p:txBody>
          <a:bodyPr>
            <a:normAutofit fontScale="90000"/>
          </a:bodyPr>
          <a:lstStyle/>
          <a:p>
            <a:r>
              <a:rPr lang="en-GB" sz="3100" b="1" dirty="0">
                <a:latin typeface="Calibri" panose="020F0502020204030204" pitchFamily="34" charset="0"/>
                <a:cs typeface="Calibri" panose="020F0502020204030204" pitchFamily="34" charset="0"/>
              </a:rPr>
              <a:t>Indicative Content.</a:t>
            </a:r>
            <a:r>
              <a:rPr lang="en-GB" dirty="0"/>
              <a:t/>
            </a:r>
            <a:br>
              <a:rPr lang="en-GB" dirty="0"/>
            </a:br>
            <a:endParaRPr lang="en-US" dirty="0"/>
          </a:p>
        </p:txBody>
      </p:sp>
      <p:sp>
        <p:nvSpPr>
          <p:cNvPr id="3" name="Content Placeholder 2">
            <a:extLst>
              <a:ext uri="{FF2B5EF4-FFF2-40B4-BE49-F238E27FC236}">
                <a16:creationId xmlns:a16="http://schemas.microsoft.com/office/drawing/2014/main" id="{18FD2F11-B6EB-744D-A3D6-1E9F1487BC27}"/>
              </a:ext>
            </a:extLst>
          </p:cNvPr>
          <p:cNvSpPr>
            <a:spLocks noGrp="1"/>
          </p:cNvSpPr>
          <p:nvPr>
            <p:ph idx="1"/>
          </p:nvPr>
        </p:nvSpPr>
        <p:spPr/>
        <p:txBody>
          <a:bodyPr/>
          <a:lstStyle/>
          <a:p>
            <a:pPr marL="0" indent="0">
              <a:buNone/>
            </a:pPr>
            <a:endParaRPr lang="en-GB" sz="2800" dirty="0">
              <a:latin typeface="Calibri" panose="020F0502020204030204" pitchFamily="34" charset="0"/>
              <a:cs typeface="Calibri" panose="020F0502020204030204" pitchFamily="34" charset="0"/>
            </a:endParaRPr>
          </a:p>
          <a:p>
            <a:pPr lvl="0"/>
            <a:r>
              <a:rPr lang="en-GB" sz="2800" dirty="0">
                <a:latin typeface="Calibri" panose="020F0502020204030204" pitchFamily="34" charset="0"/>
                <a:cs typeface="Calibri" panose="020F0502020204030204" pitchFamily="34" charset="0"/>
              </a:rPr>
              <a:t>A critical exploration of current and emerging professional standards within advocacy service provision in Wales and the UK.</a:t>
            </a:r>
          </a:p>
          <a:p>
            <a:pPr lvl="0"/>
            <a:endParaRPr lang="en-GB" sz="2800" dirty="0">
              <a:latin typeface="Calibri" panose="020F0502020204030204" pitchFamily="34" charset="0"/>
              <a:cs typeface="Calibri" panose="020F0502020204030204" pitchFamily="34" charset="0"/>
            </a:endParaRPr>
          </a:p>
          <a:p>
            <a:pPr lvl="0"/>
            <a:r>
              <a:rPr lang="en-GB" sz="2800" dirty="0">
                <a:latin typeface="Calibri" panose="020F0502020204030204" pitchFamily="34" charset="0"/>
                <a:cs typeface="Calibri" panose="020F0502020204030204" pitchFamily="34" charset="0"/>
              </a:rPr>
              <a:t>Identify various models of care and how the ontological position of might affect service delivery, decision making, and levels agency experienced by service users/clients/patients. </a:t>
            </a:r>
          </a:p>
          <a:p>
            <a:endParaRPr lang="en-US" dirty="0"/>
          </a:p>
        </p:txBody>
      </p:sp>
      <p:pic>
        <p:nvPicPr>
          <p:cNvPr id="4" name="Picture 3">
            <a:extLst>
              <a:ext uri="{FF2B5EF4-FFF2-40B4-BE49-F238E27FC236}">
                <a16:creationId xmlns:a16="http://schemas.microsoft.com/office/drawing/2014/main" id="{47CF826B-5207-F749-83AB-4B3E605976F0}"/>
              </a:ext>
            </a:extLst>
          </p:cNvPr>
          <p:cNvPicPr>
            <a:picLocks noChangeAspect="1"/>
          </p:cNvPicPr>
          <p:nvPr/>
        </p:nvPicPr>
        <p:blipFill>
          <a:blip r:embed="rId2"/>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1244639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C185A-6649-834C-943B-7B0F9D38C0C9}"/>
              </a:ext>
            </a:extLst>
          </p:cNvPr>
          <p:cNvSpPr>
            <a:spLocks noGrp="1"/>
          </p:cNvSpPr>
          <p:nvPr>
            <p:ph type="title"/>
          </p:nvPr>
        </p:nvSpPr>
        <p:spPr/>
        <p:txBody>
          <a:bodyPr/>
          <a:lstStyle/>
          <a:p>
            <a:r>
              <a:rPr lang="en-GB" b="1" dirty="0">
                <a:latin typeface="Calibri" panose="020F0502020204030204" pitchFamily="34" charset="0"/>
                <a:cs typeface="Calibri" panose="020F0502020204030204" pitchFamily="34" charset="0"/>
              </a:rPr>
              <a:t>Indicative Content.</a:t>
            </a:r>
            <a:endParaRPr lang="en-US" dirty="0"/>
          </a:p>
        </p:txBody>
      </p:sp>
      <p:sp>
        <p:nvSpPr>
          <p:cNvPr id="3" name="Content Placeholder 2">
            <a:extLst>
              <a:ext uri="{FF2B5EF4-FFF2-40B4-BE49-F238E27FC236}">
                <a16:creationId xmlns:a16="http://schemas.microsoft.com/office/drawing/2014/main" id="{0B4ABB53-99AC-204A-807C-FABADC892022}"/>
              </a:ext>
            </a:extLst>
          </p:cNvPr>
          <p:cNvSpPr>
            <a:spLocks noGrp="1"/>
          </p:cNvSpPr>
          <p:nvPr>
            <p:ph idx="1"/>
          </p:nvPr>
        </p:nvSpPr>
        <p:spPr/>
        <p:txBody>
          <a:bodyPr>
            <a:normAutofit lnSpcReduction="10000"/>
          </a:bodyPr>
          <a:lstStyle/>
          <a:p>
            <a:pPr lvl="0"/>
            <a:r>
              <a:rPr lang="en-GB" sz="2800" dirty="0">
                <a:latin typeface="Calibri" panose="020F0502020204030204" pitchFamily="34" charset="0"/>
                <a:cs typeface="Calibri" panose="020F0502020204030204" pitchFamily="34" charset="0"/>
              </a:rPr>
              <a:t>An understanding of how various theoretical positions underpin the differences in services, their delivery and the service experienced service users/clients/patients. </a:t>
            </a:r>
          </a:p>
          <a:p>
            <a:pPr lvl="0"/>
            <a:endParaRPr lang="en-GB" sz="2800" dirty="0">
              <a:latin typeface="Calibri" panose="020F0502020204030204" pitchFamily="34" charset="0"/>
              <a:cs typeface="Calibri" panose="020F0502020204030204" pitchFamily="34" charset="0"/>
            </a:endParaRPr>
          </a:p>
          <a:p>
            <a:pPr lvl="0"/>
            <a:r>
              <a:rPr lang="en-GB" sz="2800" dirty="0">
                <a:latin typeface="Calibri" panose="020F0502020204030204" pitchFamily="34" charset="0"/>
                <a:cs typeface="Calibri" panose="020F0502020204030204" pitchFamily="34" charset="0"/>
              </a:rPr>
              <a:t>Evaluation of how advocates use systems to maintain professional boundaries and maintaining healthy, productive and appropriate relations with clients whilst building trust, empathy and understanding of client’s needs. </a:t>
            </a:r>
          </a:p>
          <a:p>
            <a:endParaRPr lang="en-US" dirty="0"/>
          </a:p>
        </p:txBody>
      </p:sp>
      <p:pic>
        <p:nvPicPr>
          <p:cNvPr id="4" name="Picture 3">
            <a:extLst>
              <a:ext uri="{FF2B5EF4-FFF2-40B4-BE49-F238E27FC236}">
                <a16:creationId xmlns:a16="http://schemas.microsoft.com/office/drawing/2014/main" id="{E1420643-26E2-AA42-BCF5-D8A37E991B6D}"/>
              </a:ext>
            </a:extLst>
          </p:cNvPr>
          <p:cNvPicPr>
            <a:picLocks noChangeAspect="1"/>
          </p:cNvPicPr>
          <p:nvPr/>
        </p:nvPicPr>
        <p:blipFill>
          <a:blip r:embed="rId2"/>
          <a:stretch>
            <a:fillRect/>
          </a:stretch>
        </p:blipFill>
        <p:spPr>
          <a:xfrm>
            <a:off x="581192" y="5990041"/>
            <a:ext cx="1666488" cy="666595"/>
          </a:xfrm>
          <a:prstGeom prst="rect">
            <a:avLst/>
          </a:prstGeom>
        </p:spPr>
      </p:pic>
    </p:spTree>
    <p:extLst>
      <p:ext uri="{BB962C8B-B14F-4D97-AF65-F5344CB8AC3E}">
        <p14:creationId xmlns:p14="http://schemas.microsoft.com/office/powerpoint/2010/main" val="3883371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CAAAF-7E74-784E-8863-6C9C09F99852}"/>
              </a:ext>
            </a:extLst>
          </p:cNvPr>
          <p:cNvSpPr>
            <a:spLocks noGrp="1"/>
          </p:cNvSpPr>
          <p:nvPr>
            <p:ph type="title"/>
          </p:nvPr>
        </p:nvSpPr>
        <p:spPr/>
        <p:txBody>
          <a:bodyPr>
            <a:normAutofit/>
          </a:bodyPr>
          <a:lstStyle/>
          <a:p>
            <a:r>
              <a:rPr lang="en-US" sz="4000" dirty="0">
                <a:latin typeface="Calibri" panose="020F0502020204030204" pitchFamily="34" charset="0"/>
                <a:cs typeface="Calibri" panose="020F0502020204030204" pitchFamily="34" charset="0"/>
              </a:rPr>
              <a:t>Group TASK</a:t>
            </a:r>
          </a:p>
        </p:txBody>
      </p:sp>
      <p:sp>
        <p:nvSpPr>
          <p:cNvPr id="3" name="Content Placeholder 2">
            <a:extLst>
              <a:ext uri="{FF2B5EF4-FFF2-40B4-BE49-F238E27FC236}">
                <a16:creationId xmlns:a16="http://schemas.microsoft.com/office/drawing/2014/main" id="{5A096305-95AC-B64B-A8A6-4AB07FF033BF}"/>
              </a:ext>
            </a:extLst>
          </p:cNvPr>
          <p:cNvSpPr>
            <a:spLocks noGrp="1"/>
          </p:cNvSpPr>
          <p:nvPr>
            <p:ph idx="1"/>
          </p:nvPr>
        </p:nvSpPr>
        <p:spPr/>
        <p:txBody>
          <a:bodyPr>
            <a:normAutofit lnSpcReduction="10000"/>
          </a:bodyPr>
          <a:lstStyle/>
          <a:p>
            <a:pPr marL="0" indent="0" algn="ctr">
              <a:buNone/>
            </a:pPr>
            <a:endParaRPr lang="en-GB" i="1" dirty="0"/>
          </a:p>
          <a:p>
            <a:pPr marL="0" indent="0" algn="ctr">
              <a:buNone/>
            </a:pPr>
            <a:endParaRPr lang="en-GB" i="1" dirty="0"/>
          </a:p>
          <a:p>
            <a:pPr marL="0" indent="0" algn="ctr">
              <a:buNone/>
            </a:pPr>
            <a:endParaRPr lang="en-GB" i="1" dirty="0"/>
          </a:p>
          <a:p>
            <a:pPr marL="0" indent="0" algn="ctr">
              <a:buNone/>
            </a:pPr>
            <a:endParaRPr lang="en-GB" i="1" dirty="0"/>
          </a:p>
          <a:p>
            <a:pPr marL="0" indent="0" algn="ctr">
              <a:buNone/>
            </a:pPr>
            <a:endParaRPr lang="en-GB" i="1" dirty="0"/>
          </a:p>
          <a:p>
            <a:pPr marL="0" indent="0" algn="ctr">
              <a:buNone/>
            </a:pPr>
            <a:endParaRPr lang="en-GB" i="1" dirty="0"/>
          </a:p>
          <a:p>
            <a:pPr marL="0" indent="0" algn="ctr">
              <a:buNone/>
            </a:pPr>
            <a:endParaRPr lang="en-GB" i="1" dirty="0"/>
          </a:p>
          <a:p>
            <a:pPr marL="0" indent="0" algn="ctr">
              <a:buNone/>
            </a:pPr>
            <a:endParaRPr lang="en-GB" sz="2400" i="1" dirty="0">
              <a:latin typeface="Calibri" panose="020F0502020204030204" pitchFamily="34" charset="0"/>
              <a:cs typeface="Calibri" panose="020F0502020204030204" pitchFamily="34" charset="0"/>
            </a:endParaRPr>
          </a:p>
          <a:p>
            <a:pPr marL="0" indent="0" algn="ctr">
              <a:buNone/>
            </a:pPr>
            <a:r>
              <a:rPr lang="en-GB" sz="2400" i="1" dirty="0">
                <a:latin typeface="Calibri" panose="020F0502020204030204" pitchFamily="34" charset="0"/>
                <a:cs typeface="Calibri" panose="020F0502020204030204" pitchFamily="34" charset="0"/>
              </a:rPr>
              <a:t>In small groups identify what the ‘professional standards of advocacy’ may be?</a:t>
            </a:r>
            <a:endParaRPr lang="en-US" sz="2400"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E6D5CFA1-86F1-6846-AA02-96F3EA558A94}"/>
              </a:ext>
            </a:extLst>
          </p:cNvPr>
          <p:cNvPicPr>
            <a:picLocks noChangeAspect="1"/>
          </p:cNvPicPr>
          <p:nvPr/>
        </p:nvPicPr>
        <p:blipFill>
          <a:blip r:embed="rId2"/>
          <a:stretch>
            <a:fillRect/>
          </a:stretch>
        </p:blipFill>
        <p:spPr>
          <a:xfrm>
            <a:off x="4280207" y="2549828"/>
            <a:ext cx="2533185" cy="2533185"/>
          </a:xfrm>
          <a:prstGeom prst="rect">
            <a:avLst/>
          </a:prstGeom>
        </p:spPr>
      </p:pic>
      <p:sp>
        <p:nvSpPr>
          <p:cNvPr id="5" name="TextBox 4">
            <a:extLst>
              <a:ext uri="{FF2B5EF4-FFF2-40B4-BE49-F238E27FC236}">
                <a16:creationId xmlns:a16="http://schemas.microsoft.com/office/drawing/2014/main" id="{36B977EC-A0C6-6F4E-8DB1-9EA9BC7AC8A4}"/>
              </a:ext>
            </a:extLst>
          </p:cNvPr>
          <p:cNvSpPr txBox="1"/>
          <p:nvPr/>
        </p:nvSpPr>
        <p:spPr>
          <a:xfrm>
            <a:off x="3205044" y="1811164"/>
            <a:ext cx="4683513" cy="923330"/>
          </a:xfrm>
          <a:prstGeom prst="rect">
            <a:avLst/>
          </a:prstGeom>
          <a:noFill/>
        </p:spPr>
        <p:txBody>
          <a:bodyPr wrap="square" rtlCol="0">
            <a:spAutoFit/>
          </a:bodyPr>
          <a:lstStyle/>
          <a:p>
            <a:pPr algn="ctr"/>
            <a:r>
              <a:rPr lang="en-US" b="1" dirty="0">
                <a:latin typeface="Calibri" panose="020F0502020204030204" pitchFamily="34" charset="0"/>
                <a:cs typeface="Calibri" panose="020F0502020204030204" pitchFamily="34" charset="0"/>
              </a:rPr>
              <a:t>ECAY5002 Professional Practice in advocacy.</a:t>
            </a:r>
          </a:p>
          <a:p>
            <a:pPr algn="ctr"/>
            <a:endParaRPr lang="en-US" b="1" dirty="0">
              <a:latin typeface="Calibri" panose="020F0502020204030204" pitchFamily="34" charset="0"/>
              <a:cs typeface="Calibri" panose="020F0502020204030204" pitchFamily="34" charset="0"/>
            </a:endParaRPr>
          </a:p>
          <a:p>
            <a:pPr algn="ctr"/>
            <a:r>
              <a:rPr lang="en-US" b="1" dirty="0">
                <a:latin typeface="Calibri" panose="020F0502020204030204" pitchFamily="34" charset="0"/>
                <a:cs typeface="Calibri" panose="020F0502020204030204" pitchFamily="34" charset="0"/>
              </a:rPr>
              <a:t>Professional standards of Advocacy.</a:t>
            </a:r>
            <a:endParaRPr lang="en-US" b="1" dirty="0"/>
          </a:p>
        </p:txBody>
      </p:sp>
      <p:pic>
        <p:nvPicPr>
          <p:cNvPr id="6" name="Picture 5">
            <a:extLst>
              <a:ext uri="{FF2B5EF4-FFF2-40B4-BE49-F238E27FC236}">
                <a16:creationId xmlns:a16="http://schemas.microsoft.com/office/drawing/2014/main" id="{86BC1A79-A695-D341-894F-333703003DA5}"/>
              </a:ext>
            </a:extLst>
          </p:cNvPr>
          <p:cNvPicPr>
            <a:picLocks noChangeAspect="1"/>
          </p:cNvPicPr>
          <p:nvPr/>
        </p:nvPicPr>
        <p:blipFill>
          <a:blip r:embed="rId3"/>
          <a:stretch>
            <a:fillRect/>
          </a:stretch>
        </p:blipFill>
        <p:spPr>
          <a:xfrm>
            <a:off x="581192" y="5990041"/>
            <a:ext cx="1666488" cy="666595"/>
          </a:xfrm>
          <a:prstGeom prst="rect">
            <a:avLst/>
          </a:prstGeom>
        </p:spPr>
      </p:pic>
    </p:spTree>
    <p:extLst>
      <p:ext uri="{BB962C8B-B14F-4D97-AF65-F5344CB8AC3E}">
        <p14:creationId xmlns:p14="http://schemas.microsoft.com/office/powerpoint/2010/main" val="8059725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81306-906B-8644-899B-041138A22759}"/>
              </a:ext>
            </a:extLst>
          </p:cNvPr>
          <p:cNvSpPr>
            <a:spLocks noGrp="1"/>
          </p:cNvSpPr>
          <p:nvPr>
            <p:ph type="title"/>
          </p:nvPr>
        </p:nvSpPr>
        <p:spPr/>
        <p:txBody>
          <a:bodyPr/>
          <a:lstStyle/>
          <a:p>
            <a:r>
              <a:rPr lang="en-US" dirty="0"/>
              <a:t>Group task;</a:t>
            </a:r>
          </a:p>
        </p:txBody>
      </p:sp>
      <p:sp>
        <p:nvSpPr>
          <p:cNvPr id="3" name="Content Placeholder 2">
            <a:extLst>
              <a:ext uri="{FF2B5EF4-FFF2-40B4-BE49-F238E27FC236}">
                <a16:creationId xmlns:a16="http://schemas.microsoft.com/office/drawing/2014/main" id="{D3E130B7-4CBD-664A-A805-C842FBADBB43}"/>
              </a:ext>
            </a:extLst>
          </p:cNvPr>
          <p:cNvSpPr>
            <a:spLocks noGrp="1"/>
          </p:cNvSpPr>
          <p:nvPr>
            <p:ph idx="1"/>
          </p:nvPr>
        </p:nvSpPr>
        <p:spPr>
          <a:xfrm>
            <a:off x="335864" y="3728817"/>
            <a:ext cx="11029615" cy="3678303"/>
          </a:xfrm>
        </p:spPr>
        <p:txBody>
          <a:bodyPr/>
          <a:lstStyle/>
          <a:p>
            <a:pPr algn="ctr"/>
            <a:r>
              <a:rPr lang="en-US" sz="2000" dirty="0">
                <a:latin typeface="Calibri" panose="020F0502020204030204" pitchFamily="34" charset="0"/>
                <a:cs typeface="Calibri" panose="020F0502020204030204" pitchFamily="34" charset="0"/>
              </a:rPr>
              <a:t>Discuss in groups what is meant by Professional Boundary?</a:t>
            </a:r>
          </a:p>
          <a:p>
            <a:pPr marL="0" indent="0" algn="ctr">
              <a:buNone/>
            </a:pPr>
            <a:endParaRPr lang="en-US" sz="2000" dirty="0">
              <a:latin typeface="Calibri" panose="020F0502020204030204" pitchFamily="34" charset="0"/>
              <a:cs typeface="Calibri" panose="020F0502020204030204" pitchFamily="34" charset="0"/>
            </a:endParaRPr>
          </a:p>
          <a:p>
            <a:pPr algn="ctr"/>
            <a:r>
              <a:rPr lang="en-US" sz="2000" dirty="0">
                <a:latin typeface="Calibri" panose="020F0502020204030204" pitchFamily="34" charset="0"/>
                <a:cs typeface="Calibri" panose="020F0502020204030204" pitchFamily="34" charset="0"/>
              </a:rPr>
              <a:t>Please be prepared to feedback your answers with the rest of the group. </a:t>
            </a:r>
          </a:p>
          <a:p>
            <a:endParaRPr lang="en-US" dirty="0"/>
          </a:p>
        </p:txBody>
      </p:sp>
      <p:sp>
        <p:nvSpPr>
          <p:cNvPr id="4" name="Rectangle 3">
            <a:extLst>
              <a:ext uri="{FF2B5EF4-FFF2-40B4-BE49-F238E27FC236}">
                <a16:creationId xmlns:a16="http://schemas.microsoft.com/office/drawing/2014/main" id="{B2ACB698-4BEF-5946-A3AA-61F06098B580}"/>
              </a:ext>
            </a:extLst>
          </p:cNvPr>
          <p:cNvSpPr/>
          <p:nvPr/>
        </p:nvSpPr>
        <p:spPr>
          <a:xfrm>
            <a:off x="2680010" y="1767493"/>
            <a:ext cx="6096000" cy="923330"/>
          </a:xfrm>
          <a:prstGeom prst="rect">
            <a:avLst/>
          </a:prstGeom>
        </p:spPr>
        <p:txBody>
          <a:bodyPr>
            <a:spAutoFit/>
          </a:bodyPr>
          <a:lstStyle/>
          <a:p>
            <a:pPr algn="ctr"/>
            <a:r>
              <a:rPr lang="en-US" b="1" dirty="0">
                <a:latin typeface="Calibri" panose="020F0502020204030204" pitchFamily="34" charset="0"/>
                <a:cs typeface="Calibri" panose="020F0502020204030204" pitchFamily="34" charset="0"/>
              </a:rPr>
              <a:t>ECAY5002 Professional Practice in advocacy.</a:t>
            </a:r>
          </a:p>
          <a:p>
            <a:pPr algn="ctr"/>
            <a:endParaRPr lang="en-US" b="1" dirty="0">
              <a:latin typeface="Calibri" panose="020F0502020204030204" pitchFamily="34" charset="0"/>
              <a:cs typeface="Calibri" panose="020F0502020204030204" pitchFamily="34" charset="0"/>
            </a:endParaRPr>
          </a:p>
          <a:p>
            <a:pPr algn="ctr"/>
            <a:r>
              <a:rPr lang="en-US" b="1" dirty="0">
                <a:latin typeface="Calibri" panose="020F0502020204030204" pitchFamily="34" charset="0"/>
                <a:cs typeface="Calibri" panose="020F0502020204030204" pitchFamily="34" charset="0"/>
              </a:rPr>
              <a:t>Professional standards of Advocacy.</a:t>
            </a:r>
            <a:endParaRPr lang="en-US" b="1" dirty="0"/>
          </a:p>
        </p:txBody>
      </p:sp>
      <p:pic>
        <p:nvPicPr>
          <p:cNvPr id="5" name="Picture 4">
            <a:extLst>
              <a:ext uri="{FF2B5EF4-FFF2-40B4-BE49-F238E27FC236}">
                <a16:creationId xmlns:a16="http://schemas.microsoft.com/office/drawing/2014/main" id="{CCF93F70-0F7C-5F4C-AD27-42F852E3E126}"/>
              </a:ext>
            </a:extLst>
          </p:cNvPr>
          <p:cNvPicPr>
            <a:picLocks noChangeAspect="1"/>
          </p:cNvPicPr>
          <p:nvPr/>
        </p:nvPicPr>
        <p:blipFill>
          <a:blip r:embed="rId2"/>
          <a:stretch>
            <a:fillRect/>
          </a:stretch>
        </p:blipFill>
        <p:spPr>
          <a:xfrm>
            <a:off x="4447477" y="2690823"/>
            <a:ext cx="2377070" cy="2075988"/>
          </a:xfrm>
          <a:prstGeom prst="rect">
            <a:avLst/>
          </a:prstGeom>
        </p:spPr>
      </p:pic>
      <p:pic>
        <p:nvPicPr>
          <p:cNvPr id="6" name="Picture 5">
            <a:extLst>
              <a:ext uri="{FF2B5EF4-FFF2-40B4-BE49-F238E27FC236}">
                <a16:creationId xmlns:a16="http://schemas.microsoft.com/office/drawing/2014/main" id="{8282FB85-1C8B-2947-8F39-5AC92614B653}"/>
              </a:ext>
            </a:extLst>
          </p:cNvPr>
          <p:cNvPicPr>
            <a:picLocks noChangeAspect="1"/>
          </p:cNvPicPr>
          <p:nvPr/>
        </p:nvPicPr>
        <p:blipFill>
          <a:blip r:embed="rId3"/>
          <a:stretch>
            <a:fillRect/>
          </a:stretch>
        </p:blipFill>
        <p:spPr>
          <a:xfrm>
            <a:off x="445608" y="5996402"/>
            <a:ext cx="1666488" cy="666595"/>
          </a:xfrm>
          <a:prstGeom prst="rect">
            <a:avLst/>
          </a:prstGeom>
        </p:spPr>
      </p:pic>
    </p:spTree>
    <p:extLst>
      <p:ext uri="{BB962C8B-B14F-4D97-AF65-F5344CB8AC3E}">
        <p14:creationId xmlns:p14="http://schemas.microsoft.com/office/powerpoint/2010/main" val="4014202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DE3A8-8030-9F41-A3D4-11674E465416}"/>
              </a:ext>
            </a:extLst>
          </p:cNvPr>
          <p:cNvSpPr>
            <a:spLocks noGrp="1"/>
          </p:cNvSpPr>
          <p:nvPr>
            <p:ph type="title"/>
          </p:nvPr>
        </p:nvSpPr>
        <p:spPr/>
        <p:txBody>
          <a:bodyPr>
            <a:normAutofit/>
          </a:bodyPr>
          <a:lstStyle/>
          <a:p>
            <a:r>
              <a:rPr lang="en-US" sz="3600" dirty="0">
                <a:latin typeface="Calibri" panose="020F0502020204030204" pitchFamily="34" charset="0"/>
                <a:cs typeface="Calibri" panose="020F0502020204030204" pitchFamily="34" charset="0"/>
              </a:rPr>
              <a:t>What is a professional boundary?</a:t>
            </a:r>
          </a:p>
        </p:txBody>
      </p:sp>
      <p:sp>
        <p:nvSpPr>
          <p:cNvPr id="3" name="Content Placeholder 2">
            <a:extLst>
              <a:ext uri="{FF2B5EF4-FFF2-40B4-BE49-F238E27FC236}">
                <a16:creationId xmlns:a16="http://schemas.microsoft.com/office/drawing/2014/main" id="{91933634-C90E-9242-85A3-4BFB92772DF2}"/>
              </a:ext>
            </a:extLst>
          </p:cNvPr>
          <p:cNvSpPr>
            <a:spLocks noGrp="1"/>
          </p:cNvSpPr>
          <p:nvPr>
            <p:ph idx="1"/>
          </p:nvPr>
        </p:nvSpPr>
        <p:spPr/>
        <p:txBody>
          <a:bodyPr/>
          <a:lstStyle/>
          <a:p>
            <a:r>
              <a:rPr lang="en-GB" sz="2400" dirty="0">
                <a:latin typeface="Calibri" panose="020F0502020204030204" pitchFamily="34" charset="0"/>
                <a:cs typeface="Calibri" panose="020F0502020204030204" pitchFamily="34" charset="0"/>
              </a:rPr>
              <a:t>They are a set of guidelines, prospects, and rules which set the ethical and technical principles in the social care environment.</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They set limits for a safe, acceptable and effective behaviour by all professionals.</a:t>
            </a:r>
          </a:p>
          <a:p>
            <a:endParaRPr lang="en-US" dirty="0"/>
          </a:p>
        </p:txBody>
      </p:sp>
      <p:sp>
        <p:nvSpPr>
          <p:cNvPr id="4" name="TextBox 3">
            <a:extLst>
              <a:ext uri="{FF2B5EF4-FFF2-40B4-BE49-F238E27FC236}">
                <a16:creationId xmlns:a16="http://schemas.microsoft.com/office/drawing/2014/main" id="{F7E407AD-FACC-8645-9044-7FCDE6FE0C7B}"/>
              </a:ext>
            </a:extLst>
          </p:cNvPr>
          <p:cNvSpPr txBox="1"/>
          <p:nvPr/>
        </p:nvSpPr>
        <p:spPr>
          <a:xfrm>
            <a:off x="10905893" y="6550223"/>
            <a:ext cx="1661531" cy="307777"/>
          </a:xfrm>
          <a:prstGeom prst="rect">
            <a:avLst/>
          </a:prstGeom>
          <a:noFill/>
        </p:spPr>
        <p:txBody>
          <a:bodyPr wrap="square" rtlCol="0">
            <a:spAutoFit/>
          </a:bodyPr>
          <a:lstStyle/>
          <a:p>
            <a:r>
              <a:rPr lang="en-US" sz="1400" dirty="0">
                <a:latin typeface="Calibri" panose="020F0502020204030204" pitchFamily="34" charset="0"/>
                <a:cs typeface="Calibri" panose="020F0502020204030204" pitchFamily="34" charset="0"/>
              </a:rPr>
              <a:t>(Cooper,2012).</a:t>
            </a:r>
          </a:p>
        </p:txBody>
      </p:sp>
      <p:pic>
        <p:nvPicPr>
          <p:cNvPr id="5" name="Picture 4">
            <a:extLst>
              <a:ext uri="{FF2B5EF4-FFF2-40B4-BE49-F238E27FC236}">
                <a16:creationId xmlns:a16="http://schemas.microsoft.com/office/drawing/2014/main" id="{4B6B9139-18C9-CF4B-AB6B-5D647F2E6AE0}"/>
              </a:ext>
            </a:extLst>
          </p:cNvPr>
          <p:cNvPicPr>
            <a:picLocks noChangeAspect="1"/>
          </p:cNvPicPr>
          <p:nvPr/>
        </p:nvPicPr>
        <p:blipFill>
          <a:blip r:embed="rId2"/>
          <a:stretch>
            <a:fillRect/>
          </a:stretch>
        </p:blipFill>
        <p:spPr>
          <a:xfrm>
            <a:off x="581192" y="5858799"/>
            <a:ext cx="1666488" cy="666595"/>
          </a:xfrm>
          <a:prstGeom prst="rect">
            <a:avLst/>
          </a:prstGeom>
        </p:spPr>
      </p:pic>
    </p:spTree>
    <p:extLst>
      <p:ext uri="{BB962C8B-B14F-4D97-AF65-F5344CB8AC3E}">
        <p14:creationId xmlns:p14="http://schemas.microsoft.com/office/powerpoint/2010/main" val="472520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5B485-EE12-7041-BFCB-14213A4BC12A}"/>
              </a:ext>
            </a:extLst>
          </p:cNvPr>
          <p:cNvSpPr>
            <a:spLocks noGrp="1"/>
          </p:cNvSpPr>
          <p:nvPr>
            <p:ph type="title"/>
          </p:nvPr>
        </p:nvSpPr>
        <p:spPr>
          <a:xfrm>
            <a:off x="431979" y="267816"/>
            <a:ext cx="11029616" cy="1013800"/>
          </a:xfrm>
        </p:spPr>
        <p:txBody>
          <a:bodyPr/>
          <a:lstStyle/>
          <a:p>
            <a:r>
              <a:rPr lang="en-US" dirty="0">
                <a:latin typeface="Calibri" panose="020F0502020204030204" pitchFamily="34" charset="0"/>
                <a:cs typeface="Calibri" panose="020F0502020204030204" pitchFamily="34" charset="0"/>
              </a:rPr>
              <a:t>Why are professional boundaries important?</a:t>
            </a:r>
          </a:p>
        </p:txBody>
      </p:sp>
      <p:sp>
        <p:nvSpPr>
          <p:cNvPr id="3" name="Content Placeholder 2">
            <a:extLst>
              <a:ext uri="{FF2B5EF4-FFF2-40B4-BE49-F238E27FC236}">
                <a16:creationId xmlns:a16="http://schemas.microsoft.com/office/drawing/2014/main" id="{4BF8AF43-7A7A-C841-95AD-5E31CA11B94F}"/>
              </a:ext>
            </a:extLst>
          </p:cNvPr>
          <p:cNvSpPr>
            <a:spLocks noGrp="1"/>
          </p:cNvSpPr>
          <p:nvPr>
            <p:ph idx="1"/>
          </p:nvPr>
        </p:nvSpPr>
        <p:spPr>
          <a:xfrm>
            <a:off x="431979" y="2029522"/>
            <a:ext cx="11029615" cy="4059044"/>
          </a:xfrm>
        </p:spPr>
        <p:txBody>
          <a:bodyPr>
            <a:normAutofit fontScale="92500" lnSpcReduction="20000"/>
          </a:bodyPr>
          <a:lstStyle/>
          <a:p>
            <a:pPr lvl="0" fontAlgn="base"/>
            <a:r>
              <a:rPr lang="en-GB" sz="1900" b="1" dirty="0">
                <a:latin typeface="Calibri" panose="020F0502020204030204" pitchFamily="34" charset="0"/>
                <a:cs typeface="Calibri" panose="020F0502020204030204" pitchFamily="34" charset="0"/>
              </a:rPr>
              <a:t>Self-disclosure. </a:t>
            </a:r>
            <a:r>
              <a:rPr lang="en-GB" sz="1900" dirty="0">
                <a:latin typeface="Calibri" panose="020F0502020204030204" pitchFamily="34" charset="0"/>
                <a:cs typeface="Calibri" panose="020F0502020204030204" pitchFamily="34" charset="0"/>
              </a:rPr>
              <a:t>Ensure that Information about yourself and your personal life should not be disclosed to clients.</a:t>
            </a:r>
          </a:p>
          <a:p>
            <a:pPr marL="0" lvl="0" indent="0" fontAlgn="base">
              <a:buNone/>
            </a:pPr>
            <a:endParaRPr lang="en-GB" sz="1900" dirty="0">
              <a:latin typeface="Calibri" panose="020F0502020204030204" pitchFamily="34" charset="0"/>
              <a:cs typeface="Calibri" panose="020F0502020204030204" pitchFamily="34" charset="0"/>
            </a:endParaRPr>
          </a:p>
          <a:p>
            <a:pPr lvl="0" fontAlgn="base"/>
            <a:r>
              <a:rPr lang="en-GB" sz="1900" b="1" dirty="0">
                <a:latin typeface="Calibri" panose="020F0502020204030204" pitchFamily="34" charset="0"/>
                <a:cs typeface="Calibri" panose="020F0502020204030204" pitchFamily="34" charset="0"/>
              </a:rPr>
              <a:t>Dual relationships. </a:t>
            </a:r>
            <a:r>
              <a:rPr lang="en-GB" sz="1900" dirty="0">
                <a:latin typeface="Calibri" panose="020F0502020204030204" pitchFamily="34" charset="0"/>
                <a:cs typeface="Calibri" panose="020F0502020204030204" pitchFamily="34" charset="0"/>
              </a:rPr>
              <a:t>You should not hold more than one type of relationship with a client, for example, they cannot work for you, be a family member or obtain extra private support from you, as well as be one of your clients.</a:t>
            </a:r>
          </a:p>
          <a:p>
            <a:pPr marL="0" lvl="0" indent="0" fontAlgn="base">
              <a:buNone/>
            </a:pPr>
            <a:endParaRPr lang="en-GB" sz="1900" dirty="0">
              <a:latin typeface="Calibri" panose="020F0502020204030204" pitchFamily="34" charset="0"/>
              <a:cs typeface="Calibri" panose="020F0502020204030204" pitchFamily="34" charset="0"/>
            </a:endParaRPr>
          </a:p>
          <a:p>
            <a:pPr lvl="0" fontAlgn="base"/>
            <a:r>
              <a:rPr lang="en-GB" sz="1900" b="1" dirty="0">
                <a:latin typeface="Calibri" panose="020F0502020204030204" pitchFamily="34" charset="0"/>
                <a:cs typeface="Calibri" panose="020F0502020204030204" pitchFamily="34" charset="0"/>
              </a:rPr>
              <a:t>Working within your competence</a:t>
            </a:r>
            <a:r>
              <a:rPr lang="en-GB" sz="1900" dirty="0">
                <a:latin typeface="Calibri" panose="020F0502020204030204" pitchFamily="34" charset="0"/>
                <a:cs typeface="Calibri" panose="020F0502020204030204" pitchFamily="34" charset="0"/>
              </a:rPr>
              <a:t>. It is important that you always understand the boundaries of your role and of your personal capabilities, and when to refer to other professionals or to seek further support and advice for yourself and your clients.</a:t>
            </a:r>
          </a:p>
          <a:p>
            <a:pPr marL="0" lvl="0" indent="0" fontAlgn="base">
              <a:buNone/>
            </a:pPr>
            <a:endParaRPr lang="en-GB" sz="1900" dirty="0">
              <a:latin typeface="Calibri" panose="020F0502020204030204" pitchFamily="34" charset="0"/>
              <a:cs typeface="Calibri" panose="020F0502020204030204" pitchFamily="34" charset="0"/>
            </a:endParaRPr>
          </a:p>
          <a:p>
            <a:pPr lvl="0" fontAlgn="base"/>
            <a:r>
              <a:rPr lang="en-GB" sz="1900" b="1" dirty="0">
                <a:latin typeface="Calibri" panose="020F0502020204030204" pitchFamily="34" charset="0"/>
                <a:cs typeface="Calibri" panose="020F0502020204030204" pitchFamily="34" charset="0"/>
              </a:rPr>
              <a:t>Looking after self</a:t>
            </a:r>
            <a:r>
              <a:rPr lang="en-GB" sz="1900" dirty="0">
                <a:latin typeface="Calibri" panose="020F0502020204030204" pitchFamily="34" charset="0"/>
                <a:cs typeface="Calibri" panose="020F0502020204030204" pitchFamily="34" charset="0"/>
              </a:rPr>
              <a:t>. It is your responsibility to ensure that you are in a fit state to do the job that you are required to do. This covers not only your behaviour outside work but also how you manage your stress and emotions within work and caused by your work load.</a:t>
            </a:r>
          </a:p>
          <a:p>
            <a:endParaRPr lang="en-US" dirty="0"/>
          </a:p>
        </p:txBody>
      </p:sp>
      <p:sp>
        <p:nvSpPr>
          <p:cNvPr id="4" name="TextBox 3">
            <a:extLst>
              <a:ext uri="{FF2B5EF4-FFF2-40B4-BE49-F238E27FC236}">
                <a16:creationId xmlns:a16="http://schemas.microsoft.com/office/drawing/2014/main" id="{28A11138-DBA2-2A42-A2AA-90BF405F857D}"/>
              </a:ext>
            </a:extLst>
          </p:cNvPr>
          <p:cNvSpPr txBox="1"/>
          <p:nvPr/>
        </p:nvSpPr>
        <p:spPr>
          <a:xfrm>
            <a:off x="10931913" y="6519446"/>
            <a:ext cx="1460809" cy="338554"/>
          </a:xfrm>
          <a:prstGeom prst="rect">
            <a:avLst/>
          </a:prstGeom>
          <a:noFill/>
        </p:spPr>
        <p:txBody>
          <a:bodyPr wrap="square" rtlCol="0">
            <a:spAutoFit/>
          </a:bodyPr>
          <a:lstStyle/>
          <a:p>
            <a:r>
              <a:rPr lang="en-US" sz="1600" dirty="0"/>
              <a:t>(</a:t>
            </a:r>
            <a:r>
              <a:rPr lang="en-US" sz="1400" dirty="0">
                <a:latin typeface="Calibri" panose="020F0502020204030204" pitchFamily="34" charset="0"/>
                <a:cs typeface="Calibri" panose="020F0502020204030204" pitchFamily="34" charset="0"/>
              </a:rPr>
              <a:t>BASW, 2009).</a:t>
            </a:r>
          </a:p>
        </p:txBody>
      </p:sp>
      <p:pic>
        <p:nvPicPr>
          <p:cNvPr id="5" name="Picture 4">
            <a:extLst>
              <a:ext uri="{FF2B5EF4-FFF2-40B4-BE49-F238E27FC236}">
                <a16:creationId xmlns:a16="http://schemas.microsoft.com/office/drawing/2014/main" id="{BEBE78C4-67D7-0640-B537-B66863A440A6}"/>
              </a:ext>
            </a:extLst>
          </p:cNvPr>
          <p:cNvPicPr>
            <a:picLocks noChangeAspect="1"/>
          </p:cNvPicPr>
          <p:nvPr/>
        </p:nvPicPr>
        <p:blipFill>
          <a:blip r:embed="rId2"/>
          <a:stretch>
            <a:fillRect/>
          </a:stretch>
        </p:blipFill>
        <p:spPr>
          <a:xfrm>
            <a:off x="431979" y="6022128"/>
            <a:ext cx="1666488" cy="666595"/>
          </a:xfrm>
          <a:prstGeom prst="rect">
            <a:avLst/>
          </a:prstGeom>
        </p:spPr>
      </p:pic>
    </p:spTree>
    <p:extLst>
      <p:ext uri="{BB962C8B-B14F-4D97-AF65-F5344CB8AC3E}">
        <p14:creationId xmlns:p14="http://schemas.microsoft.com/office/powerpoint/2010/main" val="3572433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CE25F-023F-DE4B-97B7-C7DC224F61DB}"/>
              </a:ext>
            </a:extLst>
          </p:cNvPr>
          <p:cNvSpPr>
            <a:spLocks noGrp="1"/>
          </p:cNvSpPr>
          <p:nvPr>
            <p:ph type="title"/>
          </p:nvPr>
        </p:nvSpPr>
        <p:spPr>
          <a:xfrm>
            <a:off x="581191" y="370686"/>
            <a:ext cx="11029616" cy="1013800"/>
          </a:xfrm>
        </p:spPr>
        <p:txBody>
          <a:bodyPr/>
          <a:lstStyle/>
          <a:p>
            <a:r>
              <a:rPr lang="en-US" dirty="0"/>
              <a:t>Why do we have professional boundaries?</a:t>
            </a:r>
          </a:p>
        </p:txBody>
      </p:sp>
      <p:sp>
        <p:nvSpPr>
          <p:cNvPr id="3" name="Content Placeholder 2">
            <a:extLst>
              <a:ext uri="{FF2B5EF4-FFF2-40B4-BE49-F238E27FC236}">
                <a16:creationId xmlns:a16="http://schemas.microsoft.com/office/drawing/2014/main" id="{30EDCB57-2CAB-1841-9BFA-BCF4CAC8E71E}"/>
              </a:ext>
            </a:extLst>
          </p:cNvPr>
          <p:cNvSpPr>
            <a:spLocks noGrp="1"/>
          </p:cNvSpPr>
          <p:nvPr>
            <p:ph idx="1"/>
          </p:nvPr>
        </p:nvSpPr>
        <p:spPr>
          <a:xfrm>
            <a:off x="581192" y="2018370"/>
            <a:ext cx="11029615" cy="4118613"/>
          </a:xfrm>
        </p:spPr>
        <p:txBody>
          <a:bodyPr>
            <a:normAutofit fontScale="55000" lnSpcReduction="20000"/>
          </a:bodyPr>
          <a:lstStyle/>
          <a:p>
            <a:r>
              <a:rPr lang="en-GB" sz="3200" dirty="0">
                <a:latin typeface="Calibri" panose="020F0502020204030204" pitchFamily="34" charset="0"/>
                <a:cs typeface="Calibri" panose="020F0502020204030204" pitchFamily="34" charset="0"/>
              </a:rPr>
              <a:t>To ensure consistent service delivery. </a:t>
            </a:r>
          </a:p>
          <a:p>
            <a:pPr marL="0" indent="0">
              <a:buNone/>
            </a:pPr>
            <a:r>
              <a:rPr lang="en-GB" sz="3200" dirty="0">
                <a:latin typeface="Calibri" panose="020F0502020204030204" pitchFamily="34" charset="0"/>
                <a:cs typeface="Calibri" panose="020F0502020204030204" pitchFamily="34" charset="0"/>
              </a:rPr>
              <a:t>Boundaries enable consistency between team members and between different professionals within the establishment. Often advocates work with vulnerable individuals. Being a client of social care services can be a difficult journey. It helps many individuals know what to expect when they see a professional care worker.</a:t>
            </a:r>
          </a:p>
          <a:p>
            <a:endParaRPr lang="en-GB" sz="320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To set the limits between clients and workers.</a:t>
            </a:r>
          </a:p>
          <a:p>
            <a:pPr marL="0" indent="0">
              <a:buNone/>
            </a:pPr>
            <a:r>
              <a:rPr lang="en-GB" sz="3200" dirty="0">
                <a:latin typeface="Calibri" panose="020F0502020204030204" pitchFamily="34" charset="0"/>
                <a:cs typeface="Calibri" panose="020F0502020204030204" pitchFamily="34" charset="0"/>
              </a:rPr>
              <a:t>Boundaries help both clients and workers understand their roles. Interpersonal relationships can get complex especially when you are working with vulnerable individuals. Boundaries enable you to draw a line between the workers and clients. The line is there to keep each side safe. </a:t>
            </a:r>
          </a:p>
          <a:p>
            <a:pPr marL="0" indent="0">
              <a:buNone/>
            </a:pPr>
            <a:endParaRPr lang="en-GB" sz="320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They are a set of guidelines, prospects, and rules which set the ethical and technical principles in the social care environment.</a:t>
            </a:r>
          </a:p>
          <a:p>
            <a:pPr marL="0" indent="0">
              <a:buNone/>
            </a:pPr>
            <a:r>
              <a:rPr lang="en-GB" sz="3200" dirty="0">
                <a:latin typeface="Calibri" panose="020F0502020204030204" pitchFamily="34" charset="0"/>
                <a:cs typeface="Calibri" panose="020F0502020204030204" pitchFamily="34" charset="0"/>
              </a:rPr>
              <a:t>They set limits for a safe, acceptable and effective behaviour by all professionals.</a:t>
            </a:r>
          </a:p>
          <a:p>
            <a:endParaRPr lang="en-US" dirty="0"/>
          </a:p>
        </p:txBody>
      </p:sp>
      <p:sp>
        <p:nvSpPr>
          <p:cNvPr id="4" name="TextBox 3">
            <a:extLst>
              <a:ext uri="{FF2B5EF4-FFF2-40B4-BE49-F238E27FC236}">
                <a16:creationId xmlns:a16="http://schemas.microsoft.com/office/drawing/2014/main" id="{5F412241-CA5C-FB43-951F-154810D92B45}"/>
              </a:ext>
            </a:extLst>
          </p:cNvPr>
          <p:cNvSpPr txBox="1"/>
          <p:nvPr/>
        </p:nvSpPr>
        <p:spPr>
          <a:xfrm>
            <a:off x="10909609" y="6518072"/>
            <a:ext cx="2564781" cy="307777"/>
          </a:xfrm>
          <a:prstGeom prst="rect">
            <a:avLst/>
          </a:prstGeom>
          <a:noFill/>
        </p:spPr>
        <p:txBody>
          <a:bodyPr wrap="square" rtlCol="0">
            <a:spAutoFit/>
          </a:bodyPr>
          <a:lstStyle/>
          <a:p>
            <a:r>
              <a:rPr lang="en-US" sz="1400" dirty="0">
                <a:latin typeface="Calibri" panose="020F0502020204030204" pitchFamily="34" charset="0"/>
                <a:cs typeface="Calibri" panose="020F0502020204030204" pitchFamily="34" charset="0"/>
              </a:rPr>
              <a:t>(BASW, 2009).</a:t>
            </a:r>
          </a:p>
        </p:txBody>
      </p:sp>
      <p:pic>
        <p:nvPicPr>
          <p:cNvPr id="5" name="Picture 4">
            <a:extLst>
              <a:ext uri="{FF2B5EF4-FFF2-40B4-BE49-F238E27FC236}">
                <a16:creationId xmlns:a16="http://schemas.microsoft.com/office/drawing/2014/main" id="{E9A508E6-93DC-5A4E-9484-1E18F1EE7F67}"/>
              </a:ext>
            </a:extLst>
          </p:cNvPr>
          <p:cNvPicPr>
            <a:picLocks noChangeAspect="1"/>
          </p:cNvPicPr>
          <p:nvPr/>
        </p:nvPicPr>
        <p:blipFill>
          <a:blip r:embed="rId2"/>
          <a:stretch>
            <a:fillRect/>
          </a:stretch>
        </p:blipFill>
        <p:spPr>
          <a:xfrm>
            <a:off x="659251" y="6136983"/>
            <a:ext cx="1666488" cy="666595"/>
          </a:xfrm>
          <a:prstGeom prst="rect">
            <a:avLst/>
          </a:prstGeom>
        </p:spPr>
      </p:pic>
    </p:spTree>
    <p:extLst>
      <p:ext uri="{BB962C8B-B14F-4D97-AF65-F5344CB8AC3E}">
        <p14:creationId xmlns:p14="http://schemas.microsoft.com/office/powerpoint/2010/main" val="1601546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66678-819D-3641-B226-7095E8FB9060}"/>
              </a:ext>
            </a:extLst>
          </p:cNvPr>
          <p:cNvSpPr>
            <a:spLocks noGrp="1"/>
          </p:cNvSpPr>
          <p:nvPr>
            <p:ph type="title"/>
          </p:nvPr>
        </p:nvSpPr>
        <p:spPr/>
        <p:txBody>
          <a:bodyPr>
            <a:normAutofit/>
          </a:bodyPr>
          <a:lstStyle/>
          <a:p>
            <a:r>
              <a:rPr lang="en-US" sz="3600" dirty="0">
                <a:latin typeface="Calibri" panose="020F0502020204030204" pitchFamily="34" charset="0"/>
                <a:cs typeface="Calibri" panose="020F0502020204030204" pitchFamily="34" charset="0"/>
              </a:rPr>
              <a:t>GROUP TASK:</a:t>
            </a:r>
          </a:p>
        </p:txBody>
      </p:sp>
      <p:sp>
        <p:nvSpPr>
          <p:cNvPr id="3" name="Content Placeholder 2">
            <a:extLst>
              <a:ext uri="{FF2B5EF4-FFF2-40B4-BE49-F238E27FC236}">
                <a16:creationId xmlns:a16="http://schemas.microsoft.com/office/drawing/2014/main" id="{F7173EA0-FB53-B44A-9BCE-C1F427A9F890}"/>
              </a:ext>
            </a:extLst>
          </p:cNvPr>
          <p:cNvSpPr>
            <a:spLocks noGrp="1"/>
          </p:cNvSpPr>
          <p:nvPr>
            <p:ph idx="1"/>
          </p:nvPr>
        </p:nvSpPr>
        <p:spPr>
          <a:xfrm>
            <a:off x="565175" y="1886550"/>
            <a:ext cx="11029615" cy="4098700"/>
          </a:xfrm>
        </p:spPr>
        <p:txBody>
          <a:bodyPr>
            <a:normAutofit fontScale="85000" lnSpcReduction="20000"/>
          </a:bodyPr>
          <a:lstStyle/>
          <a:p>
            <a:pPr marL="0" indent="0">
              <a:buNone/>
            </a:pPr>
            <a:endParaRPr lang="en-GB" i="1" dirty="0"/>
          </a:p>
          <a:p>
            <a:pPr marL="0" indent="0">
              <a:buNone/>
            </a:pPr>
            <a:endParaRPr lang="en-GB" i="1" dirty="0"/>
          </a:p>
          <a:p>
            <a:pPr marL="0" indent="0">
              <a:buNone/>
            </a:pPr>
            <a:endParaRPr lang="en-GB" i="1" dirty="0"/>
          </a:p>
          <a:p>
            <a:pPr marL="0" indent="0">
              <a:buNone/>
            </a:pPr>
            <a:endParaRPr lang="en-GB" i="1" dirty="0"/>
          </a:p>
          <a:p>
            <a:pPr marL="0" indent="0">
              <a:buNone/>
            </a:pPr>
            <a:endParaRPr lang="en-GB" i="1" dirty="0"/>
          </a:p>
          <a:p>
            <a:pPr marL="0" indent="0">
              <a:buNone/>
            </a:pPr>
            <a:endParaRPr lang="en-GB" sz="2600" i="1" dirty="0">
              <a:latin typeface="Calibri" panose="020F0502020204030204" pitchFamily="34" charset="0"/>
              <a:cs typeface="Calibri" panose="020F0502020204030204" pitchFamily="34" charset="0"/>
            </a:endParaRPr>
          </a:p>
          <a:p>
            <a:r>
              <a:rPr lang="en-GB" sz="2600" dirty="0">
                <a:latin typeface="Calibri" panose="020F0502020204030204" pitchFamily="34" charset="0"/>
                <a:cs typeface="Calibri" panose="020F0502020204030204" pitchFamily="34" charset="0"/>
              </a:rPr>
              <a:t>In pairs discuss and agree:</a:t>
            </a:r>
          </a:p>
          <a:p>
            <a:r>
              <a:rPr lang="en-GB" sz="2600" dirty="0">
                <a:latin typeface="Calibri" panose="020F0502020204030204" pitchFamily="34" charset="0"/>
                <a:cs typeface="Calibri" panose="020F0502020204030204" pitchFamily="34" charset="0"/>
              </a:rPr>
              <a:t>What is the key to managing boundaries?</a:t>
            </a:r>
          </a:p>
          <a:p>
            <a:r>
              <a:rPr lang="en-GB" sz="2600" dirty="0">
                <a:latin typeface="Calibri" panose="020F0502020204030204" pitchFamily="34" charset="0"/>
                <a:cs typeface="Calibri" panose="020F0502020204030204" pitchFamily="34" charset="0"/>
              </a:rPr>
              <a:t>What are the positives and negatives?</a:t>
            </a:r>
          </a:p>
          <a:p>
            <a:r>
              <a:rPr lang="en-GB" sz="2600" dirty="0">
                <a:latin typeface="Calibri" panose="020F0502020204030204" pitchFamily="34" charset="0"/>
                <a:cs typeface="Calibri" panose="020F0502020204030204" pitchFamily="34" charset="0"/>
              </a:rPr>
              <a:t>Why do we have professional boundaries?</a:t>
            </a:r>
          </a:p>
          <a:p>
            <a:r>
              <a:rPr lang="en-GB" sz="2600" dirty="0">
                <a:latin typeface="Calibri" panose="020F0502020204030204" pitchFamily="34" charset="0"/>
                <a:cs typeface="Calibri" panose="020F0502020204030204" pitchFamily="34" charset="0"/>
              </a:rPr>
              <a:t>Feedback to the group</a:t>
            </a:r>
          </a:p>
          <a:p>
            <a:pPr marL="0" indent="0" algn="ctr">
              <a:buNone/>
            </a:pPr>
            <a:endParaRPr lang="en-US" dirty="0"/>
          </a:p>
        </p:txBody>
      </p:sp>
      <p:pic>
        <p:nvPicPr>
          <p:cNvPr id="4" name="Picture 3">
            <a:extLst>
              <a:ext uri="{FF2B5EF4-FFF2-40B4-BE49-F238E27FC236}">
                <a16:creationId xmlns:a16="http://schemas.microsoft.com/office/drawing/2014/main" id="{401672B7-23C4-4547-9B66-04FCC0860753}"/>
              </a:ext>
            </a:extLst>
          </p:cNvPr>
          <p:cNvPicPr>
            <a:picLocks noChangeAspect="1"/>
          </p:cNvPicPr>
          <p:nvPr/>
        </p:nvPicPr>
        <p:blipFill>
          <a:blip r:embed="rId2"/>
          <a:stretch>
            <a:fillRect/>
          </a:stretch>
        </p:blipFill>
        <p:spPr>
          <a:xfrm>
            <a:off x="6690667" y="3702398"/>
            <a:ext cx="2533185" cy="2533185"/>
          </a:xfrm>
          <a:prstGeom prst="rect">
            <a:avLst/>
          </a:prstGeom>
        </p:spPr>
      </p:pic>
      <p:sp>
        <p:nvSpPr>
          <p:cNvPr id="5" name="Rectangle 4">
            <a:extLst>
              <a:ext uri="{FF2B5EF4-FFF2-40B4-BE49-F238E27FC236}">
                <a16:creationId xmlns:a16="http://schemas.microsoft.com/office/drawing/2014/main" id="{E49D7C66-F6F9-7548-A88A-3813C8DC38E3}"/>
              </a:ext>
            </a:extLst>
          </p:cNvPr>
          <p:cNvSpPr/>
          <p:nvPr/>
        </p:nvSpPr>
        <p:spPr>
          <a:xfrm>
            <a:off x="3292891" y="1955274"/>
            <a:ext cx="4346895" cy="1200329"/>
          </a:xfrm>
          <a:prstGeom prst="rect">
            <a:avLst/>
          </a:prstGeom>
        </p:spPr>
        <p:txBody>
          <a:bodyPr wrap="none">
            <a:spAutoFit/>
          </a:bodyPr>
          <a:lstStyle/>
          <a:p>
            <a:pPr algn="ctr"/>
            <a:r>
              <a:rPr lang="en-US" b="1" dirty="0">
                <a:latin typeface="Calibri" panose="020F0502020204030204" pitchFamily="34" charset="0"/>
                <a:cs typeface="Calibri" panose="020F0502020204030204" pitchFamily="34" charset="0"/>
              </a:rPr>
              <a:t>ECAY5002 Professional Practice in Advocacy</a:t>
            </a:r>
          </a:p>
          <a:p>
            <a:pPr algn="ctr"/>
            <a:endParaRPr lang="en-US" b="1" dirty="0">
              <a:latin typeface="Calibri" panose="020F0502020204030204" pitchFamily="34" charset="0"/>
              <a:cs typeface="Calibri" panose="020F0502020204030204" pitchFamily="34" charset="0"/>
            </a:endParaRPr>
          </a:p>
          <a:p>
            <a:pPr algn="ctr"/>
            <a:r>
              <a:rPr lang="en-US" b="1" dirty="0">
                <a:latin typeface="Calibri" panose="020F0502020204030204" pitchFamily="34" charset="0"/>
                <a:cs typeface="Calibri" panose="020F0502020204030204" pitchFamily="34" charset="0"/>
              </a:rPr>
              <a:t>Professional standards of Advocacy</a:t>
            </a:r>
          </a:p>
          <a:p>
            <a:pPr algn="ctr"/>
            <a:endParaRPr lang="en-US" b="1"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B5344352-E02A-5F47-9D13-8168736F2178}"/>
              </a:ext>
            </a:extLst>
          </p:cNvPr>
          <p:cNvPicPr>
            <a:picLocks noChangeAspect="1"/>
          </p:cNvPicPr>
          <p:nvPr/>
        </p:nvPicPr>
        <p:blipFill>
          <a:blip r:embed="rId3"/>
          <a:stretch>
            <a:fillRect/>
          </a:stretch>
        </p:blipFill>
        <p:spPr>
          <a:xfrm>
            <a:off x="565175" y="5985250"/>
            <a:ext cx="1666488" cy="666595"/>
          </a:xfrm>
          <a:prstGeom prst="rect">
            <a:avLst/>
          </a:prstGeom>
        </p:spPr>
      </p:pic>
    </p:spTree>
    <p:extLst>
      <p:ext uri="{BB962C8B-B14F-4D97-AF65-F5344CB8AC3E}">
        <p14:creationId xmlns:p14="http://schemas.microsoft.com/office/powerpoint/2010/main" val="20457606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54737-33BF-1948-B1E7-0578A9D93AB6}"/>
              </a:ext>
            </a:extLst>
          </p:cNvPr>
          <p:cNvSpPr>
            <a:spLocks noGrp="1"/>
          </p:cNvSpPr>
          <p:nvPr>
            <p:ph type="title"/>
          </p:nvPr>
        </p:nvSpPr>
        <p:spPr/>
        <p:txBody>
          <a:bodyPr/>
          <a:lstStyle/>
          <a:p>
            <a:r>
              <a:rPr lang="en-US" dirty="0"/>
              <a:t>Group task:</a:t>
            </a:r>
          </a:p>
        </p:txBody>
      </p:sp>
      <p:sp>
        <p:nvSpPr>
          <p:cNvPr id="3" name="Content Placeholder 2">
            <a:extLst>
              <a:ext uri="{FF2B5EF4-FFF2-40B4-BE49-F238E27FC236}">
                <a16:creationId xmlns:a16="http://schemas.microsoft.com/office/drawing/2014/main" id="{4C1FF217-4038-E14C-9837-132B2DA86047}"/>
              </a:ext>
            </a:extLst>
          </p:cNvPr>
          <p:cNvSpPr>
            <a:spLocks noGrp="1"/>
          </p:cNvSpPr>
          <p:nvPr>
            <p:ph idx="1"/>
          </p:nvPr>
        </p:nvSpPr>
        <p:spPr/>
        <p:txBody>
          <a:bodyPr/>
          <a:lstStyle/>
          <a:p>
            <a:r>
              <a:rPr lang="en-US" sz="2000" dirty="0">
                <a:latin typeface="Calibri" panose="020F0502020204030204" pitchFamily="34" charset="0"/>
                <a:cs typeface="Calibri" panose="020F0502020204030204" pitchFamily="34" charset="0"/>
              </a:rPr>
              <a:t>Please take notes of the following video to support group discussion. </a:t>
            </a:r>
          </a:p>
          <a:p>
            <a:endParaRPr lang="en-US" sz="2000" dirty="0">
              <a:latin typeface="Calibri" panose="020F0502020204030204" pitchFamily="34" charset="0"/>
              <a:cs typeface="Calibri" panose="020F0502020204030204" pitchFamily="34" charset="0"/>
            </a:endParaRPr>
          </a:p>
          <a:p>
            <a:r>
              <a:rPr lang="en-GB" sz="2000" b="1" dirty="0">
                <a:latin typeface="Calibri" panose="020F0502020204030204" pitchFamily="34" charset="0"/>
                <a:cs typeface="Calibri" panose="020F0502020204030204" pitchFamily="34" charset="0"/>
                <a:hlinkClick r:id="rId2"/>
              </a:rPr>
              <a:t>https://www.youtube.com/watch?v=-Ci5WByP6Gw</a:t>
            </a:r>
            <a:r>
              <a:rPr lang="en-GB" sz="2000" b="1" dirty="0">
                <a:latin typeface="Calibri" panose="020F0502020204030204" pitchFamily="34" charset="0"/>
                <a:cs typeface="Calibri" panose="020F0502020204030204" pitchFamily="34" charset="0"/>
              </a:rPr>
              <a:t> </a:t>
            </a:r>
          </a:p>
          <a:p>
            <a:endParaRPr lang="en-GB" sz="2000" b="1" dirty="0">
              <a:latin typeface="Calibri" panose="020F0502020204030204" pitchFamily="34" charset="0"/>
              <a:cs typeface="Calibri" panose="020F0502020204030204" pitchFamily="34" charset="0"/>
            </a:endParaRPr>
          </a:p>
          <a:p>
            <a:r>
              <a:rPr lang="en-GB" sz="2000" b="1" dirty="0">
                <a:latin typeface="Calibri" panose="020F0502020204030204" pitchFamily="34" charset="0"/>
                <a:cs typeface="Calibri" panose="020F0502020204030204" pitchFamily="34" charset="0"/>
              </a:rPr>
              <a:t>Critically explore how the Social Services and Well-being (Wales) Act 2014 attempts to support the key ambitions of the Advocacy?</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List the main elements that support well-being.</a:t>
            </a:r>
          </a:p>
          <a:p>
            <a:endParaRPr lang="en-US" dirty="0"/>
          </a:p>
        </p:txBody>
      </p:sp>
      <p:sp>
        <p:nvSpPr>
          <p:cNvPr id="4" name="TextBox 3">
            <a:extLst>
              <a:ext uri="{FF2B5EF4-FFF2-40B4-BE49-F238E27FC236}">
                <a16:creationId xmlns:a16="http://schemas.microsoft.com/office/drawing/2014/main" id="{1D6D32BA-1F67-6F42-8C0F-116A64397E5D}"/>
              </a:ext>
            </a:extLst>
          </p:cNvPr>
          <p:cNvSpPr txBox="1"/>
          <p:nvPr/>
        </p:nvSpPr>
        <p:spPr>
          <a:xfrm>
            <a:off x="10114157" y="6550223"/>
            <a:ext cx="3222702" cy="307777"/>
          </a:xfrm>
          <a:prstGeom prst="rect">
            <a:avLst/>
          </a:prstGeom>
          <a:noFill/>
        </p:spPr>
        <p:txBody>
          <a:bodyPr wrap="square" rtlCol="0">
            <a:spAutoFit/>
          </a:bodyPr>
          <a:lstStyle/>
          <a:p>
            <a:r>
              <a:rPr lang="en-US" sz="1400" dirty="0">
                <a:latin typeface="Calibri" panose="020F0502020204030204" pitchFamily="34" charset="0"/>
                <a:cs typeface="Calibri" panose="020F0502020204030204" pitchFamily="34" charset="0"/>
              </a:rPr>
              <a:t>(Social Care Wales, 2016).</a:t>
            </a:r>
          </a:p>
        </p:txBody>
      </p:sp>
      <p:pic>
        <p:nvPicPr>
          <p:cNvPr id="5" name="Picture 4">
            <a:extLst>
              <a:ext uri="{FF2B5EF4-FFF2-40B4-BE49-F238E27FC236}">
                <a16:creationId xmlns:a16="http://schemas.microsoft.com/office/drawing/2014/main" id="{83160F5E-CA35-4E44-906F-7296676EF625}"/>
              </a:ext>
            </a:extLst>
          </p:cNvPr>
          <p:cNvPicPr>
            <a:picLocks noChangeAspect="1"/>
          </p:cNvPicPr>
          <p:nvPr/>
        </p:nvPicPr>
        <p:blipFill>
          <a:blip r:embed="rId3"/>
          <a:stretch>
            <a:fillRect/>
          </a:stretch>
        </p:blipFill>
        <p:spPr>
          <a:xfrm>
            <a:off x="659251" y="6003176"/>
            <a:ext cx="1666488" cy="666595"/>
          </a:xfrm>
          <a:prstGeom prst="rect">
            <a:avLst/>
          </a:prstGeom>
        </p:spPr>
      </p:pic>
    </p:spTree>
    <p:extLst>
      <p:ext uri="{BB962C8B-B14F-4D97-AF65-F5344CB8AC3E}">
        <p14:creationId xmlns:p14="http://schemas.microsoft.com/office/powerpoint/2010/main" val="24773351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F996B-2D4A-B145-8DA0-FBCCA6080656}"/>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5EBBE68B-C00B-D64E-A853-42F3E8E45A73}"/>
              </a:ext>
            </a:extLst>
          </p:cNvPr>
          <p:cNvSpPr>
            <a:spLocks noGrp="1"/>
          </p:cNvSpPr>
          <p:nvPr>
            <p:ph idx="1"/>
          </p:nvPr>
        </p:nvSpPr>
        <p:spPr>
          <a:xfrm>
            <a:off x="581192" y="2252546"/>
            <a:ext cx="11029615" cy="3606253"/>
          </a:xfrm>
        </p:spPr>
        <p:txBody>
          <a:bodyPr/>
          <a:lstStyle/>
          <a:p>
            <a:r>
              <a:rPr lang="en-GB" dirty="0"/>
              <a:t>BASW. (2009). </a:t>
            </a:r>
            <a:r>
              <a:rPr lang="en-GB" i="1" dirty="0"/>
              <a:t>Professional Boundaries in Social Work</a:t>
            </a:r>
            <a:r>
              <a:rPr lang="en-GB" dirty="0"/>
              <a:t>. [online] Available at: https://</a:t>
            </a:r>
            <a:r>
              <a:rPr lang="en-GB" dirty="0" err="1"/>
              <a:t>www.basw.co.uk</a:t>
            </a:r>
            <a:r>
              <a:rPr lang="en-GB" dirty="0"/>
              <a:t>/resources/professional-boundaries-social-work [Accessed 1st January, 2019].</a:t>
            </a:r>
            <a:endParaRPr lang="en-US" dirty="0"/>
          </a:p>
          <a:p>
            <a:endParaRPr lang="en-US" dirty="0"/>
          </a:p>
          <a:p>
            <a:r>
              <a:rPr lang="en-GB" dirty="0"/>
              <a:t>Cooper, F. (2012). </a:t>
            </a:r>
            <a:r>
              <a:rPr lang="en-GB" i="1" dirty="0"/>
              <a:t>Professional boundaries in social work and social Care</a:t>
            </a:r>
            <a:r>
              <a:rPr lang="en-GB" dirty="0"/>
              <a:t>. 1st ed. London: Jessica Kingsley Pub. </a:t>
            </a:r>
          </a:p>
          <a:p>
            <a:endParaRPr lang="en-GB" dirty="0"/>
          </a:p>
          <a:p>
            <a:r>
              <a:rPr lang="en-GB" dirty="0" err="1"/>
              <a:t>Soical</a:t>
            </a:r>
            <a:r>
              <a:rPr lang="en-GB" dirty="0"/>
              <a:t> Care Wales (2016). </a:t>
            </a:r>
            <a:r>
              <a:rPr lang="en-GB" i="1" dirty="0"/>
              <a:t>What does the Act mean for me?</a:t>
            </a:r>
            <a:r>
              <a:rPr lang="en-GB" dirty="0"/>
              <a:t>. [image] Available at: https://</a:t>
            </a:r>
            <a:r>
              <a:rPr lang="en-GB" dirty="0" err="1"/>
              <a:t>www.youtube.com</a:t>
            </a:r>
            <a:r>
              <a:rPr lang="en-GB" dirty="0"/>
              <a:t>/</a:t>
            </a:r>
            <a:r>
              <a:rPr lang="en-GB" dirty="0" err="1"/>
              <a:t>watch?v</a:t>
            </a:r>
            <a:r>
              <a:rPr lang="en-GB" dirty="0"/>
              <a:t>=-Ci5WByP6Gw [Accessed 3th January, 2019].</a:t>
            </a:r>
            <a:endParaRPr lang="en-US" dirty="0"/>
          </a:p>
        </p:txBody>
      </p:sp>
      <p:pic>
        <p:nvPicPr>
          <p:cNvPr id="5" name="Picture 4">
            <a:extLst>
              <a:ext uri="{FF2B5EF4-FFF2-40B4-BE49-F238E27FC236}">
                <a16:creationId xmlns:a16="http://schemas.microsoft.com/office/drawing/2014/main" id="{23B5A8F6-4E07-4844-B124-1DA44E7BA926}"/>
              </a:ext>
            </a:extLst>
          </p:cNvPr>
          <p:cNvPicPr>
            <a:picLocks noChangeAspect="1"/>
          </p:cNvPicPr>
          <p:nvPr/>
        </p:nvPicPr>
        <p:blipFill>
          <a:blip r:embed="rId2"/>
          <a:stretch>
            <a:fillRect/>
          </a:stretch>
        </p:blipFill>
        <p:spPr>
          <a:xfrm>
            <a:off x="581192" y="6062091"/>
            <a:ext cx="1666488" cy="666595"/>
          </a:xfrm>
          <a:prstGeom prst="rect">
            <a:avLst/>
          </a:prstGeom>
        </p:spPr>
      </p:pic>
    </p:spTree>
    <p:extLst>
      <p:ext uri="{BB962C8B-B14F-4D97-AF65-F5344CB8AC3E}">
        <p14:creationId xmlns:p14="http://schemas.microsoft.com/office/powerpoint/2010/main" val="203635963"/>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{DA1FCBB7-C7C9-5345-B95E-FE12E1590697}tf10001123</Template>
  <TotalTime>716</TotalTime>
  <Words>651</Words>
  <Application>Microsoft Office PowerPoint</Application>
  <PresentationFormat>Widescreen</PresentationFormat>
  <Paragraphs>98</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Calibri</vt:lpstr>
      <vt:lpstr>Gill Sans MT</vt:lpstr>
      <vt:lpstr>Wingdings 2</vt:lpstr>
      <vt:lpstr>Dividend</vt:lpstr>
      <vt:lpstr>Welcome to ECay5002 professional Practice in advocacy.   PHILLIP MORGAN p.morgan@uwtsd.ac.uk </vt:lpstr>
      <vt:lpstr>   </vt:lpstr>
      <vt:lpstr>Learning outcomes</vt:lpstr>
      <vt:lpstr>Learning outcomes</vt:lpstr>
      <vt:lpstr>Indicative Content. </vt:lpstr>
      <vt:lpstr>Indicative Content.</vt:lpstr>
      <vt:lpstr>Group TASK</vt:lpstr>
      <vt:lpstr>Group task;</vt:lpstr>
      <vt:lpstr>What is a professional boundary?</vt:lpstr>
      <vt:lpstr>Why are professional boundaries important?</vt:lpstr>
      <vt:lpstr>Why do we have professional boundaries?</vt:lpstr>
      <vt:lpstr>GROUP TASK:</vt:lpstr>
      <vt:lpstr>Group task:</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ECay5002 professional Practice in advocacy.</dc:title>
  <dc:creator>Savannah Lowndes (1503200)</dc:creator>
  <cp:lastModifiedBy>Phillip Morgan</cp:lastModifiedBy>
  <cp:revision>29</cp:revision>
  <dcterms:created xsi:type="dcterms:W3CDTF">2019-01-19T18:56:48Z</dcterms:created>
  <dcterms:modified xsi:type="dcterms:W3CDTF">2020-01-22T10:07:39Z</dcterms:modified>
</cp:coreProperties>
</file>