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64" r:id="rId4"/>
    <p:sldId id="260" r:id="rId5"/>
    <p:sldId id="265" r:id="rId6"/>
    <p:sldId id="266" r:id="rId7"/>
    <p:sldId id="268" r:id="rId8"/>
    <p:sldId id="269" r:id="rId9"/>
    <p:sldId id="262"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A6422AB-CBF9-45B8-BCE5-4B53940CBD7A}">
          <p14:sldIdLst>
            <p14:sldId id="256"/>
            <p14:sldId id="257"/>
          </p14:sldIdLst>
        </p14:section>
        <p14:section name="Untitled Section" id="{93EE8DE6-33D4-40DE-A318-EE8FCED61749}">
          <p14:sldIdLst>
            <p14:sldId id="264"/>
            <p14:sldId id="260"/>
            <p14:sldId id="265"/>
            <p14:sldId id="266"/>
            <p14:sldId id="268"/>
            <p14:sldId id="269"/>
            <p14:sldId id="262"/>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14" autoAdjust="0"/>
    <p:restoredTop sz="94660"/>
  </p:normalViewPr>
  <p:slideViewPr>
    <p:cSldViewPr snapToGrid="0">
      <p:cViewPr varScale="1">
        <p:scale>
          <a:sx n="74" d="100"/>
          <a:sy n="74" d="100"/>
        </p:scale>
        <p:origin x="54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40617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94563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EED084-C877-4959-B6A3-71DD38EEDF6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494115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CEED084-C877-4959-B6A3-71DD38EEDF68}"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154291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CEED084-C877-4959-B6A3-71DD38EEDF68}" type="datetimeFigureOut">
              <a:rPr lang="en-GB" smtClean="0"/>
              <a:t>03/02/2023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636384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CEED084-C877-4959-B6A3-71DD38EEDF68}" type="datetimeFigureOut">
              <a:rPr lang="en-GB" smtClean="0"/>
              <a:t>03/02/2023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4122179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EED084-C877-4959-B6A3-71DD38EEDF68}" type="datetimeFigureOut">
              <a:rPr lang="en-GB" smtClean="0"/>
              <a:t>03/02/2023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296148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EED084-C877-4959-B6A3-71DD38EEDF68}"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254508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EED084-C877-4959-B6A3-71DD38EEDF68}"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800186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39692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273757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EED084-C877-4959-B6A3-71DD38EEDF68}" type="datetimeFigureOut">
              <a:rPr lang="en-GB" smtClean="0"/>
              <a:t>03/02/2023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9E8930-6F79-454A-8890-67548F41AC72}" type="slidenum">
              <a:rPr lang="en-GB" smtClean="0"/>
              <a:t>‹#›</a:t>
            </a:fld>
            <a:endParaRPr lang="en-GB"/>
          </a:p>
        </p:txBody>
      </p:sp>
    </p:spTree>
    <p:extLst>
      <p:ext uri="{BB962C8B-B14F-4D97-AF65-F5344CB8AC3E}">
        <p14:creationId xmlns:p14="http://schemas.microsoft.com/office/powerpoint/2010/main" val="1855347139"/>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hyperlink" Target="https://www.hrdive.com/news/hilton-hotels-to-upgrade-staff-spaces-to-improve-the-employee-experience/520422/#:~:text=Dive%20Brief%3A%201%20Hilton%20Hotels%20plans%20to%20upgrade,and%20locker%20rooms%2C%20says%20Quartz.%20...%20More%20item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yntouch.com/blog/the-fundamentals-of-guest-engagement-in-hotel-management/" TargetMode="External"/><Relationship Id="rId2" Type="http://schemas.openxmlformats.org/officeDocument/2006/relationships/hyperlink" Target="https://www.xminstitute.com/blog/hilton-talks-employee-engagement/" TargetMode="External"/><Relationship Id="rId1" Type="http://schemas.openxmlformats.org/officeDocument/2006/relationships/slideLayout" Target="../slideLayouts/slideLayout2.xml"/><Relationship Id="rId4" Type="http://schemas.openxmlformats.org/officeDocument/2006/relationships/hyperlink" Target="https://www.linkedin.com/business/talent/blog/talent-engagement/marriott-international-shares-secrets-to-driv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p:cNvSpPr txBox="1"/>
          <p:nvPr/>
        </p:nvSpPr>
        <p:spPr>
          <a:xfrm>
            <a:off x="257577" y="270456"/>
            <a:ext cx="11655381" cy="5509200"/>
          </a:xfrm>
          <a:prstGeom prst="rect">
            <a:avLst/>
          </a:prstGeom>
          <a:noFill/>
        </p:spPr>
        <p:txBody>
          <a:bodyPr wrap="square" rtlCol="0">
            <a:spAutoFit/>
          </a:bodyPr>
          <a:lstStyle/>
          <a:p>
            <a:pPr algn="ctr"/>
            <a:endParaRPr lang="en-GB" b="1" dirty="0" smtClean="0"/>
          </a:p>
          <a:p>
            <a:pPr algn="ctr"/>
            <a:endParaRPr lang="en-GB" b="1" dirty="0"/>
          </a:p>
          <a:p>
            <a:pPr algn="ctr"/>
            <a:endParaRPr lang="en-GB" b="1" dirty="0" smtClean="0"/>
          </a:p>
          <a:p>
            <a:pPr algn="ctr"/>
            <a:r>
              <a:rPr lang="en-GB" sz="2000" b="1" dirty="0" smtClean="0"/>
              <a:t>Employee Engagement Presentation </a:t>
            </a:r>
            <a:endParaRPr lang="en-GB" sz="2000" dirty="0"/>
          </a:p>
          <a:p>
            <a:pPr algn="ctr"/>
            <a:endParaRPr lang="en-GB" sz="2000" b="1" dirty="0" smtClean="0"/>
          </a:p>
          <a:p>
            <a:pPr algn="ctr"/>
            <a:r>
              <a:rPr lang="en-GB" sz="2000" b="1" dirty="0" smtClean="0"/>
              <a:t>Hotel Placement (BMIH4006)</a:t>
            </a:r>
            <a:endParaRPr lang="en-GB" sz="2000" dirty="0"/>
          </a:p>
          <a:p>
            <a:pPr algn="ctr"/>
            <a:r>
              <a:rPr lang="en-GB" sz="2000" dirty="0"/>
              <a:t> </a:t>
            </a:r>
          </a:p>
          <a:p>
            <a:pPr algn="ctr"/>
            <a:endParaRPr lang="en-GB" sz="2000" b="1" dirty="0" smtClean="0"/>
          </a:p>
          <a:p>
            <a:r>
              <a:rPr lang="en-GB" sz="2000" b="1" dirty="0" smtClean="0"/>
              <a:t>                                                                                           Lecturer</a:t>
            </a:r>
            <a:r>
              <a:rPr lang="en-GB" sz="2000" b="1" dirty="0"/>
              <a:t>:</a:t>
            </a:r>
            <a:endParaRPr lang="en-GB" sz="2000" dirty="0"/>
          </a:p>
          <a:p>
            <a:r>
              <a:rPr lang="en-GB" sz="2000" b="1" dirty="0" smtClean="0"/>
              <a:t>                                                                         </a:t>
            </a:r>
            <a:r>
              <a:rPr lang="en-GB" sz="2000" b="1" dirty="0" smtClean="0"/>
              <a:t>            Laurence Blake</a:t>
            </a:r>
            <a:r>
              <a:rPr lang="en-GB" sz="2000" dirty="0"/>
              <a:t> </a:t>
            </a:r>
          </a:p>
          <a:p>
            <a:pPr algn="ctr"/>
            <a:r>
              <a:rPr lang="en-GB" sz="2000" dirty="0"/>
              <a:t> </a:t>
            </a:r>
          </a:p>
          <a:p>
            <a:pPr algn="ctr"/>
            <a:endParaRPr lang="en-GB" sz="2000" b="1" dirty="0" smtClean="0"/>
          </a:p>
          <a:p>
            <a:pPr algn="ctr"/>
            <a:r>
              <a:rPr lang="en-GB" sz="2000" b="1" dirty="0" smtClean="0"/>
              <a:t>Student </a:t>
            </a:r>
            <a:r>
              <a:rPr lang="en-GB" sz="2000" b="1" dirty="0"/>
              <a:t>Name</a:t>
            </a:r>
            <a:r>
              <a:rPr lang="en-GB" sz="2000" b="1" dirty="0" smtClean="0"/>
              <a:t>:</a:t>
            </a:r>
            <a:endParaRPr lang="en-GB" sz="2000" dirty="0"/>
          </a:p>
          <a:p>
            <a:pPr algn="ctr"/>
            <a:r>
              <a:rPr lang="en-GB" sz="2000" b="1" dirty="0"/>
              <a:t>Hani </a:t>
            </a:r>
            <a:r>
              <a:rPr lang="en-GB" sz="2000" b="1" dirty="0" err="1" smtClean="0"/>
              <a:t>Rosteenmehr</a:t>
            </a:r>
            <a:endParaRPr lang="en-GB" sz="2000" b="1" dirty="0" smtClean="0"/>
          </a:p>
          <a:p>
            <a:pPr algn="ctr"/>
            <a:endParaRPr lang="en-GB" sz="2000" dirty="0"/>
          </a:p>
          <a:p>
            <a:pPr algn="ctr"/>
            <a:r>
              <a:rPr lang="en-GB" sz="2000" b="1" dirty="0"/>
              <a:t>Student ID number:</a:t>
            </a:r>
            <a:endParaRPr lang="en-GB" sz="2000" dirty="0"/>
          </a:p>
          <a:p>
            <a:pPr algn="ctr"/>
            <a:r>
              <a:rPr lang="en-GB" sz="2000" b="1" dirty="0" smtClean="0"/>
              <a:t>2118863</a:t>
            </a:r>
            <a:endParaRPr lang="en-GB" sz="2000" dirty="0" smtClean="0"/>
          </a:p>
          <a:p>
            <a:pPr algn="ctr"/>
            <a:endParaRPr lang="en-GB" dirty="0"/>
          </a:p>
        </p:txBody>
      </p:sp>
    </p:spTree>
    <p:extLst>
      <p:ext uri="{BB962C8B-B14F-4D97-AF65-F5344CB8AC3E}">
        <p14:creationId xmlns:p14="http://schemas.microsoft.com/office/powerpoint/2010/main" val="23698449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6832640"/>
          </a:xfrm>
          <a:prstGeom prst="rect">
            <a:avLst/>
          </a:prstGeom>
          <a:noFill/>
        </p:spPr>
        <p:txBody>
          <a:bodyPr wrap="square" rtlCol="0">
            <a:spAutoFit/>
          </a:bodyPr>
          <a:lstStyle/>
          <a:p>
            <a:r>
              <a:rPr lang="en-GB" sz="2000" b="1" dirty="0"/>
              <a:t> </a:t>
            </a:r>
            <a:r>
              <a:rPr lang="en-GB" sz="2000" b="1" dirty="0">
                <a:solidFill>
                  <a:schemeClr val="tx2"/>
                </a:solidFill>
              </a:rPr>
              <a:t>T</a:t>
            </a:r>
            <a:r>
              <a:rPr lang="en-GB" sz="2000" b="1" dirty="0" smtClean="0">
                <a:solidFill>
                  <a:schemeClr val="tx2"/>
                </a:solidFill>
              </a:rPr>
              <a:t>his power point consider what is </a:t>
            </a:r>
            <a:r>
              <a:rPr lang="en-GB" sz="2000" b="1" dirty="0" smtClean="0">
                <a:solidFill>
                  <a:schemeClr val="tx2"/>
                </a:solidFill>
              </a:rPr>
              <a:t>engagement, how employee can be engage in position of work in hotel industry and with engagement can establish customer satisfaction and in the other hand lack of engagement can lead to customer dissatisfaction.   </a:t>
            </a:r>
            <a:endParaRPr lang="en-GB" sz="2000" b="1" dirty="0" smtClean="0">
              <a:solidFill>
                <a:schemeClr val="tx2"/>
              </a:solidFill>
            </a:endParaRPr>
          </a:p>
          <a:p>
            <a:endParaRPr lang="en-GB" sz="2000" b="1" dirty="0" smtClean="0">
              <a:solidFill>
                <a:schemeClr val="tx2"/>
              </a:solidFill>
            </a:endParaRPr>
          </a:p>
          <a:p>
            <a:r>
              <a:rPr lang="en-GB" sz="2000" b="1" dirty="0"/>
              <a:t>(Arnold B. Bakker, Michael P. </a:t>
            </a:r>
            <a:r>
              <a:rPr lang="en-GB" sz="2000" b="1" dirty="0" smtClean="0"/>
              <a:t>Leiter,2010, p.1) </a:t>
            </a:r>
            <a:r>
              <a:rPr lang="en-GB" sz="2000" b="1" dirty="0" smtClean="0"/>
              <a:t>mentioned </a:t>
            </a:r>
            <a:r>
              <a:rPr lang="en-GB" sz="2000" b="1" dirty="0"/>
              <a:t>that</a:t>
            </a:r>
            <a:r>
              <a:rPr lang="en-GB" sz="2000" b="1" dirty="0" smtClean="0"/>
              <a:t>:</a:t>
            </a:r>
          </a:p>
          <a:p>
            <a:endParaRPr lang="en-GB" sz="2000" b="1" dirty="0">
              <a:solidFill>
                <a:srgbClr val="00B050"/>
              </a:solidFill>
            </a:endParaRPr>
          </a:p>
          <a:p>
            <a:r>
              <a:rPr lang="en-GB" sz="2000" b="1" dirty="0">
                <a:solidFill>
                  <a:srgbClr val="00B050"/>
                </a:solidFill>
              </a:rPr>
              <a:t>· </a:t>
            </a:r>
            <a:r>
              <a:rPr lang="en-GB" sz="2000" b="1" dirty="0" smtClean="0">
                <a:solidFill>
                  <a:srgbClr val="00B050"/>
                </a:solidFill>
              </a:rPr>
              <a:t>engagement it is positive action.</a:t>
            </a:r>
            <a:endParaRPr lang="en-GB" sz="2000" b="1" dirty="0" smtClean="0">
              <a:solidFill>
                <a:srgbClr val="00B050"/>
              </a:solidFill>
            </a:endParaRPr>
          </a:p>
          <a:p>
            <a:endParaRPr lang="en-GB" sz="2000" b="1" dirty="0">
              <a:solidFill>
                <a:srgbClr val="00B050"/>
              </a:solidFill>
            </a:endParaRPr>
          </a:p>
          <a:p>
            <a:r>
              <a:rPr lang="en-GB" sz="2000" b="1" dirty="0">
                <a:solidFill>
                  <a:srgbClr val="00B050"/>
                </a:solidFill>
              </a:rPr>
              <a:t>· </a:t>
            </a:r>
            <a:r>
              <a:rPr lang="en-GB" sz="2000" b="1" dirty="0" smtClean="0">
                <a:solidFill>
                  <a:srgbClr val="00B050"/>
                </a:solidFill>
              </a:rPr>
              <a:t>place of work which is very motivated people doing job·</a:t>
            </a:r>
            <a:endParaRPr lang="en-GB" sz="2000" b="1" dirty="0" smtClean="0">
              <a:solidFill>
                <a:srgbClr val="00B050"/>
              </a:solidFill>
            </a:endParaRPr>
          </a:p>
          <a:p>
            <a:endParaRPr lang="en-GB" sz="2000" b="1" dirty="0">
              <a:solidFill>
                <a:srgbClr val="00B050"/>
              </a:solidFill>
            </a:endParaRPr>
          </a:p>
          <a:p>
            <a:r>
              <a:rPr lang="en-GB" sz="2000" b="1" dirty="0" smtClean="0">
                <a:solidFill>
                  <a:srgbClr val="00B050"/>
                </a:solidFill>
              </a:rPr>
              <a:t> </a:t>
            </a:r>
            <a:r>
              <a:rPr lang="en-GB" sz="2000" b="1" dirty="0" smtClean="0">
                <a:solidFill>
                  <a:srgbClr val="00B050"/>
                </a:solidFill>
              </a:rPr>
              <a:t>workers with engagement have good motivation to position of job and work </a:t>
            </a:r>
            <a:r>
              <a:rPr lang="en-GB" sz="2000" b="1" dirty="0" err="1" smtClean="0">
                <a:solidFill>
                  <a:srgbClr val="00B050"/>
                </a:solidFill>
              </a:rPr>
              <a:t>egagment</a:t>
            </a:r>
            <a:r>
              <a:rPr lang="en-GB" sz="2000" b="1" dirty="0" smtClean="0">
                <a:solidFill>
                  <a:srgbClr val="00B050"/>
                </a:solidFill>
              </a:rPr>
              <a:t> bring high level of motivation to facing with any challenges in the work</a:t>
            </a:r>
            <a:endParaRPr lang="en-GB" sz="2000" b="1" dirty="0" smtClean="0">
              <a:solidFill>
                <a:srgbClr val="00B050"/>
              </a:solidFill>
            </a:endParaRPr>
          </a:p>
          <a:p>
            <a:endParaRPr lang="en-GB" sz="2000" b="1" dirty="0">
              <a:solidFill>
                <a:srgbClr val="00B050"/>
              </a:solidFill>
            </a:endParaRPr>
          </a:p>
          <a:p>
            <a:r>
              <a:rPr lang="en-GB" sz="2000" b="1" dirty="0" smtClean="0">
                <a:solidFill>
                  <a:schemeClr val="tx2"/>
                </a:solidFill>
              </a:rPr>
              <a:t>( Bridger, E, 2018, P.7.19)</a:t>
            </a:r>
            <a:endParaRPr lang="en-GB" sz="2000" b="1" dirty="0">
              <a:solidFill>
                <a:schemeClr val="tx2"/>
              </a:solidFill>
            </a:endParaRPr>
          </a:p>
          <a:p>
            <a:r>
              <a:rPr lang="en-GB" sz="2000" b="1" dirty="0">
                <a:solidFill>
                  <a:schemeClr val="accent4"/>
                </a:solidFill>
              </a:rPr>
              <a:t>· </a:t>
            </a:r>
            <a:r>
              <a:rPr lang="en-GB" sz="2000" dirty="0" smtClean="0"/>
              <a:t>In her definition include 3 significant elements of engagement:</a:t>
            </a:r>
          </a:p>
          <a:p>
            <a:pPr marL="342900" indent="-342900">
              <a:buAutoNum type="arabicPeriod"/>
            </a:pPr>
            <a:r>
              <a:rPr lang="en-GB" sz="2000" dirty="0" smtClean="0"/>
              <a:t>Engagement intellectual, which employee working hard and thinking a lot to do best work.</a:t>
            </a:r>
          </a:p>
          <a:p>
            <a:pPr marL="342900" indent="-342900">
              <a:buAutoNum type="arabicPeriod"/>
            </a:pPr>
            <a:r>
              <a:rPr lang="en-GB" sz="2000" dirty="0" smtClean="0"/>
              <a:t>Engagement effective, is about optimistic view about good work.</a:t>
            </a:r>
          </a:p>
          <a:p>
            <a:pPr marL="342900" indent="-342900">
              <a:buAutoNum type="arabicPeriod"/>
            </a:pPr>
            <a:r>
              <a:rPr lang="en-GB" sz="2000" dirty="0" smtClean="0"/>
              <a:t>Engagement socially, it is opportunity for those who are happy in community to get better idea of work.</a:t>
            </a:r>
          </a:p>
          <a:p>
            <a:pPr marL="342900" indent="-342900">
              <a:buAutoNum type="arabicPeriod"/>
            </a:pPr>
            <a:r>
              <a:rPr lang="en-GB" sz="2000" dirty="0" smtClean="0"/>
              <a:t>So work engaging is not just improve workers and employees, but improve capability and ability of organisation and company. And by forcing employees for engaging not good idea for workers but possible to good idea for customers that they in contact with employees.</a:t>
            </a:r>
          </a:p>
          <a:p>
            <a:endParaRPr lang="en-GB" b="1" dirty="0">
              <a:solidFill>
                <a:srgbClr val="00B050"/>
              </a:solidFill>
            </a:endParaRPr>
          </a:p>
        </p:txBody>
      </p:sp>
    </p:spTree>
    <p:extLst>
      <p:ext uri="{BB962C8B-B14F-4D97-AF65-F5344CB8AC3E}">
        <p14:creationId xmlns:p14="http://schemas.microsoft.com/office/powerpoint/2010/main" val="35339353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365759" y="703385"/>
            <a:ext cx="5078437" cy="5458264"/>
          </a:xfrm>
        </p:spPr>
        <p:txBody>
          <a:bodyPr>
            <a:normAutofit/>
          </a:bodyPr>
          <a:lstStyle/>
          <a:p>
            <a:r>
              <a:rPr lang="en-GB" sz="1800" b="1" dirty="0" smtClean="0"/>
              <a:t>( Mullins. L </a:t>
            </a:r>
            <a:r>
              <a:rPr lang="en-GB" sz="1800" b="1" dirty="0"/>
              <a:t>, </a:t>
            </a:r>
            <a:r>
              <a:rPr lang="en-GB" sz="1800" b="1" dirty="0" smtClean="0"/>
              <a:t>and </a:t>
            </a:r>
            <a:r>
              <a:rPr lang="en-GB" sz="1800" b="1" dirty="0" err="1" smtClean="0"/>
              <a:t>Dossor</a:t>
            </a:r>
            <a:r>
              <a:rPr lang="en-GB" sz="1800" b="1" dirty="0" smtClean="0"/>
              <a:t> . P ,2013, p. 290-293) Maslow </a:t>
            </a:r>
            <a:r>
              <a:rPr lang="en-GB" sz="1800" b="1" dirty="0" smtClean="0"/>
              <a:t>hierarchy of need theory, tell that we do not need to satisfy all level of people and mention about different level of need among people. In this scenario people want too be involve according to their needs.</a:t>
            </a:r>
          </a:p>
          <a:p>
            <a:r>
              <a:rPr lang="en-GB" sz="1800" b="1" dirty="0" smtClean="0"/>
              <a:t>Also mention that can motivate employees with rewards in any level and satisfying the low level is not that mean satiety all employees.</a:t>
            </a:r>
          </a:p>
          <a:p>
            <a:r>
              <a:rPr lang="en-GB" sz="1800" b="1" dirty="0" smtClean="0"/>
              <a:t>Job looks very important because of motivation establish opportunity for employees to have a promotion.</a:t>
            </a:r>
          </a:p>
          <a:p>
            <a:r>
              <a:rPr lang="en-GB" sz="1800" b="1" dirty="0" smtClean="0"/>
              <a:t>Maslow is not just related to life and person and not just at work who people doing their jobs.</a:t>
            </a:r>
          </a:p>
          <a:p>
            <a:r>
              <a:rPr lang="en-GB" sz="1800" b="1" dirty="0" smtClean="0"/>
              <a:t>In addition this theory can be focused on customers in hotels as well as employees.</a:t>
            </a:r>
            <a:endParaRPr lang="en-GB" sz="1800" b="1" dirty="0"/>
          </a:p>
        </p:txBody>
      </p:sp>
      <p:pic>
        <p:nvPicPr>
          <p:cNvPr id="3" name="Picture Placeholder 2"/>
          <p:cNvPicPr>
            <a:picLocks noGrp="1" noChangeAspect="1"/>
          </p:cNvPicPr>
          <p:nvPr>
            <p:ph type="pic" idx="1"/>
          </p:nvPr>
        </p:nvPicPr>
        <p:blipFill>
          <a:blip r:embed="rId2"/>
          <a:srcRect l="2508" r="2508"/>
          <a:stretch>
            <a:fillRect/>
          </a:stretch>
        </p:blipFill>
        <p:spPr>
          <a:xfrm>
            <a:off x="5444196" y="703385"/>
            <a:ext cx="6533156" cy="5157665"/>
          </a:xfrm>
          <a:prstGeom prst="rect">
            <a:avLst/>
          </a:prstGeom>
        </p:spPr>
      </p:pic>
    </p:spTree>
    <p:extLst>
      <p:ext uri="{BB962C8B-B14F-4D97-AF65-F5344CB8AC3E}">
        <p14:creationId xmlns:p14="http://schemas.microsoft.com/office/powerpoint/2010/main" val="37273427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1775" y="-367480"/>
            <a:ext cx="13080642" cy="6247864"/>
          </a:xfrm>
          <a:prstGeom prst="rect">
            <a:avLst/>
          </a:prstGeom>
          <a:noFill/>
        </p:spPr>
        <p:txBody>
          <a:bodyPr wrap="square" rtlCol="0">
            <a:spAutoFit/>
          </a:bodyPr>
          <a:lstStyle/>
          <a:p>
            <a:endParaRPr lang="en-GB" sz="2000" b="1" dirty="0" smtClean="0"/>
          </a:p>
          <a:p>
            <a:endParaRPr lang="en-GB" sz="2000" b="1" dirty="0"/>
          </a:p>
          <a:p>
            <a:r>
              <a:rPr lang="en-GB" sz="2000" b="1" dirty="0" smtClean="0"/>
              <a:t>(</a:t>
            </a:r>
            <a:r>
              <a:rPr lang="en-GB" sz="2000" b="1" dirty="0" err="1" smtClean="0"/>
              <a:t>linkdin</a:t>
            </a:r>
            <a:r>
              <a:rPr lang="en-GB" sz="2000" b="1" dirty="0" smtClean="0"/>
              <a:t>, 2016) </a:t>
            </a:r>
            <a:r>
              <a:rPr lang="en-GB" sz="2000" b="1" dirty="0" smtClean="0"/>
              <a:t>In Marriott one the biggest chain in hospitality</a:t>
            </a:r>
          </a:p>
          <a:p>
            <a:r>
              <a:rPr lang="en-GB" sz="2000" b="1" dirty="0" smtClean="0"/>
              <a:t> believe that the rote of company is related to</a:t>
            </a:r>
          </a:p>
          <a:p>
            <a:r>
              <a:rPr lang="en-GB" sz="2000" b="1" dirty="0" smtClean="0"/>
              <a:t> how employee engaging and very important </a:t>
            </a:r>
          </a:p>
          <a:p>
            <a:r>
              <a:rPr lang="en-GB" sz="2000" b="1" dirty="0" smtClean="0"/>
              <a:t>to  strategy of Marriot that at first should</a:t>
            </a:r>
          </a:p>
          <a:p>
            <a:r>
              <a:rPr lang="en-GB" sz="2000" b="1" dirty="0" smtClean="0"/>
              <a:t> take care of employee and then when </a:t>
            </a:r>
          </a:p>
          <a:p>
            <a:r>
              <a:rPr lang="en-GB" sz="2000" b="1" dirty="0" smtClean="0"/>
              <a:t>employee are happy then can high level of</a:t>
            </a:r>
          </a:p>
          <a:p>
            <a:r>
              <a:rPr lang="en-GB" sz="2000" b="1" dirty="0" smtClean="0"/>
              <a:t> customer satisfaction. In 1927 when the </a:t>
            </a:r>
          </a:p>
          <a:p>
            <a:r>
              <a:rPr lang="en-GB" sz="2000" b="1" dirty="0" smtClean="0"/>
              <a:t>Marriot started has idea if take care of </a:t>
            </a:r>
          </a:p>
          <a:p>
            <a:r>
              <a:rPr lang="en-GB" sz="2000" b="1" dirty="0" smtClean="0"/>
              <a:t>employee then you can take care of customers</a:t>
            </a:r>
          </a:p>
          <a:p>
            <a:r>
              <a:rPr lang="en-GB" sz="2000" b="1" dirty="0" smtClean="0"/>
              <a:t>as well.</a:t>
            </a:r>
          </a:p>
          <a:p>
            <a:r>
              <a:rPr lang="en-GB" sz="2000" b="1" dirty="0" smtClean="0"/>
              <a:t>Staff in Marriott doing social activity to protect </a:t>
            </a:r>
          </a:p>
          <a:p>
            <a:r>
              <a:rPr lang="en-GB" sz="2000" b="1" dirty="0" smtClean="0"/>
              <a:t>The name of company for example in Bangkok</a:t>
            </a:r>
          </a:p>
          <a:p>
            <a:r>
              <a:rPr lang="en-GB" sz="2000" b="1" dirty="0" smtClean="0"/>
              <a:t> staff buy helmet for children and young people.  </a:t>
            </a:r>
          </a:p>
          <a:p>
            <a:r>
              <a:rPr lang="en-GB" sz="2000" b="1" dirty="0" smtClean="0"/>
              <a:t>  </a:t>
            </a:r>
            <a:endParaRPr lang="en-GB" sz="2000" b="1" dirty="0" smtClean="0"/>
          </a:p>
          <a:p>
            <a:pPr marL="342900" indent="-342900">
              <a:buFont typeface="Wingdings" panose="05000000000000000000" pitchFamily="2" charset="2"/>
              <a:buChar char="Ø"/>
            </a:pPr>
            <a:endParaRPr lang="en-GB" sz="2000" b="1" dirty="0" smtClean="0"/>
          </a:p>
          <a:p>
            <a:endParaRPr lang="en-GB" sz="2000" b="1" dirty="0" smtClean="0"/>
          </a:p>
          <a:p>
            <a:pPr marL="342900" indent="-342900">
              <a:buFont typeface="Wingdings" panose="05000000000000000000" pitchFamily="2" charset="2"/>
              <a:buChar char="q"/>
            </a:pPr>
            <a:endParaRPr lang="en-GB" sz="2000" b="1" dirty="0" smtClean="0"/>
          </a:p>
          <a:p>
            <a:pPr marL="342900" indent="-342900">
              <a:buFont typeface="Wingdings" panose="05000000000000000000" pitchFamily="2" charset="2"/>
              <a:buChar char="v"/>
            </a:pPr>
            <a:endParaRPr lang="en-GB" sz="2000" b="1" dirty="0" smtClean="0"/>
          </a:p>
        </p:txBody>
      </p:sp>
      <p:pic>
        <p:nvPicPr>
          <p:cNvPr id="2" name="Picture 1"/>
          <p:cNvPicPr>
            <a:picLocks noChangeAspect="1"/>
          </p:cNvPicPr>
          <p:nvPr/>
        </p:nvPicPr>
        <p:blipFill>
          <a:blip r:embed="rId2"/>
          <a:stretch>
            <a:fillRect/>
          </a:stretch>
        </p:blipFill>
        <p:spPr>
          <a:xfrm>
            <a:off x="5353878" y="612644"/>
            <a:ext cx="6599583" cy="6245356"/>
          </a:xfrm>
          <a:prstGeom prst="rect">
            <a:avLst/>
          </a:prstGeom>
        </p:spPr>
      </p:pic>
    </p:spTree>
    <p:extLst>
      <p:ext uri="{BB962C8B-B14F-4D97-AF65-F5344CB8AC3E}">
        <p14:creationId xmlns:p14="http://schemas.microsoft.com/office/powerpoint/2010/main" val="26112313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39788" y="987425"/>
            <a:ext cx="3591535" cy="4442704"/>
          </a:xfrm>
        </p:spPr>
        <p:txBody>
          <a:bodyPr>
            <a:noAutofit/>
          </a:bodyPr>
          <a:lstStyle/>
          <a:p>
            <a:r>
              <a:rPr lang="en-GB" sz="1800" b="1" dirty="0"/>
              <a:t>(Johnston, </a:t>
            </a:r>
            <a:r>
              <a:rPr lang="en-GB" sz="1800" b="1" dirty="0" smtClean="0"/>
              <a:t>Robert, 2012, P. 75) </a:t>
            </a:r>
            <a:endParaRPr lang="en-GB" sz="1800" b="1" dirty="0"/>
          </a:p>
          <a:p>
            <a:r>
              <a:rPr lang="en-GB" sz="1800" b="1" dirty="0" smtClean="0"/>
              <a:t>In customer segmentation and over view we need to know what customer we have and how our staff deal with their needs and what culture they have, also by engaging staff to deal with the customer and staff with direct service. Obviously Staff can impact the customer as positive and negative.</a:t>
            </a:r>
          </a:p>
          <a:p>
            <a:r>
              <a:rPr lang="en-GB" sz="1800" b="1" dirty="0" smtClean="0"/>
              <a:t>It is important that managers know about behaviour of staff individually and try to engage them in low and high level in the job.</a:t>
            </a:r>
            <a:endParaRPr lang="en-GB" sz="1800" b="1" dirty="0" smtClean="0"/>
          </a:p>
        </p:txBody>
      </p:sp>
      <p:pic>
        <p:nvPicPr>
          <p:cNvPr id="6" name="Picture Placeholder 5"/>
          <p:cNvPicPr>
            <a:picLocks noGrp="1" noChangeAspect="1"/>
          </p:cNvPicPr>
          <p:nvPr>
            <p:ph type="pic" idx="1"/>
          </p:nvPr>
        </p:nvPicPr>
        <p:blipFill>
          <a:blip r:embed="rId2"/>
          <a:srcRect l="7801" r="7801"/>
          <a:stretch>
            <a:fillRect/>
          </a:stretch>
        </p:blipFill>
        <p:spPr>
          <a:prstGeom prst="rect">
            <a:avLst/>
          </a:prstGeom>
        </p:spPr>
      </p:pic>
    </p:spTree>
    <p:extLst>
      <p:ext uri="{BB962C8B-B14F-4D97-AF65-F5344CB8AC3E}">
        <p14:creationId xmlns:p14="http://schemas.microsoft.com/office/powerpoint/2010/main" val="11589841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21143" y="763172"/>
            <a:ext cx="3932237" cy="5027539"/>
          </a:xfrm>
        </p:spPr>
        <p:txBody>
          <a:bodyPr>
            <a:normAutofit/>
          </a:bodyPr>
          <a:lstStyle/>
          <a:p>
            <a:r>
              <a:rPr lang="en-GB" sz="1800" b="1" dirty="0"/>
              <a:t>(Barrett. V. B, </a:t>
            </a:r>
            <a:r>
              <a:rPr lang="en-GB" sz="1800" b="1" dirty="0" smtClean="0"/>
              <a:t>2018)Hilton start new strategy for supporting staff for better space to respect the place of work and do big plan to encourage and do skill staff</a:t>
            </a:r>
            <a:r>
              <a:rPr lang="en-GB" sz="1800" b="1" dirty="0" smtClean="0">
                <a:solidFill>
                  <a:schemeClr val="accent5"/>
                </a:solidFill>
              </a:rPr>
              <a:t>. </a:t>
            </a:r>
          </a:p>
          <a:p>
            <a:r>
              <a:rPr lang="en-GB" sz="1800" b="1" dirty="0" smtClean="0"/>
              <a:t>This project is a part of employee engagement in Hilton and plus that they do 10 weeks for mothers and 2 weeks for other parents  as parent benefit. </a:t>
            </a:r>
          </a:p>
          <a:p>
            <a:r>
              <a:rPr lang="en-GB" sz="1800" b="1" dirty="0" smtClean="0"/>
              <a:t>Hilton try to support more employees to cover the satisfaction of employees to keep more employee on board and reduce the part time hours by supporting more facilities for staff. </a:t>
            </a:r>
          </a:p>
          <a:p>
            <a:r>
              <a:rPr lang="en-GB" sz="1800" b="1" dirty="0"/>
              <a:t> </a:t>
            </a:r>
            <a:r>
              <a:rPr lang="en-GB" sz="1800" b="1" dirty="0" smtClean="0"/>
              <a:t>(</a:t>
            </a:r>
            <a:r>
              <a:rPr lang="en-GB" sz="1800" b="1" dirty="0" err="1"/>
              <a:t>X</a:t>
            </a:r>
            <a:r>
              <a:rPr lang="en-GB" sz="1800" b="1" dirty="0" err="1" smtClean="0"/>
              <a:t>minstitute</a:t>
            </a:r>
            <a:r>
              <a:rPr lang="en-GB" sz="1800" b="1" dirty="0" smtClean="0"/>
              <a:t> web,2010) Chris </a:t>
            </a:r>
            <a:r>
              <a:rPr lang="en-GB" sz="1800" b="1" dirty="0" err="1"/>
              <a:t>Nassetta</a:t>
            </a:r>
            <a:r>
              <a:rPr lang="en-GB" sz="1800" b="1" dirty="0"/>
              <a:t>, Hilton’s </a:t>
            </a:r>
            <a:r>
              <a:rPr lang="en-GB" sz="1800" b="1" dirty="0" smtClean="0"/>
              <a:t>CEO said now days 500000 employee really engaged to our goal. </a:t>
            </a:r>
          </a:p>
          <a:p>
            <a:endParaRPr lang="en-GB" sz="1800" b="1" dirty="0"/>
          </a:p>
        </p:txBody>
      </p:sp>
      <p:pic>
        <p:nvPicPr>
          <p:cNvPr id="3" name="Content Placeholder 2"/>
          <p:cNvPicPr>
            <a:picLocks noGrp="1" noChangeAspect="1"/>
          </p:cNvPicPr>
          <p:nvPr>
            <p:ph idx="1"/>
          </p:nvPr>
        </p:nvPicPr>
        <p:blipFill>
          <a:blip r:embed="rId2"/>
          <a:stretch>
            <a:fillRect/>
          </a:stretch>
        </p:blipFill>
        <p:spPr>
          <a:xfrm>
            <a:off x="5183188" y="1387343"/>
            <a:ext cx="6172200" cy="4073788"/>
          </a:xfrm>
          <a:prstGeom prst="rect">
            <a:avLst/>
          </a:prstGeom>
        </p:spPr>
      </p:pic>
    </p:spTree>
    <p:extLst>
      <p:ext uri="{BB962C8B-B14F-4D97-AF65-F5344CB8AC3E}">
        <p14:creationId xmlns:p14="http://schemas.microsoft.com/office/powerpoint/2010/main" val="1467122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70976" y="987424"/>
            <a:ext cx="3932237" cy="4873625"/>
          </a:xfrm>
        </p:spPr>
        <p:txBody>
          <a:bodyPr>
            <a:normAutofit/>
          </a:bodyPr>
          <a:lstStyle/>
          <a:p>
            <a:r>
              <a:rPr lang="en-GB" sz="2000" b="1" dirty="0" smtClean="0"/>
              <a:t>(</a:t>
            </a:r>
            <a:r>
              <a:rPr lang="en-GB" sz="2000" b="1" dirty="0" err="1"/>
              <a:t>S</a:t>
            </a:r>
            <a:r>
              <a:rPr lang="en-GB" sz="2000" b="1" dirty="0" err="1" smtClean="0"/>
              <a:t>tayntouch</a:t>
            </a:r>
            <a:r>
              <a:rPr lang="en-GB" sz="2000" b="1" dirty="0" smtClean="0"/>
              <a:t>, 2023) </a:t>
            </a:r>
            <a:r>
              <a:rPr lang="en-GB" sz="2000" b="1" dirty="0" smtClean="0"/>
              <a:t>However hospitality engagement, </a:t>
            </a:r>
          </a:p>
          <a:p>
            <a:r>
              <a:rPr lang="en-GB" sz="2000" b="1" dirty="0" smtClean="0"/>
              <a:t>Firstly we can say efficiency can happened with good out come with time and effort to result.</a:t>
            </a:r>
          </a:p>
          <a:p>
            <a:r>
              <a:rPr lang="en-GB" sz="2000" b="1" dirty="0" smtClean="0"/>
              <a:t>Secondly is room cleaning which is happened with motivation of staff.</a:t>
            </a:r>
          </a:p>
          <a:p>
            <a:r>
              <a:rPr lang="en-GB" sz="2000" b="1" dirty="0" smtClean="0"/>
              <a:t> (Marriott, 2023) </a:t>
            </a:r>
            <a:r>
              <a:rPr lang="en-GB" sz="2000" b="1" dirty="0" err="1" smtClean="0"/>
              <a:t>Moxy</a:t>
            </a:r>
            <a:r>
              <a:rPr lang="en-GB" sz="2000" b="1" dirty="0" smtClean="0"/>
              <a:t> hotels is a part of Marriot brand which has a top employee engagement and has top satisfaction of employee engagement </a:t>
            </a:r>
            <a:endParaRPr lang="en-GB" sz="2000" b="1" dirty="0"/>
          </a:p>
        </p:txBody>
      </p:sp>
      <p:pic>
        <p:nvPicPr>
          <p:cNvPr id="3" name="Content Placeholder 2"/>
          <p:cNvPicPr>
            <a:picLocks noGrp="1" noChangeAspect="1"/>
          </p:cNvPicPr>
          <p:nvPr>
            <p:ph idx="1"/>
          </p:nvPr>
        </p:nvPicPr>
        <p:blipFill>
          <a:blip r:embed="rId2"/>
          <a:stretch>
            <a:fillRect/>
          </a:stretch>
        </p:blipFill>
        <p:spPr>
          <a:xfrm>
            <a:off x="5183188" y="489396"/>
            <a:ext cx="6172200" cy="4881093"/>
          </a:xfrm>
          <a:prstGeom prst="rect">
            <a:avLst/>
          </a:prstGeom>
        </p:spPr>
      </p:pic>
    </p:spTree>
    <p:extLst>
      <p:ext uri="{BB962C8B-B14F-4D97-AF65-F5344CB8AC3E}">
        <p14:creationId xmlns:p14="http://schemas.microsoft.com/office/powerpoint/2010/main" val="374177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52667" y="1077577"/>
            <a:ext cx="3932237" cy="4881563"/>
          </a:xfrm>
        </p:spPr>
        <p:txBody>
          <a:bodyPr>
            <a:normAutofit/>
          </a:bodyPr>
          <a:lstStyle/>
          <a:p>
            <a:r>
              <a:rPr lang="en-GB" sz="1800" b="1" dirty="0" smtClean="0">
                <a:solidFill>
                  <a:srgbClr val="C00000"/>
                </a:solidFill>
                <a:latin typeface="Arial" panose="020B0604020202020204" pitchFamily="34" charset="0"/>
                <a:cs typeface="Arial" panose="020B0604020202020204" pitchFamily="34" charset="0"/>
              </a:rPr>
              <a:t>Satisfaction report graph shows 71% of employee have satisfaction and engaged in their jobs but they are less satisfy with companies and managers.</a:t>
            </a:r>
          </a:p>
          <a:p>
            <a:r>
              <a:rPr lang="en-GB" sz="1800" b="1" dirty="0" smtClean="0">
                <a:solidFill>
                  <a:srgbClr val="C00000"/>
                </a:solidFill>
                <a:latin typeface="Arial" panose="020B0604020202020204" pitchFamily="34" charset="0"/>
                <a:cs typeface="Arial" panose="020B0604020202020204" pitchFamily="34" charset="0"/>
              </a:rPr>
              <a:t>just 60% of employee has </a:t>
            </a:r>
            <a:r>
              <a:rPr lang="en-GB" sz="1800" b="1" dirty="0" err="1" smtClean="0">
                <a:solidFill>
                  <a:srgbClr val="C00000"/>
                </a:solidFill>
                <a:latin typeface="Arial" panose="020B0604020202020204" pitchFamily="34" charset="0"/>
                <a:cs typeface="Arial" panose="020B0604020202020204" pitchFamily="34" charset="0"/>
              </a:rPr>
              <a:t>satisfay</a:t>
            </a:r>
            <a:r>
              <a:rPr lang="en-GB" sz="1800" b="1" dirty="0" smtClean="0">
                <a:solidFill>
                  <a:srgbClr val="C00000"/>
                </a:solidFill>
                <a:latin typeface="Arial" panose="020B0604020202020204" pitchFamily="34" charset="0"/>
                <a:cs typeface="Arial" panose="020B0604020202020204" pitchFamily="34" charset="0"/>
              </a:rPr>
              <a:t> </a:t>
            </a:r>
          </a:p>
          <a:p>
            <a:r>
              <a:rPr lang="en-GB" sz="1800" b="1" dirty="0" smtClean="0">
                <a:solidFill>
                  <a:srgbClr val="C00000"/>
                </a:solidFill>
                <a:latin typeface="Arial" panose="020B0604020202020204" pitchFamily="34" charset="0"/>
                <a:cs typeface="Arial" panose="020B0604020202020204" pitchFamily="34" charset="0"/>
              </a:rPr>
              <a:t>With organisation </a:t>
            </a:r>
            <a:endParaRPr lang="en-GB" sz="1800" b="1" dirty="0">
              <a:solidFill>
                <a:srgbClr val="C00000"/>
              </a:solidFill>
              <a:latin typeface="Arial" panose="020B0604020202020204" pitchFamily="34" charset="0"/>
              <a:cs typeface="Arial" panose="020B0604020202020204" pitchFamily="34" charset="0"/>
            </a:endParaRPr>
          </a:p>
        </p:txBody>
      </p:sp>
      <p:pic>
        <p:nvPicPr>
          <p:cNvPr id="614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37739" y="987426"/>
            <a:ext cx="6555544" cy="4589126"/>
          </a:xfrm>
          <a:prstGeom prst="rect">
            <a:avLst/>
          </a:prstGeom>
          <a:noFill/>
          <a:extLst>
            <a:ext uri="{909E8E84-426E-40DD-AFC4-6F175D3DCCD1}">
              <a14:hiddenFill xmlns:a14="http://schemas.microsoft.com/office/drawing/2010/main">
                <a:solidFill>
                  <a:srgbClr val="FFFFFF"/>
                </a:solidFill>
              </a14:hiddenFill>
            </a:ext>
          </a:extLst>
        </p:spPr>
      </p:pic>
      <p:pic>
        <p:nvPicPr>
          <p:cNvPr id="3" name="Content Placeholder 2"/>
          <p:cNvPicPr>
            <a:picLocks noGrp="1" noChangeAspect="1"/>
          </p:cNvPicPr>
          <p:nvPr>
            <p:ph idx="1"/>
          </p:nvPr>
        </p:nvPicPr>
        <p:blipFill>
          <a:blip r:embed="rId3"/>
          <a:stretch>
            <a:fillRect/>
          </a:stretch>
        </p:blipFill>
        <p:spPr>
          <a:xfrm>
            <a:off x="5237163" y="987425"/>
            <a:ext cx="6556375" cy="4589127"/>
          </a:xfrm>
          <a:prstGeom prst="rect">
            <a:avLst/>
          </a:prstGeom>
        </p:spPr>
      </p:pic>
    </p:spTree>
    <p:extLst>
      <p:ext uri="{BB962C8B-B14F-4D97-AF65-F5344CB8AC3E}">
        <p14:creationId xmlns:p14="http://schemas.microsoft.com/office/powerpoint/2010/main" val="35489022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304" y="115910"/>
            <a:ext cx="12192000" cy="7694414"/>
          </a:xfrm>
          <a:prstGeom prst="rect">
            <a:avLst/>
          </a:prstGeom>
          <a:noFill/>
        </p:spPr>
        <p:txBody>
          <a:bodyPr wrap="square" rtlCol="0">
            <a:spAutoFit/>
          </a:bodyPr>
          <a:lstStyle/>
          <a:p>
            <a:r>
              <a:rPr lang="en-GB" sz="1600" dirty="0" smtClean="0"/>
              <a:t>Reference:</a:t>
            </a:r>
          </a:p>
          <a:p>
            <a:endParaRPr lang="en-GB" sz="1600" dirty="0"/>
          </a:p>
          <a:p>
            <a:r>
              <a:rPr lang="en-GB" sz="1600" dirty="0" smtClean="0"/>
              <a:t>Arnold </a:t>
            </a:r>
            <a:r>
              <a:rPr lang="en-GB" sz="1600" dirty="0"/>
              <a:t>B. Bakker, Michael P. </a:t>
            </a:r>
            <a:r>
              <a:rPr lang="en-GB" sz="1600" dirty="0" err="1" smtClean="0"/>
              <a:t>Leiter</a:t>
            </a:r>
            <a:r>
              <a:rPr lang="en-GB" sz="1600" dirty="0" smtClean="0"/>
              <a:t>.(2010, P. 1), Work </a:t>
            </a:r>
            <a:r>
              <a:rPr lang="en-GB" sz="1600" dirty="0"/>
              <a:t>Engagement : A Handbook of Essential Theory and </a:t>
            </a:r>
            <a:r>
              <a:rPr lang="en-GB" sz="1600" dirty="0" smtClean="0"/>
              <a:t>Research</a:t>
            </a:r>
            <a:r>
              <a:rPr lang="en-GB" sz="1600" dirty="0"/>
              <a:t>, </a:t>
            </a:r>
            <a:r>
              <a:rPr lang="en-GB" sz="1600" dirty="0" smtClean="0"/>
              <a:t>published Print/E-mail/Save </a:t>
            </a:r>
            <a:r>
              <a:rPr lang="en-GB" sz="1600" dirty="0"/>
              <a:t>60 </a:t>
            </a:r>
            <a:r>
              <a:rPr lang="en-GB" sz="1600" dirty="0" smtClean="0"/>
              <a:t>Pages Unlimited Copy/Paste Unrestricted Download</a:t>
            </a:r>
          </a:p>
          <a:p>
            <a:endParaRPr lang="en-GB" sz="1600" dirty="0" smtClean="0"/>
          </a:p>
          <a:p>
            <a:r>
              <a:rPr lang="en-GB" sz="1600" dirty="0"/>
              <a:t>Barrett. V. B. , (05/04/2018), Hilton Hotels to upgrade staff spaces to improve the employee experience, available at: </a:t>
            </a:r>
            <a:r>
              <a:rPr lang="en-GB" sz="1600" dirty="0">
                <a:hlinkClick r:id="rId2"/>
              </a:rPr>
              <a:t>https://www.hrdive.com/news/hilton-hotels-to-upgrade-staff-spaces-to-improve-the-employee-experience/520422/#:~:text=Dive%20Brief%3A%201%20Hilton%20Hotels%20plans%20to%20upgrade,and%20locker%20rooms%2C%20says%20Quartz.%20...%20More%20items</a:t>
            </a:r>
            <a:endParaRPr lang="en-GB" sz="1600" dirty="0"/>
          </a:p>
          <a:p>
            <a:endParaRPr lang="en-GB" sz="1600" dirty="0"/>
          </a:p>
          <a:p>
            <a:endParaRPr lang="en-GB" sz="1600" dirty="0" smtClean="0"/>
          </a:p>
          <a:p>
            <a:r>
              <a:rPr lang="en-GB" sz="1600" dirty="0" smtClean="0"/>
              <a:t>Bridger. E, (2018, P. </a:t>
            </a:r>
            <a:r>
              <a:rPr lang="en-GB" sz="1600" dirty="0"/>
              <a:t>7.19), Employee Engagement : A Practical </a:t>
            </a:r>
            <a:r>
              <a:rPr lang="en-GB" sz="1600" dirty="0" smtClean="0"/>
              <a:t>Introduction</a:t>
            </a:r>
            <a:r>
              <a:rPr lang="en-GB" sz="1600" dirty="0"/>
              <a:t>, published by Print/E-mail/Save 40 Pages</a:t>
            </a:r>
          </a:p>
          <a:p>
            <a:r>
              <a:rPr lang="en-GB" sz="1600" dirty="0"/>
              <a:t>Restricted </a:t>
            </a:r>
            <a:r>
              <a:rPr lang="en-GB" sz="1600" dirty="0" smtClean="0"/>
              <a:t>Copy/Paste Unrestricted Download</a:t>
            </a:r>
          </a:p>
          <a:p>
            <a:endParaRPr lang="en-GB" sz="1600" dirty="0"/>
          </a:p>
          <a:p>
            <a:r>
              <a:rPr lang="en-GB" sz="1600" dirty="0"/>
              <a:t>Boston mass, (20/04/2019), Annual Employee Engagement Report 2019 Reveals a 71% Overall Engagement Rate in U.S.—People Love their Jobs, but Less Satisfied with their Organizations, available at: https://www.predictiveindex.com/news-press/news/annual-employee-engagement-report-2019-reveals-a-71-overall-engagement-rate-in-u-s-people-love-their-jobs-but-less-satisfied-with-their-organizations/</a:t>
            </a:r>
          </a:p>
          <a:p>
            <a:endParaRPr lang="en-GB" sz="1600" dirty="0"/>
          </a:p>
          <a:p>
            <a:r>
              <a:rPr lang="en-GB" sz="1600" dirty="0"/>
              <a:t>Johnston, Robert, (19/04/2012, P. 75), Service operations management: improving service delivery, 4th Ed, Published by </a:t>
            </a:r>
          </a:p>
          <a:p>
            <a:r>
              <a:rPr lang="en-GB" sz="1600" dirty="0"/>
              <a:t>Pearson Education</a:t>
            </a:r>
          </a:p>
          <a:p>
            <a:endParaRPr lang="en-GB" sz="1600" dirty="0" smtClean="0"/>
          </a:p>
          <a:p>
            <a:endParaRPr lang="en-GB" sz="1600" dirty="0"/>
          </a:p>
          <a:p>
            <a:r>
              <a:rPr lang="en-GB" sz="1600" dirty="0" smtClean="0"/>
              <a:t> </a:t>
            </a:r>
          </a:p>
          <a:p>
            <a:endParaRPr lang="en-GB" dirty="0" smtClean="0"/>
          </a:p>
          <a:p>
            <a:endParaRPr lang="en-GB" dirty="0"/>
          </a:p>
          <a:p>
            <a:endParaRPr lang="en-GB" dirty="0" smtClean="0"/>
          </a:p>
          <a:p>
            <a:endParaRPr lang="en-GB" dirty="0"/>
          </a:p>
          <a:p>
            <a:r>
              <a:rPr lang="en-GB" dirty="0" smtClean="0"/>
              <a:t> </a:t>
            </a:r>
          </a:p>
          <a:p>
            <a:endParaRPr lang="en-GB" dirty="0" smtClean="0"/>
          </a:p>
          <a:p>
            <a:endParaRPr lang="en-GB" dirty="0"/>
          </a:p>
        </p:txBody>
      </p:sp>
    </p:spTree>
    <p:extLst>
      <p:ext uri="{BB962C8B-B14F-4D97-AF65-F5344CB8AC3E}">
        <p14:creationId xmlns:p14="http://schemas.microsoft.com/office/powerpoint/2010/main" val="34583165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423" y="193772"/>
            <a:ext cx="11682047" cy="6249230"/>
          </a:xfrm>
        </p:spPr>
        <p:txBody>
          <a:bodyPr>
            <a:normAutofit/>
          </a:bodyPr>
          <a:lstStyle/>
          <a:p>
            <a:pPr marL="0" indent="0">
              <a:buNone/>
            </a:pPr>
            <a:endParaRPr lang="en-GB" sz="1800" dirty="0"/>
          </a:p>
          <a:p>
            <a:pPr marL="0" indent="0">
              <a:buNone/>
            </a:pPr>
            <a:r>
              <a:rPr lang="en-GB" sz="1600" dirty="0"/>
              <a:t>Marriott Web, (2023), News centre, available at: https://</a:t>
            </a:r>
            <a:r>
              <a:rPr lang="en-GB" sz="1600" dirty="0" smtClean="0"/>
              <a:t>news.marriott.com/search?q=employee+engagment</a:t>
            </a:r>
            <a:endParaRPr lang="en-GB" sz="1600" dirty="0" smtClean="0"/>
          </a:p>
          <a:p>
            <a:pPr marL="0" indent="0">
              <a:buNone/>
            </a:pPr>
            <a:r>
              <a:rPr lang="en-GB" sz="1600" dirty="0"/>
              <a:t>Mullins. L , </a:t>
            </a:r>
            <a:r>
              <a:rPr lang="en-GB" sz="1600" dirty="0" err="1"/>
              <a:t>Dossor</a:t>
            </a:r>
            <a:r>
              <a:rPr lang="en-GB" sz="1600" dirty="0"/>
              <a:t>. P, (20/03/2013 p. 290-293), Hospitality Management and Organisational Behaviour, published by Pearson Education, Limited, Harlow, </a:t>
            </a:r>
            <a:r>
              <a:rPr lang="en-GB" sz="1600" dirty="0" smtClean="0"/>
              <a:t>England</a:t>
            </a:r>
          </a:p>
          <a:p>
            <a:pPr marL="0" indent="0">
              <a:buNone/>
            </a:pPr>
            <a:endParaRPr lang="en-GB" sz="1600" dirty="0" smtClean="0"/>
          </a:p>
          <a:p>
            <a:pPr marL="0" indent="0">
              <a:buNone/>
            </a:pPr>
            <a:r>
              <a:rPr lang="en-GB" sz="1600" dirty="0" err="1" smtClean="0"/>
              <a:t>Xminstitute</a:t>
            </a:r>
            <a:r>
              <a:rPr lang="en-GB" sz="1600" dirty="0"/>
              <a:t> Web, (26/07/2010), Hilton CEO Talks Employee </a:t>
            </a:r>
            <a:r>
              <a:rPr lang="en-GB" sz="1600" dirty="0" smtClean="0"/>
              <a:t>Engagement</a:t>
            </a:r>
            <a:r>
              <a:rPr lang="en-GB" sz="1600" dirty="0"/>
              <a:t>, available at: </a:t>
            </a:r>
            <a:r>
              <a:rPr lang="en-GB" sz="1600" dirty="0">
                <a:hlinkClick r:id="rId2"/>
              </a:rPr>
              <a:t>https://www.xminstitute.com/blog/hilton-talks-employee-engagement</a:t>
            </a:r>
            <a:r>
              <a:rPr lang="en-GB" sz="1600" dirty="0" smtClean="0">
                <a:hlinkClick r:id="rId2"/>
              </a:rPr>
              <a:t>/</a:t>
            </a:r>
            <a:endParaRPr lang="en-GB" sz="1600" dirty="0" smtClean="0"/>
          </a:p>
          <a:p>
            <a:pPr marL="0" indent="0">
              <a:buNone/>
            </a:pPr>
            <a:endParaRPr lang="en-GB" sz="1600" dirty="0"/>
          </a:p>
          <a:p>
            <a:pPr marL="0" indent="0">
              <a:buNone/>
            </a:pPr>
            <a:r>
              <a:rPr lang="en-GB" sz="1600" dirty="0" err="1" smtClean="0"/>
              <a:t>Stayntouch</a:t>
            </a:r>
            <a:r>
              <a:rPr lang="en-GB" sz="1600" dirty="0"/>
              <a:t> Web, (2023), The Fundamentals of Guest Engagement In Hotel </a:t>
            </a:r>
            <a:r>
              <a:rPr lang="en-GB" sz="1600" dirty="0" smtClean="0"/>
              <a:t>Management</a:t>
            </a:r>
            <a:r>
              <a:rPr lang="en-GB" sz="1600" dirty="0"/>
              <a:t>, available at: </a:t>
            </a:r>
            <a:r>
              <a:rPr lang="en-GB" sz="1600" dirty="0">
                <a:hlinkClick r:id="rId3"/>
              </a:rPr>
              <a:t>https://www.stayntouch.com/blog/the-fundamentals-of-guest-engagement-in-hotel-management</a:t>
            </a:r>
            <a:r>
              <a:rPr lang="en-GB" sz="1600" dirty="0" smtClean="0">
                <a:hlinkClick r:id="rId3"/>
              </a:rPr>
              <a:t>/</a:t>
            </a:r>
            <a:endParaRPr lang="en-GB" sz="1600" dirty="0" smtClean="0"/>
          </a:p>
          <a:p>
            <a:pPr marL="0" indent="0">
              <a:buNone/>
            </a:pPr>
            <a:endParaRPr lang="en-GB" sz="1600" dirty="0" smtClean="0"/>
          </a:p>
          <a:p>
            <a:pPr marL="0" indent="0">
              <a:buNone/>
            </a:pPr>
            <a:r>
              <a:rPr lang="en-GB" sz="1600" dirty="0" err="1" smtClean="0"/>
              <a:t>Leppla</a:t>
            </a:r>
            <a:r>
              <a:rPr lang="en-GB" sz="1600" dirty="0"/>
              <a:t>. A ,(18/08/2016), Marriott International Shares Its Secret To Driving Employee Engagement, published by LinkedIn, available at: </a:t>
            </a:r>
            <a:r>
              <a:rPr lang="en-GB" sz="1600" dirty="0">
                <a:hlinkClick r:id="rId4"/>
              </a:rPr>
              <a:t>https://</a:t>
            </a:r>
            <a:r>
              <a:rPr lang="en-GB" sz="1600" dirty="0" smtClean="0">
                <a:hlinkClick r:id="rId4"/>
              </a:rPr>
              <a:t>www.linkedin.com/business/talent/blog/talent-engagement/marriott-international-shares-secrets-to-driving</a:t>
            </a:r>
            <a:r>
              <a:rPr lang="en-GB" sz="1600" dirty="0" smtClean="0"/>
              <a:t> </a:t>
            </a:r>
            <a:r>
              <a:rPr lang="en-GB" sz="1600" dirty="0" err="1" smtClean="0"/>
              <a:t>employeeengagement</a:t>
            </a:r>
            <a:r>
              <a:rPr lang="en-GB" sz="1600" dirty="0"/>
              <a:t>#:~:</a:t>
            </a:r>
            <a:r>
              <a:rPr lang="en-GB" sz="1600" dirty="0" smtClean="0"/>
              <a:t>text=Marriott%20International%20Shares%20Its%20Secret%20To%20Driving%20</a:t>
            </a:r>
          </a:p>
          <a:p>
            <a:pPr marL="0" indent="0">
              <a:buNone/>
            </a:pPr>
            <a:r>
              <a:rPr lang="en-GB" sz="1600" dirty="0" smtClean="0"/>
              <a:t>Employee, share%20online </a:t>
            </a:r>
            <a:r>
              <a:rPr lang="en-GB" sz="1600" dirty="0"/>
              <a:t>%20how%20they%20live%20the%20company%E2%80%99s%20values</a:t>
            </a:r>
          </a:p>
          <a:p>
            <a:pPr marL="0" indent="0">
              <a:buNone/>
            </a:pPr>
            <a:endParaRPr lang="en-GB" sz="1600" dirty="0"/>
          </a:p>
        </p:txBody>
      </p:sp>
    </p:spTree>
    <p:extLst>
      <p:ext uri="{BB962C8B-B14F-4D97-AF65-F5344CB8AC3E}">
        <p14:creationId xmlns:p14="http://schemas.microsoft.com/office/powerpoint/2010/main" val="26831365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2199</TotalTime>
  <Words>1057</Words>
  <Application>Microsoft Office PowerPoint</Application>
  <PresentationFormat>Widescreen</PresentationFormat>
  <Paragraphs>102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145</cp:revision>
  <dcterms:created xsi:type="dcterms:W3CDTF">2022-03-23T09:56:03Z</dcterms:created>
  <dcterms:modified xsi:type="dcterms:W3CDTF">2023-02-03T22:45:45Z</dcterms:modified>
</cp:coreProperties>
</file>