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8"/>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98086-77BE-4C77-B603-04FB26477611}" type="datetimeFigureOut">
              <a:rPr lang="en-GB" smtClean="0"/>
              <a:t>28/11/2018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45B270-3DA7-472E-9B98-B0A683511273}" type="slidenum">
              <a:rPr lang="en-GB" smtClean="0"/>
              <a:t>‹#›</a:t>
            </a:fld>
            <a:endParaRPr lang="en-GB"/>
          </a:p>
        </p:txBody>
      </p:sp>
    </p:spTree>
    <p:extLst>
      <p:ext uri="{BB962C8B-B14F-4D97-AF65-F5344CB8AC3E}">
        <p14:creationId xmlns:p14="http://schemas.microsoft.com/office/powerpoint/2010/main" val="3991429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45B270-3DA7-472E-9B98-B0A683511273}" type="slidenum">
              <a:rPr lang="en-GB" smtClean="0"/>
              <a:t>3</a:t>
            </a:fld>
            <a:endParaRPr lang="en-GB"/>
          </a:p>
        </p:txBody>
      </p:sp>
    </p:spTree>
    <p:extLst>
      <p:ext uri="{BB962C8B-B14F-4D97-AF65-F5344CB8AC3E}">
        <p14:creationId xmlns:p14="http://schemas.microsoft.com/office/powerpoint/2010/main" val="672062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373333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3489971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244867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365509-B707-4092-B4F6-AE59982F0B65}"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825653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365509-B707-4092-B4F6-AE59982F0B65}" type="datetimeFigureOut">
              <a:rPr lang="en-GB" smtClean="0"/>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3974750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C365509-B707-4092-B4F6-AE59982F0B65}" type="datetimeFigureOut">
              <a:rPr lang="en-GB" smtClean="0"/>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2669550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365509-B707-4092-B4F6-AE59982F0B65}" type="datetimeFigureOut">
              <a:rPr lang="en-GB" smtClean="0"/>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79758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365509-B707-4092-B4F6-AE59982F0B65}"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1022464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365509-B707-4092-B4F6-AE59982F0B65}"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1055892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2284730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92485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34406248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28012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519182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27744584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365509-B707-4092-B4F6-AE59982F0B65}"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EE2BB-934A-42DC-AD5B-5C7260907189}" type="slidenum">
              <a:rPr lang="en-GB" smtClean="0"/>
              <a:t>‹#›</a:t>
            </a:fld>
            <a:endParaRPr lang="en-GB"/>
          </a:p>
        </p:txBody>
      </p:sp>
    </p:spTree>
    <p:extLst>
      <p:ext uri="{BB962C8B-B14F-4D97-AF65-F5344CB8AC3E}">
        <p14:creationId xmlns:p14="http://schemas.microsoft.com/office/powerpoint/2010/main" val="3532506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C365509-B707-4092-B4F6-AE59982F0B65}" type="datetimeFigureOut">
              <a:rPr lang="en-GB" smtClean="0"/>
              <a:t>28/11/2018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66EE2BB-934A-42DC-AD5B-5C7260907189}" type="slidenum">
              <a:rPr lang="en-GB" smtClean="0"/>
              <a:t>‹#›</a:t>
            </a:fld>
            <a:endParaRPr lang="en-GB"/>
          </a:p>
        </p:txBody>
      </p:sp>
    </p:spTree>
    <p:extLst>
      <p:ext uri="{BB962C8B-B14F-4D97-AF65-F5344CB8AC3E}">
        <p14:creationId xmlns:p14="http://schemas.microsoft.com/office/powerpoint/2010/main" val="424207361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2400" dirty="0" smtClean="0">
                <a:latin typeface="+mn-lt"/>
              </a:rPr>
              <a:t>Welcome to my Presentation</a:t>
            </a:r>
            <a:endParaRPr lang="en-GB" sz="2400" dirty="0">
              <a:latin typeface="+mn-lt"/>
            </a:endParaRPr>
          </a:p>
        </p:txBody>
      </p:sp>
      <p:sp>
        <p:nvSpPr>
          <p:cNvPr id="3" name="Subtitle 2"/>
          <p:cNvSpPr>
            <a:spLocks noGrp="1"/>
          </p:cNvSpPr>
          <p:nvPr>
            <p:ph type="subTitle" idx="1"/>
          </p:nvPr>
        </p:nvSpPr>
        <p:spPr/>
        <p:txBody>
          <a:bodyPr>
            <a:normAutofit lnSpcReduction="10000"/>
          </a:bodyPr>
          <a:lstStyle/>
          <a:p>
            <a:pPr algn="l"/>
            <a:r>
              <a:rPr lang="en-GB" dirty="0" smtClean="0"/>
              <a:t>                                    Name: Motiur Rahman</a:t>
            </a:r>
          </a:p>
          <a:p>
            <a:pPr algn="l"/>
            <a:r>
              <a:rPr lang="en-GB" dirty="0"/>
              <a:t> </a:t>
            </a:r>
            <a:r>
              <a:rPr lang="en-GB" dirty="0" smtClean="0"/>
              <a:t>                                  Student ID: 1806798</a:t>
            </a:r>
          </a:p>
          <a:p>
            <a:pPr algn="l"/>
            <a:r>
              <a:rPr lang="en-GB" dirty="0"/>
              <a:t> </a:t>
            </a:r>
            <a:r>
              <a:rPr lang="en-GB" dirty="0" smtClean="0"/>
              <a:t>                                  Module Professional career Development </a:t>
            </a:r>
          </a:p>
          <a:p>
            <a:pPr algn="l"/>
            <a:endParaRPr lang="en-GB" dirty="0"/>
          </a:p>
          <a:p>
            <a:pPr algn="l"/>
            <a:endParaRPr lang="en-GB" dirty="0" smtClean="0"/>
          </a:p>
          <a:p>
            <a:pPr algn="l"/>
            <a:endParaRPr lang="en-GB" dirty="0"/>
          </a:p>
          <a:p>
            <a:pPr algn="l"/>
            <a:endParaRPr lang="en-GB" dirty="0" smtClean="0"/>
          </a:p>
          <a:p>
            <a:pPr algn="l"/>
            <a:endParaRPr lang="en-GB" dirty="0"/>
          </a:p>
          <a:p>
            <a:pPr algn="l"/>
            <a:endParaRPr lang="en-GB" dirty="0" smtClean="0"/>
          </a:p>
          <a:p>
            <a:pPr algn="l"/>
            <a:endParaRPr lang="en-GB" dirty="0"/>
          </a:p>
          <a:p>
            <a:pPr algn="l"/>
            <a:endParaRPr lang="en-GB" dirty="0" smtClean="0"/>
          </a:p>
          <a:p>
            <a:pPr algn="l"/>
            <a:endParaRPr lang="en-GB" dirty="0" smtClean="0"/>
          </a:p>
        </p:txBody>
      </p:sp>
    </p:spTree>
    <p:extLst>
      <p:ext uri="{BB962C8B-B14F-4D97-AF65-F5344CB8AC3E}">
        <p14:creationId xmlns:p14="http://schemas.microsoft.com/office/powerpoint/2010/main" val="2398998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4830" y="351477"/>
            <a:ext cx="10515600" cy="1325563"/>
          </a:xfrm>
        </p:spPr>
        <p:txBody>
          <a:bodyPr/>
          <a:lstStyle/>
          <a:p>
            <a:r>
              <a:rPr lang="en-GB" dirty="0" smtClean="0"/>
              <a:t>Speaker Notes:</a:t>
            </a:r>
            <a:endParaRPr lang="en-GB" dirty="0"/>
          </a:p>
        </p:txBody>
      </p:sp>
      <p:sp>
        <p:nvSpPr>
          <p:cNvPr id="3" name="Content Placeholder 2"/>
          <p:cNvSpPr>
            <a:spLocks noGrp="1"/>
          </p:cNvSpPr>
          <p:nvPr>
            <p:ph idx="1"/>
          </p:nvPr>
        </p:nvSpPr>
        <p:spPr/>
        <p:txBody>
          <a:bodyPr>
            <a:normAutofit fontScale="92500" lnSpcReduction="20000"/>
          </a:bodyPr>
          <a:lstStyle/>
          <a:p>
            <a:r>
              <a:rPr lang="en-GB" sz="2400" dirty="0" smtClean="0"/>
              <a:t>Job description is the starting point of the recruitment process and forms the basis of every steps that follows. Job description helps to clarify about the job and the misconceptions. Job description is essentially a statement of the job that will be carried out, at the heart of any recruitment an organization undertake.</a:t>
            </a:r>
          </a:p>
          <a:p>
            <a:pPr marL="0" indent="0">
              <a:buNone/>
            </a:pPr>
            <a:r>
              <a:rPr lang="en-GB" sz="2400" dirty="0" smtClean="0"/>
              <a:t>Job description is really crucial by which an employee come to know about their main responsibilities, duties and the amount of salary they will get. Job description demonstrate what type of person an organization is looking for. By looking at the job description and what skills and abilities an organization is looking for, candidates can decide whether they are capable of applying for the job</a:t>
            </a:r>
            <a:r>
              <a:rPr lang="en-GB" dirty="0" smtClean="0"/>
              <a:t>. </a:t>
            </a:r>
            <a:endParaRPr lang="en-GB" dirty="0"/>
          </a:p>
        </p:txBody>
      </p:sp>
    </p:spTree>
    <p:extLst>
      <p:ext uri="{BB962C8B-B14F-4D97-AF65-F5344CB8AC3E}">
        <p14:creationId xmlns:p14="http://schemas.microsoft.com/office/powerpoint/2010/main" val="1485228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a:t>
            </a:r>
            <a:endParaRPr lang="en-GB" dirty="0"/>
          </a:p>
        </p:txBody>
      </p:sp>
      <p:sp>
        <p:nvSpPr>
          <p:cNvPr id="3" name="Content Placeholder 2"/>
          <p:cNvSpPr>
            <a:spLocks noGrp="1"/>
          </p:cNvSpPr>
          <p:nvPr>
            <p:ph idx="1"/>
          </p:nvPr>
        </p:nvSpPr>
        <p:spPr/>
        <p:txBody>
          <a:bodyPr>
            <a:normAutofit fontScale="85000" lnSpcReduction="20000"/>
          </a:bodyPr>
          <a:lstStyle/>
          <a:p>
            <a:r>
              <a:rPr lang="en-GB" sz="2400" dirty="0"/>
              <a:t>According to Chartered institute of personal development CIPD recruitment is the process of having the right person in the right place, at the right time. It is </a:t>
            </a:r>
            <a:r>
              <a:rPr lang="en-GB" sz="2400" dirty="0" smtClean="0"/>
              <a:t>momentous for a organization.</a:t>
            </a:r>
          </a:p>
          <a:p>
            <a:r>
              <a:rPr lang="en-GB" sz="2400" dirty="0"/>
              <a:t>According to Smriti Chand, recruitment means a positive process of searching for prospective employees and stimulating them to apply for the jobs in the organization. When more persons apply for jobs then there will be a scope for recruiting better person. </a:t>
            </a:r>
          </a:p>
          <a:p>
            <a:r>
              <a:rPr lang="en-GB" sz="2400" dirty="0"/>
              <a:t>Price (2007), in his work Human Resource Management in a Business Context, formally defines recruitment and selection as the process of retrieving and attracting able applications for the purpose of employment. He </a:t>
            </a:r>
            <a:r>
              <a:rPr lang="en-GB" sz="2400" dirty="0" smtClean="0"/>
              <a:t>points out </a:t>
            </a:r>
            <a:r>
              <a:rPr lang="en-GB" sz="2400" dirty="0"/>
              <a:t>that the process of recruitment is not a simple selection process, </a:t>
            </a:r>
            <a:r>
              <a:rPr lang="en-GB" sz="2400" dirty="0" smtClean="0"/>
              <a:t>at the same time </a:t>
            </a:r>
            <a:r>
              <a:rPr lang="en-GB" sz="2400" dirty="0"/>
              <a:t>it needs management decision making and broad planning in order to appoint the most appropriate candidate</a:t>
            </a:r>
          </a:p>
        </p:txBody>
      </p:sp>
    </p:spTree>
    <p:extLst>
      <p:ext uri="{BB962C8B-B14F-4D97-AF65-F5344CB8AC3E}">
        <p14:creationId xmlns:p14="http://schemas.microsoft.com/office/powerpoint/2010/main" val="423143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marL="0" indent="0">
              <a:buNone/>
            </a:pPr>
            <a:r>
              <a:rPr lang="en-GB" sz="2400" dirty="0" smtClean="0"/>
              <a:t>Recruitment is a way in which an organization tries to source or attract the people from whom it will ultimately make selection. </a:t>
            </a:r>
          </a:p>
          <a:p>
            <a:pPr marL="0" indent="0">
              <a:buNone/>
            </a:pPr>
            <a:r>
              <a:rPr lang="en-GB" sz="2400" dirty="0" smtClean="0"/>
              <a:t>On the other hand selection is about choosing between candidates it emphasis on how to make an fair and proper evaluation of strengths and weakness of applicants and also finding out who will perform better in the job (Heineman,E. 2005). </a:t>
            </a:r>
          </a:p>
          <a:p>
            <a:pPr marL="0" indent="0">
              <a:buNone/>
            </a:pPr>
            <a:r>
              <a:rPr lang="en-GB" sz="2400" dirty="0"/>
              <a:t>Recruitment can be defined as searching for and obtaining a pool of potential candidates with the desired knowledge, skills and experience to allow an organisation to select the most appropriate people to fill job vacancies against defined position descriptions and </a:t>
            </a:r>
            <a:r>
              <a:rPr lang="en-GB" sz="2400" dirty="0" smtClean="0"/>
              <a:t>specification. The </a:t>
            </a:r>
            <a:r>
              <a:rPr lang="en-GB" sz="2400" dirty="0"/>
              <a:t>purpose of the recruitment process is to find the widest pool of applicants to provide the greatest opportunity to select the best people for the required roles in an </a:t>
            </a:r>
            <a:r>
              <a:rPr lang="en-GB" sz="2400" dirty="0" smtClean="0"/>
              <a:t>organisation(Australian HR institute).</a:t>
            </a:r>
            <a:r>
              <a:rPr lang="en-GB" sz="2400" dirty="0"/>
              <a:t> Nyangaresi, Nejeru, Mutavi, and Waithaka (2013) stressed on the point that in this competitive world, organizations need to select competent and </a:t>
            </a:r>
            <a:r>
              <a:rPr lang="en-GB" sz="2400" dirty="0" smtClean="0"/>
              <a:t>skilful </a:t>
            </a:r>
            <a:r>
              <a:rPr lang="en-GB" sz="2400" dirty="0"/>
              <a:t>persons in order to develop and grow as an </a:t>
            </a:r>
            <a:r>
              <a:rPr lang="en-GB" sz="2400" dirty="0" smtClean="0"/>
              <a:t>organization(Ashraf, A.2017)</a:t>
            </a:r>
          </a:p>
          <a:p>
            <a:pPr marL="0" indent="0">
              <a:buNone/>
            </a:pPr>
            <a:endParaRPr lang="en-GB" sz="2400" dirty="0"/>
          </a:p>
          <a:p>
            <a:pPr marL="0" indent="0">
              <a:buNone/>
            </a:pPr>
            <a:endParaRPr lang="en-GB" sz="2400" dirty="0" smtClean="0"/>
          </a:p>
          <a:p>
            <a:pPr marL="0" indent="0">
              <a:buNone/>
            </a:pPr>
            <a:endParaRPr lang="en-GB" sz="2400" dirty="0"/>
          </a:p>
        </p:txBody>
      </p:sp>
    </p:spTree>
    <p:extLst>
      <p:ext uri="{BB962C8B-B14F-4D97-AF65-F5344CB8AC3E}">
        <p14:creationId xmlns:p14="http://schemas.microsoft.com/office/powerpoint/2010/main" val="2962672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sz="2400" dirty="0"/>
              <a:t>According to CIPD, recruitment process involves working through a series of stages:</a:t>
            </a:r>
          </a:p>
          <a:p>
            <a:pPr lvl="0"/>
            <a:r>
              <a:rPr lang="en-GB" sz="2400" dirty="0"/>
              <a:t>Define the role</a:t>
            </a:r>
          </a:p>
          <a:p>
            <a:pPr lvl="0"/>
            <a:r>
              <a:rPr lang="en-GB" sz="2400" dirty="0"/>
              <a:t>Attracting the applications </a:t>
            </a:r>
          </a:p>
          <a:p>
            <a:pPr lvl="0"/>
            <a:r>
              <a:rPr lang="en-GB" sz="2400" dirty="0"/>
              <a:t>Managing the application and selection process</a:t>
            </a:r>
          </a:p>
          <a:p>
            <a:pPr lvl="0"/>
            <a:r>
              <a:rPr lang="en-GB" sz="2400" dirty="0"/>
              <a:t>Making the appointment                                                                                                                                                                            </a:t>
            </a:r>
          </a:p>
          <a:p>
            <a:pPr marL="0" lvl="0" indent="0">
              <a:buNone/>
            </a:pPr>
            <a:r>
              <a:rPr lang="en-GB" sz="2400" dirty="0" smtClean="0"/>
              <a:t>Armstrong also identified different process in recruitment and selection:</a:t>
            </a:r>
          </a:p>
          <a:p>
            <a:pPr lvl="0"/>
            <a:r>
              <a:rPr lang="en-US" sz="2400" dirty="0"/>
              <a:t>Defining requirements</a:t>
            </a:r>
            <a:endParaRPr lang="en-GB" sz="2400" dirty="0"/>
          </a:p>
          <a:p>
            <a:pPr lvl="0"/>
            <a:r>
              <a:rPr lang="en-US" sz="2400" dirty="0"/>
              <a:t>Planning the recruitment campaign</a:t>
            </a:r>
            <a:endParaRPr lang="en-GB" sz="2400" dirty="0"/>
          </a:p>
          <a:p>
            <a:pPr lvl="0"/>
            <a:r>
              <a:rPr lang="en-US" sz="2400" dirty="0"/>
              <a:t>Attracting candidates</a:t>
            </a:r>
            <a:endParaRPr lang="en-GB" sz="2400" dirty="0"/>
          </a:p>
          <a:p>
            <a:r>
              <a:rPr lang="en-US" sz="2400" dirty="0"/>
              <a:t>Selecting </a:t>
            </a:r>
            <a:r>
              <a:rPr lang="en-US" sz="2400" dirty="0" smtClean="0"/>
              <a:t>candidates (Armstrong,M.(2011).</a:t>
            </a:r>
            <a:endParaRPr lang="en-GB" sz="2400" dirty="0"/>
          </a:p>
          <a:p>
            <a:endParaRPr lang="en-GB" sz="2400" dirty="0"/>
          </a:p>
        </p:txBody>
      </p:sp>
    </p:spTree>
    <p:extLst>
      <p:ext uri="{BB962C8B-B14F-4D97-AF65-F5344CB8AC3E}">
        <p14:creationId xmlns:p14="http://schemas.microsoft.com/office/powerpoint/2010/main" val="4751517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mn-lt"/>
              </a:rPr>
              <a:t>Person Specification:</a:t>
            </a:r>
            <a:endParaRPr lang="en-GB" sz="2400" dirty="0">
              <a:latin typeface="+mn-lt"/>
            </a:endParaRPr>
          </a:p>
        </p:txBody>
      </p:sp>
      <p:sp>
        <p:nvSpPr>
          <p:cNvPr id="3" name="Content Placeholder 2"/>
          <p:cNvSpPr>
            <a:spLocks noGrp="1"/>
          </p:cNvSpPr>
          <p:nvPr>
            <p:ph idx="1"/>
          </p:nvPr>
        </p:nvSpPr>
        <p:spPr/>
        <p:txBody>
          <a:bodyPr>
            <a:normAutofit lnSpcReduction="10000"/>
          </a:bodyPr>
          <a:lstStyle/>
          <a:p>
            <a:r>
              <a:rPr lang="en-GB" sz="2400" dirty="0" smtClean="0"/>
              <a:t>In person specification the emphasis here is not on what the job involves, but on the attributes that are required items are listed under a number of headings.(such as skills and qualifications) and categorised as either essential or desirable. By using personal specification a company can weigh up according to its relative significance. </a:t>
            </a:r>
            <a:endParaRPr lang="en-GB" sz="2400" dirty="0"/>
          </a:p>
          <a:p>
            <a:r>
              <a:rPr lang="en-GB" sz="2400" dirty="0" smtClean="0"/>
              <a:t>In person specification different items are listed under a number of headings so that skills and expertise can be compared. According to </a:t>
            </a:r>
            <a:r>
              <a:rPr lang="en-GB" sz="2400" smtClean="0"/>
              <a:t>Jago,A</a:t>
            </a:r>
            <a:r>
              <a:rPr lang="en-GB" sz="2400" dirty="0" smtClean="0"/>
              <a:t>. (1997) describes the qualifications, professional expertise and attributes required of the job. </a:t>
            </a:r>
            <a:endParaRPr lang="en-GB" sz="2400" dirty="0"/>
          </a:p>
        </p:txBody>
      </p:sp>
    </p:spTree>
    <p:extLst>
      <p:ext uri="{BB962C8B-B14F-4D97-AF65-F5344CB8AC3E}">
        <p14:creationId xmlns:p14="http://schemas.microsoft.com/office/powerpoint/2010/main" val="9855546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Person specification refers to different skills, experience which a candidate must possess for operating job duties. </a:t>
            </a:r>
          </a:p>
          <a:p>
            <a:pPr marL="0" indent="0">
              <a:buNone/>
            </a:pPr>
            <a:r>
              <a:rPr lang="en-GB" dirty="0" smtClean="0"/>
              <a:t>The person specification is crucial because the recruited person will be working at the company, person specification allows organization to find out their ideal candidates.</a:t>
            </a:r>
          </a:p>
          <a:p>
            <a:pPr marL="0" indent="0">
              <a:buNone/>
            </a:pPr>
            <a:r>
              <a:rPr lang="en-GB" dirty="0" smtClean="0"/>
              <a:t>The person specification is the single most important way for effective recruitment and selection it allows the company to define the kind of person company looking for and help to write proper job advert(manage trainlearn.com). </a:t>
            </a:r>
            <a:endParaRPr lang="en-GB" dirty="0"/>
          </a:p>
        </p:txBody>
      </p:sp>
    </p:spTree>
    <p:extLst>
      <p:ext uri="{BB962C8B-B14F-4D97-AF65-F5344CB8AC3E}">
        <p14:creationId xmlns:p14="http://schemas.microsoft.com/office/powerpoint/2010/main" val="3545581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sz="2400" dirty="0" smtClean="0"/>
              <a:t>“Person specification is crucial and by describing who we want in the position then whether they are capable of doing the job, then inappropriate people forbidden themselves from applying for the job. The person specifation is used on the basis of the selection process. It also goes some way to providing evidence that your selection process is fair. It can be used in marketing role make shortlisting and selection easier and helps to make the process objective. This is because all parties are clear about the qualities and abilities being sought” (Eleann limited, staff corporate author and Pengamon flexible learning (2005). </a:t>
            </a:r>
          </a:p>
          <a:p>
            <a:r>
              <a:rPr lang="en-GB" sz="2400" dirty="0" smtClean="0"/>
              <a:t>In person specification different items are listed under a number of headings( such as skills and qualification) and categorised as either essential or desirable.</a:t>
            </a:r>
          </a:p>
          <a:p>
            <a:r>
              <a:rPr lang="en-GB" sz="2400" dirty="0" smtClean="0"/>
              <a:t>The essential criteria in a person specification are the requirements which all applicants need to possess without job could not successfully carried out . The desirable criteria are the extras which make the difference between the candidates and allow you to select.</a:t>
            </a:r>
            <a:endParaRPr lang="en-GB" sz="2400" dirty="0"/>
          </a:p>
        </p:txBody>
      </p:sp>
    </p:spTree>
    <p:extLst>
      <p:ext uri="{BB962C8B-B14F-4D97-AF65-F5344CB8AC3E}">
        <p14:creationId xmlns:p14="http://schemas.microsoft.com/office/powerpoint/2010/main" val="3728614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3806" y="1851383"/>
            <a:ext cx="10515600" cy="4351338"/>
          </a:xfrm>
        </p:spPr>
        <p:txBody>
          <a:bodyPr>
            <a:normAutofit fontScale="92500" lnSpcReduction="10000"/>
          </a:bodyPr>
          <a:lstStyle/>
          <a:p>
            <a:pPr marL="0" indent="0">
              <a:buNone/>
            </a:pPr>
            <a:r>
              <a:rPr lang="en-GB" sz="2400" dirty="0" smtClean="0"/>
              <a:t>Essential Skills and abilities:</a:t>
            </a:r>
          </a:p>
          <a:p>
            <a:r>
              <a:rPr lang="en-GB" sz="2400" dirty="0" smtClean="0"/>
              <a:t>Ability to adapt to rapidly changing environment </a:t>
            </a:r>
          </a:p>
          <a:p>
            <a:r>
              <a:rPr lang="en-GB" sz="2400" dirty="0" smtClean="0"/>
              <a:t>work effectively in the team </a:t>
            </a:r>
          </a:p>
          <a:p>
            <a:r>
              <a:rPr lang="en-GB" sz="2400" dirty="0" smtClean="0"/>
              <a:t>Good customer service skills</a:t>
            </a:r>
          </a:p>
          <a:p>
            <a:r>
              <a:rPr lang="en-GB" sz="2400" dirty="0" smtClean="0"/>
              <a:t>Planning and organizing skills </a:t>
            </a:r>
          </a:p>
          <a:p>
            <a:r>
              <a:rPr lang="en-GB" sz="2400" dirty="0" smtClean="0"/>
              <a:t>Desirable: the ability to understand Wales language </a:t>
            </a:r>
          </a:p>
          <a:p>
            <a:pPr marL="0" indent="0">
              <a:buNone/>
            </a:pPr>
            <a:r>
              <a:rPr lang="en-GB" sz="2400" dirty="0" smtClean="0"/>
              <a:t>Knowledge:</a:t>
            </a:r>
          </a:p>
          <a:p>
            <a:r>
              <a:rPr lang="en-GB" sz="2400" dirty="0" smtClean="0"/>
              <a:t>Computer skills </a:t>
            </a:r>
          </a:p>
          <a:p>
            <a:r>
              <a:rPr lang="en-GB" sz="2400" dirty="0" smtClean="0"/>
              <a:t>Ability to communicate quickly in IT related knowledge </a:t>
            </a:r>
          </a:p>
          <a:p>
            <a:r>
              <a:rPr lang="en-GB" sz="2400" dirty="0" smtClean="0"/>
              <a:t>Working knowledge on MS word, power point, excel. </a:t>
            </a:r>
          </a:p>
          <a:p>
            <a:endParaRPr lang="en-GB" sz="2400" dirty="0" smtClean="0"/>
          </a:p>
          <a:p>
            <a:pPr marL="0" indent="0">
              <a:buNone/>
            </a:pPr>
            <a:endParaRPr lang="en-GB" sz="2400" dirty="0" smtClean="0"/>
          </a:p>
          <a:p>
            <a:endParaRPr lang="en-GB" sz="2400" dirty="0"/>
          </a:p>
        </p:txBody>
      </p:sp>
    </p:spTree>
    <p:extLst>
      <p:ext uri="{BB962C8B-B14F-4D97-AF65-F5344CB8AC3E}">
        <p14:creationId xmlns:p14="http://schemas.microsoft.com/office/powerpoint/2010/main" val="343771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sz="2400" dirty="0" smtClean="0"/>
              <a:t>Essential educational qualification:</a:t>
            </a:r>
          </a:p>
          <a:p>
            <a:r>
              <a:rPr lang="en-GB" sz="2400" dirty="0" smtClean="0"/>
              <a:t>University graduate.</a:t>
            </a:r>
          </a:p>
          <a:p>
            <a:r>
              <a:rPr lang="en-GB" sz="2400" dirty="0" smtClean="0"/>
              <a:t>Math level A at GCSE</a:t>
            </a:r>
          </a:p>
          <a:p>
            <a:pPr marL="0" indent="0">
              <a:buNone/>
            </a:pPr>
            <a:r>
              <a:rPr lang="en-GB" sz="2400" dirty="0" smtClean="0"/>
              <a:t>Experience essential:</a:t>
            </a:r>
          </a:p>
          <a:p>
            <a:r>
              <a:rPr lang="en-GB" sz="2400" dirty="0" smtClean="0"/>
              <a:t>One year of experience in managerial role </a:t>
            </a:r>
          </a:p>
          <a:p>
            <a:r>
              <a:rPr lang="en-GB" sz="2400" dirty="0" smtClean="0"/>
              <a:t>Experience in customer facing role</a:t>
            </a:r>
          </a:p>
          <a:p>
            <a:r>
              <a:rPr lang="en-GB" sz="2400" dirty="0" smtClean="0"/>
              <a:t>Other requirements:</a:t>
            </a:r>
          </a:p>
          <a:p>
            <a:r>
              <a:rPr lang="en-GB" sz="2400" dirty="0" smtClean="0"/>
              <a:t>Motivated and versatile person.</a:t>
            </a:r>
            <a:endParaRPr lang="en-GB" sz="2400" dirty="0"/>
          </a:p>
        </p:txBody>
      </p:sp>
    </p:spTree>
    <p:extLst>
      <p:ext uri="{BB962C8B-B14F-4D97-AF65-F5344CB8AC3E}">
        <p14:creationId xmlns:p14="http://schemas.microsoft.com/office/powerpoint/2010/main" val="1745547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GB" sz="2400" dirty="0" smtClean="0"/>
              <a:t>According to Jago (1997) person specification describes the qualifications, professional expertise and other attributes required of the job. Two familiar formats for developing a person specification are Rodger’s seven point plan (1952) and Fraser’s five fold’s grading.</a:t>
            </a:r>
          </a:p>
          <a:p>
            <a:r>
              <a:rPr lang="en-GB" sz="2400" dirty="0" smtClean="0"/>
              <a:t>Rodger’s seven point plan:</a:t>
            </a:r>
          </a:p>
          <a:p>
            <a:r>
              <a:rPr lang="en-GB" sz="2400" dirty="0" smtClean="0"/>
              <a:t>Physical make up: this dictate physical presence and health. Health should be taken into consideration because it can impact person’s ability to do the job and attendance.</a:t>
            </a:r>
          </a:p>
          <a:p>
            <a:r>
              <a:rPr lang="en-GB" sz="2400" dirty="0" smtClean="0"/>
              <a:t>Attainments: this indicate to professional and practical experience.</a:t>
            </a:r>
          </a:p>
          <a:p>
            <a:r>
              <a:rPr lang="en-GB" sz="2400" dirty="0" smtClean="0"/>
              <a:t>Special aptitudes: Organization can look at for any special skills for specify the person. </a:t>
            </a:r>
          </a:p>
          <a:p>
            <a:r>
              <a:rPr lang="en-GB" sz="2400" dirty="0" smtClean="0"/>
              <a:t>Disposition: In person specification organization should look at the personality of the candidate the reason behind this is whether the person would match with the organization’s culture.</a:t>
            </a:r>
          </a:p>
          <a:p>
            <a:r>
              <a:rPr lang="en-GB" sz="2400" dirty="0" smtClean="0"/>
              <a:t>Circumstances: In person’s specification candidates will be asked whether he or she would be able to execute the job without any conflict. </a:t>
            </a:r>
            <a:endParaRPr lang="en-GB" sz="2400" dirty="0"/>
          </a:p>
        </p:txBody>
      </p:sp>
    </p:spTree>
    <p:extLst>
      <p:ext uri="{BB962C8B-B14F-4D97-AF65-F5344CB8AC3E}">
        <p14:creationId xmlns:p14="http://schemas.microsoft.com/office/powerpoint/2010/main" val="17761286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mn-lt"/>
              </a:rPr>
              <a:t>Fraser’s five fold’s grade:</a:t>
            </a:r>
            <a:endParaRPr lang="en-GB" sz="2400" dirty="0">
              <a:latin typeface="+mn-lt"/>
            </a:endParaRPr>
          </a:p>
        </p:txBody>
      </p:sp>
      <p:sp>
        <p:nvSpPr>
          <p:cNvPr id="3" name="Content Placeholder 2"/>
          <p:cNvSpPr>
            <a:spLocks noGrp="1"/>
          </p:cNvSpPr>
          <p:nvPr>
            <p:ph idx="1"/>
          </p:nvPr>
        </p:nvSpPr>
        <p:spPr/>
        <p:txBody>
          <a:bodyPr>
            <a:normAutofit/>
          </a:bodyPr>
          <a:lstStyle/>
          <a:p>
            <a:r>
              <a:rPr lang="en-GB" dirty="0" smtClean="0"/>
              <a:t>(1) </a:t>
            </a:r>
            <a:r>
              <a:rPr lang="en-GB" dirty="0"/>
              <a:t>Impact on others • Physical make-up • Appearance • speech &amp; manner </a:t>
            </a:r>
            <a:endParaRPr lang="en-GB" dirty="0" smtClean="0"/>
          </a:p>
          <a:p>
            <a:r>
              <a:rPr lang="en-GB" dirty="0" smtClean="0"/>
              <a:t>(2 )Acquired </a:t>
            </a:r>
            <a:r>
              <a:rPr lang="en-GB" dirty="0"/>
              <a:t>qualifications • Education • vocational training • work experience </a:t>
            </a:r>
            <a:endParaRPr lang="en-GB" dirty="0" smtClean="0"/>
          </a:p>
          <a:p>
            <a:r>
              <a:rPr lang="en-GB" dirty="0" smtClean="0"/>
              <a:t>(3) </a:t>
            </a:r>
            <a:r>
              <a:rPr lang="en-GB" dirty="0"/>
              <a:t>Innate abilities • Natural quickness of comprehension and aptitude for learning </a:t>
            </a:r>
            <a:endParaRPr lang="en-GB" dirty="0" smtClean="0"/>
          </a:p>
          <a:p>
            <a:r>
              <a:rPr lang="en-GB" dirty="0" smtClean="0"/>
              <a:t>(4) </a:t>
            </a:r>
            <a:r>
              <a:rPr lang="en-GB" dirty="0"/>
              <a:t>Motivation • Kinds of goals set by the individual • consistence and determination in following them through • success in achieving </a:t>
            </a:r>
            <a:r>
              <a:rPr lang="en-GB" dirty="0" smtClean="0"/>
              <a:t>them</a:t>
            </a:r>
          </a:p>
          <a:p>
            <a:r>
              <a:rPr lang="en-GB" dirty="0" smtClean="0"/>
              <a:t> (5) </a:t>
            </a:r>
            <a:r>
              <a:rPr lang="en-GB" dirty="0"/>
              <a:t>Adjustment • Emotional stability • ability to stand up to stress • ability to get on with people (http://</a:t>
            </a:r>
            <a:r>
              <a:rPr lang="en-GB" dirty="0" smtClean="0"/>
              <a:t>www-users.york.ac.uk)</a:t>
            </a:r>
            <a:endParaRPr lang="en-GB" dirty="0"/>
          </a:p>
        </p:txBody>
      </p:sp>
    </p:spTree>
    <p:extLst>
      <p:ext uri="{BB962C8B-B14F-4D97-AF65-F5344CB8AC3E}">
        <p14:creationId xmlns:p14="http://schemas.microsoft.com/office/powerpoint/2010/main" val="3096527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mn-lt"/>
              </a:rPr>
              <a:t>Competency approach:</a:t>
            </a:r>
            <a:endParaRPr lang="en-GB" sz="2400" dirty="0">
              <a:latin typeface="+mn-lt"/>
            </a:endParaRPr>
          </a:p>
        </p:txBody>
      </p:sp>
      <p:sp>
        <p:nvSpPr>
          <p:cNvPr id="3" name="Content Placeholder 2"/>
          <p:cNvSpPr>
            <a:spLocks noGrp="1"/>
          </p:cNvSpPr>
          <p:nvPr>
            <p:ph idx="1"/>
          </p:nvPr>
        </p:nvSpPr>
        <p:spPr/>
        <p:txBody>
          <a:bodyPr>
            <a:normAutofit fontScale="92500" lnSpcReduction="20000"/>
          </a:bodyPr>
          <a:lstStyle/>
          <a:p>
            <a:pPr marL="0" indent="0">
              <a:buNone/>
            </a:pPr>
            <a:r>
              <a:rPr lang="en-GB" sz="2400" dirty="0" smtClean="0"/>
              <a:t>Our organization will look at the candidate from a competency approach. Competency approach relates different characteristics of person which results in effective and superior performance in a job. By using this frame work we will distinguish candidates and the skills they developed. </a:t>
            </a:r>
            <a:endParaRPr lang="en-GB" sz="2400" dirty="0"/>
          </a:p>
          <a:p>
            <a:pPr marL="0" indent="0">
              <a:buNone/>
            </a:pPr>
            <a:r>
              <a:rPr lang="en-GB" sz="2400" dirty="0" smtClean="0"/>
              <a:t>Our company will commonly look at competencies like </a:t>
            </a:r>
          </a:p>
          <a:p>
            <a:pPr marL="457200" indent="-457200">
              <a:buFont typeface="+mj-lt"/>
              <a:buAutoNum type="arabicPeriod"/>
            </a:pPr>
            <a:r>
              <a:rPr lang="en-GB" sz="2400" dirty="0" smtClean="0"/>
              <a:t>Communication:</a:t>
            </a:r>
          </a:p>
          <a:p>
            <a:pPr marL="457200" indent="-457200">
              <a:buFont typeface="+mj-lt"/>
              <a:buAutoNum type="arabicPeriod"/>
            </a:pPr>
            <a:r>
              <a:rPr lang="en-GB" sz="2400" dirty="0" smtClean="0"/>
              <a:t>Customer orientation:</a:t>
            </a:r>
          </a:p>
          <a:p>
            <a:pPr marL="457200" indent="-457200">
              <a:buFont typeface="+mj-lt"/>
              <a:buAutoNum type="arabicPeriod"/>
            </a:pPr>
            <a:r>
              <a:rPr lang="en-GB" sz="2400" dirty="0" smtClean="0"/>
              <a:t>Team work: leadership:</a:t>
            </a:r>
          </a:p>
          <a:p>
            <a:pPr marL="457200" indent="-457200">
              <a:buFont typeface="+mj-lt"/>
              <a:buAutoNum type="arabicPeriod"/>
            </a:pPr>
            <a:r>
              <a:rPr lang="en-GB" sz="2400" dirty="0" smtClean="0"/>
              <a:t>Planning and organizing:</a:t>
            </a:r>
          </a:p>
          <a:p>
            <a:pPr marL="457200" indent="-457200">
              <a:buFont typeface="+mj-lt"/>
              <a:buAutoNum type="arabicPeriod"/>
            </a:pPr>
            <a:r>
              <a:rPr lang="en-GB" sz="2400" dirty="0" smtClean="0"/>
              <a:t>Adaptability:</a:t>
            </a:r>
          </a:p>
          <a:p>
            <a:endParaRPr lang="en-GB" sz="2400" dirty="0"/>
          </a:p>
        </p:txBody>
      </p:sp>
    </p:spTree>
    <p:extLst>
      <p:ext uri="{BB962C8B-B14F-4D97-AF65-F5344CB8AC3E}">
        <p14:creationId xmlns:p14="http://schemas.microsoft.com/office/powerpoint/2010/main" val="1092952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t>Wilkinson et al., (1994) suggests in their writing they suggests that a manager should have different competencies in greater or lesser extent. </a:t>
            </a:r>
            <a:endParaRPr lang="en-GB" sz="2400" dirty="0" smtClean="0"/>
          </a:p>
          <a:p>
            <a:pPr marL="457200" indent="-457200">
              <a:buFont typeface="+mj-lt"/>
              <a:buAutoNum type="arabicPeriod"/>
            </a:pPr>
            <a:r>
              <a:rPr lang="en-GB" sz="2400" dirty="0" smtClean="0"/>
              <a:t>Planning:</a:t>
            </a:r>
          </a:p>
          <a:p>
            <a:pPr marL="457200" indent="-457200">
              <a:buFont typeface="+mj-lt"/>
              <a:buAutoNum type="arabicPeriod"/>
            </a:pPr>
            <a:r>
              <a:rPr lang="en-GB" sz="2400" dirty="0" smtClean="0"/>
              <a:t>Decision making </a:t>
            </a:r>
          </a:p>
          <a:p>
            <a:pPr marL="457200" indent="-457200">
              <a:buFont typeface="+mj-lt"/>
              <a:buAutoNum type="arabicPeriod"/>
            </a:pPr>
            <a:r>
              <a:rPr lang="en-GB" sz="2400" dirty="0" smtClean="0"/>
              <a:t>Communicating </a:t>
            </a:r>
          </a:p>
          <a:p>
            <a:pPr marL="457200" indent="-457200">
              <a:buFont typeface="+mj-lt"/>
              <a:buAutoNum type="arabicPeriod"/>
            </a:pPr>
            <a:r>
              <a:rPr lang="en-GB" sz="2400" dirty="0" smtClean="0"/>
              <a:t>managing information</a:t>
            </a:r>
          </a:p>
          <a:p>
            <a:pPr marL="457200" indent="-457200">
              <a:buFont typeface="+mj-lt"/>
              <a:buAutoNum type="arabicPeriod"/>
            </a:pPr>
            <a:r>
              <a:rPr lang="en-GB" sz="2400" dirty="0" smtClean="0"/>
              <a:t>Developing others.</a:t>
            </a:r>
            <a:endParaRPr lang="en-GB" sz="2400" dirty="0"/>
          </a:p>
          <a:p>
            <a:endParaRPr lang="en-GB" sz="2400" dirty="0"/>
          </a:p>
        </p:txBody>
      </p:sp>
    </p:spTree>
    <p:extLst>
      <p:ext uri="{BB962C8B-B14F-4D97-AF65-F5344CB8AC3E}">
        <p14:creationId xmlns:p14="http://schemas.microsoft.com/office/powerpoint/2010/main" val="3956323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mn-lt"/>
              </a:rPr>
              <a:t>Job description:</a:t>
            </a:r>
            <a:endParaRPr lang="en-GB" sz="2400" dirty="0">
              <a:latin typeface="+mn-lt"/>
            </a:endParaRPr>
          </a:p>
        </p:txBody>
      </p:sp>
      <p:sp>
        <p:nvSpPr>
          <p:cNvPr id="3" name="Content Placeholder 2"/>
          <p:cNvSpPr>
            <a:spLocks noGrp="1"/>
          </p:cNvSpPr>
          <p:nvPr>
            <p:ph idx="1"/>
          </p:nvPr>
        </p:nvSpPr>
        <p:spPr/>
        <p:txBody>
          <a:bodyPr>
            <a:normAutofit fontScale="62500" lnSpcReduction="20000"/>
          </a:bodyPr>
          <a:lstStyle/>
          <a:p>
            <a:r>
              <a:rPr lang="en-GB" sz="2400" dirty="0" smtClean="0"/>
              <a:t>Job description is essentially a statement of the job to be done it is at the heart of any recruitment an organization undertake. Job description are expressed as a simple compendium of tasks executed by the job holder.</a:t>
            </a:r>
          </a:p>
          <a:p>
            <a:r>
              <a:rPr lang="en-GB" sz="2400" dirty="0" smtClean="0"/>
              <a:t>Job Title: Store manager</a:t>
            </a:r>
          </a:p>
          <a:p>
            <a:r>
              <a:rPr lang="en-GB" sz="2400" dirty="0" smtClean="0"/>
              <a:t>Main location: Newport </a:t>
            </a:r>
          </a:p>
          <a:p>
            <a:r>
              <a:rPr lang="en-GB" sz="2400" dirty="0" smtClean="0"/>
              <a:t>Summary of main purpose: Operating the store properly, provide customer satisfaction and maximise sales. </a:t>
            </a:r>
          </a:p>
          <a:p>
            <a:r>
              <a:rPr lang="en-GB" sz="2400" dirty="0" smtClean="0"/>
              <a:t>List of main duties: </a:t>
            </a:r>
          </a:p>
          <a:p>
            <a:pPr marL="457200" indent="-457200">
              <a:buFont typeface="+mj-lt"/>
              <a:buAutoNum type="arabicPeriod"/>
            </a:pPr>
            <a:r>
              <a:rPr lang="en-GB" sz="2400" dirty="0" smtClean="0"/>
              <a:t>maintenance of store</a:t>
            </a:r>
          </a:p>
          <a:p>
            <a:pPr marL="457200" indent="-457200">
              <a:buFont typeface="+mj-lt"/>
              <a:buAutoNum type="arabicPeriod"/>
            </a:pPr>
            <a:r>
              <a:rPr lang="en-GB" sz="2400" dirty="0" smtClean="0"/>
              <a:t>Take payments correctly </a:t>
            </a:r>
          </a:p>
          <a:p>
            <a:pPr marL="457200" indent="-457200">
              <a:buFont typeface="+mj-lt"/>
              <a:buAutoNum type="arabicPeriod"/>
            </a:pPr>
            <a:r>
              <a:rPr lang="en-GB" sz="2400" dirty="0" smtClean="0"/>
              <a:t>Applying customer service skills</a:t>
            </a:r>
          </a:p>
          <a:p>
            <a:pPr marL="457200" indent="-457200">
              <a:buFont typeface="+mj-lt"/>
              <a:buAutoNum type="arabicPeriod"/>
            </a:pPr>
            <a:r>
              <a:rPr lang="en-GB" sz="2400" dirty="0" smtClean="0"/>
              <a:t>Leading managing and developing subordinates. </a:t>
            </a:r>
          </a:p>
          <a:p>
            <a:pPr marL="0" indent="0">
              <a:buNone/>
            </a:pPr>
            <a:r>
              <a:rPr lang="en-GB" sz="2400" dirty="0" smtClean="0"/>
              <a:t> </a:t>
            </a:r>
          </a:p>
          <a:p>
            <a:pPr marL="0" indent="0">
              <a:buNone/>
            </a:pPr>
            <a:endParaRPr lang="en-GB" sz="2400" dirty="0" smtClean="0"/>
          </a:p>
          <a:p>
            <a:endParaRPr lang="en-GB" sz="2400" dirty="0"/>
          </a:p>
        </p:txBody>
      </p:sp>
    </p:spTree>
    <p:extLst>
      <p:ext uri="{BB962C8B-B14F-4D97-AF65-F5344CB8AC3E}">
        <p14:creationId xmlns:p14="http://schemas.microsoft.com/office/powerpoint/2010/main" val="2699805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mn-lt"/>
              </a:rPr>
              <a:t>list of reference:</a:t>
            </a:r>
            <a:endParaRPr lang="en-GB" sz="2400" dirty="0">
              <a:latin typeface="+mn-lt"/>
            </a:endParaRPr>
          </a:p>
        </p:txBody>
      </p:sp>
      <p:sp>
        <p:nvSpPr>
          <p:cNvPr id="3" name="Content Placeholder 2"/>
          <p:cNvSpPr>
            <a:spLocks noGrp="1"/>
          </p:cNvSpPr>
          <p:nvPr>
            <p:ph idx="1"/>
          </p:nvPr>
        </p:nvSpPr>
        <p:spPr/>
        <p:txBody>
          <a:bodyPr>
            <a:normAutofit fontScale="55000" lnSpcReduction="20000"/>
          </a:bodyPr>
          <a:lstStyle/>
          <a:p>
            <a:r>
              <a:rPr lang="en-GB" altLang="en-US" sz="2400" dirty="0">
                <a:cs typeface="Arial" charset="0"/>
              </a:rPr>
              <a:t>Armstrong, M. (2001).  </a:t>
            </a:r>
            <a:r>
              <a:rPr lang="en-GB" altLang="en-US" sz="2400" i="1" dirty="0">
                <a:cs typeface="Arial" charset="0"/>
              </a:rPr>
              <a:t>A handbook of Human Resources Management &amp; Practice</a:t>
            </a:r>
            <a:r>
              <a:rPr lang="en-GB" altLang="en-US" sz="2400" dirty="0">
                <a:cs typeface="Arial" charset="0"/>
              </a:rPr>
              <a:t>. 8</a:t>
            </a:r>
            <a:r>
              <a:rPr lang="en-GB" altLang="en-US" sz="2400" baseline="30000" dirty="0">
                <a:cs typeface="Arial" charset="0"/>
              </a:rPr>
              <a:t>th</a:t>
            </a:r>
            <a:r>
              <a:rPr lang="en-GB" altLang="en-US" sz="2400" dirty="0">
                <a:cs typeface="Arial" charset="0"/>
              </a:rPr>
              <a:t> ed. London. Kogan Page</a:t>
            </a:r>
            <a:r>
              <a:rPr lang="en-GB" altLang="en-US" dirty="0">
                <a:cs typeface="Arial" charset="0"/>
              </a:rPr>
              <a:t>. </a:t>
            </a:r>
          </a:p>
          <a:p>
            <a:r>
              <a:rPr lang="en-GB" sz="2400" dirty="0"/>
              <a:t>ASHRAF, J., 2017. Examining the public sector recruitment and selection, in relation to job analysis in Pakistan. </a:t>
            </a:r>
            <a:r>
              <a:rPr lang="en-GB" sz="2400" i="1" dirty="0"/>
              <a:t>Cogent Social Sciences, </a:t>
            </a:r>
            <a:r>
              <a:rPr lang="en-GB" sz="2400" b="1" dirty="0"/>
              <a:t>3</a:t>
            </a:r>
            <a:r>
              <a:rPr lang="en-GB" sz="2400" dirty="0"/>
              <a:t>(1),.</a:t>
            </a:r>
          </a:p>
          <a:p>
            <a:r>
              <a:rPr lang="en-GB" dirty="0" smtClean="0"/>
              <a:t>C</a:t>
            </a:r>
            <a:r>
              <a:rPr lang="en-GB" sz="2400" dirty="0" smtClean="0"/>
              <a:t>IPD (2018) </a:t>
            </a:r>
            <a:r>
              <a:rPr lang="en-GB" sz="2400" i="1" dirty="0" smtClean="0"/>
              <a:t>Recruitment an introduction.</a:t>
            </a:r>
            <a:r>
              <a:rPr lang="en-GB" sz="2400" dirty="0" smtClean="0"/>
              <a:t>(accessed online 26 November).</a:t>
            </a:r>
          </a:p>
          <a:p>
            <a:r>
              <a:rPr lang="en-GB" sz="2400" dirty="0"/>
              <a:t>Elearn Limited Staff Corporate Author, &amp; Pergamon Flexible Learning. (2005). </a:t>
            </a:r>
            <a:r>
              <a:rPr lang="en-GB" sz="2400" i="1" dirty="0"/>
              <a:t>Recruitment and selection</a:t>
            </a:r>
            <a:r>
              <a:rPr lang="en-GB" sz="2400" dirty="0"/>
              <a:t> (Management extra ; v.9). Oxford ; Burlington, Mass. : [United Kingdom]: Elsevier ; </a:t>
            </a:r>
            <a:r>
              <a:rPr lang="en-GB" sz="2400" dirty="0" err="1"/>
              <a:t>eLearn</a:t>
            </a:r>
            <a:r>
              <a:rPr lang="en-GB" sz="2400" dirty="0"/>
              <a:t> : Pergamon Flexible </a:t>
            </a:r>
            <a:r>
              <a:rPr lang="en-GB" sz="2400" dirty="0" smtClean="0"/>
              <a:t>Learning</a:t>
            </a:r>
          </a:p>
          <a:p>
            <a:r>
              <a:rPr lang="en-GB" sz="2400" dirty="0"/>
              <a:t>JAGO, A., 1997. Selecting your team: how to find the right people. </a:t>
            </a:r>
            <a:r>
              <a:rPr lang="en-GB" sz="2400" i="1" dirty="0"/>
              <a:t>Asian Libraries, </a:t>
            </a:r>
            <a:r>
              <a:rPr lang="en-GB" sz="2400" b="1" dirty="0"/>
              <a:t>6</a:t>
            </a:r>
            <a:r>
              <a:rPr lang="en-GB" sz="2400" dirty="0"/>
              <a:t>(1), pp. 14. </a:t>
            </a:r>
          </a:p>
          <a:p>
            <a:r>
              <a:rPr lang="en-GB" sz="2400" dirty="0"/>
              <a:t>Price (2007), “Human Resource Management in a Business Context”.</a:t>
            </a:r>
          </a:p>
          <a:p>
            <a:r>
              <a:rPr lang="en-GB" sz="2400" dirty="0"/>
              <a:t>Smriti Chand Meaning, Definition Process and Factors influencing Recruitment [accessed online].</a:t>
            </a:r>
          </a:p>
          <a:p>
            <a:r>
              <a:rPr lang="en-GB" sz="2400" dirty="0"/>
              <a:t>WILKINSON, L.J. and VAN ZWANENBERG, N., 1994. Development of a person specification system for managerial. </a:t>
            </a:r>
            <a:r>
              <a:rPr lang="en-GB" sz="2400" i="1" dirty="0"/>
              <a:t>Personnel Review, </a:t>
            </a:r>
            <a:r>
              <a:rPr lang="en-GB" sz="2400" b="1" dirty="0"/>
              <a:t>23</a:t>
            </a:r>
            <a:r>
              <a:rPr lang="en-GB" sz="2400" dirty="0"/>
              <a:t>(1), pp. 25.</a:t>
            </a:r>
          </a:p>
          <a:p>
            <a:r>
              <a:rPr lang="en-GB" sz="2400" dirty="0" smtClean="0"/>
              <a:t>www.managetrainlearn.com</a:t>
            </a:r>
          </a:p>
          <a:p>
            <a:r>
              <a:rPr lang="en-GB" sz="2400" dirty="0" smtClean="0"/>
              <a:t>www.user.York.ac.uk</a:t>
            </a:r>
            <a:endParaRPr lang="en-GB" sz="2400" dirty="0"/>
          </a:p>
        </p:txBody>
      </p:sp>
    </p:spTree>
    <p:extLst>
      <p:ext uri="{BB962C8B-B14F-4D97-AF65-F5344CB8AC3E}">
        <p14:creationId xmlns:p14="http://schemas.microsoft.com/office/powerpoint/2010/main" val="13609065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4161</TotalTime>
  <Words>1501</Words>
  <Application>Microsoft Office PowerPoint</Application>
  <PresentationFormat>Widescreen</PresentationFormat>
  <Paragraphs>110</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Welcome to my Presentation</vt:lpstr>
      <vt:lpstr>Speaker Notes:</vt:lpstr>
      <vt:lpstr>Recruitment:</vt:lpstr>
      <vt:lpstr>PowerPoint Presentation</vt:lpstr>
      <vt:lpstr>PowerPoint Presentation</vt:lpstr>
      <vt:lpstr>Person Specification:</vt:lpstr>
      <vt:lpstr>PowerPoint Presentation</vt:lpstr>
      <vt:lpstr>PowerPoint Presentation</vt:lpstr>
      <vt:lpstr>PowerPoint Presentation</vt:lpstr>
      <vt:lpstr>PowerPoint Presentation</vt:lpstr>
      <vt:lpstr>PowerPoint Presentation</vt:lpstr>
      <vt:lpstr>Fraser’s five fold’s grade:</vt:lpstr>
      <vt:lpstr>Competency approach:</vt:lpstr>
      <vt:lpstr>PowerPoint Presentation</vt:lpstr>
      <vt:lpstr>Job description:</vt:lpstr>
      <vt:lpstr>list of reference: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dc:title>
  <dc:creator>Motiur Rahman</dc:creator>
  <cp:lastModifiedBy>Motiur Rahman</cp:lastModifiedBy>
  <cp:revision>59</cp:revision>
  <dcterms:created xsi:type="dcterms:W3CDTF">2018-11-22T14:38:30Z</dcterms:created>
  <dcterms:modified xsi:type="dcterms:W3CDTF">2018-11-28T00:41:21Z</dcterms:modified>
</cp:coreProperties>
</file>