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9" r:id="rId12"/>
    <p:sldId id="270" r:id="rId13"/>
    <p:sldId id="266" r:id="rId14"/>
    <p:sldId id="267"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1D6A044B-11A1-41E5-9E3D-199871178BAB}">
          <p14:sldIdLst>
            <p14:sldId id="256"/>
            <p14:sldId id="257"/>
            <p14:sldId id="258"/>
            <p14:sldId id="259"/>
            <p14:sldId id="260"/>
            <p14:sldId id="261"/>
            <p14:sldId id="262"/>
            <p14:sldId id="263"/>
            <p14:sldId id="264"/>
            <p14:sldId id="265"/>
            <p14:sldId id="269"/>
            <p14:sldId id="270"/>
            <p14:sldId id="266"/>
            <p14:sldId id="267"/>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4FFF930-15B6-42CB-9D03-3CF5278D6C31}" v="70" dt="2023-03-25T15:15:21.42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959" autoAdjust="0"/>
    <p:restoredTop sz="91196" autoAdjust="0"/>
  </p:normalViewPr>
  <p:slideViewPr>
    <p:cSldViewPr snapToGrid="0">
      <p:cViewPr varScale="1">
        <p:scale>
          <a:sx n="89" d="100"/>
          <a:sy n="89" d="100"/>
        </p:scale>
        <p:origin x="18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edeno Canas, Lizel" userId="e97b2a05-8403-4b22-9d18-461a6494af19" providerId="ADAL" clId="{A4FFF930-15B6-42CB-9D03-3CF5278D6C31}"/>
    <pc:docChg chg="undo custSel addSld delSld modSld addSection delSection modSection">
      <pc:chgData name="Cedeno Canas, Lizel" userId="e97b2a05-8403-4b22-9d18-461a6494af19" providerId="ADAL" clId="{A4FFF930-15B6-42CB-9D03-3CF5278D6C31}" dt="2023-03-25T15:33:49.492" v="676" actId="47"/>
      <pc:docMkLst>
        <pc:docMk/>
      </pc:docMkLst>
      <pc:sldChg chg="modSp mod modAnim">
        <pc:chgData name="Cedeno Canas, Lizel" userId="e97b2a05-8403-4b22-9d18-461a6494af19" providerId="ADAL" clId="{A4FFF930-15B6-42CB-9D03-3CF5278D6C31}" dt="2023-03-25T14:28:17.010" v="174" actId="20577"/>
        <pc:sldMkLst>
          <pc:docMk/>
          <pc:sldMk cId="3510011843" sldId="256"/>
        </pc:sldMkLst>
        <pc:spChg chg="mod">
          <ac:chgData name="Cedeno Canas, Lizel" userId="e97b2a05-8403-4b22-9d18-461a6494af19" providerId="ADAL" clId="{A4FFF930-15B6-42CB-9D03-3CF5278D6C31}" dt="2023-03-25T14:28:17.010" v="174" actId="20577"/>
          <ac:spMkLst>
            <pc:docMk/>
            <pc:sldMk cId="3510011843" sldId="256"/>
            <ac:spMk id="3" creationId="{46378330-787F-2586-DC2F-7EC3E6DFF518}"/>
          </ac:spMkLst>
        </pc:spChg>
      </pc:sldChg>
      <pc:sldChg chg="modSp mod modNotesTx">
        <pc:chgData name="Cedeno Canas, Lizel" userId="e97b2a05-8403-4b22-9d18-461a6494af19" providerId="ADAL" clId="{A4FFF930-15B6-42CB-9D03-3CF5278D6C31}" dt="2023-03-25T15:26:41.046" v="638" actId="255"/>
        <pc:sldMkLst>
          <pc:docMk/>
          <pc:sldMk cId="2162891361" sldId="257"/>
        </pc:sldMkLst>
        <pc:spChg chg="mod">
          <ac:chgData name="Cedeno Canas, Lizel" userId="e97b2a05-8403-4b22-9d18-461a6494af19" providerId="ADAL" clId="{A4FFF930-15B6-42CB-9D03-3CF5278D6C31}" dt="2023-03-25T15:26:41.046" v="638" actId="255"/>
          <ac:spMkLst>
            <pc:docMk/>
            <pc:sldMk cId="2162891361" sldId="257"/>
            <ac:spMk id="2" creationId="{A8298E7D-B5DB-2A18-01B3-C9210C8C004A}"/>
          </ac:spMkLst>
        </pc:spChg>
        <pc:picChg chg="mod">
          <ac:chgData name="Cedeno Canas, Lizel" userId="e97b2a05-8403-4b22-9d18-461a6494af19" providerId="ADAL" clId="{A4FFF930-15B6-42CB-9D03-3CF5278D6C31}" dt="2023-03-25T14:28:23.057" v="175" actId="14100"/>
          <ac:picMkLst>
            <pc:docMk/>
            <pc:sldMk cId="2162891361" sldId="257"/>
            <ac:picMk id="5" creationId="{656A8755-3F1F-76A4-82EE-6EBBFD54A1B5}"/>
          </ac:picMkLst>
        </pc:picChg>
      </pc:sldChg>
      <pc:sldChg chg="modSp mod modNotesTx">
        <pc:chgData name="Cedeno Canas, Lizel" userId="e97b2a05-8403-4b22-9d18-461a6494af19" providerId="ADAL" clId="{A4FFF930-15B6-42CB-9D03-3CF5278D6C31}" dt="2023-03-25T15:27:23.462" v="640" actId="2711"/>
        <pc:sldMkLst>
          <pc:docMk/>
          <pc:sldMk cId="2453694749" sldId="258"/>
        </pc:sldMkLst>
        <pc:spChg chg="mod">
          <ac:chgData name="Cedeno Canas, Lizel" userId="e97b2a05-8403-4b22-9d18-461a6494af19" providerId="ADAL" clId="{A4FFF930-15B6-42CB-9D03-3CF5278D6C31}" dt="2023-03-25T15:27:23.462" v="640" actId="2711"/>
          <ac:spMkLst>
            <pc:docMk/>
            <pc:sldMk cId="2453694749" sldId="258"/>
            <ac:spMk id="2" creationId="{A8298E7D-B5DB-2A18-01B3-C9210C8C004A}"/>
          </ac:spMkLst>
        </pc:spChg>
        <pc:spChg chg="mod">
          <ac:chgData name="Cedeno Canas, Lizel" userId="e97b2a05-8403-4b22-9d18-461a6494af19" providerId="ADAL" clId="{A4FFF930-15B6-42CB-9D03-3CF5278D6C31}" dt="2023-03-25T15:23:07.942" v="616" actId="20577"/>
          <ac:spMkLst>
            <pc:docMk/>
            <pc:sldMk cId="2453694749" sldId="258"/>
            <ac:spMk id="3" creationId="{A5FD62CA-4454-7609-91C9-1F253E7B11C2}"/>
          </ac:spMkLst>
        </pc:spChg>
      </pc:sldChg>
      <pc:sldChg chg="modSp mod modNotesTx">
        <pc:chgData name="Cedeno Canas, Lizel" userId="e97b2a05-8403-4b22-9d18-461a6494af19" providerId="ADAL" clId="{A4FFF930-15B6-42CB-9D03-3CF5278D6C31}" dt="2023-03-25T15:28:21.451" v="642" actId="108"/>
        <pc:sldMkLst>
          <pc:docMk/>
          <pc:sldMk cId="582950774" sldId="259"/>
        </pc:sldMkLst>
        <pc:spChg chg="mod">
          <ac:chgData name="Cedeno Canas, Lizel" userId="e97b2a05-8403-4b22-9d18-461a6494af19" providerId="ADAL" clId="{A4FFF930-15B6-42CB-9D03-3CF5278D6C31}" dt="2023-03-25T15:27:34.884" v="641" actId="108"/>
          <ac:spMkLst>
            <pc:docMk/>
            <pc:sldMk cId="582950774" sldId="259"/>
            <ac:spMk id="2" creationId="{A8298E7D-B5DB-2A18-01B3-C9210C8C004A}"/>
          </ac:spMkLst>
        </pc:spChg>
        <pc:spChg chg="mod">
          <ac:chgData name="Cedeno Canas, Lizel" userId="e97b2a05-8403-4b22-9d18-461a6494af19" providerId="ADAL" clId="{A4FFF930-15B6-42CB-9D03-3CF5278D6C31}" dt="2023-03-25T15:28:21.451" v="642" actId="108"/>
          <ac:spMkLst>
            <pc:docMk/>
            <pc:sldMk cId="582950774" sldId="259"/>
            <ac:spMk id="3" creationId="{A5FD62CA-4454-7609-91C9-1F253E7B11C2}"/>
          </ac:spMkLst>
        </pc:spChg>
      </pc:sldChg>
      <pc:sldChg chg="modSp mod modNotesTx">
        <pc:chgData name="Cedeno Canas, Lizel" userId="e97b2a05-8403-4b22-9d18-461a6494af19" providerId="ADAL" clId="{A4FFF930-15B6-42CB-9D03-3CF5278D6C31}" dt="2023-03-25T15:28:46.109" v="643" actId="2711"/>
        <pc:sldMkLst>
          <pc:docMk/>
          <pc:sldMk cId="534751500" sldId="260"/>
        </pc:sldMkLst>
        <pc:spChg chg="mod">
          <ac:chgData name="Cedeno Canas, Lizel" userId="e97b2a05-8403-4b22-9d18-461a6494af19" providerId="ADAL" clId="{A4FFF930-15B6-42CB-9D03-3CF5278D6C31}" dt="2023-03-25T15:28:46.109" v="643" actId="2711"/>
          <ac:spMkLst>
            <pc:docMk/>
            <pc:sldMk cId="534751500" sldId="260"/>
            <ac:spMk id="2" creationId="{A8298E7D-B5DB-2A18-01B3-C9210C8C004A}"/>
          </ac:spMkLst>
        </pc:spChg>
      </pc:sldChg>
      <pc:sldChg chg="modSp mod">
        <pc:chgData name="Cedeno Canas, Lizel" userId="e97b2a05-8403-4b22-9d18-461a6494af19" providerId="ADAL" clId="{A4FFF930-15B6-42CB-9D03-3CF5278D6C31}" dt="2023-03-25T15:29:04.946" v="645" actId="1076"/>
        <pc:sldMkLst>
          <pc:docMk/>
          <pc:sldMk cId="3591569893" sldId="261"/>
        </pc:sldMkLst>
        <pc:spChg chg="mod">
          <ac:chgData name="Cedeno Canas, Lizel" userId="e97b2a05-8403-4b22-9d18-461a6494af19" providerId="ADAL" clId="{A4FFF930-15B6-42CB-9D03-3CF5278D6C31}" dt="2023-03-25T15:29:04.946" v="645" actId="1076"/>
          <ac:spMkLst>
            <pc:docMk/>
            <pc:sldMk cId="3591569893" sldId="261"/>
            <ac:spMk id="2" creationId="{A8298E7D-B5DB-2A18-01B3-C9210C8C004A}"/>
          </ac:spMkLst>
        </pc:spChg>
      </pc:sldChg>
      <pc:sldChg chg="addSp delSp modSp mod">
        <pc:chgData name="Cedeno Canas, Lizel" userId="e97b2a05-8403-4b22-9d18-461a6494af19" providerId="ADAL" clId="{A4FFF930-15B6-42CB-9D03-3CF5278D6C31}" dt="2023-03-25T15:07:35.162" v="361" actId="478"/>
        <pc:sldMkLst>
          <pc:docMk/>
          <pc:sldMk cId="1992319930" sldId="262"/>
        </pc:sldMkLst>
        <pc:graphicFrameChg chg="add del mod modGraphic">
          <ac:chgData name="Cedeno Canas, Lizel" userId="e97b2a05-8403-4b22-9d18-461a6494af19" providerId="ADAL" clId="{A4FFF930-15B6-42CB-9D03-3CF5278D6C31}" dt="2023-03-25T15:06:20.133" v="355" actId="478"/>
          <ac:graphicFrameMkLst>
            <pc:docMk/>
            <pc:sldMk cId="1992319930" sldId="262"/>
            <ac:graphicFrameMk id="3" creationId="{EC4BEADF-6F9F-278B-1CB0-DBC41F83D9BA}"/>
          </ac:graphicFrameMkLst>
        </pc:graphicFrameChg>
        <pc:graphicFrameChg chg="mod modGraphic">
          <ac:chgData name="Cedeno Canas, Lizel" userId="e97b2a05-8403-4b22-9d18-461a6494af19" providerId="ADAL" clId="{A4FFF930-15B6-42CB-9D03-3CF5278D6C31}" dt="2023-03-25T15:06:39.306" v="358" actId="1076"/>
          <ac:graphicFrameMkLst>
            <pc:docMk/>
            <pc:sldMk cId="1992319930" sldId="262"/>
            <ac:graphicFrameMk id="4" creationId="{8ACAB533-BA87-FFC5-2713-150A4BC650C9}"/>
          </ac:graphicFrameMkLst>
        </pc:graphicFrameChg>
        <pc:graphicFrameChg chg="add del modGraphic">
          <ac:chgData name="Cedeno Canas, Lizel" userId="e97b2a05-8403-4b22-9d18-461a6494af19" providerId="ADAL" clId="{A4FFF930-15B6-42CB-9D03-3CF5278D6C31}" dt="2023-03-25T15:07:35.162" v="361" actId="478"/>
          <ac:graphicFrameMkLst>
            <pc:docMk/>
            <pc:sldMk cId="1992319930" sldId="262"/>
            <ac:graphicFrameMk id="7" creationId="{B9ACE27A-F853-1246-83B7-DBC74E416EB8}"/>
          </ac:graphicFrameMkLst>
        </pc:graphicFrameChg>
        <pc:picChg chg="mod">
          <ac:chgData name="Cedeno Canas, Lizel" userId="e97b2a05-8403-4b22-9d18-461a6494af19" providerId="ADAL" clId="{A4FFF930-15B6-42CB-9D03-3CF5278D6C31}" dt="2023-03-25T15:06:43.873" v="359" actId="1076"/>
          <ac:picMkLst>
            <pc:docMk/>
            <pc:sldMk cId="1992319930" sldId="262"/>
            <ac:picMk id="6" creationId="{E4B827D5-5E6B-DFA5-C754-6DBC7DBEC0BF}"/>
          </ac:picMkLst>
        </pc:picChg>
      </pc:sldChg>
      <pc:sldChg chg="modSp mod">
        <pc:chgData name="Cedeno Canas, Lizel" userId="e97b2a05-8403-4b22-9d18-461a6494af19" providerId="ADAL" clId="{A4FFF930-15B6-42CB-9D03-3CF5278D6C31}" dt="2023-03-25T15:11:29.655" v="410" actId="20577"/>
        <pc:sldMkLst>
          <pc:docMk/>
          <pc:sldMk cId="3769944789" sldId="263"/>
        </pc:sldMkLst>
        <pc:spChg chg="mod">
          <ac:chgData name="Cedeno Canas, Lizel" userId="e97b2a05-8403-4b22-9d18-461a6494af19" providerId="ADAL" clId="{A4FFF930-15B6-42CB-9D03-3CF5278D6C31}" dt="2023-03-25T15:11:29.655" v="410" actId="20577"/>
          <ac:spMkLst>
            <pc:docMk/>
            <pc:sldMk cId="3769944789" sldId="263"/>
            <ac:spMk id="2" creationId="{A8298E7D-B5DB-2A18-01B3-C9210C8C004A}"/>
          </ac:spMkLst>
        </pc:spChg>
        <pc:graphicFrameChg chg="modGraphic">
          <ac:chgData name="Cedeno Canas, Lizel" userId="e97b2a05-8403-4b22-9d18-461a6494af19" providerId="ADAL" clId="{A4FFF930-15B6-42CB-9D03-3CF5278D6C31}" dt="2023-03-25T14:57:29.862" v="315" actId="14734"/>
          <ac:graphicFrameMkLst>
            <pc:docMk/>
            <pc:sldMk cId="3769944789" sldId="263"/>
            <ac:graphicFrameMk id="5" creationId="{696F09C3-EFAF-3A55-72D5-11DAD7886A87}"/>
          </ac:graphicFrameMkLst>
        </pc:graphicFrameChg>
        <pc:picChg chg="mod">
          <ac:chgData name="Cedeno Canas, Lizel" userId="e97b2a05-8403-4b22-9d18-461a6494af19" providerId="ADAL" clId="{A4FFF930-15B6-42CB-9D03-3CF5278D6C31}" dt="2023-03-19T16:38:11.050" v="78" actId="1076"/>
          <ac:picMkLst>
            <pc:docMk/>
            <pc:sldMk cId="3769944789" sldId="263"/>
            <ac:picMk id="1026" creationId="{B6D9200F-3300-D8E8-6653-16FB7C98A06E}"/>
          </ac:picMkLst>
        </pc:picChg>
      </pc:sldChg>
      <pc:sldChg chg="modNotesTx">
        <pc:chgData name="Cedeno Canas, Lizel" userId="e97b2a05-8403-4b22-9d18-461a6494af19" providerId="ADAL" clId="{A4FFF930-15B6-42CB-9D03-3CF5278D6C31}" dt="2023-03-19T17:44:06.769" v="106" actId="20577"/>
        <pc:sldMkLst>
          <pc:docMk/>
          <pc:sldMk cId="2201778489" sldId="264"/>
        </pc:sldMkLst>
      </pc:sldChg>
      <pc:sldChg chg="modSp mod modNotesTx">
        <pc:chgData name="Cedeno Canas, Lizel" userId="e97b2a05-8403-4b22-9d18-461a6494af19" providerId="ADAL" clId="{A4FFF930-15B6-42CB-9D03-3CF5278D6C31}" dt="2023-03-25T15:25:08.471" v="633" actId="2711"/>
        <pc:sldMkLst>
          <pc:docMk/>
          <pc:sldMk cId="31524699" sldId="265"/>
        </pc:sldMkLst>
        <pc:spChg chg="mod">
          <ac:chgData name="Cedeno Canas, Lizel" userId="e97b2a05-8403-4b22-9d18-461a6494af19" providerId="ADAL" clId="{A4FFF930-15B6-42CB-9D03-3CF5278D6C31}" dt="2023-03-25T15:25:08.471" v="633" actId="2711"/>
          <ac:spMkLst>
            <pc:docMk/>
            <pc:sldMk cId="31524699" sldId="265"/>
            <ac:spMk id="2" creationId="{A8298E7D-B5DB-2A18-01B3-C9210C8C004A}"/>
          </ac:spMkLst>
        </pc:spChg>
      </pc:sldChg>
      <pc:sldChg chg="modSp mod">
        <pc:chgData name="Cedeno Canas, Lizel" userId="e97b2a05-8403-4b22-9d18-461a6494af19" providerId="ADAL" clId="{A4FFF930-15B6-42CB-9D03-3CF5278D6C31}" dt="2023-03-25T15:24:23.625" v="629" actId="2711"/>
        <pc:sldMkLst>
          <pc:docMk/>
          <pc:sldMk cId="3226452601" sldId="266"/>
        </pc:sldMkLst>
        <pc:spChg chg="mod">
          <ac:chgData name="Cedeno Canas, Lizel" userId="e97b2a05-8403-4b22-9d18-461a6494af19" providerId="ADAL" clId="{A4FFF930-15B6-42CB-9D03-3CF5278D6C31}" dt="2023-03-25T15:24:23.625" v="629" actId="2711"/>
          <ac:spMkLst>
            <pc:docMk/>
            <pc:sldMk cId="3226452601" sldId="266"/>
            <ac:spMk id="6" creationId="{228C59AA-7047-0515-03C6-95BED00FD330}"/>
          </ac:spMkLst>
        </pc:spChg>
      </pc:sldChg>
      <pc:sldChg chg="modSp mod">
        <pc:chgData name="Cedeno Canas, Lizel" userId="e97b2a05-8403-4b22-9d18-461a6494af19" providerId="ADAL" clId="{A4FFF930-15B6-42CB-9D03-3CF5278D6C31}" dt="2023-03-25T15:24:14.296" v="628" actId="2711"/>
        <pc:sldMkLst>
          <pc:docMk/>
          <pc:sldMk cId="1549456116" sldId="267"/>
        </pc:sldMkLst>
        <pc:spChg chg="mod">
          <ac:chgData name="Cedeno Canas, Lizel" userId="e97b2a05-8403-4b22-9d18-461a6494af19" providerId="ADAL" clId="{A4FFF930-15B6-42CB-9D03-3CF5278D6C31}" dt="2023-03-25T15:24:14.296" v="628" actId="2711"/>
          <ac:spMkLst>
            <pc:docMk/>
            <pc:sldMk cId="1549456116" sldId="267"/>
            <ac:spMk id="2" creationId="{0CA954A3-AA73-5893-C79F-63648E5C6381}"/>
          </ac:spMkLst>
        </pc:spChg>
        <pc:spChg chg="mod">
          <ac:chgData name="Cedeno Canas, Lizel" userId="e97b2a05-8403-4b22-9d18-461a6494af19" providerId="ADAL" clId="{A4FFF930-15B6-42CB-9D03-3CF5278D6C31}" dt="2023-03-25T15:22:46.988" v="615" actId="20577"/>
          <ac:spMkLst>
            <pc:docMk/>
            <pc:sldMk cId="1549456116" sldId="267"/>
            <ac:spMk id="3" creationId="{203680A7-DBA6-C288-E945-50A48D57516D}"/>
          </ac:spMkLst>
        </pc:spChg>
      </pc:sldChg>
      <pc:sldChg chg="modSp mod">
        <pc:chgData name="Cedeno Canas, Lizel" userId="e97b2a05-8403-4b22-9d18-461a6494af19" providerId="ADAL" clId="{A4FFF930-15B6-42CB-9D03-3CF5278D6C31}" dt="2023-03-25T15:24:51.818" v="631" actId="2711"/>
        <pc:sldMkLst>
          <pc:docMk/>
          <pc:sldMk cId="3653095044" sldId="269"/>
        </pc:sldMkLst>
        <pc:spChg chg="mod">
          <ac:chgData name="Cedeno Canas, Lizel" userId="e97b2a05-8403-4b22-9d18-461a6494af19" providerId="ADAL" clId="{A4FFF930-15B6-42CB-9D03-3CF5278D6C31}" dt="2023-03-25T15:24:51.818" v="631" actId="2711"/>
          <ac:spMkLst>
            <pc:docMk/>
            <pc:sldMk cId="3653095044" sldId="269"/>
            <ac:spMk id="2" creationId="{44F1AFE8-409F-3E43-A8B2-8E95819C9C5E}"/>
          </ac:spMkLst>
        </pc:spChg>
        <pc:graphicFrameChg chg="modGraphic">
          <ac:chgData name="Cedeno Canas, Lizel" userId="e97b2a05-8403-4b22-9d18-461a6494af19" providerId="ADAL" clId="{A4FFF930-15B6-42CB-9D03-3CF5278D6C31}" dt="2023-03-25T15:21:11.619" v="611" actId="20577"/>
          <ac:graphicFrameMkLst>
            <pc:docMk/>
            <pc:sldMk cId="3653095044" sldId="269"/>
            <ac:graphicFrameMk id="4" creationId="{6DD33A2E-07A1-04E5-8B8A-1A6EE287F4F1}"/>
          </ac:graphicFrameMkLst>
        </pc:graphicFrameChg>
      </pc:sldChg>
      <pc:sldChg chg="addSp delSp modSp mod">
        <pc:chgData name="Cedeno Canas, Lizel" userId="e97b2a05-8403-4b22-9d18-461a6494af19" providerId="ADAL" clId="{A4FFF930-15B6-42CB-9D03-3CF5278D6C31}" dt="2023-03-25T15:31:42.209" v="675" actId="20577"/>
        <pc:sldMkLst>
          <pc:docMk/>
          <pc:sldMk cId="3518500348" sldId="270"/>
        </pc:sldMkLst>
        <pc:spChg chg="mod">
          <ac:chgData name="Cedeno Canas, Lizel" userId="e97b2a05-8403-4b22-9d18-461a6494af19" providerId="ADAL" clId="{A4FFF930-15B6-42CB-9D03-3CF5278D6C31}" dt="2023-03-25T15:30:03.661" v="647" actId="255"/>
          <ac:spMkLst>
            <pc:docMk/>
            <pc:sldMk cId="3518500348" sldId="270"/>
            <ac:spMk id="2" creationId="{A1696D4A-1BC0-E2AD-F27B-332AEA54114D}"/>
          </ac:spMkLst>
        </pc:spChg>
        <pc:spChg chg="mod">
          <ac:chgData name="Cedeno Canas, Lizel" userId="e97b2a05-8403-4b22-9d18-461a6494af19" providerId="ADAL" clId="{A4FFF930-15B6-42CB-9D03-3CF5278D6C31}" dt="2023-03-25T15:31:42.209" v="675" actId="20577"/>
          <ac:spMkLst>
            <pc:docMk/>
            <pc:sldMk cId="3518500348" sldId="270"/>
            <ac:spMk id="3" creationId="{127707B2-690B-6205-0EDD-7B5B6D69E306}"/>
          </ac:spMkLst>
        </pc:spChg>
        <pc:graphicFrameChg chg="add del mod">
          <ac:chgData name="Cedeno Canas, Lizel" userId="e97b2a05-8403-4b22-9d18-461a6494af19" providerId="ADAL" clId="{A4FFF930-15B6-42CB-9D03-3CF5278D6C31}" dt="2023-03-25T15:14:43.152" v="438" actId="478"/>
          <ac:graphicFrameMkLst>
            <pc:docMk/>
            <pc:sldMk cId="3518500348" sldId="270"/>
            <ac:graphicFrameMk id="4" creationId="{8638390B-A8F3-BA92-C462-509F5AD6B74D}"/>
          </ac:graphicFrameMkLst>
        </pc:graphicFrameChg>
      </pc:sldChg>
      <pc:sldChg chg="addSp delSp modSp new del mod">
        <pc:chgData name="Cedeno Canas, Lizel" userId="e97b2a05-8403-4b22-9d18-461a6494af19" providerId="ADAL" clId="{A4FFF930-15B6-42CB-9D03-3CF5278D6C31}" dt="2023-03-25T15:15:34.968" v="467" actId="47"/>
        <pc:sldMkLst>
          <pc:docMk/>
          <pc:sldMk cId="1224287267" sldId="271"/>
        </pc:sldMkLst>
        <pc:spChg chg="del mod">
          <ac:chgData name="Cedeno Canas, Lizel" userId="e97b2a05-8403-4b22-9d18-461a6494af19" providerId="ADAL" clId="{A4FFF930-15B6-42CB-9D03-3CF5278D6C31}" dt="2023-03-25T15:14:50.724" v="439" actId="3680"/>
          <ac:spMkLst>
            <pc:docMk/>
            <pc:sldMk cId="1224287267" sldId="271"/>
            <ac:spMk id="3" creationId="{52070CB5-9701-33AB-AF20-7CF6633A6D38}"/>
          </ac:spMkLst>
        </pc:spChg>
        <pc:graphicFrameChg chg="add mod ord modGraphic">
          <ac:chgData name="Cedeno Canas, Lizel" userId="e97b2a05-8403-4b22-9d18-461a6494af19" providerId="ADAL" clId="{A4FFF930-15B6-42CB-9D03-3CF5278D6C31}" dt="2023-03-25T15:15:21.422" v="466"/>
          <ac:graphicFrameMkLst>
            <pc:docMk/>
            <pc:sldMk cId="1224287267" sldId="271"/>
            <ac:graphicFrameMk id="4" creationId="{E1613FF9-A00A-4C6D-C121-6406609744C0}"/>
          </ac:graphicFrameMkLst>
        </pc:graphicFrameChg>
      </pc:sldChg>
      <pc:sldChg chg="modSp new del mod">
        <pc:chgData name="Cedeno Canas, Lizel" userId="e97b2a05-8403-4b22-9d18-461a6494af19" providerId="ADAL" clId="{A4FFF930-15B6-42CB-9D03-3CF5278D6C31}" dt="2023-03-25T15:33:49.492" v="676" actId="47"/>
        <pc:sldMkLst>
          <pc:docMk/>
          <pc:sldMk cId="4103375254" sldId="271"/>
        </pc:sldMkLst>
        <pc:spChg chg="mod">
          <ac:chgData name="Cedeno Canas, Lizel" userId="e97b2a05-8403-4b22-9d18-461a6494af19" providerId="ADAL" clId="{A4FFF930-15B6-42CB-9D03-3CF5278D6C31}" dt="2023-03-25T15:23:58.032" v="627" actId="122"/>
          <ac:spMkLst>
            <pc:docMk/>
            <pc:sldMk cId="4103375254" sldId="271"/>
            <ac:spMk id="2" creationId="{063ABB91-930C-4DBB-D1D7-25D07F58E45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479383F-A229-48FB-A63E-B482F9BBCFD6}" type="datetimeFigureOut">
              <a:rPr lang="en-IN" smtClean="0"/>
              <a:t>25-03-2023</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D15C74-22EC-4CFC-94B4-053A0B9CE154}" type="slidenum">
              <a:rPr lang="en-IN" smtClean="0"/>
              <a:t>‹#›</a:t>
            </a:fld>
            <a:endParaRPr lang="en-IN"/>
          </a:p>
        </p:txBody>
      </p:sp>
    </p:spTree>
    <p:extLst>
      <p:ext uri="{BB962C8B-B14F-4D97-AF65-F5344CB8AC3E}">
        <p14:creationId xmlns:p14="http://schemas.microsoft.com/office/powerpoint/2010/main" val="19976187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D2D15C74-22EC-4CFC-94B4-053A0B9CE154}" type="slidenum">
              <a:rPr lang="en-IN" smtClean="0"/>
              <a:t>2</a:t>
            </a:fld>
            <a:endParaRPr lang="en-IN"/>
          </a:p>
        </p:txBody>
      </p:sp>
    </p:spTree>
    <p:extLst>
      <p:ext uri="{BB962C8B-B14F-4D97-AF65-F5344CB8AC3E}">
        <p14:creationId xmlns:p14="http://schemas.microsoft.com/office/powerpoint/2010/main" val="30326596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D2D15C74-22EC-4CFC-94B4-053A0B9CE154}" type="slidenum">
              <a:rPr lang="en-IN" smtClean="0"/>
              <a:t>3</a:t>
            </a:fld>
            <a:endParaRPr lang="en-IN"/>
          </a:p>
        </p:txBody>
      </p:sp>
    </p:spTree>
    <p:extLst>
      <p:ext uri="{BB962C8B-B14F-4D97-AF65-F5344CB8AC3E}">
        <p14:creationId xmlns:p14="http://schemas.microsoft.com/office/powerpoint/2010/main" val="38363415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D2D15C74-22EC-4CFC-94B4-053A0B9CE154}" type="slidenum">
              <a:rPr lang="en-IN" smtClean="0"/>
              <a:t>4</a:t>
            </a:fld>
            <a:endParaRPr lang="en-IN"/>
          </a:p>
        </p:txBody>
      </p:sp>
    </p:spTree>
    <p:extLst>
      <p:ext uri="{BB962C8B-B14F-4D97-AF65-F5344CB8AC3E}">
        <p14:creationId xmlns:p14="http://schemas.microsoft.com/office/powerpoint/2010/main" val="4608591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D2D15C74-22EC-4CFC-94B4-053A0B9CE154}" type="slidenum">
              <a:rPr lang="en-IN" smtClean="0"/>
              <a:t>5</a:t>
            </a:fld>
            <a:endParaRPr lang="en-IN"/>
          </a:p>
        </p:txBody>
      </p:sp>
    </p:spTree>
    <p:extLst>
      <p:ext uri="{BB962C8B-B14F-4D97-AF65-F5344CB8AC3E}">
        <p14:creationId xmlns:p14="http://schemas.microsoft.com/office/powerpoint/2010/main" val="33314180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Times New Roman" panose="02020603050405020304" pitchFamily="18" charset="0"/>
                <a:ea typeface="Times New Roman" panose="02020603050405020304" pitchFamily="18" charset="0"/>
              </a:rPr>
              <a:t>The role of HR professionals is crucial for any organisation, and TESCO is no exception. The behaviours that were expected of HR professionals in TESCO include a strong work ethic, integrity, adaptability, the ability to work under pressure, and a thorough understanding of HR policies and regulations. HR professionals must be able to maintain confidentiality and impartiality while handling employee grievances, disputes and disciplinary issues. The combination of these behaviours will help TESCO to maintain a healthy workplace and retain its position as one of the UK's leading retailers.</a:t>
            </a:r>
          </a:p>
          <a:p>
            <a:endParaRPr lang="en-IN" dirty="0"/>
          </a:p>
        </p:txBody>
      </p:sp>
      <p:sp>
        <p:nvSpPr>
          <p:cNvPr id="4" name="Slide Number Placeholder 3"/>
          <p:cNvSpPr>
            <a:spLocks noGrp="1"/>
          </p:cNvSpPr>
          <p:nvPr>
            <p:ph type="sldNum" sz="quarter" idx="5"/>
          </p:nvPr>
        </p:nvSpPr>
        <p:spPr/>
        <p:txBody>
          <a:bodyPr/>
          <a:lstStyle/>
          <a:p>
            <a:fld id="{D2D15C74-22EC-4CFC-94B4-053A0B9CE154}" type="slidenum">
              <a:rPr lang="en-IN" smtClean="0"/>
              <a:t>6</a:t>
            </a:fld>
            <a:endParaRPr lang="en-IN"/>
          </a:p>
        </p:txBody>
      </p:sp>
    </p:spTree>
    <p:extLst>
      <p:ext uri="{BB962C8B-B14F-4D97-AF65-F5344CB8AC3E}">
        <p14:creationId xmlns:p14="http://schemas.microsoft.com/office/powerpoint/2010/main" val="7532491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Times New Roman" panose="02020603050405020304" pitchFamily="18" charset="0"/>
                <a:ea typeface="Times New Roman" panose="02020603050405020304" pitchFamily="18" charset="0"/>
              </a:rPr>
              <a:t>As an HR professional, I must have excellent communication and interpersonal skills. In order to develop as an HR professional I must improve my teamwork skills and active-listening skills to prosper in the job field. From the above study, it can be understood that knowledge of employment laws, regulations and policies and many more are needed to improve the HR profession at TESCO. From the above case study, I am able to understand that I need to improve my active listening skills to mitigate employee issues. I am also able to understand that I lack leadership skills which I need to improve to prosper in my job role. According to other colleagues of mine, I need to improve my time management and behaviour to maintain a positive environment in the organisation. Thus from the above study, it can be concluded these are my weaknesses and strengths while working as an HR professional at TESCO. </a:t>
            </a:r>
          </a:p>
          <a:p>
            <a:endParaRPr lang="en-IN" dirty="0"/>
          </a:p>
        </p:txBody>
      </p:sp>
      <p:sp>
        <p:nvSpPr>
          <p:cNvPr id="4" name="Slide Number Placeholder 3"/>
          <p:cNvSpPr>
            <a:spLocks noGrp="1"/>
          </p:cNvSpPr>
          <p:nvPr>
            <p:ph type="sldNum" sz="quarter" idx="5"/>
          </p:nvPr>
        </p:nvSpPr>
        <p:spPr/>
        <p:txBody>
          <a:bodyPr/>
          <a:lstStyle/>
          <a:p>
            <a:fld id="{D2D15C74-22EC-4CFC-94B4-053A0B9CE154}" type="slidenum">
              <a:rPr lang="en-IN" smtClean="0"/>
              <a:t>7</a:t>
            </a:fld>
            <a:endParaRPr lang="en-IN"/>
          </a:p>
        </p:txBody>
      </p:sp>
    </p:spTree>
    <p:extLst>
      <p:ext uri="{BB962C8B-B14F-4D97-AF65-F5344CB8AC3E}">
        <p14:creationId xmlns:p14="http://schemas.microsoft.com/office/powerpoint/2010/main" val="15205719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Times New Roman" panose="02020603050405020304" pitchFamily="18" charset="0"/>
                <a:ea typeface="Times New Roman" panose="02020603050405020304" pitchFamily="18" charset="0"/>
              </a:rPr>
              <a:t>As an HR professional Excellent communication skills will act as an opportunity in building relationships with employees. Good teamwork skills will also act as an opportunity to maintain a work balance. Due to my good communication skills, I can get advantages during digital recruitment. As good communication skills gave me an advantage during digital recruitment, it will further help me to hire employees which is a great opportunity to use my strengths. I cannot keep calm in difficult situations which will act as a threat in this profession. In a competitive scenario risk management skills will affect me which will be a potential threat to me. </a:t>
            </a:r>
          </a:p>
          <a:p>
            <a:endParaRPr lang="en-IN" dirty="0"/>
          </a:p>
        </p:txBody>
      </p:sp>
      <p:sp>
        <p:nvSpPr>
          <p:cNvPr id="4" name="Slide Number Placeholder 3"/>
          <p:cNvSpPr>
            <a:spLocks noGrp="1"/>
          </p:cNvSpPr>
          <p:nvPr>
            <p:ph type="sldNum" sz="quarter" idx="5"/>
          </p:nvPr>
        </p:nvSpPr>
        <p:spPr/>
        <p:txBody>
          <a:bodyPr/>
          <a:lstStyle/>
          <a:p>
            <a:fld id="{D2D15C74-22EC-4CFC-94B4-053A0B9CE154}" type="slidenum">
              <a:rPr lang="en-IN" smtClean="0"/>
              <a:t>8</a:t>
            </a:fld>
            <a:endParaRPr lang="en-IN"/>
          </a:p>
        </p:txBody>
      </p:sp>
    </p:spTree>
    <p:extLst>
      <p:ext uri="{BB962C8B-B14F-4D97-AF65-F5344CB8AC3E}">
        <p14:creationId xmlns:p14="http://schemas.microsoft.com/office/powerpoint/2010/main" val="26497298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D2D15C74-22EC-4CFC-94B4-053A0B9CE154}" type="slidenum">
              <a:rPr lang="en-IN" smtClean="0"/>
              <a:t>9</a:t>
            </a:fld>
            <a:endParaRPr lang="en-IN"/>
          </a:p>
        </p:txBody>
      </p:sp>
    </p:spTree>
    <p:extLst>
      <p:ext uri="{BB962C8B-B14F-4D97-AF65-F5344CB8AC3E}">
        <p14:creationId xmlns:p14="http://schemas.microsoft.com/office/powerpoint/2010/main" val="1813569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D2D15C74-22EC-4CFC-94B4-053A0B9CE154}" type="slidenum">
              <a:rPr lang="en-IN" smtClean="0"/>
              <a:t>10</a:t>
            </a:fld>
            <a:endParaRPr lang="en-IN"/>
          </a:p>
        </p:txBody>
      </p:sp>
    </p:spTree>
    <p:extLst>
      <p:ext uri="{BB962C8B-B14F-4D97-AF65-F5344CB8AC3E}">
        <p14:creationId xmlns:p14="http://schemas.microsoft.com/office/powerpoint/2010/main" val="27690954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IN" sz="1800" dirty="0">
                <a:effectLst/>
                <a:latin typeface="Times New Roman" panose="02020603050405020304" pitchFamily="18" charset="0"/>
                <a:ea typeface="Times New Roman" panose="02020603050405020304" pitchFamily="18" charset="0"/>
              </a:rPr>
              <a:t>As an HR professional technological skills and knowledge plays a critical role in achieving the objective and goals of the organisation. The presentation consists of a brief introduction to the organisation for which I am working as an HR professional. In order to analyse the strengths and weaknesses a description of skills, knowledge and behaviour is needed that helps to prosper in the job role. The presentation also contains a SWOT analysis to identify my strengths and weakness that can be possible opportunities and threats. And lastly, the presentation also explains the benefits of training and development of employees, HR professionals and organisational. Thus it can be concluded that training and development plays a crucial role in organisational success. </a:t>
            </a:r>
          </a:p>
          <a:p>
            <a:pPr algn="just">
              <a:lnSpc>
                <a:spcPct val="150000"/>
              </a:lnSpc>
            </a:pPr>
            <a:br>
              <a:rPr lang="en-IN" sz="1800" b="1" dirty="0">
                <a:effectLst/>
                <a:latin typeface="Times New Roman" panose="02020603050405020304" pitchFamily="18" charset="0"/>
                <a:ea typeface="Times New Roman" panose="02020603050405020304" pitchFamily="18" charset="0"/>
              </a:rPr>
            </a:br>
            <a:r>
              <a:rPr lang="en-IN" sz="1800" b="1" kern="0" dirty="0">
                <a:effectLst/>
                <a:latin typeface="Times New Roman" panose="02020603050405020304" pitchFamily="18" charset="0"/>
              </a:rPr>
              <a:t> </a:t>
            </a:r>
          </a:p>
          <a:p>
            <a:endParaRPr lang="en-IN" dirty="0"/>
          </a:p>
        </p:txBody>
      </p:sp>
      <p:sp>
        <p:nvSpPr>
          <p:cNvPr id="4" name="Slide Number Placeholder 3"/>
          <p:cNvSpPr>
            <a:spLocks noGrp="1"/>
          </p:cNvSpPr>
          <p:nvPr>
            <p:ph type="sldNum" sz="quarter" idx="5"/>
          </p:nvPr>
        </p:nvSpPr>
        <p:spPr/>
        <p:txBody>
          <a:bodyPr/>
          <a:lstStyle/>
          <a:p>
            <a:fld id="{D2D15C74-22EC-4CFC-94B4-053A0B9CE154}" type="slidenum">
              <a:rPr lang="en-IN" smtClean="0"/>
              <a:t>13</a:t>
            </a:fld>
            <a:endParaRPr lang="en-IN"/>
          </a:p>
        </p:txBody>
      </p:sp>
    </p:spTree>
    <p:extLst>
      <p:ext uri="{BB962C8B-B14F-4D97-AF65-F5344CB8AC3E}">
        <p14:creationId xmlns:p14="http://schemas.microsoft.com/office/powerpoint/2010/main" val="289843449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BF0B218A-F8EE-430F-B1F2-93BE36421010}" type="datetimeFigureOut">
              <a:rPr lang="en-IN" smtClean="0"/>
              <a:t>25-03-2023</a:t>
            </a:fld>
            <a:endParaRPr lang="en-IN"/>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IN"/>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BD76EC3F-27C4-4398-BC65-417D18B818A7}" type="slidenum">
              <a:rPr lang="en-IN" smtClean="0"/>
              <a:t>‹#›</a:t>
            </a:fld>
            <a:endParaRPr lang="en-IN"/>
          </a:p>
        </p:txBody>
      </p:sp>
    </p:spTree>
    <p:extLst>
      <p:ext uri="{BB962C8B-B14F-4D97-AF65-F5344CB8AC3E}">
        <p14:creationId xmlns:p14="http://schemas.microsoft.com/office/powerpoint/2010/main" val="5444470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0B218A-F8EE-430F-B1F2-93BE36421010}" type="datetimeFigureOut">
              <a:rPr lang="en-IN" smtClean="0"/>
              <a:t>25-03-2023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D76EC3F-27C4-4398-BC65-417D18B818A7}" type="slidenum">
              <a:rPr lang="en-IN" smtClean="0"/>
              <a:t>‹#›</a:t>
            </a:fld>
            <a:endParaRPr lang="en-IN"/>
          </a:p>
        </p:txBody>
      </p:sp>
    </p:spTree>
    <p:extLst>
      <p:ext uri="{BB962C8B-B14F-4D97-AF65-F5344CB8AC3E}">
        <p14:creationId xmlns:p14="http://schemas.microsoft.com/office/powerpoint/2010/main" val="6808486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0B218A-F8EE-430F-B1F2-93BE36421010}" type="datetimeFigureOut">
              <a:rPr lang="en-IN" smtClean="0"/>
              <a:t>25-03-2023</a:t>
            </a:fld>
            <a:endParaRPr lang="en-IN"/>
          </a:p>
        </p:txBody>
      </p:sp>
      <p:sp>
        <p:nvSpPr>
          <p:cNvPr id="5" name="Footer Placeholder 4"/>
          <p:cNvSpPr>
            <a:spLocks noGrp="1"/>
          </p:cNvSpPr>
          <p:nvPr>
            <p:ph type="ftr" sz="quarter" idx="11"/>
          </p:nvPr>
        </p:nvSpPr>
        <p:spPr/>
        <p:txBody>
          <a:bodyPr/>
          <a:lstStyle/>
          <a:p>
            <a:endParaRPr lang="en-IN"/>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D76EC3F-27C4-4398-BC65-417D18B818A7}" type="slidenum">
              <a:rPr lang="en-IN" smtClean="0"/>
              <a:t>‹#›</a:t>
            </a:fld>
            <a:endParaRPr lang="en-IN"/>
          </a:p>
        </p:txBody>
      </p:sp>
    </p:spTree>
    <p:extLst>
      <p:ext uri="{BB962C8B-B14F-4D97-AF65-F5344CB8AC3E}">
        <p14:creationId xmlns:p14="http://schemas.microsoft.com/office/powerpoint/2010/main" val="3200601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0B218A-F8EE-430F-B1F2-93BE36421010}" type="datetimeFigureOut">
              <a:rPr lang="en-IN" smtClean="0"/>
              <a:t>25-03-2023</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D76EC3F-27C4-4398-BC65-417D18B818A7}" type="slidenum">
              <a:rPr lang="en-IN" smtClean="0"/>
              <a:t>‹#›</a:t>
            </a:fld>
            <a:endParaRPr lang="en-IN"/>
          </a:p>
        </p:txBody>
      </p:sp>
    </p:spTree>
    <p:extLst>
      <p:ext uri="{BB962C8B-B14F-4D97-AF65-F5344CB8AC3E}">
        <p14:creationId xmlns:p14="http://schemas.microsoft.com/office/powerpoint/2010/main" val="20525395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0B218A-F8EE-430F-B1F2-93BE36421010}" type="datetimeFigureOut">
              <a:rPr lang="en-IN" smtClean="0"/>
              <a:t>25-03-2023</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BD76EC3F-27C4-4398-BC65-417D18B818A7}" type="slidenum">
              <a:rPr lang="en-IN" smtClean="0"/>
              <a:t>‹#›</a:t>
            </a:fld>
            <a:endParaRPr lang="en-IN"/>
          </a:p>
        </p:txBody>
      </p:sp>
    </p:spTree>
    <p:extLst>
      <p:ext uri="{BB962C8B-B14F-4D97-AF65-F5344CB8AC3E}">
        <p14:creationId xmlns:p14="http://schemas.microsoft.com/office/powerpoint/2010/main" val="4064697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F0B218A-F8EE-430F-B1F2-93BE36421010}" type="datetimeFigureOut">
              <a:rPr lang="en-IN" smtClean="0"/>
              <a:t>25-03-2023</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D76EC3F-27C4-4398-BC65-417D18B818A7}" type="slidenum">
              <a:rPr lang="en-IN" smtClean="0"/>
              <a:t>‹#›</a:t>
            </a:fld>
            <a:endParaRPr lang="en-IN"/>
          </a:p>
        </p:txBody>
      </p:sp>
    </p:spTree>
    <p:extLst>
      <p:ext uri="{BB962C8B-B14F-4D97-AF65-F5344CB8AC3E}">
        <p14:creationId xmlns:p14="http://schemas.microsoft.com/office/powerpoint/2010/main" val="34074536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0B218A-F8EE-430F-B1F2-93BE36421010}" type="datetimeFigureOut">
              <a:rPr lang="en-IN" smtClean="0"/>
              <a:t>25-03-2023</a:t>
            </a:fld>
            <a:endParaRPr lang="en-IN"/>
          </a:p>
        </p:txBody>
      </p:sp>
      <p:sp>
        <p:nvSpPr>
          <p:cNvPr id="3" name="Footer Placeholder 2"/>
          <p:cNvSpPr>
            <a:spLocks noGrp="1"/>
          </p:cNvSpPr>
          <p:nvPr>
            <p:ph type="ftr" sz="quarter" idx="11"/>
          </p:nvPr>
        </p:nvSpPr>
        <p:spPr/>
        <p:txBody>
          <a:bodyPr/>
          <a:lstStyle/>
          <a:p>
            <a:endParaRPr lang="en-IN"/>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BD76EC3F-27C4-4398-BC65-417D18B818A7}" type="slidenum">
              <a:rPr lang="en-IN" smtClean="0"/>
              <a:t>‹#›</a:t>
            </a:fld>
            <a:endParaRPr lang="en-IN"/>
          </a:p>
        </p:txBody>
      </p:sp>
    </p:spTree>
    <p:extLst>
      <p:ext uri="{BB962C8B-B14F-4D97-AF65-F5344CB8AC3E}">
        <p14:creationId xmlns:p14="http://schemas.microsoft.com/office/powerpoint/2010/main" val="16304551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F0B218A-F8EE-430F-B1F2-93BE36421010}" type="datetimeFigureOut">
              <a:rPr lang="en-IN" smtClean="0"/>
              <a:t>25-03-2023</a:t>
            </a:fld>
            <a:endParaRPr lang="en-IN"/>
          </a:p>
        </p:txBody>
      </p:sp>
      <p:sp>
        <p:nvSpPr>
          <p:cNvPr id="6" name="Footer Placeholder 5"/>
          <p:cNvSpPr>
            <a:spLocks noGrp="1"/>
          </p:cNvSpPr>
          <p:nvPr>
            <p:ph type="ftr" sz="quarter" idx="11"/>
          </p:nvPr>
        </p:nvSpPr>
        <p:spPr/>
        <p:txBody>
          <a:bodyPr/>
          <a:lstStyle/>
          <a:p>
            <a:endParaRPr lang="en-IN"/>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BD76EC3F-27C4-4398-BC65-417D18B818A7}" type="slidenum">
              <a:rPr lang="en-IN" smtClean="0"/>
              <a:t>‹#›</a:t>
            </a:fld>
            <a:endParaRPr lang="en-IN"/>
          </a:p>
        </p:txBody>
      </p:sp>
    </p:spTree>
    <p:extLst>
      <p:ext uri="{BB962C8B-B14F-4D97-AF65-F5344CB8AC3E}">
        <p14:creationId xmlns:p14="http://schemas.microsoft.com/office/powerpoint/2010/main" val="42535375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F0B218A-F8EE-430F-B1F2-93BE36421010}" type="datetimeFigureOut">
              <a:rPr lang="en-IN" smtClean="0"/>
              <a:t>25-03-2023</a:t>
            </a:fld>
            <a:endParaRPr lang="en-IN"/>
          </a:p>
        </p:txBody>
      </p:sp>
      <p:sp>
        <p:nvSpPr>
          <p:cNvPr id="6" name="Footer Placeholder 5"/>
          <p:cNvSpPr>
            <a:spLocks noGrp="1"/>
          </p:cNvSpPr>
          <p:nvPr>
            <p:ph type="ftr" sz="quarter" idx="11"/>
          </p:nvPr>
        </p:nvSpPr>
        <p:spPr/>
        <p:txBody>
          <a:bodyPr/>
          <a:lstStyle/>
          <a:p>
            <a:endParaRPr lang="en-IN"/>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BD76EC3F-27C4-4398-BC65-417D18B818A7}" type="slidenum">
              <a:rPr lang="en-IN" smtClean="0"/>
              <a:t>‹#›</a:t>
            </a:fld>
            <a:endParaRPr lang="en-IN"/>
          </a:p>
        </p:txBody>
      </p:sp>
    </p:spTree>
    <p:extLst>
      <p:ext uri="{BB962C8B-B14F-4D97-AF65-F5344CB8AC3E}">
        <p14:creationId xmlns:p14="http://schemas.microsoft.com/office/powerpoint/2010/main" val="27169317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F0B218A-F8EE-430F-B1F2-93BE36421010}" type="datetimeFigureOut">
              <a:rPr lang="en-IN" smtClean="0"/>
              <a:t>25-03-2023</a:t>
            </a:fld>
            <a:endParaRPr lang="en-IN"/>
          </a:p>
        </p:txBody>
      </p:sp>
      <p:sp>
        <p:nvSpPr>
          <p:cNvPr id="6" name="Footer Placeholder 5"/>
          <p:cNvSpPr>
            <a:spLocks noGrp="1"/>
          </p:cNvSpPr>
          <p:nvPr>
            <p:ph type="ftr" sz="quarter" idx="11"/>
          </p:nvPr>
        </p:nvSpPr>
        <p:spPr/>
        <p:txBody>
          <a:bodyPr/>
          <a:lstStyle/>
          <a:p>
            <a:endParaRPr lang="en-IN"/>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BD76EC3F-27C4-4398-BC65-417D18B818A7}" type="slidenum">
              <a:rPr lang="en-IN" smtClean="0"/>
              <a:t>‹#›</a:t>
            </a:fld>
            <a:endParaRPr lang="en-IN"/>
          </a:p>
        </p:txBody>
      </p:sp>
    </p:spTree>
    <p:extLst>
      <p:ext uri="{BB962C8B-B14F-4D97-AF65-F5344CB8AC3E}">
        <p14:creationId xmlns:p14="http://schemas.microsoft.com/office/powerpoint/2010/main" val="29731159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BF0B218A-F8EE-430F-B1F2-93BE36421010}" type="datetimeFigureOut">
              <a:rPr lang="en-IN" smtClean="0"/>
              <a:t>25-03-2023</a:t>
            </a:fld>
            <a:endParaRPr lang="en-IN"/>
          </a:p>
        </p:txBody>
      </p:sp>
      <p:sp>
        <p:nvSpPr>
          <p:cNvPr id="5" name="Footer Placeholder 4"/>
          <p:cNvSpPr>
            <a:spLocks noGrp="1"/>
          </p:cNvSpPr>
          <p:nvPr>
            <p:ph type="ftr" sz="quarter" idx="11"/>
          </p:nvPr>
        </p:nvSpPr>
        <p:spPr/>
        <p:txBody>
          <a:bodyPr/>
          <a:lstStyle/>
          <a:p>
            <a:endParaRPr lang="en-IN"/>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D76EC3F-27C4-4398-BC65-417D18B818A7}" type="slidenum">
              <a:rPr lang="en-IN" smtClean="0"/>
              <a:t>‹#›</a:t>
            </a:fld>
            <a:endParaRPr lang="en-IN"/>
          </a:p>
        </p:txBody>
      </p:sp>
    </p:spTree>
    <p:extLst>
      <p:ext uri="{BB962C8B-B14F-4D97-AF65-F5344CB8AC3E}">
        <p14:creationId xmlns:p14="http://schemas.microsoft.com/office/powerpoint/2010/main" val="22593126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BF0B218A-F8EE-430F-B1F2-93BE36421010}" type="datetimeFigureOut">
              <a:rPr lang="en-IN" smtClean="0"/>
              <a:t>25-03-2023</a:t>
            </a:fld>
            <a:endParaRPr lang="en-IN"/>
          </a:p>
        </p:txBody>
      </p:sp>
      <p:sp>
        <p:nvSpPr>
          <p:cNvPr id="5" name="Footer Placeholder 4"/>
          <p:cNvSpPr>
            <a:spLocks noGrp="1"/>
          </p:cNvSpPr>
          <p:nvPr>
            <p:ph type="ftr" sz="quarter" idx="11"/>
          </p:nvPr>
        </p:nvSpPr>
        <p:spPr/>
        <p:txBody>
          <a:bodyPr/>
          <a:lstStyle/>
          <a:p>
            <a:endParaRPr lang="en-IN"/>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D76EC3F-27C4-4398-BC65-417D18B818A7}" type="slidenum">
              <a:rPr lang="en-IN" smtClean="0"/>
              <a:t>‹#›</a:t>
            </a:fld>
            <a:endParaRPr lang="en-IN"/>
          </a:p>
        </p:txBody>
      </p:sp>
    </p:spTree>
    <p:extLst>
      <p:ext uri="{BB962C8B-B14F-4D97-AF65-F5344CB8AC3E}">
        <p14:creationId xmlns:p14="http://schemas.microsoft.com/office/powerpoint/2010/main" val="10165154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0B218A-F8EE-430F-B1F2-93BE36421010}" type="datetimeFigureOut">
              <a:rPr lang="en-IN" smtClean="0"/>
              <a:t>25-03-2023</a:t>
            </a:fld>
            <a:endParaRPr lang="en-IN"/>
          </a:p>
        </p:txBody>
      </p:sp>
      <p:sp>
        <p:nvSpPr>
          <p:cNvPr id="5" name="Footer Placeholder 4"/>
          <p:cNvSpPr>
            <a:spLocks noGrp="1"/>
          </p:cNvSpPr>
          <p:nvPr>
            <p:ph type="ftr" sz="quarter" idx="11"/>
          </p:nvPr>
        </p:nvSpPr>
        <p:spPr/>
        <p:txBody>
          <a:bodyPr/>
          <a:lstStyle/>
          <a:p>
            <a:endParaRPr lang="en-IN"/>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D76EC3F-27C4-4398-BC65-417D18B818A7}" type="slidenum">
              <a:rPr lang="en-IN" smtClean="0"/>
              <a:t>‹#›</a:t>
            </a:fld>
            <a:endParaRPr lang="en-IN"/>
          </a:p>
        </p:txBody>
      </p:sp>
    </p:spTree>
    <p:extLst>
      <p:ext uri="{BB962C8B-B14F-4D97-AF65-F5344CB8AC3E}">
        <p14:creationId xmlns:p14="http://schemas.microsoft.com/office/powerpoint/2010/main" val="28853812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BF0B218A-F8EE-430F-B1F2-93BE36421010}" type="datetimeFigureOut">
              <a:rPr lang="en-IN" smtClean="0"/>
              <a:t>25-03-2023</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BD76EC3F-27C4-4398-BC65-417D18B818A7}" type="slidenum">
              <a:rPr lang="en-IN" smtClean="0"/>
              <a:t>‹#›</a:t>
            </a:fld>
            <a:endParaRPr lang="en-IN"/>
          </a:p>
        </p:txBody>
      </p:sp>
    </p:spTree>
    <p:extLst>
      <p:ext uri="{BB962C8B-B14F-4D97-AF65-F5344CB8AC3E}">
        <p14:creationId xmlns:p14="http://schemas.microsoft.com/office/powerpoint/2010/main" val="3999173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BF0B218A-F8EE-430F-B1F2-93BE36421010}" type="datetimeFigureOut">
              <a:rPr lang="en-IN" smtClean="0"/>
              <a:t>25-03-2023</a:t>
            </a:fld>
            <a:endParaRPr lang="en-IN"/>
          </a:p>
        </p:txBody>
      </p:sp>
      <p:sp>
        <p:nvSpPr>
          <p:cNvPr id="8" name="Footer Placeholder 7"/>
          <p:cNvSpPr>
            <a:spLocks noGrp="1"/>
          </p:cNvSpPr>
          <p:nvPr>
            <p:ph type="ftr" sz="quarter" idx="11"/>
          </p:nvPr>
        </p:nvSpPr>
        <p:spPr>
          <a:xfrm>
            <a:off x="561111" y="6391838"/>
            <a:ext cx="3644282" cy="304801"/>
          </a:xfrm>
        </p:spPr>
        <p:txBody>
          <a:bodyPr/>
          <a:lstStyle/>
          <a:p>
            <a:endParaRPr lang="en-IN"/>
          </a:p>
        </p:txBody>
      </p:sp>
      <p:sp>
        <p:nvSpPr>
          <p:cNvPr id="9" name="Slide Number Placeholder 8"/>
          <p:cNvSpPr>
            <a:spLocks noGrp="1"/>
          </p:cNvSpPr>
          <p:nvPr>
            <p:ph type="sldNum" sz="quarter" idx="12"/>
          </p:nvPr>
        </p:nvSpPr>
        <p:spPr/>
        <p:txBody>
          <a:bodyPr/>
          <a:lstStyle/>
          <a:p>
            <a:fld id="{BD76EC3F-27C4-4398-BC65-417D18B818A7}" type="slidenum">
              <a:rPr lang="en-IN" smtClean="0"/>
              <a:t>‹#›</a:t>
            </a:fld>
            <a:endParaRPr lang="en-IN"/>
          </a:p>
        </p:txBody>
      </p:sp>
    </p:spTree>
    <p:extLst>
      <p:ext uri="{BB962C8B-B14F-4D97-AF65-F5344CB8AC3E}">
        <p14:creationId xmlns:p14="http://schemas.microsoft.com/office/powerpoint/2010/main" val="21208113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BF0B218A-F8EE-430F-B1F2-93BE36421010}" type="datetimeFigureOut">
              <a:rPr lang="en-IN" smtClean="0"/>
              <a:t>25-03-2023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D76EC3F-27C4-4398-BC65-417D18B818A7}" type="slidenum">
              <a:rPr lang="en-IN" smtClean="0"/>
              <a:t>‹#›</a:t>
            </a:fld>
            <a:endParaRPr lang="en-IN"/>
          </a:p>
        </p:txBody>
      </p:sp>
    </p:spTree>
    <p:extLst>
      <p:ext uri="{BB962C8B-B14F-4D97-AF65-F5344CB8AC3E}">
        <p14:creationId xmlns:p14="http://schemas.microsoft.com/office/powerpoint/2010/main" val="6644058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BF0B218A-F8EE-430F-B1F2-93BE36421010}" type="datetimeFigureOut">
              <a:rPr lang="en-IN" smtClean="0"/>
              <a:t>25-03-2023</a:t>
            </a:fld>
            <a:endParaRPr lang="en-IN"/>
          </a:p>
        </p:txBody>
      </p:sp>
      <p:sp>
        <p:nvSpPr>
          <p:cNvPr id="5" name="Footer Placeholder 4"/>
          <p:cNvSpPr>
            <a:spLocks noGrp="1"/>
          </p:cNvSpPr>
          <p:nvPr>
            <p:ph type="ftr" sz="quarter" idx="11"/>
          </p:nvPr>
        </p:nvSpPr>
        <p:spPr/>
        <p:txBody>
          <a:bodyPr/>
          <a:lstStyle/>
          <a:p>
            <a:endParaRPr lang="en-IN"/>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D76EC3F-27C4-4398-BC65-417D18B818A7}" type="slidenum">
              <a:rPr lang="en-IN" smtClean="0"/>
              <a:t>‹#›</a:t>
            </a:fld>
            <a:endParaRPr lang="en-IN"/>
          </a:p>
        </p:txBody>
      </p:sp>
    </p:spTree>
    <p:extLst>
      <p:ext uri="{BB962C8B-B14F-4D97-AF65-F5344CB8AC3E}">
        <p14:creationId xmlns:p14="http://schemas.microsoft.com/office/powerpoint/2010/main" val="10903960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BF0B218A-F8EE-430F-B1F2-93BE36421010}" type="datetimeFigureOut">
              <a:rPr lang="en-IN" smtClean="0"/>
              <a:t>25-03-2023</a:t>
            </a:fld>
            <a:endParaRPr lang="en-IN"/>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IN"/>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BD76EC3F-27C4-4398-BC65-417D18B818A7}" type="slidenum">
              <a:rPr lang="en-IN" smtClean="0"/>
              <a:t>‹#›</a:t>
            </a:fld>
            <a:endParaRPr lang="en-IN"/>
          </a:p>
        </p:txBody>
      </p:sp>
    </p:spTree>
    <p:extLst>
      <p:ext uri="{BB962C8B-B14F-4D97-AF65-F5344CB8AC3E}">
        <p14:creationId xmlns:p14="http://schemas.microsoft.com/office/powerpoint/2010/main" val="2303113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emerald.com/insight/search?q=Bromley%20H.%20Kniveton"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emerald.com/insight/publication/issn/0309-0590" TargetMode="External"/><Relationship Id="rId2" Type="http://schemas.openxmlformats.org/officeDocument/2006/relationships/hyperlink" Target="https://www.emerald.com/insight/search?q=Bromley%20H.%20Kniveton"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7084313B-C03D-4981-9786-879159A6039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9" name="Rectangle 8">
              <a:extLst>
                <a:ext uri="{FF2B5EF4-FFF2-40B4-BE49-F238E27FC236}">
                  <a16:creationId xmlns:a16="http://schemas.microsoft.com/office/drawing/2014/main" id="{A99190B9-52DD-45DC-BE21-AACE88FEC7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Oval 9">
              <a:extLst>
                <a:ext uri="{FF2B5EF4-FFF2-40B4-BE49-F238E27FC236}">
                  <a16:creationId xmlns:a16="http://schemas.microsoft.com/office/drawing/2014/main" id="{D1EE260A-12FB-4D71-A318-71BED7FF31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0">
              <a:extLst>
                <a:ext uri="{FF2B5EF4-FFF2-40B4-BE49-F238E27FC236}">
                  <a16:creationId xmlns:a16="http://schemas.microsoft.com/office/drawing/2014/main" id="{B52EC39A-8D44-4CEF-820F-A442CFA42D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a:extLst>
                <a:ext uri="{FF2B5EF4-FFF2-40B4-BE49-F238E27FC236}">
                  <a16:creationId xmlns:a16="http://schemas.microsoft.com/office/drawing/2014/main" id="{2D010773-529F-4A3D-A0AB-E7CE12DC61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a:extLst>
                <a:ext uri="{FF2B5EF4-FFF2-40B4-BE49-F238E27FC236}">
                  <a16:creationId xmlns:a16="http://schemas.microsoft.com/office/drawing/2014/main" id="{D7582733-2D5B-4103-A63C-0D0D817804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a:extLst>
                <a:ext uri="{FF2B5EF4-FFF2-40B4-BE49-F238E27FC236}">
                  <a16:creationId xmlns:a16="http://schemas.microsoft.com/office/drawing/2014/main" id="{6D073C2A-0E86-458E-88D4-27124FDADC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Freeform 5">
              <a:extLst>
                <a:ext uri="{FF2B5EF4-FFF2-40B4-BE49-F238E27FC236}">
                  <a16:creationId xmlns:a16="http://schemas.microsoft.com/office/drawing/2014/main" id="{01A64F04-7AF7-48B9-A1B0-956BBCEEFE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Freeform 5">
              <a:extLst>
                <a:ext uri="{FF2B5EF4-FFF2-40B4-BE49-F238E27FC236}">
                  <a16:creationId xmlns:a16="http://schemas.microsoft.com/office/drawing/2014/main" id="{989ABE99-7694-4211-A627-459BE5422B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7" name="Freeform 5">
              <a:extLst>
                <a:ext uri="{FF2B5EF4-FFF2-40B4-BE49-F238E27FC236}">
                  <a16:creationId xmlns:a16="http://schemas.microsoft.com/office/drawing/2014/main" id="{254B4214-6F53-497C-8322-9CE8158AA33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9" name="Rectangle 18">
            <a:extLst>
              <a:ext uri="{FF2B5EF4-FFF2-40B4-BE49-F238E27FC236}">
                <a16:creationId xmlns:a16="http://schemas.microsoft.com/office/drawing/2014/main" id="{20E145FF-1D18-4246-A2BA-9F6B4D5336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useBgFill="1">
        <p:nvSpPr>
          <p:cNvPr id="21" name="Rectangle 20">
            <a:extLst>
              <a:ext uri="{FF2B5EF4-FFF2-40B4-BE49-F238E27FC236}">
                <a16:creationId xmlns:a16="http://schemas.microsoft.com/office/drawing/2014/main" id="{B219AE65-9B94-44EA-BEF3-EF4BFA169C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F0C81A57-9CD5-461B-8FFE-4A8CB6CFBE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17539" y="467397"/>
            <a:ext cx="695829" cy="591911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grpSp>
        <p:nvGrpSpPr>
          <p:cNvPr id="25" name="Group 24">
            <a:extLst>
              <a:ext uri="{FF2B5EF4-FFF2-40B4-BE49-F238E27FC236}">
                <a16:creationId xmlns:a16="http://schemas.microsoft.com/office/drawing/2014/main" id="{3086C462-37F4-494D-8292-CCB95221CC1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a:solidFill>
            <a:srgbClr val="FFFFFF"/>
          </a:solidFill>
        </p:grpSpPr>
        <p:sp>
          <p:nvSpPr>
            <p:cNvPr id="26" name="Rectangle 25">
              <a:extLst>
                <a:ext uri="{FF2B5EF4-FFF2-40B4-BE49-F238E27FC236}">
                  <a16:creationId xmlns:a16="http://schemas.microsoft.com/office/drawing/2014/main" id="{2C7D2D64-353F-4802-AA48-A70CE6020B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Freeform 5">
              <a:extLst>
                <a:ext uri="{FF2B5EF4-FFF2-40B4-BE49-F238E27FC236}">
                  <a16:creationId xmlns:a16="http://schemas.microsoft.com/office/drawing/2014/main" id="{30A6328F-CAA3-4052-BF4C-14BD47706E6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ln>
              <a:noFill/>
            </a:ln>
          </p:spPr>
          <p:style>
            <a:lnRef idx="0">
              <a:scrgbClr r="0" g="0" b="0"/>
            </a:lnRef>
            <a:fillRef idx="1002">
              <a:schemeClr val="dk2"/>
            </a:fillRef>
            <a:effectRef idx="0">
              <a:scrgbClr r="0" g="0" b="0"/>
            </a:effectRef>
            <a:fontRef idx="major"/>
          </p:style>
        </p:sp>
      </p:grpSp>
      <p:sp>
        <p:nvSpPr>
          <p:cNvPr id="2" name="Title 1">
            <a:extLst>
              <a:ext uri="{FF2B5EF4-FFF2-40B4-BE49-F238E27FC236}">
                <a16:creationId xmlns:a16="http://schemas.microsoft.com/office/drawing/2014/main" id="{D9E823F6-2676-E30A-6611-97E08A4FAFED}"/>
              </a:ext>
            </a:extLst>
          </p:cNvPr>
          <p:cNvSpPr>
            <a:spLocks noGrp="1"/>
          </p:cNvSpPr>
          <p:nvPr>
            <p:ph type="ctrTitle"/>
          </p:nvPr>
        </p:nvSpPr>
        <p:spPr>
          <a:xfrm>
            <a:off x="1000372" y="1209957"/>
            <a:ext cx="3034580" cy="4438087"/>
          </a:xfrm>
        </p:spPr>
        <p:txBody>
          <a:bodyPr vert="horz" lIns="91440" tIns="45720" rIns="91440" bIns="45720" rtlCol="0" anchor="ctr">
            <a:normAutofit/>
          </a:bodyPr>
          <a:lstStyle/>
          <a:p>
            <a:pPr algn="r"/>
            <a:r>
              <a:rPr lang="en-US" sz="3000" dirty="0">
                <a:solidFill>
                  <a:schemeClr val="tx1"/>
                </a:solidFill>
                <a:effectLst/>
              </a:rPr>
              <a:t>DEVELOPING RELATIONSHIPS AND WORKPLACE ACHIEVEMENTS</a:t>
            </a:r>
            <a:br>
              <a:rPr lang="en-US" sz="3000" dirty="0">
                <a:solidFill>
                  <a:schemeClr val="tx1"/>
                </a:solidFill>
                <a:effectLst/>
              </a:rPr>
            </a:br>
            <a:endParaRPr lang="en-US" sz="3000" dirty="0">
              <a:solidFill>
                <a:schemeClr val="tx1"/>
              </a:solidFill>
            </a:endParaRPr>
          </a:p>
        </p:txBody>
      </p:sp>
      <p:cxnSp>
        <p:nvCxnSpPr>
          <p:cNvPr id="29" name="Straight Connector 28">
            <a:extLst>
              <a:ext uri="{FF2B5EF4-FFF2-40B4-BE49-F238E27FC236}">
                <a16:creationId xmlns:a16="http://schemas.microsoft.com/office/drawing/2014/main" id="{AD23B2CD-009B-425A-9616-1E1AD1D5AB4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356687" y="1930986"/>
            <a:ext cx="0" cy="3200400"/>
          </a:xfrm>
          <a:prstGeom prst="line">
            <a:avLst/>
          </a:prstGeom>
          <a:ln w="15875" cap="sq">
            <a:solidFill>
              <a:schemeClr val="tx2"/>
            </a:solidFill>
            <a:miter lim="800000"/>
          </a:ln>
        </p:spPr>
        <p:style>
          <a:lnRef idx="1">
            <a:schemeClr val="accent1"/>
          </a:lnRef>
          <a:fillRef idx="0">
            <a:schemeClr val="accent1"/>
          </a:fillRef>
          <a:effectRef idx="0">
            <a:schemeClr val="accent1"/>
          </a:effectRef>
          <a:fontRef idx="minor">
            <a:schemeClr val="tx1"/>
          </a:fontRef>
        </p:style>
      </p:cxnSp>
      <p:sp>
        <p:nvSpPr>
          <p:cNvPr id="3" name="Subtitle 2">
            <a:extLst>
              <a:ext uri="{FF2B5EF4-FFF2-40B4-BE49-F238E27FC236}">
                <a16:creationId xmlns:a16="http://schemas.microsoft.com/office/drawing/2014/main" id="{46378330-787F-2586-DC2F-7EC3E6DFF518}"/>
              </a:ext>
            </a:extLst>
          </p:cNvPr>
          <p:cNvSpPr>
            <a:spLocks noGrp="1"/>
          </p:cNvSpPr>
          <p:nvPr>
            <p:ph type="subTitle" idx="1"/>
          </p:nvPr>
        </p:nvSpPr>
        <p:spPr>
          <a:xfrm>
            <a:off x="4678424" y="1059025"/>
            <a:ext cx="5302189" cy="4739950"/>
          </a:xfrm>
        </p:spPr>
        <p:txBody>
          <a:bodyPr vert="horz" lIns="91440" tIns="45720" rIns="91440" bIns="45720" rtlCol="0" anchor="ctr">
            <a:normAutofit/>
          </a:bodyPr>
          <a:lstStyle/>
          <a:p>
            <a:pPr>
              <a:buFont typeface="Wingdings 3" charset="2"/>
              <a:buChar char=""/>
            </a:pPr>
            <a:r>
              <a:rPr lang="en-US" sz="1100" dirty="0">
                <a:solidFill>
                  <a:schemeClr val="tx1"/>
                </a:solidFill>
                <a:effectLst/>
                <a:latin typeface="Arial" panose="020B0604020202020204" pitchFamily="34" charset="0"/>
                <a:cs typeface="Arial" panose="020B0604020202020204" pitchFamily="34" charset="0"/>
              </a:rPr>
              <a:t>BMSW 5102</a:t>
            </a:r>
          </a:p>
          <a:p>
            <a:pPr>
              <a:buFont typeface="Wingdings 3" charset="2"/>
              <a:buChar char=""/>
            </a:pPr>
            <a:endParaRPr lang="en-US" sz="1100" dirty="0">
              <a:solidFill>
                <a:schemeClr val="tx1"/>
              </a:solidFill>
              <a:latin typeface="Arial" panose="020B0604020202020204" pitchFamily="34" charset="0"/>
              <a:cs typeface="Arial" panose="020B0604020202020204" pitchFamily="34" charset="0"/>
            </a:endParaRPr>
          </a:p>
          <a:p>
            <a:pPr>
              <a:buFont typeface="Wingdings 3" charset="2"/>
              <a:buChar char=""/>
            </a:pPr>
            <a:r>
              <a:rPr lang="en-US" sz="1100" dirty="0">
                <a:solidFill>
                  <a:schemeClr val="tx1"/>
                </a:solidFill>
                <a:effectLst/>
                <a:latin typeface="Arial" panose="020B0604020202020204" pitchFamily="34" charset="0"/>
                <a:cs typeface="Arial" panose="020B0604020202020204" pitchFamily="34" charset="0"/>
              </a:rPr>
              <a:t>STUDENTS NAME</a:t>
            </a:r>
            <a:r>
              <a:rPr lang="en-US" sz="1100" dirty="0">
                <a:solidFill>
                  <a:schemeClr val="tx1"/>
                </a:solidFill>
                <a:latin typeface="Arial" panose="020B0604020202020204" pitchFamily="34" charset="0"/>
                <a:cs typeface="Arial" panose="020B0604020202020204" pitchFamily="34" charset="0"/>
              </a:rPr>
              <a:t>: Lizel Johan Cedeno CANAS </a:t>
            </a:r>
          </a:p>
          <a:p>
            <a:endParaRPr lang="en-US" sz="1100" dirty="0">
              <a:solidFill>
                <a:schemeClr val="tx1"/>
              </a:solidFill>
              <a:latin typeface="Arial" panose="020B0604020202020204" pitchFamily="34" charset="0"/>
              <a:cs typeface="Arial" panose="020B0604020202020204" pitchFamily="34" charset="0"/>
            </a:endParaRPr>
          </a:p>
          <a:p>
            <a:pPr>
              <a:buFont typeface="Wingdings 3" charset="2"/>
              <a:buChar char=""/>
            </a:pPr>
            <a:r>
              <a:rPr lang="en-US" sz="1100" dirty="0">
                <a:solidFill>
                  <a:schemeClr val="tx1"/>
                </a:solidFill>
                <a:latin typeface="Arial" panose="020B0604020202020204" pitchFamily="34" charset="0"/>
                <a:cs typeface="Arial" panose="020B0604020202020204" pitchFamily="34" charset="0"/>
              </a:rPr>
              <a:t>Id : 2111894</a:t>
            </a:r>
          </a:p>
          <a:p>
            <a:endParaRPr lang="en-US" sz="1100" dirty="0">
              <a:solidFill>
                <a:schemeClr val="tx1"/>
              </a:solidFill>
              <a:latin typeface="Arial" panose="020B0604020202020204" pitchFamily="34" charset="0"/>
              <a:cs typeface="Arial" panose="020B0604020202020204" pitchFamily="34" charset="0"/>
            </a:endParaRPr>
          </a:p>
          <a:p>
            <a:pPr>
              <a:buFont typeface="Wingdings 3" charset="2"/>
              <a:buChar char=""/>
            </a:pPr>
            <a:r>
              <a:rPr lang="en-US" sz="1100" dirty="0">
                <a:solidFill>
                  <a:schemeClr val="tx1"/>
                </a:solidFill>
                <a:effectLst/>
                <a:latin typeface="Arial" panose="020B0604020202020204" pitchFamily="34" charset="0"/>
                <a:cs typeface="Arial" panose="020B0604020202020204" pitchFamily="34" charset="0"/>
              </a:rPr>
              <a:t>Lecturer</a:t>
            </a:r>
            <a:r>
              <a:rPr lang="en-US" sz="1100" dirty="0">
                <a:solidFill>
                  <a:schemeClr val="tx1"/>
                </a:solidFill>
                <a:latin typeface="Arial" panose="020B0604020202020204" pitchFamily="34" charset="0"/>
                <a:cs typeface="Arial" panose="020B0604020202020204" pitchFamily="34" charset="0"/>
              </a:rPr>
              <a:t>:  APARNA </a:t>
            </a:r>
            <a:r>
              <a:rPr lang="en-US" sz="1100" dirty="0" err="1">
                <a:solidFill>
                  <a:schemeClr val="tx1"/>
                </a:solidFill>
                <a:latin typeface="Arial" panose="020B0604020202020204" pitchFamily="34" charset="0"/>
                <a:cs typeface="Arial" panose="020B0604020202020204" pitchFamily="34" charset="0"/>
              </a:rPr>
              <a:t>vENKATESEN</a:t>
            </a:r>
            <a:endParaRPr lang="en-US" sz="1100" dirty="0">
              <a:solidFill>
                <a:schemeClr val="tx1"/>
              </a:solidFill>
              <a:latin typeface="Arial" panose="020B0604020202020204" pitchFamily="34" charset="0"/>
              <a:cs typeface="Arial" panose="020B0604020202020204" pitchFamily="34" charset="0"/>
            </a:endParaRPr>
          </a:p>
          <a:p>
            <a:endParaRPr lang="en-US" dirty="0">
              <a:solidFill>
                <a:schemeClr val="tx1"/>
              </a:solidFill>
              <a:effectLst/>
            </a:endParaRPr>
          </a:p>
          <a:p>
            <a:pPr>
              <a:buFont typeface="Wingdings 3" charset="2"/>
              <a:buChar char=""/>
            </a:pPr>
            <a:endParaRPr lang="en-US" dirty="0">
              <a:solidFill>
                <a:schemeClr val="tx1"/>
              </a:solidFill>
            </a:endParaRPr>
          </a:p>
        </p:txBody>
      </p:sp>
    </p:spTree>
    <p:extLst>
      <p:ext uri="{BB962C8B-B14F-4D97-AF65-F5344CB8AC3E}">
        <p14:creationId xmlns:p14="http://schemas.microsoft.com/office/powerpoint/2010/main" val="3510011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298E7D-B5DB-2A18-01B3-C9210C8C004A}"/>
              </a:ext>
            </a:extLst>
          </p:cNvPr>
          <p:cNvSpPr>
            <a:spLocks noGrp="1"/>
          </p:cNvSpPr>
          <p:nvPr>
            <p:ph type="title"/>
          </p:nvPr>
        </p:nvSpPr>
        <p:spPr/>
        <p:txBody>
          <a:bodyPr>
            <a:noAutofit/>
          </a:bodyPr>
          <a:lstStyle/>
          <a:p>
            <a:pPr algn="ctr">
              <a:lnSpc>
                <a:spcPct val="150000"/>
              </a:lnSpc>
            </a:pPr>
            <a:r>
              <a:rPr lang="en-IN" sz="2000" b="1" u="sng" kern="0" dirty="0">
                <a:latin typeface="Arial" panose="020B0604020202020204" pitchFamily="34" charset="0"/>
                <a:cs typeface="Arial" panose="020B0604020202020204" pitchFamily="34" charset="0"/>
              </a:rPr>
              <a:t>Tesco Background </a:t>
            </a:r>
            <a:endParaRPr lang="en-IN" sz="2000" u="sng"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A5FD62CA-4454-7609-91C9-1F253E7B11C2}"/>
              </a:ext>
            </a:extLst>
          </p:cNvPr>
          <p:cNvSpPr>
            <a:spLocks noGrp="1"/>
          </p:cNvSpPr>
          <p:nvPr>
            <p:ph idx="1"/>
          </p:nvPr>
        </p:nvSpPr>
        <p:spPr>
          <a:xfrm>
            <a:off x="560717" y="2337758"/>
            <a:ext cx="5874589" cy="3388128"/>
          </a:xfrm>
        </p:spPr>
        <p:txBody>
          <a:bodyPr>
            <a:normAutofit lnSpcReduction="10000"/>
          </a:bodyPr>
          <a:lstStyle/>
          <a:p>
            <a:pPr marL="342900" lvl="0" indent="-342900" algn="just">
              <a:lnSpc>
                <a:spcPct val="150000"/>
              </a:lnSpc>
              <a:buFont typeface="Arial" panose="020B0604020202020204" pitchFamily="34" charset="0"/>
              <a:buChar char="●"/>
            </a:pPr>
            <a:r>
              <a:rPr lang="en-IN" sz="1600" u="none" strike="noStrike" dirty="0">
                <a:effectLst/>
                <a:latin typeface="Times New Roman" panose="02020603050405020304" pitchFamily="18" charset="0"/>
                <a:ea typeface="Times New Roman" panose="02020603050405020304" pitchFamily="18" charset="0"/>
              </a:rPr>
              <a:t>Tesco is a private retail company and is one of the leading grocery retail stores presented all over the UK.</a:t>
            </a:r>
          </a:p>
          <a:p>
            <a:pPr marL="342900" lvl="0" indent="-342900" algn="just">
              <a:lnSpc>
                <a:spcPct val="150000"/>
              </a:lnSpc>
              <a:buFont typeface="Arial" panose="020B0604020202020204" pitchFamily="34" charset="0"/>
              <a:buChar char="●"/>
            </a:pPr>
            <a:r>
              <a:rPr lang="en-IN" sz="1600" u="none" strike="noStrike" dirty="0">
                <a:effectLst/>
                <a:latin typeface="Times New Roman" panose="02020603050405020304" pitchFamily="18" charset="0"/>
                <a:ea typeface="Times New Roman" panose="02020603050405020304" pitchFamily="18" charset="0"/>
              </a:rPr>
              <a:t>Tesco holds a consistent market share of more than 26% in the UK in 2022 (Statista, 2022a).</a:t>
            </a:r>
          </a:p>
          <a:p>
            <a:pPr marL="342900" lvl="0" indent="-342900" algn="just">
              <a:lnSpc>
                <a:spcPct val="150000"/>
              </a:lnSpc>
              <a:buFont typeface="Arial" panose="020B0604020202020204" pitchFamily="34" charset="0"/>
              <a:buChar char="●"/>
            </a:pPr>
            <a:r>
              <a:rPr lang="en-IN" sz="1600" u="none" strike="noStrike" dirty="0">
                <a:effectLst/>
                <a:latin typeface="Times New Roman" panose="02020603050405020304" pitchFamily="18" charset="0"/>
                <a:ea typeface="Times New Roman" panose="02020603050405020304" pitchFamily="18" charset="0"/>
              </a:rPr>
              <a:t>Tesco has accounted for generating more than </a:t>
            </a:r>
            <a:r>
              <a:rPr lang="en-IN" sz="1600" b="1" i="1" u="none" strike="noStrike" dirty="0">
                <a:effectLst/>
                <a:latin typeface="Times New Roman" panose="02020603050405020304" pitchFamily="18" charset="0"/>
                <a:ea typeface="Times New Roman" panose="02020603050405020304" pitchFamily="18" charset="0"/>
              </a:rPr>
              <a:t>55 million British pounds </a:t>
            </a:r>
            <a:r>
              <a:rPr lang="en-IN" sz="1600" u="none" strike="noStrike" dirty="0">
                <a:effectLst/>
                <a:latin typeface="Times New Roman" panose="02020603050405020304" pitchFamily="18" charset="0"/>
                <a:ea typeface="Times New Roman" panose="02020603050405020304" pitchFamily="18" charset="0"/>
              </a:rPr>
              <a:t>in the UK (Statista, 2022b).</a:t>
            </a:r>
          </a:p>
          <a:p>
            <a:pPr marL="342900" lvl="0" indent="-342900" algn="just">
              <a:lnSpc>
                <a:spcPct val="150000"/>
              </a:lnSpc>
              <a:buFont typeface="Arial" panose="020B0604020202020204" pitchFamily="34" charset="0"/>
              <a:buChar char="●"/>
            </a:pPr>
            <a:r>
              <a:rPr lang="en-IN" sz="1600" u="none" strike="noStrike" dirty="0">
                <a:effectLst/>
                <a:latin typeface="Times New Roman" panose="02020603050405020304" pitchFamily="18" charset="0"/>
                <a:ea typeface="Times New Roman" panose="02020603050405020304" pitchFamily="18" charset="0"/>
              </a:rPr>
              <a:t>Tesco has been accounted for opening more than 4000 stores, including franchise stores all over the world (Statista, 2022c).</a:t>
            </a:r>
          </a:p>
          <a:p>
            <a:endParaRPr lang="en-IN" sz="1600" dirty="0"/>
          </a:p>
        </p:txBody>
      </p:sp>
      <p:pic>
        <p:nvPicPr>
          <p:cNvPr id="5" name="Picture 4">
            <a:extLst>
              <a:ext uri="{FF2B5EF4-FFF2-40B4-BE49-F238E27FC236}">
                <a16:creationId xmlns:a16="http://schemas.microsoft.com/office/drawing/2014/main" id="{656A8755-3F1F-76A4-82EE-6EBBFD54A1B5}"/>
              </a:ext>
            </a:extLst>
          </p:cNvPr>
          <p:cNvPicPr>
            <a:picLocks noChangeAspect="1"/>
          </p:cNvPicPr>
          <p:nvPr/>
        </p:nvPicPr>
        <p:blipFill>
          <a:blip r:embed="rId3"/>
          <a:stretch>
            <a:fillRect/>
          </a:stretch>
        </p:blipFill>
        <p:spPr>
          <a:xfrm>
            <a:off x="7592280" y="2812622"/>
            <a:ext cx="3587689" cy="2218165"/>
          </a:xfrm>
          <a:prstGeom prst="rect">
            <a:avLst/>
          </a:prstGeom>
          <a:ln>
            <a:solidFill>
              <a:schemeClr val="tx1"/>
            </a:solidFill>
          </a:ln>
        </p:spPr>
      </p:pic>
    </p:spTree>
    <p:extLst>
      <p:ext uri="{BB962C8B-B14F-4D97-AF65-F5344CB8AC3E}">
        <p14:creationId xmlns:p14="http://schemas.microsoft.com/office/powerpoint/2010/main" val="21628913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298E7D-B5DB-2A18-01B3-C9210C8C004A}"/>
              </a:ext>
            </a:extLst>
          </p:cNvPr>
          <p:cNvSpPr>
            <a:spLocks noGrp="1"/>
          </p:cNvSpPr>
          <p:nvPr>
            <p:ph type="title"/>
          </p:nvPr>
        </p:nvSpPr>
        <p:spPr>
          <a:xfrm>
            <a:off x="1476422" y="859368"/>
            <a:ext cx="8761413" cy="706964"/>
          </a:xfrm>
        </p:spPr>
        <p:txBody>
          <a:bodyPr>
            <a:noAutofit/>
          </a:bodyPr>
          <a:lstStyle/>
          <a:p>
            <a:pPr algn="just">
              <a:lnSpc>
                <a:spcPct val="150000"/>
              </a:lnSpc>
            </a:pPr>
            <a:r>
              <a:rPr lang="en-IN" sz="1600" b="1" dirty="0">
                <a:effectLst/>
                <a:latin typeface="Times New Roman" panose="02020603050405020304" pitchFamily="18" charset="0"/>
                <a:ea typeface="Times New Roman" panose="02020603050405020304" pitchFamily="18" charset="0"/>
              </a:rPr>
              <a:t> </a:t>
            </a:r>
            <a:r>
              <a:rPr lang="en-IN" sz="1600" b="1" dirty="0">
                <a:latin typeface="Arial" panose="020B0604020202020204" pitchFamily="34" charset="0"/>
                <a:ea typeface="Times New Roman" panose="02020603050405020304" pitchFamily="18" charset="0"/>
                <a:cs typeface="Arial" panose="020B0604020202020204" pitchFamily="34" charset="0"/>
              </a:rPr>
              <a:t>I</a:t>
            </a:r>
            <a:r>
              <a:rPr lang="en-IN" sz="1600" b="1" dirty="0">
                <a:effectLst/>
                <a:latin typeface="Arial" panose="020B0604020202020204" pitchFamily="34" charset="0"/>
                <a:ea typeface="Times New Roman" panose="02020603050405020304" pitchFamily="18" charset="0"/>
                <a:cs typeface="Arial" panose="020B0604020202020204" pitchFamily="34" charset="0"/>
              </a:rPr>
              <a:t>dentify knowledge, skills, and behaviour required by HR Professionals which you should then link to your chosen organisation</a:t>
            </a:r>
            <a:endParaRPr lang="en-IN" sz="16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A5FD62CA-4454-7609-91C9-1F253E7B11C2}"/>
              </a:ext>
            </a:extLst>
          </p:cNvPr>
          <p:cNvSpPr>
            <a:spLocks noGrp="1"/>
          </p:cNvSpPr>
          <p:nvPr>
            <p:ph idx="1"/>
          </p:nvPr>
        </p:nvSpPr>
        <p:spPr>
          <a:xfrm>
            <a:off x="293298" y="2449901"/>
            <a:ext cx="6238131" cy="4022337"/>
          </a:xfrm>
        </p:spPr>
        <p:txBody>
          <a:bodyPr>
            <a:normAutofit fontScale="85000" lnSpcReduction="10000"/>
          </a:bodyPr>
          <a:lstStyle/>
          <a:p>
            <a:pPr marL="342900" lvl="0" indent="-342900" algn="just">
              <a:lnSpc>
                <a:spcPct val="150000"/>
              </a:lnSpc>
              <a:buFont typeface="Arial" panose="020B0604020202020204" pitchFamily="34" charset="0"/>
              <a:buChar char="●"/>
            </a:pPr>
            <a:r>
              <a:rPr lang="en-IN" sz="1900" u="none" strike="noStrike" dirty="0">
                <a:effectLst/>
                <a:latin typeface="Times New Roman" panose="02020603050405020304" pitchFamily="18" charset="0"/>
                <a:ea typeface="Times New Roman" panose="02020603050405020304" pitchFamily="18" charset="0"/>
              </a:rPr>
              <a:t>Excellent Communication and Interpersonal skills are excessively important for HR professionals (</a:t>
            </a:r>
            <a:r>
              <a:rPr lang="en-IN" sz="1900" u="none" strike="noStrike" dirty="0" err="1">
                <a:effectLst/>
                <a:latin typeface="Times New Roman" panose="02020603050405020304" pitchFamily="18" charset="0"/>
                <a:ea typeface="Times New Roman" panose="02020603050405020304" pitchFamily="18" charset="0"/>
              </a:rPr>
              <a:t>Tripodi</a:t>
            </a:r>
            <a:r>
              <a:rPr lang="en-IN" sz="1900" u="none" strike="noStrike" dirty="0">
                <a:effectLst/>
                <a:latin typeface="Times New Roman" panose="02020603050405020304" pitchFamily="18" charset="0"/>
                <a:ea typeface="Times New Roman" panose="02020603050405020304" pitchFamily="18" charset="0"/>
              </a:rPr>
              <a:t>, </a:t>
            </a:r>
            <a:r>
              <a:rPr lang="en-IN" sz="1900" i="1" u="none" strike="noStrike" dirty="0">
                <a:effectLst/>
                <a:latin typeface="Times New Roman" panose="02020603050405020304" pitchFamily="18" charset="0"/>
                <a:ea typeface="Times New Roman" panose="02020603050405020304" pitchFamily="18" charset="0"/>
              </a:rPr>
              <a:t>et al. </a:t>
            </a:r>
            <a:r>
              <a:rPr lang="en-IN" sz="1900" u="none" strike="noStrike" dirty="0">
                <a:effectLst/>
                <a:latin typeface="Times New Roman" panose="02020603050405020304" pitchFamily="18" charset="0"/>
                <a:ea typeface="Times New Roman" panose="02020603050405020304" pitchFamily="18" charset="0"/>
              </a:rPr>
              <a:t>2021, p.19).</a:t>
            </a:r>
          </a:p>
          <a:p>
            <a:pPr marL="342900" lvl="0" indent="-342900" algn="just">
              <a:lnSpc>
                <a:spcPct val="150000"/>
              </a:lnSpc>
              <a:buFont typeface="Arial" panose="020B0604020202020204" pitchFamily="34" charset="0"/>
              <a:buChar char="●"/>
            </a:pPr>
            <a:r>
              <a:rPr lang="en-IN" sz="1900" dirty="0">
                <a:latin typeface="Times New Roman" panose="02020603050405020304" pitchFamily="18" charset="0"/>
              </a:rPr>
              <a:t>Managerial competence which helps in the problem-solving of other people (</a:t>
            </a:r>
            <a:r>
              <a:rPr lang="en-GB" sz="1900" dirty="0" err="1">
                <a:latin typeface="Times New Roman" panose="02020603050405020304" pitchFamily="18" charset="0"/>
                <a:hlinkClick r:id="rId3" tooltip="Bromley H. Kniveton">
                  <a:extLst>
                    <a:ext uri="{A12FA001-AC4F-418D-AE19-62706E023703}">
                      <ahyp:hlinkClr xmlns:ahyp="http://schemas.microsoft.com/office/drawing/2018/hyperlinkcolor" val="tx"/>
                    </a:ext>
                  </a:extLst>
                </a:hlinkClick>
              </a:rPr>
              <a:t>Kniveton</a:t>
            </a:r>
            <a:r>
              <a:rPr lang="en-GB" sz="1900" dirty="0">
                <a:latin typeface="Times New Roman" panose="02020603050405020304" pitchFamily="18" charset="0"/>
                <a:hlinkClick r:id="rId3" tooltip="Bromley H. Kniveton">
                  <a:extLst>
                    <a:ext uri="{A12FA001-AC4F-418D-AE19-62706E023703}">
                      <ahyp:hlinkClr xmlns:ahyp="http://schemas.microsoft.com/office/drawing/2018/hyperlinkcolor" val="tx"/>
                    </a:ext>
                  </a:extLst>
                </a:hlinkClick>
              </a:rPr>
              <a:t>, B.H.</a:t>
            </a:r>
            <a:r>
              <a:rPr lang="en-GB" sz="1900" dirty="0">
                <a:latin typeface="Times New Roman" panose="02020603050405020304" pitchFamily="18" charset="0"/>
              </a:rPr>
              <a:t> (2004), </a:t>
            </a:r>
            <a:endParaRPr lang="en-US" sz="1900" dirty="0">
              <a:latin typeface="Times New Roman" panose="02020603050405020304" pitchFamily="18" charset="0"/>
            </a:endParaRPr>
          </a:p>
          <a:p>
            <a:pPr marL="342900" lvl="0" indent="-342900" algn="just">
              <a:lnSpc>
                <a:spcPct val="150000"/>
              </a:lnSpc>
              <a:buFont typeface="Arial" panose="020B0604020202020204" pitchFamily="34" charset="0"/>
              <a:buChar char="●"/>
            </a:pPr>
            <a:r>
              <a:rPr lang="en-US" sz="1900" u="none" strike="noStrike" dirty="0">
                <a:effectLst/>
                <a:latin typeface="Times New Roman" panose="02020603050405020304" pitchFamily="18" charset="0"/>
                <a:ea typeface="Times New Roman" panose="02020603050405020304" pitchFamily="18" charset="0"/>
              </a:rPr>
              <a:t>TESCO has introduced highly rewarding packages and offered skills training for the development of skills employees (Tesco, 2022).</a:t>
            </a:r>
          </a:p>
          <a:p>
            <a:pPr marL="342900" lvl="0" indent="-342900" algn="just">
              <a:lnSpc>
                <a:spcPct val="150000"/>
              </a:lnSpc>
              <a:buFont typeface="Arial" panose="020B0604020202020204" pitchFamily="34" charset="0"/>
              <a:buChar char="●"/>
            </a:pPr>
            <a:r>
              <a:rPr lang="en-US" sz="1900" u="none" strike="noStrike" dirty="0">
                <a:effectLst/>
                <a:latin typeface="Times New Roman" panose="02020603050405020304" pitchFamily="18" charset="0"/>
                <a:ea typeface="Times New Roman" panose="02020603050405020304" pitchFamily="18" charset="0"/>
              </a:rPr>
              <a:t>Thus, it can be depicted that the company is focusing on the skills and strengths of employees, focusing on the HR effectiveness. </a:t>
            </a:r>
            <a:endParaRPr lang="en-IN" dirty="0"/>
          </a:p>
        </p:txBody>
      </p:sp>
      <p:pic>
        <p:nvPicPr>
          <p:cNvPr id="5" name="Picture 4">
            <a:extLst>
              <a:ext uri="{FF2B5EF4-FFF2-40B4-BE49-F238E27FC236}">
                <a16:creationId xmlns:a16="http://schemas.microsoft.com/office/drawing/2014/main" id="{B2CDCF80-6FBE-5CB7-9071-99B206ADEE1B}"/>
              </a:ext>
            </a:extLst>
          </p:cNvPr>
          <p:cNvPicPr>
            <a:picLocks noChangeAspect="1"/>
          </p:cNvPicPr>
          <p:nvPr/>
        </p:nvPicPr>
        <p:blipFill>
          <a:blip r:embed="rId4"/>
          <a:stretch>
            <a:fillRect/>
          </a:stretch>
        </p:blipFill>
        <p:spPr>
          <a:xfrm>
            <a:off x="6889412" y="2981468"/>
            <a:ext cx="5068728" cy="2479389"/>
          </a:xfrm>
          <a:prstGeom prst="rect">
            <a:avLst/>
          </a:prstGeom>
          <a:ln>
            <a:solidFill>
              <a:schemeClr val="tx1"/>
            </a:solidFill>
          </a:ln>
        </p:spPr>
      </p:pic>
    </p:spTree>
    <p:extLst>
      <p:ext uri="{BB962C8B-B14F-4D97-AF65-F5344CB8AC3E}">
        <p14:creationId xmlns:p14="http://schemas.microsoft.com/office/powerpoint/2010/main" val="24536947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298E7D-B5DB-2A18-01B3-C9210C8C004A}"/>
              </a:ext>
            </a:extLst>
          </p:cNvPr>
          <p:cNvSpPr>
            <a:spLocks noGrp="1"/>
          </p:cNvSpPr>
          <p:nvPr>
            <p:ph type="title"/>
          </p:nvPr>
        </p:nvSpPr>
        <p:spPr/>
        <p:txBody>
          <a:bodyPr>
            <a:noAutofit/>
          </a:bodyPr>
          <a:lstStyle/>
          <a:p>
            <a:pPr algn="just">
              <a:lnSpc>
                <a:spcPct val="150000"/>
              </a:lnSpc>
            </a:pPr>
            <a:r>
              <a:rPr lang="en-IN" sz="1600" b="1" dirty="0">
                <a:latin typeface="Arial" panose="020B0604020202020204" pitchFamily="34" charset="0"/>
                <a:cs typeface="Arial" panose="020B0604020202020204" pitchFamily="34" charset="0"/>
              </a:rPr>
              <a:t>Identify knowledge, skills, and behaviour required by HR Professionals which you should then link to your chose</a:t>
            </a:r>
          </a:p>
        </p:txBody>
      </p:sp>
      <p:sp>
        <p:nvSpPr>
          <p:cNvPr id="3" name="Content Placeholder 2">
            <a:extLst>
              <a:ext uri="{FF2B5EF4-FFF2-40B4-BE49-F238E27FC236}">
                <a16:creationId xmlns:a16="http://schemas.microsoft.com/office/drawing/2014/main" id="{A5FD62CA-4454-7609-91C9-1F253E7B11C2}"/>
              </a:ext>
            </a:extLst>
          </p:cNvPr>
          <p:cNvSpPr>
            <a:spLocks noGrp="1"/>
          </p:cNvSpPr>
          <p:nvPr>
            <p:ph idx="1"/>
          </p:nvPr>
        </p:nvSpPr>
        <p:spPr>
          <a:xfrm>
            <a:off x="629728" y="2553419"/>
            <a:ext cx="6032329" cy="3346637"/>
          </a:xfrm>
        </p:spPr>
        <p:txBody>
          <a:bodyPr>
            <a:noAutofit/>
          </a:bodyPr>
          <a:lstStyle/>
          <a:p>
            <a:pPr marL="342900" lvl="0" indent="-342900" algn="just">
              <a:lnSpc>
                <a:spcPct val="150000"/>
              </a:lnSpc>
              <a:buFont typeface="Arial" panose="020B0604020202020204" pitchFamily="34" charset="0"/>
              <a:buChar char="●"/>
            </a:pPr>
            <a:r>
              <a:rPr lang="en-IN" sz="1600" u="none" strike="noStrike" dirty="0">
                <a:effectLst/>
                <a:latin typeface="Times New Roman" panose="02020603050405020304" pitchFamily="18" charset="0"/>
                <a:ea typeface="Times New Roman" panose="02020603050405020304" pitchFamily="18" charset="0"/>
              </a:rPr>
              <a:t>Active listening skills are also important as they enable an HR </a:t>
            </a:r>
            <a:r>
              <a:rPr lang="en-IN" sz="1600" b="1" dirty="0">
                <a:solidFill>
                  <a:schemeClr val="bg2"/>
                </a:solidFill>
                <a:latin typeface="Arial" panose="020B0604020202020204" pitchFamily="34" charset="0"/>
                <a:ea typeface="+mj-ea"/>
                <a:cs typeface="Arial" panose="020B0604020202020204" pitchFamily="34" charset="0"/>
              </a:rPr>
              <a:t>professional</a:t>
            </a:r>
            <a:r>
              <a:rPr lang="en-IN" sz="1600" u="none" strike="noStrike" dirty="0">
                <a:effectLst/>
                <a:latin typeface="Times New Roman" panose="02020603050405020304" pitchFamily="18" charset="0"/>
                <a:ea typeface="Times New Roman" panose="02020603050405020304" pitchFamily="18" charset="0"/>
              </a:rPr>
              <a:t> to understand employees' concerns and ideas.</a:t>
            </a:r>
          </a:p>
          <a:p>
            <a:pPr marL="342900" lvl="0" indent="-342900" algn="just">
              <a:lnSpc>
                <a:spcPct val="150000"/>
              </a:lnSpc>
              <a:buFont typeface="Arial" panose="020B0604020202020204" pitchFamily="34" charset="0"/>
              <a:buChar char="●"/>
            </a:pPr>
            <a:r>
              <a:rPr lang="en-IN" sz="1600" u="none" strike="noStrike" dirty="0">
                <a:effectLst/>
                <a:latin typeface="Times New Roman" panose="02020603050405020304" pitchFamily="18" charset="0"/>
                <a:ea typeface="Times New Roman" panose="02020603050405020304" pitchFamily="18" charset="0"/>
              </a:rPr>
              <a:t>Active listening skills also support the development of effective Hr policies and initiatives (Xiao </a:t>
            </a:r>
            <a:r>
              <a:rPr lang="en-IN" sz="1600" i="1" u="none" strike="noStrike" dirty="0">
                <a:effectLst/>
                <a:latin typeface="Times New Roman" panose="02020603050405020304" pitchFamily="18" charset="0"/>
                <a:ea typeface="Times New Roman" panose="02020603050405020304" pitchFamily="18" charset="0"/>
              </a:rPr>
              <a:t>et al. </a:t>
            </a:r>
            <a:r>
              <a:rPr lang="en-IN" sz="1600" u="none" strike="noStrike" dirty="0">
                <a:effectLst/>
                <a:latin typeface="Times New Roman" panose="02020603050405020304" pitchFamily="18" charset="0"/>
                <a:ea typeface="Times New Roman" panose="02020603050405020304" pitchFamily="18" charset="0"/>
              </a:rPr>
              <a:t>2020, p.2). </a:t>
            </a:r>
          </a:p>
          <a:p>
            <a:pPr marL="342900" lvl="0" indent="-342900" algn="just">
              <a:lnSpc>
                <a:spcPct val="150000"/>
              </a:lnSpc>
              <a:buFont typeface="Arial" panose="020B0604020202020204" pitchFamily="34" charset="0"/>
              <a:buChar char="●"/>
            </a:pPr>
            <a:r>
              <a:rPr lang="en-IN" sz="1600" u="none" strike="noStrike" dirty="0">
                <a:effectLst/>
                <a:latin typeface="Times New Roman" panose="02020603050405020304" pitchFamily="18" charset="0"/>
                <a:ea typeface="Times New Roman" panose="02020603050405020304" pitchFamily="18" charset="0"/>
              </a:rPr>
              <a:t>“</a:t>
            </a:r>
            <a:r>
              <a:rPr lang="en-IN" sz="1600" b="1" i="1" u="none" strike="noStrike" dirty="0">
                <a:effectLst/>
                <a:latin typeface="Times New Roman" panose="02020603050405020304" pitchFamily="18" charset="0"/>
                <a:ea typeface="Times New Roman" panose="02020603050405020304" pitchFamily="18" charset="0"/>
              </a:rPr>
              <a:t>Holland's model of  Occupational personality types</a:t>
            </a:r>
            <a:r>
              <a:rPr lang="en-IN" sz="1600" u="none" strike="noStrike" dirty="0">
                <a:effectLst/>
                <a:latin typeface="Times New Roman" panose="02020603050405020304" pitchFamily="18" charset="0"/>
                <a:ea typeface="Times New Roman" panose="02020603050405020304" pitchFamily="18" charset="0"/>
              </a:rPr>
              <a:t>" suggests that people with social and conventional issues can improve organisational growth (</a:t>
            </a:r>
            <a:r>
              <a:rPr lang="en-IN" sz="1600" u="none" strike="noStrike" dirty="0" err="1">
                <a:effectLst/>
                <a:latin typeface="Times New Roman" panose="02020603050405020304" pitchFamily="18" charset="0"/>
                <a:ea typeface="Times New Roman" panose="02020603050405020304" pitchFamily="18" charset="0"/>
              </a:rPr>
              <a:t>Zainudin</a:t>
            </a:r>
            <a:r>
              <a:rPr lang="en-IN" sz="1600" u="none" strike="noStrike" dirty="0">
                <a:effectLst/>
                <a:latin typeface="Times New Roman" panose="02020603050405020304" pitchFamily="18" charset="0"/>
                <a:ea typeface="Times New Roman" panose="02020603050405020304" pitchFamily="18" charset="0"/>
              </a:rPr>
              <a:t> </a:t>
            </a:r>
            <a:r>
              <a:rPr lang="en-IN" sz="1600" i="1" u="none" strike="noStrike" dirty="0">
                <a:effectLst/>
                <a:latin typeface="Times New Roman" panose="02020603050405020304" pitchFamily="18" charset="0"/>
                <a:ea typeface="Times New Roman" panose="02020603050405020304" pitchFamily="18" charset="0"/>
              </a:rPr>
              <a:t>et al. </a:t>
            </a:r>
            <a:r>
              <a:rPr lang="en-IN" sz="1600" u="none" strike="noStrike" dirty="0">
                <a:effectLst/>
                <a:latin typeface="Times New Roman" panose="02020603050405020304" pitchFamily="18" charset="0"/>
                <a:ea typeface="Times New Roman" panose="02020603050405020304" pitchFamily="18" charset="0"/>
              </a:rPr>
              <a:t>2020, 894).</a:t>
            </a:r>
          </a:p>
          <a:p>
            <a:pPr marL="342900" lvl="0" indent="-342900" algn="just">
              <a:lnSpc>
                <a:spcPct val="150000"/>
              </a:lnSpc>
              <a:buFont typeface="Arial" panose="020B0604020202020204" pitchFamily="34" charset="0"/>
              <a:buChar char="●"/>
            </a:pPr>
            <a:r>
              <a:rPr lang="en-IN" sz="1600" u="none" strike="noStrike" dirty="0">
                <a:effectLst/>
                <a:latin typeface="Times New Roman" panose="02020603050405020304" pitchFamily="18" charset="0"/>
                <a:ea typeface="Times New Roman" panose="02020603050405020304" pitchFamily="18" charset="0"/>
              </a:rPr>
              <a:t>Collaboration with employees, colleagues, and managers is excessively important to provide an efficient approach to HR management (Gaunt and Tracey, 2020, p.435). </a:t>
            </a:r>
          </a:p>
        </p:txBody>
      </p:sp>
      <p:pic>
        <p:nvPicPr>
          <p:cNvPr id="7" name="Picture 6">
            <a:extLst>
              <a:ext uri="{FF2B5EF4-FFF2-40B4-BE49-F238E27FC236}">
                <a16:creationId xmlns:a16="http://schemas.microsoft.com/office/drawing/2014/main" id="{C80D183C-3C60-F46F-7445-0ABC0C837447}"/>
              </a:ext>
            </a:extLst>
          </p:cNvPr>
          <p:cNvPicPr>
            <a:picLocks noChangeAspect="1"/>
          </p:cNvPicPr>
          <p:nvPr/>
        </p:nvPicPr>
        <p:blipFill>
          <a:blip r:embed="rId3"/>
          <a:stretch>
            <a:fillRect/>
          </a:stretch>
        </p:blipFill>
        <p:spPr>
          <a:xfrm>
            <a:off x="7584050" y="2436706"/>
            <a:ext cx="4096322" cy="3658111"/>
          </a:xfrm>
          <a:prstGeom prst="rect">
            <a:avLst/>
          </a:prstGeom>
          <a:ln>
            <a:solidFill>
              <a:schemeClr val="tx1"/>
            </a:solidFill>
          </a:ln>
        </p:spPr>
      </p:pic>
    </p:spTree>
    <p:extLst>
      <p:ext uri="{BB962C8B-B14F-4D97-AF65-F5344CB8AC3E}">
        <p14:creationId xmlns:p14="http://schemas.microsoft.com/office/powerpoint/2010/main" val="5829507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298E7D-B5DB-2A18-01B3-C9210C8C004A}"/>
              </a:ext>
            </a:extLst>
          </p:cNvPr>
          <p:cNvSpPr>
            <a:spLocks noGrp="1"/>
          </p:cNvSpPr>
          <p:nvPr>
            <p:ph type="title"/>
          </p:nvPr>
        </p:nvSpPr>
        <p:spPr/>
        <p:txBody>
          <a:bodyPr>
            <a:noAutofit/>
          </a:bodyPr>
          <a:lstStyle/>
          <a:p>
            <a:pPr algn="just">
              <a:lnSpc>
                <a:spcPct val="150000"/>
              </a:lnSpc>
            </a:pPr>
            <a:r>
              <a:rPr lang="en-IN" sz="1600" b="1" dirty="0">
                <a:effectLst/>
                <a:latin typeface="Arial" panose="020B0604020202020204" pitchFamily="34" charset="0"/>
                <a:ea typeface="Times New Roman" panose="02020603050405020304" pitchFamily="18" charset="0"/>
                <a:cs typeface="Arial" panose="020B0604020202020204" pitchFamily="34" charset="0"/>
              </a:rPr>
              <a:t>Identify knowledge, skills, and behaviour required by HR Professionals which you should then link to your chosen organisation</a:t>
            </a:r>
            <a:endParaRPr lang="en-IN" sz="16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A5FD62CA-4454-7609-91C9-1F253E7B11C2}"/>
              </a:ext>
            </a:extLst>
          </p:cNvPr>
          <p:cNvSpPr>
            <a:spLocks noGrp="1"/>
          </p:cNvSpPr>
          <p:nvPr>
            <p:ph idx="1"/>
          </p:nvPr>
        </p:nvSpPr>
        <p:spPr>
          <a:xfrm>
            <a:off x="457200" y="2493034"/>
            <a:ext cx="6618515" cy="3774123"/>
          </a:xfrm>
        </p:spPr>
        <p:txBody>
          <a:bodyPr>
            <a:noAutofit/>
          </a:bodyPr>
          <a:lstStyle/>
          <a:p>
            <a:pPr marL="342900" lvl="0" indent="-342900" algn="just">
              <a:lnSpc>
                <a:spcPct val="150000"/>
              </a:lnSpc>
              <a:buFont typeface="Arial" panose="020B0604020202020204" pitchFamily="34" charset="0"/>
              <a:buChar char="●"/>
            </a:pPr>
            <a:r>
              <a:rPr lang="en-IN" sz="1600" u="none" strike="noStrike" dirty="0">
                <a:effectLst/>
                <a:latin typeface="Times New Roman" panose="02020603050405020304" pitchFamily="18" charset="0"/>
                <a:ea typeface="Times New Roman" panose="02020603050405020304" pitchFamily="18" charset="0"/>
              </a:rPr>
              <a:t>In terms of knowledge, HR professionals must be highly knowledgeable about employment laws, regulations and policies, as well as best practices in the job field (Lindblom and Martins, 2022, p.421). </a:t>
            </a:r>
          </a:p>
          <a:p>
            <a:pPr marL="342900" lvl="0" indent="-342900" algn="just">
              <a:lnSpc>
                <a:spcPct val="150000"/>
              </a:lnSpc>
              <a:buFont typeface="Arial" panose="020B0604020202020204" pitchFamily="34" charset="0"/>
              <a:buChar char="●"/>
            </a:pPr>
            <a:r>
              <a:rPr lang="en-IN" sz="1600" u="none" strike="noStrike" dirty="0">
                <a:effectLst/>
                <a:latin typeface="Times New Roman" panose="02020603050405020304" pitchFamily="18" charset="0"/>
                <a:ea typeface="Times New Roman" panose="02020603050405020304" pitchFamily="18" charset="0"/>
              </a:rPr>
              <a:t>An HR professional must have a piece of knowledge of employee relations to maintain a positive working environment.</a:t>
            </a:r>
          </a:p>
          <a:p>
            <a:pPr marL="342900" lvl="0" indent="-342900" algn="just">
              <a:lnSpc>
                <a:spcPct val="150000"/>
              </a:lnSpc>
              <a:buFont typeface="Arial" panose="020B0604020202020204" pitchFamily="34" charset="0"/>
              <a:buChar char="●"/>
            </a:pPr>
            <a:r>
              <a:rPr lang="en-IN" sz="1600" u="none" strike="noStrike" dirty="0">
                <a:effectLst/>
                <a:latin typeface="Times New Roman" panose="02020603050405020304" pitchFamily="18" charset="0"/>
                <a:ea typeface="Times New Roman" panose="02020603050405020304" pitchFamily="18" charset="0"/>
              </a:rPr>
              <a:t>The HR management of Tesco has introduced a reward-based programme to motivate employees based on their performance (Tesco, 2022). </a:t>
            </a:r>
          </a:p>
          <a:p>
            <a:pPr marL="342900" lvl="0" indent="-342900" algn="just">
              <a:lnSpc>
                <a:spcPct val="150000"/>
              </a:lnSpc>
              <a:buFont typeface="Arial" panose="020B0604020202020204" pitchFamily="34" charset="0"/>
              <a:buChar char="●"/>
            </a:pPr>
            <a:r>
              <a:rPr lang="en-IN" sz="1600" u="none" strike="noStrike" dirty="0">
                <a:effectLst/>
                <a:latin typeface="Times New Roman" panose="02020603050405020304" pitchFamily="18" charset="0"/>
                <a:ea typeface="Times New Roman" panose="02020603050405020304" pitchFamily="18" charset="0"/>
              </a:rPr>
              <a:t>Thus it can be depicted that the organisation is focussing on the behavioural skills of employees to maintain a positive environment. </a:t>
            </a:r>
          </a:p>
          <a:p>
            <a:endParaRPr lang="en-IN" sz="1600" dirty="0"/>
          </a:p>
        </p:txBody>
      </p:sp>
      <p:pic>
        <p:nvPicPr>
          <p:cNvPr id="4" name="Picture 3">
            <a:extLst>
              <a:ext uri="{FF2B5EF4-FFF2-40B4-BE49-F238E27FC236}">
                <a16:creationId xmlns:a16="http://schemas.microsoft.com/office/drawing/2014/main" id="{485FA14E-EFE5-D60F-67C6-B6CA771AB794}"/>
              </a:ext>
            </a:extLst>
          </p:cNvPr>
          <p:cNvPicPr>
            <a:picLocks noChangeAspect="1"/>
          </p:cNvPicPr>
          <p:nvPr/>
        </p:nvPicPr>
        <p:blipFill>
          <a:blip r:embed="rId3"/>
          <a:stretch>
            <a:fillRect/>
          </a:stretch>
        </p:blipFill>
        <p:spPr>
          <a:xfrm>
            <a:off x="7326431" y="3019107"/>
            <a:ext cx="4677327" cy="2596828"/>
          </a:xfrm>
          <a:prstGeom prst="rect">
            <a:avLst/>
          </a:prstGeom>
          <a:ln>
            <a:solidFill>
              <a:schemeClr val="tx1"/>
            </a:solidFill>
          </a:ln>
        </p:spPr>
      </p:pic>
    </p:spTree>
    <p:extLst>
      <p:ext uri="{BB962C8B-B14F-4D97-AF65-F5344CB8AC3E}">
        <p14:creationId xmlns:p14="http://schemas.microsoft.com/office/powerpoint/2010/main" val="5347515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298E7D-B5DB-2A18-01B3-C9210C8C004A}"/>
              </a:ext>
            </a:extLst>
          </p:cNvPr>
          <p:cNvSpPr>
            <a:spLocks noGrp="1"/>
          </p:cNvSpPr>
          <p:nvPr>
            <p:ph type="title"/>
          </p:nvPr>
        </p:nvSpPr>
        <p:spPr>
          <a:xfrm>
            <a:off x="923026" y="963989"/>
            <a:ext cx="10515600" cy="874713"/>
          </a:xfrm>
        </p:spPr>
        <p:txBody>
          <a:bodyPr>
            <a:normAutofit fontScale="90000"/>
          </a:bodyPr>
          <a:lstStyle/>
          <a:p>
            <a:pPr algn="ctr">
              <a:lnSpc>
                <a:spcPct val="150000"/>
              </a:lnSpc>
            </a:pPr>
            <a:r>
              <a:rPr lang="en-IN" sz="1800" b="1" kern="0" dirty="0">
                <a:latin typeface="Arial" panose="020B0604020202020204" pitchFamily="34" charset="0"/>
                <a:cs typeface="Arial" panose="020B0604020202020204" pitchFamily="34" charset="0"/>
              </a:rPr>
              <a:t>I</a:t>
            </a:r>
            <a:r>
              <a:rPr lang="en-IN" sz="1800" b="1" kern="0" dirty="0">
                <a:effectLst/>
                <a:latin typeface="Arial" panose="020B0604020202020204" pitchFamily="34" charset="0"/>
                <a:cs typeface="Arial" panose="020B0604020202020204" pitchFamily="34" charset="0"/>
              </a:rPr>
              <a:t>dentify knowledge, skills, and behaviour required by HR Professionals which you should then link to your chosen organization</a:t>
            </a:r>
            <a:br>
              <a:rPr lang="en-IN" sz="1800" b="1" kern="0" dirty="0">
                <a:effectLst/>
                <a:latin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A5FD62CA-4454-7609-91C9-1F253E7B11C2}"/>
              </a:ext>
            </a:extLst>
          </p:cNvPr>
          <p:cNvSpPr>
            <a:spLocks noGrp="1"/>
          </p:cNvSpPr>
          <p:nvPr>
            <p:ph idx="1"/>
          </p:nvPr>
        </p:nvSpPr>
        <p:spPr>
          <a:xfrm>
            <a:off x="923026" y="2372264"/>
            <a:ext cx="5641676" cy="3669762"/>
          </a:xfrm>
        </p:spPr>
        <p:txBody>
          <a:bodyPr>
            <a:normAutofit fontScale="92500"/>
          </a:bodyPr>
          <a:lstStyle/>
          <a:p>
            <a:pPr marL="342900" lvl="0" indent="-342900" algn="just">
              <a:lnSpc>
                <a:spcPct val="150000"/>
              </a:lnSpc>
              <a:buFont typeface="Arial" panose="020B0604020202020204" pitchFamily="34" charset="0"/>
              <a:buChar char="●"/>
            </a:pPr>
            <a:r>
              <a:rPr lang="en-IN" sz="1600" u="none" strike="noStrike" dirty="0">
                <a:effectLst/>
                <a:latin typeface="Times New Roman" panose="02020603050405020304" pitchFamily="18" charset="0"/>
                <a:ea typeface="Times New Roman" panose="02020603050405020304" pitchFamily="18" charset="0"/>
              </a:rPr>
              <a:t>The behaviours HR professionals must possess are a strong work ethic, integrity, adaptability, and the ability to work collaboratively.</a:t>
            </a:r>
          </a:p>
          <a:p>
            <a:pPr marL="342900" lvl="0" indent="-342900" algn="just">
              <a:lnSpc>
                <a:spcPct val="150000"/>
              </a:lnSpc>
              <a:buFont typeface="Arial" panose="020B0604020202020204" pitchFamily="34" charset="0"/>
              <a:buChar char="●"/>
            </a:pPr>
            <a:r>
              <a:rPr lang="en-IN" sz="1600" u="none" strike="noStrike" dirty="0">
                <a:effectLst/>
                <a:latin typeface="Times New Roman" panose="02020603050405020304" pitchFamily="18" charset="0"/>
                <a:ea typeface="Times New Roman" panose="02020603050405020304" pitchFamily="18" charset="0"/>
              </a:rPr>
              <a:t>HR professionals must be able to remain calm and professional when faced with difficult situations. </a:t>
            </a:r>
          </a:p>
          <a:p>
            <a:pPr marL="342900" lvl="0" indent="-342900" algn="just">
              <a:lnSpc>
                <a:spcPct val="150000"/>
              </a:lnSpc>
              <a:buFont typeface="Arial" panose="020B0604020202020204" pitchFamily="34" charset="0"/>
              <a:buChar char="●"/>
            </a:pPr>
            <a:r>
              <a:rPr lang="en-IN" sz="1600" u="none" strike="noStrike" dirty="0">
                <a:effectLst/>
                <a:latin typeface="Times New Roman" panose="02020603050405020304" pitchFamily="18" charset="0"/>
                <a:ea typeface="Times New Roman" panose="02020603050405020304" pitchFamily="18" charset="0"/>
              </a:rPr>
              <a:t>The HR management has introduced group policies and business codes to enable behavioural change in employees and customers (Tesco, 2022).</a:t>
            </a:r>
          </a:p>
          <a:p>
            <a:pPr marL="342900" lvl="0" indent="-342900" algn="just">
              <a:lnSpc>
                <a:spcPct val="150000"/>
              </a:lnSpc>
              <a:buFont typeface="Arial" panose="020B0604020202020204" pitchFamily="34" charset="0"/>
              <a:buChar char="●"/>
            </a:pPr>
            <a:r>
              <a:rPr lang="en-IN" sz="1600" u="none" strike="noStrike" dirty="0">
                <a:effectLst/>
                <a:latin typeface="Times New Roman" panose="02020603050405020304" pitchFamily="18" charset="0"/>
                <a:ea typeface="Times New Roman" panose="02020603050405020304" pitchFamily="18" charset="0"/>
              </a:rPr>
              <a:t>Thus it can be depicted that TESCO is focussing on behavioural change of employees and consumers. </a:t>
            </a:r>
          </a:p>
          <a:p>
            <a:endParaRPr lang="en-IN" sz="1600" dirty="0"/>
          </a:p>
        </p:txBody>
      </p:sp>
      <p:pic>
        <p:nvPicPr>
          <p:cNvPr id="5" name="Picture 4">
            <a:extLst>
              <a:ext uri="{FF2B5EF4-FFF2-40B4-BE49-F238E27FC236}">
                <a16:creationId xmlns:a16="http://schemas.microsoft.com/office/drawing/2014/main" id="{139ADBA8-1FE6-2641-5254-C77506F3615E}"/>
              </a:ext>
            </a:extLst>
          </p:cNvPr>
          <p:cNvPicPr>
            <a:picLocks noChangeAspect="1"/>
          </p:cNvPicPr>
          <p:nvPr/>
        </p:nvPicPr>
        <p:blipFill>
          <a:blip r:embed="rId3"/>
          <a:stretch>
            <a:fillRect/>
          </a:stretch>
        </p:blipFill>
        <p:spPr>
          <a:xfrm>
            <a:off x="6989414" y="2762296"/>
            <a:ext cx="4476530" cy="2874540"/>
          </a:xfrm>
          <a:prstGeom prst="rect">
            <a:avLst/>
          </a:prstGeom>
          <a:ln>
            <a:solidFill>
              <a:schemeClr val="tx1"/>
            </a:solidFill>
          </a:ln>
        </p:spPr>
      </p:pic>
    </p:spTree>
    <p:extLst>
      <p:ext uri="{BB962C8B-B14F-4D97-AF65-F5344CB8AC3E}">
        <p14:creationId xmlns:p14="http://schemas.microsoft.com/office/powerpoint/2010/main" val="35915698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298E7D-B5DB-2A18-01B3-C9210C8C004A}"/>
              </a:ext>
            </a:extLst>
          </p:cNvPr>
          <p:cNvSpPr>
            <a:spLocks noGrp="1"/>
          </p:cNvSpPr>
          <p:nvPr>
            <p:ph type="title"/>
          </p:nvPr>
        </p:nvSpPr>
        <p:spPr/>
        <p:txBody>
          <a:bodyPr>
            <a:normAutofit/>
          </a:bodyPr>
          <a:lstStyle/>
          <a:p>
            <a:pPr algn="ctr">
              <a:lnSpc>
                <a:spcPct val="150000"/>
              </a:lnSpc>
            </a:pPr>
            <a:r>
              <a:rPr lang="en-IN" sz="1600" b="1" dirty="0">
                <a:effectLst/>
                <a:latin typeface="Times New Roman" panose="02020603050405020304" pitchFamily="18" charset="0"/>
                <a:ea typeface="Times New Roman" panose="02020603050405020304" pitchFamily="18" charset="0"/>
              </a:rPr>
              <a:t>SWOT Analysis for a HR Officer </a:t>
            </a:r>
            <a:endParaRPr lang="en-IN" sz="1600" b="1" dirty="0"/>
          </a:p>
        </p:txBody>
      </p:sp>
      <p:graphicFrame>
        <p:nvGraphicFramePr>
          <p:cNvPr id="4" name="Content Placeholder 3">
            <a:extLst>
              <a:ext uri="{FF2B5EF4-FFF2-40B4-BE49-F238E27FC236}">
                <a16:creationId xmlns:a16="http://schemas.microsoft.com/office/drawing/2014/main" id="{8ACAB533-BA87-FFC5-2713-150A4BC650C9}"/>
              </a:ext>
            </a:extLst>
          </p:cNvPr>
          <p:cNvGraphicFramePr>
            <a:graphicFrameLocks noGrp="1"/>
          </p:cNvGraphicFramePr>
          <p:nvPr>
            <p:ph idx="1"/>
            <p:extLst>
              <p:ext uri="{D42A27DB-BD31-4B8C-83A1-F6EECF244321}">
                <p14:modId xmlns:p14="http://schemas.microsoft.com/office/powerpoint/2010/main" val="3495949954"/>
              </p:ext>
            </p:extLst>
          </p:nvPr>
        </p:nvGraphicFramePr>
        <p:xfrm>
          <a:off x="414338" y="2428877"/>
          <a:ext cx="6858000" cy="3941526"/>
        </p:xfrm>
        <a:graphic>
          <a:graphicData uri="http://schemas.openxmlformats.org/drawingml/2006/table">
            <a:tbl>
              <a:tblPr>
                <a:tableStyleId>{8A107856-5554-42FB-B03E-39F5DBC370BA}</a:tableStyleId>
              </a:tblPr>
              <a:tblGrid>
                <a:gridCol w="3174791">
                  <a:extLst>
                    <a:ext uri="{9D8B030D-6E8A-4147-A177-3AD203B41FA5}">
                      <a16:colId xmlns:a16="http://schemas.microsoft.com/office/drawing/2014/main" val="2182864735"/>
                    </a:ext>
                  </a:extLst>
                </a:gridCol>
                <a:gridCol w="3683209">
                  <a:extLst>
                    <a:ext uri="{9D8B030D-6E8A-4147-A177-3AD203B41FA5}">
                      <a16:colId xmlns:a16="http://schemas.microsoft.com/office/drawing/2014/main" val="567788909"/>
                    </a:ext>
                  </a:extLst>
                </a:gridCol>
              </a:tblGrid>
              <a:tr h="381103">
                <a:tc>
                  <a:txBody>
                    <a:bodyPr/>
                    <a:lstStyle/>
                    <a:p>
                      <a:pPr algn="just">
                        <a:lnSpc>
                          <a:spcPct val="150000"/>
                        </a:lnSpc>
                      </a:pPr>
                      <a:r>
                        <a:rPr lang="en-IN" sz="1600" b="1" dirty="0">
                          <a:solidFill>
                            <a:schemeClr val="tx1"/>
                          </a:solidFill>
                          <a:effectLst/>
                        </a:rPr>
                        <a:t>Strengths </a:t>
                      </a:r>
                      <a:endParaRPr lang="en-IN" sz="1600" b="1"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271" marR="63271" marT="63271" marB="63271"/>
                </a:tc>
                <a:tc>
                  <a:txBody>
                    <a:bodyPr/>
                    <a:lstStyle/>
                    <a:p>
                      <a:pPr algn="just">
                        <a:lnSpc>
                          <a:spcPct val="150000"/>
                        </a:lnSpc>
                      </a:pPr>
                      <a:r>
                        <a:rPr lang="en-IN" sz="1600" b="1" dirty="0">
                          <a:solidFill>
                            <a:schemeClr val="tx1"/>
                          </a:solidFill>
                          <a:effectLst/>
                        </a:rPr>
                        <a:t>Weakness</a:t>
                      </a:r>
                      <a:endParaRPr lang="en-IN" sz="1600" b="1"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271" marR="63271" marT="63271" marB="63271"/>
                </a:tc>
                <a:extLst>
                  <a:ext uri="{0D108BD9-81ED-4DB2-BD59-A6C34878D82A}">
                    <a16:rowId xmlns:a16="http://schemas.microsoft.com/office/drawing/2014/main" val="2148935043"/>
                  </a:ext>
                </a:extLst>
              </a:tr>
              <a:tr h="3493674">
                <a:tc>
                  <a:txBody>
                    <a:bodyPr/>
                    <a:lstStyle/>
                    <a:p>
                      <a:pPr marL="342900" lvl="0" indent="-342900" algn="just">
                        <a:lnSpc>
                          <a:spcPct val="150000"/>
                        </a:lnSpc>
                        <a:buFont typeface="Arial" panose="020B0604020202020204" pitchFamily="34" charset="0"/>
                        <a:buChar char="●"/>
                      </a:pPr>
                      <a:r>
                        <a:rPr lang="en-IN" sz="1600" u="none" strike="noStrike" dirty="0">
                          <a:solidFill>
                            <a:schemeClr val="tx1"/>
                          </a:solidFill>
                          <a:effectLst/>
                        </a:rPr>
                        <a:t>Excellent communication and interpersonal skills. </a:t>
                      </a:r>
                    </a:p>
                    <a:p>
                      <a:pPr marL="342900" lvl="0" indent="-342900" algn="just">
                        <a:lnSpc>
                          <a:spcPct val="150000"/>
                        </a:lnSpc>
                        <a:buFont typeface="Arial" panose="020B0604020202020204" pitchFamily="34" charset="0"/>
                        <a:buChar char="●"/>
                      </a:pPr>
                      <a:r>
                        <a:rPr lang="en-IN" sz="1600" u="none" strike="noStrike" dirty="0">
                          <a:solidFill>
                            <a:schemeClr val="tx1"/>
                          </a:solidFill>
                          <a:effectLst/>
                        </a:rPr>
                        <a:t>Teamwork skills to prosper in the job field.</a:t>
                      </a:r>
                    </a:p>
                    <a:p>
                      <a:pPr marL="342900" lvl="0" indent="-342900" algn="l">
                        <a:lnSpc>
                          <a:spcPct val="150000"/>
                        </a:lnSpc>
                        <a:buFont typeface="Arial" panose="020B0604020202020204" pitchFamily="34" charset="0"/>
                        <a:buChar char="●"/>
                      </a:pPr>
                      <a:r>
                        <a:rPr lang="en-IN" sz="1600" u="none" strike="noStrike" dirty="0">
                          <a:solidFill>
                            <a:schemeClr val="tx1"/>
                          </a:solidFill>
                          <a:effectLst/>
                        </a:rPr>
                        <a:t>Knowledge of employment laws.</a:t>
                      </a:r>
                      <a:endParaRPr lang="en-IN" sz="1600" u="none" strike="noStrike"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271" marR="63271" marT="63271" marB="63271"/>
                </a:tc>
                <a:tc>
                  <a:txBody>
                    <a:bodyPr/>
                    <a:lstStyle/>
                    <a:p>
                      <a:pPr marL="342900" lvl="0" indent="-342900" algn="just">
                        <a:lnSpc>
                          <a:spcPct val="150000"/>
                        </a:lnSpc>
                        <a:buFont typeface="Arial" panose="020B0604020202020204" pitchFamily="34" charset="0"/>
                        <a:buChar char="●"/>
                      </a:pPr>
                      <a:r>
                        <a:rPr lang="en-IN" sz="1600" u="none" strike="noStrike" dirty="0">
                          <a:solidFill>
                            <a:schemeClr val="tx1"/>
                          </a:solidFill>
                          <a:effectLst/>
                        </a:rPr>
                        <a:t>Behaviour skills </a:t>
                      </a:r>
                    </a:p>
                    <a:p>
                      <a:pPr marL="342900" lvl="0" indent="-342900" algn="just">
                        <a:lnSpc>
                          <a:spcPct val="150000"/>
                        </a:lnSpc>
                        <a:buFont typeface="Arial" panose="020B0604020202020204" pitchFamily="34" charset="0"/>
                        <a:buChar char="●"/>
                      </a:pPr>
                      <a:r>
                        <a:rPr lang="en-IN" sz="1600" u="none" strike="noStrike" dirty="0">
                          <a:solidFill>
                            <a:schemeClr val="tx1"/>
                          </a:solidFill>
                          <a:effectLst/>
                        </a:rPr>
                        <a:t>Leadership skills</a:t>
                      </a:r>
                    </a:p>
                    <a:p>
                      <a:pPr marL="342900" lvl="0" indent="-342900" algn="l">
                        <a:lnSpc>
                          <a:spcPct val="150000"/>
                        </a:lnSpc>
                        <a:buFont typeface="Arial" panose="020B0604020202020204" pitchFamily="34" charset="0"/>
                        <a:buChar char="●"/>
                      </a:pPr>
                      <a:r>
                        <a:rPr lang="en-IN" sz="1600" u="none" strike="noStrike" dirty="0">
                          <a:solidFill>
                            <a:schemeClr val="tx1"/>
                          </a:solidFill>
                          <a:effectLst/>
                        </a:rPr>
                        <a:t>Time management and behaviour.</a:t>
                      </a:r>
                      <a:endParaRPr lang="en-IN" sz="1600" u="none" strike="noStrike"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271" marR="63271" marT="63271" marB="63271"/>
                </a:tc>
                <a:extLst>
                  <a:ext uri="{0D108BD9-81ED-4DB2-BD59-A6C34878D82A}">
                    <a16:rowId xmlns:a16="http://schemas.microsoft.com/office/drawing/2014/main" val="942656982"/>
                  </a:ext>
                </a:extLst>
              </a:tr>
            </a:tbl>
          </a:graphicData>
        </a:graphic>
      </p:graphicFrame>
      <p:pic>
        <p:nvPicPr>
          <p:cNvPr id="6" name="Picture 5">
            <a:extLst>
              <a:ext uri="{FF2B5EF4-FFF2-40B4-BE49-F238E27FC236}">
                <a16:creationId xmlns:a16="http://schemas.microsoft.com/office/drawing/2014/main" id="{E4B827D5-5E6B-DFA5-C754-6DBC7DBEC0BF}"/>
              </a:ext>
            </a:extLst>
          </p:cNvPr>
          <p:cNvPicPr>
            <a:picLocks noChangeAspect="1"/>
          </p:cNvPicPr>
          <p:nvPr/>
        </p:nvPicPr>
        <p:blipFill>
          <a:blip r:embed="rId3"/>
          <a:stretch>
            <a:fillRect/>
          </a:stretch>
        </p:blipFill>
        <p:spPr>
          <a:xfrm>
            <a:off x="8086765" y="2853869"/>
            <a:ext cx="3091542" cy="3091542"/>
          </a:xfrm>
          <a:prstGeom prst="rect">
            <a:avLst/>
          </a:prstGeom>
          <a:ln>
            <a:solidFill>
              <a:schemeClr val="tx1"/>
            </a:solidFill>
          </a:ln>
        </p:spPr>
      </p:pic>
    </p:spTree>
    <p:extLst>
      <p:ext uri="{BB962C8B-B14F-4D97-AF65-F5344CB8AC3E}">
        <p14:creationId xmlns:p14="http://schemas.microsoft.com/office/powerpoint/2010/main" val="19923199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298E7D-B5DB-2A18-01B3-C9210C8C004A}"/>
              </a:ext>
            </a:extLst>
          </p:cNvPr>
          <p:cNvSpPr>
            <a:spLocks noGrp="1"/>
          </p:cNvSpPr>
          <p:nvPr>
            <p:ph type="title"/>
          </p:nvPr>
        </p:nvSpPr>
        <p:spPr/>
        <p:txBody>
          <a:bodyPr>
            <a:normAutofit/>
          </a:bodyPr>
          <a:lstStyle/>
          <a:p>
            <a:pPr algn="ctr">
              <a:lnSpc>
                <a:spcPct val="150000"/>
              </a:lnSpc>
            </a:pPr>
            <a:r>
              <a:rPr lang="en-IN" sz="1800" b="1" dirty="0">
                <a:effectLst/>
                <a:latin typeface="Times New Roman" panose="02020603050405020304" pitchFamily="18" charset="0"/>
                <a:ea typeface="Times New Roman" panose="02020603050405020304" pitchFamily="18" charset="0"/>
              </a:rPr>
              <a:t>SWOT analysis of an HR </a:t>
            </a:r>
            <a:r>
              <a:rPr lang="en-IN" sz="1800" b="1" dirty="0">
                <a:latin typeface="Times New Roman" panose="02020603050405020304" pitchFamily="18" charset="0"/>
                <a:ea typeface="Times New Roman" panose="02020603050405020304" pitchFamily="18" charset="0"/>
              </a:rPr>
              <a:t>Continued</a:t>
            </a:r>
            <a:endParaRPr lang="en-IN" sz="1800" dirty="0"/>
          </a:p>
        </p:txBody>
      </p:sp>
      <p:graphicFrame>
        <p:nvGraphicFramePr>
          <p:cNvPr id="5" name="Content Placeholder 4">
            <a:extLst>
              <a:ext uri="{FF2B5EF4-FFF2-40B4-BE49-F238E27FC236}">
                <a16:creationId xmlns:a16="http://schemas.microsoft.com/office/drawing/2014/main" id="{696F09C3-EFAF-3A55-72D5-11DAD7886A87}"/>
              </a:ext>
            </a:extLst>
          </p:cNvPr>
          <p:cNvGraphicFramePr>
            <a:graphicFrameLocks noGrp="1"/>
          </p:cNvGraphicFramePr>
          <p:nvPr>
            <p:ph idx="1"/>
            <p:extLst>
              <p:ext uri="{D42A27DB-BD31-4B8C-83A1-F6EECF244321}">
                <p14:modId xmlns:p14="http://schemas.microsoft.com/office/powerpoint/2010/main" val="1598064628"/>
              </p:ext>
            </p:extLst>
          </p:nvPr>
        </p:nvGraphicFramePr>
        <p:xfrm>
          <a:off x="500063" y="2321088"/>
          <a:ext cx="6850856" cy="3732453"/>
        </p:xfrm>
        <a:graphic>
          <a:graphicData uri="http://schemas.openxmlformats.org/drawingml/2006/table">
            <a:tbl>
              <a:tblPr>
                <a:tableStyleId>{8A107856-5554-42FB-B03E-39F5DBC370BA}</a:tableStyleId>
              </a:tblPr>
              <a:tblGrid>
                <a:gridCol w="3425428">
                  <a:extLst>
                    <a:ext uri="{9D8B030D-6E8A-4147-A177-3AD203B41FA5}">
                      <a16:colId xmlns:a16="http://schemas.microsoft.com/office/drawing/2014/main" val="1895586735"/>
                    </a:ext>
                  </a:extLst>
                </a:gridCol>
                <a:gridCol w="3425428">
                  <a:extLst>
                    <a:ext uri="{9D8B030D-6E8A-4147-A177-3AD203B41FA5}">
                      <a16:colId xmlns:a16="http://schemas.microsoft.com/office/drawing/2014/main" val="1361053717"/>
                    </a:ext>
                  </a:extLst>
                </a:gridCol>
              </a:tblGrid>
              <a:tr h="323913">
                <a:tc>
                  <a:txBody>
                    <a:bodyPr/>
                    <a:lstStyle/>
                    <a:p>
                      <a:pPr algn="ctr">
                        <a:lnSpc>
                          <a:spcPct val="150000"/>
                        </a:lnSpc>
                      </a:pPr>
                      <a:r>
                        <a:rPr lang="en-IN" sz="1200" b="1" dirty="0">
                          <a:solidFill>
                            <a:schemeClr val="tx1"/>
                          </a:solidFill>
                          <a:effectLst/>
                        </a:rPr>
                        <a:t>Opportunities</a:t>
                      </a:r>
                      <a:endParaRPr lang="en-IN" sz="1200" b="1"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26" marR="58226" marT="58226" marB="58226"/>
                </a:tc>
                <a:tc>
                  <a:txBody>
                    <a:bodyPr/>
                    <a:lstStyle/>
                    <a:p>
                      <a:pPr algn="ctr">
                        <a:lnSpc>
                          <a:spcPct val="150000"/>
                        </a:lnSpc>
                      </a:pPr>
                      <a:r>
                        <a:rPr lang="en-IN" sz="1200" b="1" dirty="0">
                          <a:solidFill>
                            <a:schemeClr val="tx1"/>
                          </a:solidFill>
                          <a:effectLst/>
                        </a:rPr>
                        <a:t>Threats </a:t>
                      </a:r>
                      <a:endParaRPr lang="en-IN" sz="1200" b="1"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26" marR="58226" marT="58226" marB="58226"/>
                </a:tc>
                <a:extLst>
                  <a:ext uri="{0D108BD9-81ED-4DB2-BD59-A6C34878D82A}">
                    <a16:rowId xmlns:a16="http://schemas.microsoft.com/office/drawing/2014/main" val="102594783"/>
                  </a:ext>
                </a:extLst>
              </a:tr>
              <a:tr h="3122202">
                <a:tc>
                  <a:txBody>
                    <a:bodyPr/>
                    <a:lstStyle/>
                    <a:p>
                      <a:pPr marL="342900" lvl="0" indent="-342900" algn="just">
                        <a:lnSpc>
                          <a:spcPct val="150000"/>
                        </a:lnSpc>
                        <a:buFont typeface="Arial" panose="020B0604020202020204" pitchFamily="34" charset="0"/>
                        <a:buChar char="●"/>
                      </a:pPr>
                      <a:r>
                        <a:rPr lang="en-IN" sz="1200" u="none" strike="noStrike" dirty="0">
                          <a:solidFill>
                            <a:schemeClr val="tx1"/>
                          </a:solidFill>
                          <a:effectLst/>
                        </a:rPr>
                        <a:t>Excellent communication skills help in building a relationship with employees.</a:t>
                      </a:r>
                    </a:p>
                    <a:p>
                      <a:pPr marL="342900" lvl="0" indent="-342900" algn="just">
                        <a:lnSpc>
                          <a:spcPct val="150000"/>
                        </a:lnSpc>
                        <a:buFont typeface="Arial" panose="020B0604020202020204" pitchFamily="34" charset="0"/>
                        <a:buChar char="●"/>
                      </a:pPr>
                      <a:r>
                        <a:rPr lang="en-IN" sz="1200" u="none" strike="noStrike" dirty="0">
                          <a:solidFill>
                            <a:schemeClr val="tx1"/>
                          </a:solidFill>
                          <a:effectLst/>
                        </a:rPr>
                        <a:t>Good teamwork skills to maintain work balance.</a:t>
                      </a:r>
                    </a:p>
                    <a:p>
                      <a:pPr marL="342900" lvl="0" indent="-342900" algn="just">
                        <a:lnSpc>
                          <a:spcPct val="150000"/>
                        </a:lnSpc>
                        <a:buFont typeface="Arial" panose="020B0604020202020204" pitchFamily="34" charset="0"/>
                        <a:buChar char="●"/>
                      </a:pPr>
                      <a:r>
                        <a:rPr lang="en-IN" sz="1200" u="none" strike="noStrike" dirty="0">
                          <a:solidFill>
                            <a:schemeClr val="tx1"/>
                          </a:solidFill>
                          <a:effectLst/>
                        </a:rPr>
                        <a:t>Due to my good communication skills, I can get advantages during digital recruitment. </a:t>
                      </a:r>
                    </a:p>
                    <a:p>
                      <a:pPr marL="342900" lvl="0" indent="-342900" algn="just">
                        <a:lnSpc>
                          <a:spcPct val="150000"/>
                        </a:lnSpc>
                        <a:buFont typeface="Arial" panose="020B0604020202020204" pitchFamily="34" charset="0"/>
                        <a:buChar char="●"/>
                      </a:pPr>
                      <a:r>
                        <a:rPr lang="en-IN" sz="1200" u="none" strike="noStrike" dirty="0">
                          <a:solidFill>
                            <a:schemeClr val="tx1"/>
                          </a:solidFill>
                          <a:effectLst/>
                        </a:rPr>
                        <a:t>As good communication skills gave me an advantage during digital recruitment, it will further help me to hire employees which is a great opportunity to use my strengths.</a:t>
                      </a:r>
                      <a:endParaRPr lang="en-IN" sz="1200" u="none" strike="noStrike"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26" marR="58226" marT="58226" marB="58226"/>
                </a:tc>
                <a:tc>
                  <a:txBody>
                    <a:bodyPr/>
                    <a:lstStyle/>
                    <a:p>
                      <a:pPr marL="342900" lvl="0" indent="-342900" algn="just">
                        <a:lnSpc>
                          <a:spcPct val="150000"/>
                        </a:lnSpc>
                        <a:buFont typeface="Arial" panose="020B0604020202020204" pitchFamily="34" charset="0"/>
                        <a:buChar char="●"/>
                      </a:pPr>
                      <a:r>
                        <a:rPr lang="en-IN" sz="1200" u="none" strike="noStrike" dirty="0">
                          <a:solidFill>
                            <a:schemeClr val="tx1"/>
                          </a:solidFill>
                          <a:effectLst/>
                        </a:rPr>
                        <a:t>I cannot keep calm in difficult situations</a:t>
                      </a:r>
                    </a:p>
                    <a:p>
                      <a:pPr marL="342900" lvl="0" indent="-342900" algn="just">
                        <a:lnSpc>
                          <a:spcPct val="150000"/>
                        </a:lnSpc>
                        <a:buFont typeface="Arial" panose="020B0604020202020204" pitchFamily="34" charset="0"/>
                        <a:buChar char="●"/>
                      </a:pPr>
                      <a:r>
                        <a:rPr lang="en-IN" sz="1200" u="none" strike="noStrike" dirty="0">
                          <a:solidFill>
                            <a:schemeClr val="tx1"/>
                          </a:solidFill>
                          <a:effectLst/>
                        </a:rPr>
                        <a:t>The risk management skill will affect me in a competitive scenario.  </a:t>
                      </a:r>
                    </a:p>
                    <a:p>
                      <a:pPr marL="342900" lvl="0" indent="-342900" algn="just">
                        <a:lnSpc>
                          <a:spcPct val="150000"/>
                        </a:lnSpc>
                        <a:buFont typeface="Arial" panose="020B0604020202020204" pitchFamily="34" charset="0"/>
                        <a:buChar char="●"/>
                      </a:pPr>
                      <a:r>
                        <a:rPr lang="en-IN" sz="1200" u="none" strike="noStrike" dirty="0">
                          <a:solidFill>
                            <a:schemeClr val="tx1"/>
                          </a:solidFill>
                          <a:effectLst/>
                        </a:rPr>
                        <a:t>As I was unable to keep calm in difficult situations risk management can be a potential threat to me. </a:t>
                      </a:r>
                      <a:endParaRPr lang="en-IN" sz="1200" u="none" strike="noStrike"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8226" marR="58226" marT="58226" marB="58226"/>
                </a:tc>
                <a:extLst>
                  <a:ext uri="{0D108BD9-81ED-4DB2-BD59-A6C34878D82A}">
                    <a16:rowId xmlns:a16="http://schemas.microsoft.com/office/drawing/2014/main" val="3086219886"/>
                  </a:ext>
                </a:extLst>
              </a:tr>
            </a:tbl>
          </a:graphicData>
        </a:graphic>
      </p:graphicFrame>
      <p:pic>
        <p:nvPicPr>
          <p:cNvPr id="1026" name="Picture 2" descr="Why you need to conduct a personal SWOT analysis | Marriage-Stanley &amp;  Associates %">
            <a:extLst>
              <a:ext uri="{FF2B5EF4-FFF2-40B4-BE49-F238E27FC236}">
                <a16:creationId xmlns:a16="http://schemas.microsoft.com/office/drawing/2014/main" id="{B6D9200F-3300-D8E8-6653-16FB7C98A0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58099" y="2816604"/>
            <a:ext cx="4191945" cy="25187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99447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298E7D-B5DB-2A18-01B3-C9210C8C004A}"/>
              </a:ext>
            </a:extLst>
          </p:cNvPr>
          <p:cNvSpPr>
            <a:spLocks noGrp="1"/>
          </p:cNvSpPr>
          <p:nvPr>
            <p:ph type="title"/>
          </p:nvPr>
        </p:nvSpPr>
        <p:spPr/>
        <p:txBody>
          <a:bodyPr>
            <a:normAutofit fontScale="90000"/>
          </a:bodyPr>
          <a:lstStyle/>
          <a:p>
            <a:pPr algn="ctr">
              <a:lnSpc>
                <a:spcPct val="150000"/>
              </a:lnSpc>
            </a:pPr>
            <a:r>
              <a:rPr lang="en-IN" sz="1800" b="1" dirty="0">
                <a:effectLst/>
                <a:latin typeface="Times New Roman" panose="02020603050405020304" pitchFamily="18" charset="0"/>
                <a:ea typeface="Times New Roman" panose="02020603050405020304" pitchFamily="18" charset="0"/>
              </a:rPr>
              <a:t>Assess the benefits of training and development for yourself as an HR officer and your chosen organisation.</a:t>
            </a:r>
            <a:endParaRPr lang="en-IN" sz="1800" b="1" dirty="0"/>
          </a:p>
        </p:txBody>
      </p:sp>
      <p:sp>
        <p:nvSpPr>
          <p:cNvPr id="3" name="Content Placeholder 2">
            <a:extLst>
              <a:ext uri="{FF2B5EF4-FFF2-40B4-BE49-F238E27FC236}">
                <a16:creationId xmlns:a16="http://schemas.microsoft.com/office/drawing/2014/main" id="{A5FD62CA-4454-7609-91C9-1F253E7B11C2}"/>
              </a:ext>
            </a:extLst>
          </p:cNvPr>
          <p:cNvSpPr>
            <a:spLocks noGrp="1"/>
          </p:cNvSpPr>
          <p:nvPr>
            <p:ph idx="1"/>
          </p:nvPr>
        </p:nvSpPr>
        <p:spPr>
          <a:xfrm>
            <a:off x="717430" y="2372175"/>
            <a:ext cx="5061857" cy="3643312"/>
          </a:xfrm>
        </p:spPr>
        <p:txBody>
          <a:bodyPr>
            <a:normAutofit/>
          </a:bodyPr>
          <a:lstStyle/>
          <a:p>
            <a:pPr marL="342900" lvl="0" indent="-342900" algn="just">
              <a:lnSpc>
                <a:spcPct val="150000"/>
              </a:lnSpc>
              <a:buFont typeface="Arial" panose="020B0604020202020204" pitchFamily="34" charset="0"/>
              <a:buChar char="●"/>
            </a:pPr>
            <a:r>
              <a:rPr lang="en-IN" sz="1600" u="none" strike="noStrike" dirty="0">
                <a:effectLst/>
                <a:latin typeface="Times New Roman" panose="02020603050405020304" pitchFamily="18" charset="0"/>
                <a:ea typeface="Times New Roman" panose="02020603050405020304" pitchFamily="18" charset="0"/>
              </a:rPr>
              <a:t>From the above case study, I can understand that I have weak behavioural skills, for which I have to develop my weakness. </a:t>
            </a:r>
          </a:p>
          <a:p>
            <a:pPr marL="342900" lvl="0" indent="-342900" algn="just">
              <a:lnSpc>
                <a:spcPct val="150000"/>
              </a:lnSpc>
              <a:buFont typeface="Arial" panose="020B0604020202020204" pitchFamily="34" charset="0"/>
              <a:buChar char="●"/>
            </a:pPr>
            <a:r>
              <a:rPr lang="en-IN" sz="1600" u="none" strike="noStrike" dirty="0">
                <a:effectLst/>
                <a:latin typeface="Times New Roman" panose="02020603050405020304" pitchFamily="18" charset="0"/>
                <a:ea typeface="Times New Roman" panose="02020603050405020304" pitchFamily="18" charset="0"/>
              </a:rPr>
              <a:t>By training and developing skills, I can prosper in the chosen job role. </a:t>
            </a:r>
          </a:p>
          <a:p>
            <a:pPr marL="342900" lvl="0" indent="-342900" algn="just">
              <a:lnSpc>
                <a:spcPct val="150000"/>
              </a:lnSpc>
              <a:buFont typeface="Arial" panose="020B0604020202020204" pitchFamily="34" charset="0"/>
              <a:buChar char="●"/>
            </a:pPr>
            <a:r>
              <a:rPr lang="en-IN" sz="1600" u="none" strike="noStrike" dirty="0">
                <a:effectLst/>
                <a:latin typeface="Times New Roman" panose="02020603050405020304" pitchFamily="18" charset="0"/>
                <a:ea typeface="Times New Roman" panose="02020603050405020304" pitchFamily="18" charset="0"/>
              </a:rPr>
              <a:t>Training and development of employees will help to develop personal and professional growth, improve job performance and many more. </a:t>
            </a:r>
          </a:p>
          <a:p>
            <a:endParaRPr lang="en-IN" dirty="0"/>
          </a:p>
        </p:txBody>
      </p:sp>
      <p:pic>
        <p:nvPicPr>
          <p:cNvPr id="5" name="Picture 4">
            <a:extLst>
              <a:ext uri="{FF2B5EF4-FFF2-40B4-BE49-F238E27FC236}">
                <a16:creationId xmlns:a16="http://schemas.microsoft.com/office/drawing/2014/main" id="{8B311497-F6F6-80EA-86E1-C18F2F9621BA}"/>
              </a:ext>
            </a:extLst>
          </p:cNvPr>
          <p:cNvPicPr>
            <a:picLocks noChangeAspect="1"/>
          </p:cNvPicPr>
          <p:nvPr/>
        </p:nvPicPr>
        <p:blipFill>
          <a:blip r:embed="rId3"/>
          <a:stretch>
            <a:fillRect/>
          </a:stretch>
        </p:blipFill>
        <p:spPr>
          <a:xfrm>
            <a:off x="6571684" y="2884242"/>
            <a:ext cx="4669971" cy="2619178"/>
          </a:xfrm>
          <a:prstGeom prst="rect">
            <a:avLst/>
          </a:prstGeom>
          <a:ln>
            <a:solidFill>
              <a:schemeClr val="tx1"/>
            </a:solidFill>
          </a:ln>
        </p:spPr>
      </p:pic>
    </p:spTree>
    <p:extLst>
      <p:ext uri="{BB962C8B-B14F-4D97-AF65-F5344CB8AC3E}">
        <p14:creationId xmlns:p14="http://schemas.microsoft.com/office/powerpoint/2010/main" val="22017784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298E7D-B5DB-2A18-01B3-C9210C8C004A}"/>
              </a:ext>
            </a:extLst>
          </p:cNvPr>
          <p:cNvSpPr>
            <a:spLocks noGrp="1"/>
          </p:cNvSpPr>
          <p:nvPr>
            <p:ph type="title"/>
          </p:nvPr>
        </p:nvSpPr>
        <p:spPr>
          <a:xfrm>
            <a:off x="1154954" y="973668"/>
            <a:ext cx="8761413" cy="1198032"/>
          </a:xfrm>
        </p:spPr>
        <p:txBody>
          <a:bodyPr>
            <a:normAutofit fontScale="90000"/>
          </a:bodyPr>
          <a:lstStyle/>
          <a:p>
            <a:pPr algn="just">
              <a:lnSpc>
                <a:spcPct val="150000"/>
              </a:lnSpc>
            </a:pPr>
            <a:r>
              <a:rPr lang="en-IN" sz="1800" b="1" kern="0" dirty="0">
                <a:effectLst/>
                <a:latin typeface="Times New Roman" panose="02020603050405020304" pitchFamily="18" charset="0"/>
              </a:rPr>
              <a:t>Assess the benefits of training and development for yourself as an HR officer and your chosen organisation.</a:t>
            </a:r>
            <a:br>
              <a:rPr lang="en-IN" sz="1800" b="1" kern="0" dirty="0">
                <a:effectLst/>
                <a:latin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A5FD62CA-4454-7609-91C9-1F253E7B11C2}"/>
              </a:ext>
            </a:extLst>
          </p:cNvPr>
          <p:cNvSpPr>
            <a:spLocks noGrp="1"/>
          </p:cNvSpPr>
          <p:nvPr>
            <p:ph idx="1"/>
          </p:nvPr>
        </p:nvSpPr>
        <p:spPr>
          <a:xfrm>
            <a:off x="750498" y="2294626"/>
            <a:ext cx="5814204" cy="3747400"/>
          </a:xfrm>
        </p:spPr>
        <p:txBody>
          <a:bodyPr>
            <a:normAutofit/>
          </a:bodyPr>
          <a:lstStyle/>
          <a:p>
            <a:pPr marL="342900" lvl="0" indent="-342900" algn="just">
              <a:lnSpc>
                <a:spcPct val="150000"/>
              </a:lnSpc>
              <a:buFont typeface="Arial" panose="020B0604020202020204" pitchFamily="34" charset="0"/>
              <a:buChar char="●"/>
            </a:pPr>
            <a:r>
              <a:rPr lang="en-IN" sz="1600" u="none" strike="noStrike" dirty="0">
                <a:effectLst/>
                <a:latin typeface="Times New Roman" panose="02020603050405020304" pitchFamily="18" charset="0"/>
                <a:ea typeface="Times New Roman" panose="02020603050405020304" pitchFamily="18" charset="0"/>
              </a:rPr>
              <a:t>The investment done by the organisation for the training and development of employees and officers helps to improve their morale. </a:t>
            </a:r>
          </a:p>
          <a:p>
            <a:pPr marL="342900" lvl="0" indent="-342900" algn="just">
              <a:lnSpc>
                <a:spcPct val="150000"/>
              </a:lnSpc>
              <a:buFont typeface="Arial" panose="020B0604020202020204" pitchFamily="34" charset="0"/>
              <a:buChar char="●"/>
            </a:pPr>
            <a:r>
              <a:rPr lang="en-IN" sz="1600" u="none" strike="noStrike" dirty="0">
                <a:effectLst/>
                <a:latin typeface="Times New Roman" panose="02020603050405020304" pitchFamily="18" charset="0"/>
                <a:ea typeface="Times New Roman" panose="02020603050405020304" pitchFamily="18" charset="0"/>
              </a:rPr>
              <a:t>The training and development processes hosted by the organisation also help to broaden the perspective on HR-related issues and enhance problem-solving and decision-making skills. </a:t>
            </a:r>
          </a:p>
          <a:p>
            <a:pPr marL="342900" lvl="0" indent="-342900" algn="just">
              <a:lnSpc>
                <a:spcPct val="150000"/>
              </a:lnSpc>
              <a:buFont typeface="Arial" panose="020B0604020202020204" pitchFamily="34" charset="0"/>
              <a:buChar char="●"/>
            </a:pPr>
            <a:r>
              <a:rPr lang="en-IN" sz="1600" u="none" strike="noStrike" dirty="0">
                <a:effectLst/>
                <a:latin typeface="Times New Roman" panose="02020603050405020304" pitchFamily="18" charset="0"/>
                <a:ea typeface="Times New Roman" panose="02020603050405020304" pitchFamily="18" charset="0"/>
              </a:rPr>
              <a:t>The training and development processes help to develop the workforce of the organisation which further helps to meet the company's objectives and goals. </a:t>
            </a:r>
          </a:p>
          <a:p>
            <a:endParaRPr lang="en-IN" sz="1600" dirty="0"/>
          </a:p>
        </p:txBody>
      </p:sp>
      <p:pic>
        <p:nvPicPr>
          <p:cNvPr id="5" name="Picture 4">
            <a:extLst>
              <a:ext uri="{FF2B5EF4-FFF2-40B4-BE49-F238E27FC236}">
                <a16:creationId xmlns:a16="http://schemas.microsoft.com/office/drawing/2014/main" id="{DA574020-E50A-D8BE-A1A3-4E1421E3A7F0}"/>
              </a:ext>
            </a:extLst>
          </p:cNvPr>
          <p:cNvPicPr>
            <a:picLocks noChangeAspect="1"/>
          </p:cNvPicPr>
          <p:nvPr/>
        </p:nvPicPr>
        <p:blipFill>
          <a:blip r:embed="rId3"/>
          <a:stretch>
            <a:fillRect/>
          </a:stretch>
        </p:blipFill>
        <p:spPr>
          <a:xfrm>
            <a:off x="6863761" y="2486486"/>
            <a:ext cx="4490039" cy="3542600"/>
          </a:xfrm>
          <a:prstGeom prst="rect">
            <a:avLst/>
          </a:prstGeom>
          <a:solidFill>
            <a:schemeClr val="accent1">
              <a:lumMod val="50000"/>
            </a:schemeClr>
          </a:solidFill>
          <a:ln>
            <a:solidFill>
              <a:schemeClr val="tx1"/>
            </a:solidFill>
          </a:ln>
        </p:spPr>
      </p:pic>
    </p:spTree>
    <p:extLst>
      <p:ext uri="{BB962C8B-B14F-4D97-AF65-F5344CB8AC3E}">
        <p14:creationId xmlns:p14="http://schemas.microsoft.com/office/powerpoint/2010/main" val="315246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F1AFE8-409F-3E43-A8B2-8E95819C9C5E}"/>
              </a:ext>
            </a:extLst>
          </p:cNvPr>
          <p:cNvSpPr>
            <a:spLocks noGrp="1"/>
          </p:cNvSpPr>
          <p:nvPr>
            <p:ph type="title"/>
          </p:nvPr>
        </p:nvSpPr>
        <p:spPr/>
        <p:txBody>
          <a:bodyPr>
            <a:normAutofit/>
          </a:bodyPr>
          <a:lstStyle/>
          <a:p>
            <a:pPr algn="ctr"/>
            <a:r>
              <a:rPr lang="en-IN" sz="2000" b="1" dirty="0">
                <a:effectLst/>
                <a:latin typeface="Arial" panose="020B0604020202020204" pitchFamily="34" charset="0"/>
                <a:ea typeface="Times New Roman" panose="02020603050405020304" pitchFamily="18" charset="0"/>
                <a:cs typeface="Arial" panose="020B0604020202020204" pitchFamily="34" charset="0"/>
              </a:rPr>
              <a:t>Training Session Plan </a:t>
            </a:r>
            <a:endParaRPr lang="en-GB" sz="2000" b="1" dirty="0">
              <a:latin typeface="Arial" panose="020B0604020202020204" pitchFamily="34" charset="0"/>
              <a:cs typeface="Arial" panose="020B0604020202020204" pitchFamily="34" charset="0"/>
            </a:endParaRPr>
          </a:p>
        </p:txBody>
      </p:sp>
      <p:graphicFrame>
        <p:nvGraphicFramePr>
          <p:cNvPr id="4" name="Content Placeholder 3">
            <a:extLst>
              <a:ext uri="{FF2B5EF4-FFF2-40B4-BE49-F238E27FC236}">
                <a16:creationId xmlns:a16="http://schemas.microsoft.com/office/drawing/2014/main" id="{6DD33A2E-07A1-04E5-8B8A-1A6EE287F4F1}"/>
              </a:ext>
            </a:extLst>
          </p:cNvPr>
          <p:cNvGraphicFramePr>
            <a:graphicFrameLocks noGrp="1"/>
          </p:cNvGraphicFramePr>
          <p:nvPr>
            <p:ph idx="1"/>
            <p:extLst>
              <p:ext uri="{D42A27DB-BD31-4B8C-83A1-F6EECF244321}">
                <p14:modId xmlns:p14="http://schemas.microsoft.com/office/powerpoint/2010/main" val="1852258722"/>
              </p:ext>
            </p:extLst>
          </p:nvPr>
        </p:nvGraphicFramePr>
        <p:xfrm>
          <a:off x="381000" y="2334491"/>
          <a:ext cx="11395363" cy="3842472"/>
        </p:xfrm>
        <a:graphic>
          <a:graphicData uri="http://schemas.openxmlformats.org/drawingml/2006/table">
            <a:tbl>
              <a:tblPr firstRow="1" firstCol="1" bandRow="1">
                <a:tableStyleId>{5C22544A-7EE6-4342-B048-85BDC9FD1C3A}</a:tableStyleId>
              </a:tblPr>
              <a:tblGrid>
                <a:gridCol w="2278062">
                  <a:extLst>
                    <a:ext uri="{9D8B030D-6E8A-4147-A177-3AD203B41FA5}">
                      <a16:colId xmlns:a16="http://schemas.microsoft.com/office/drawing/2014/main" val="75551448"/>
                    </a:ext>
                  </a:extLst>
                </a:gridCol>
                <a:gridCol w="2279325">
                  <a:extLst>
                    <a:ext uri="{9D8B030D-6E8A-4147-A177-3AD203B41FA5}">
                      <a16:colId xmlns:a16="http://schemas.microsoft.com/office/drawing/2014/main" val="3409228467"/>
                    </a:ext>
                  </a:extLst>
                </a:gridCol>
                <a:gridCol w="2852799">
                  <a:extLst>
                    <a:ext uri="{9D8B030D-6E8A-4147-A177-3AD203B41FA5}">
                      <a16:colId xmlns:a16="http://schemas.microsoft.com/office/drawing/2014/main" val="3151309369"/>
                    </a:ext>
                  </a:extLst>
                </a:gridCol>
                <a:gridCol w="2112623">
                  <a:extLst>
                    <a:ext uri="{9D8B030D-6E8A-4147-A177-3AD203B41FA5}">
                      <a16:colId xmlns:a16="http://schemas.microsoft.com/office/drawing/2014/main" val="4237018023"/>
                    </a:ext>
                  </a:extLst>
                </a:gridCol>
                <a:gridCol w="1872554">
                  <a:extLst>
                    <a:ext uri="{9D8B030D-6E8A-4147-A177-3AD203B41FA5}">
                      <a16:colId xmlns:a16="http://schemas.microsoft.com/office/drawing/2014/main" val="2446108556"/>
                    </a:ext>
                  </a:extLst>
                </a:gridCol>
              </a:tblGrid>
              <a:tr h="352050">
                <a:tc>
                  <a:txBody>
                    <a:bodyPr/>
                    <a:lstStyle/>
                    <a:p>
                      <a:pPr algn="ctr">
                        <a:lnSpc>
                          <a:spcPct val="150000"/>
                        </a:lnSpc>
                      </a:pPr>
                      <a:r>
                        <a:rPr lang="en-IN" sz="1200" dirty="0">
                          <a:solidFill>
                            <a:schemeClr val="tx1"/>
                          </a:solidFill>
                          <a:effectLst/>
                          <a:latin typeface="Times New Roman" panose="02020603050405020304" pitchFamily="18" charset="0"/>
                          <a:cs typeface="Times New Roman" panose="02020603050405020304" pitchFamily="18" charset="0"/>
                        </a:rPr>
                        <a:t>Objectives </a:t>
                      </a:r>
                      <a:endParaRPr lang="en-IN"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3012" marR="53012" marT="0" marB="0"/>
                </a:tc>
                <a:tc>
                  <a:txBody>
                    <a:bodyPr/>
                    <a:lstStyle/>
                    <a:p>
                      <a:pPr algn="ctr">
                        <a:lnSpc>
                          <a:spcPct val="150000"/>
                        </a:lnSpc>
                      </a:pPr>
                      <a:r>
                        <a:rPr lang="en-IN" sz="1200" dirty="0">
                          <a:solidFill>
                            <a:schemeClr val="tx1"/>
                          </a:solidFill>
                          <a:effectLst/>
                          <a:latin typeface="Times New Roman" panose="02020603050405020304" pitchFamily="18" charset="0"/>
                          <a:cs typeface="Times New Roman" panose="02020603050405020304" pitchFamily="18" charset="0"/>
                        </a:rPr>
                        <a:t>Required resources </a:t>
                      </a:r>
                      <a:endParaRPr lang="en-IN"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3012" marR="53012" marT="0" marB="0"/>
                </a:tc>
                <a:tc>
                  <a:txBody>
                    <a:bodyPr/>
                    <a:lstStyle/>
                    <a:p>
                      <a:pPr algn="ctr">
                        <a:lnSpc>
                          <a:spcPct val="150000"/>
                        </a:lnSpc>
                      </a:pPr>
                      <a:r>
                        <a:rPr lang="en-IN" sz="1200">
                          <a:solidFill>
                            <a:schemeClr val="tx1"/>
                          </a:solidFill>
                          <a:effectLst/>
                          <a:latin typeface="Times New Roman" panose="02020603050405020304" pitchFamily="18" charset="0"/>
                          <a:cs typeface="Times New Roman" panose="02020603050405020304" pitchFamily="18" charset="0"/>
                        </a:rPr>
                        <a:t>Actions </a:t>
                      </a:r>
                      <a:endParaRPr lang="en-IN" sz="1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3012" marR="53012" marT="0" marB="0"/>
                </a:tc>
                <a:tc>
                  <a:txBody>
                    <a:bodyPr/>
                    <a:lstStyle/>
                    <a:p>
                      <a:pPr algn="ctr">
                        <a:lnSpc>
                          <a:spcPct val="150000"/>
                        </a:lnSpc>
                      </a:pPr>
                      <a:r>
                        <a:rPr lang="en-IN" sz="1200">
                          <a:solidFill>
                            <a:schemeClr val="tx1"/>
                          </a:solidFill>
                          <a:effectLst/>
                          <a:latin typeface="Times New Roman" panose="02020603050405020304" pitchFamily="18" charset="0"/>
                          <a:cs typeface="Times New Roman" panose="02020603050405020304" pitchFamily="18" charset="0"/>
                        </a:rPr>
                        <a:t>Responsible person </a:t>
                      </a:r>
                      <a:endParaRPr lang="en-IN" sz="1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3012" marR="53012" marT="0" marB="0"/>
                </a:tc>
                <a:tc>
                  <a:txBody>
                    <a:bodyPr/>
                    <a:lstStyle/>
                    <a:p>
                      <a:pPr algn="ctr">
                        <a:lnSpc>
                          <a:spcPct val="150000"/>
                        </a:lnSpc>
                      </a:pPr>
                      <a:r>
                        <a:rPr lang="en-IN" sz="1200" dirty="0">
                          <a:solidFill>
                            <a:schemeClr val="tx1"/>
                          </a:solidFill>
                          <a:effectLst/>
                          <a:latin typeface="Times New Roman" panose="02020603050405020304" pitchFamily="18" charset="0"/>
                          <a:cs typeface="Times New Roman" panose="02020603050405020304" pitchFamily="18" charset="0"/>
                        </a:rPr>
                        <a:t>Time frame </a:t>
                      </a:r>
                      <a:endParaRPr lang="en-IN"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3012" marR="53012" marT="0" marB="0"/>
                </a:tc>
                <a:extLst>
                  <a:ext uri="{0D108BD9-81ED-4DB2-BD59-A6C34878D82A}">
                    <a16:rowId xmlns:a16="http://schemas.microsoft.com/office/drawing/2014/main" val="3729829560"/>
                  </a:ext>
                </a:extLst>
              </a:tr>
              <a:tr h="1475560">
                <a:tc>
                  <a:txBody>
                    <a:bodyPr/>
                    <a:lstStyle/>
                    <a:p>
                      <a:pPr algn="ctr">
                        <a:lnSpc>
                          <a:spcPct val="150000"/>
                        </a:lnSpc>
                      </a:pPr>
                      <a:r>
                        <a:rPr lang="en-IN" sz="1200" dirty="0">
                          <a:solidFill>
                            <a:schemeClr val="tx1"/>
                          </a:solidFill>
                          <a:effectLst/>
                          <a:latin typeface="Times New Roman" panose="02020603050405020304" pitchFamily="18" charset="0"/>
                          <a:cs typeface="Times New Roman" panose="02020603050405020304" pitchFamily="18" charset="0"/>
                        </a:rPr>
                        <a:t>To improve Leadership skill</a:t>
                      </a:r>
                      <a:endParaRPr lang="en-IN"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3012" marR="53012" marT="0" marB="0"/>
                </a:tc>
                <a:tc>
                  <a:txBody>
                    <a:bodyPr/>
                    <a:lstStyle/>
                    <a:p>
                      <a:pPr algn="ctr">
                        <a:lnSpc>
                          <a:spcPct val="150000"/>
                        </a:lnSpc>
                      </a:pPr>
                      <a:r>
                        <a:rPr lang="en-IN" sz="1200" dirty="0">
                          <a:solidFill>
                            <a:schemeClr val="tx1"/>
                          </a:solidFill>
                          <a:effectLst/>
                          <a:latin typeface="Times New Roman" panose="02020603050405020304" pitchFamily="18" charset="0"/>
                          <a:cs typeface="Times New Roman" panose="02020603050405020304" pitchFamily="18" charset="0"/>
                        </a:rPr>
                        <a:t>Books, Online courses, feedback from supervisors such </a:t>
                      </a:r>
                      <a:endParaRPr lang="en-IN"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3012" marR="53012" marT="0" marB="0"/>
                </a:tc>
                <a:tc>
                  <a:txBody>
                    <a:bodyPr/>
                    <a:lstStyle/>
                    <a:p>
                      <a:pPr algn="just">
                        <a:lnSpc>
                          <a:spcPct val="150000"/>
                        </a:lnSpc>
                      </a:pPr>
                      <a:r>
                        <a:rPr lang="en-IN" sz="1200" dirty="0">
                          <a:solidFill>
                            <a:schemeClr val="tx1"/>
                          </a:solidFill>
                          <a:effectLst/>
                          <a:latin typeface="Times New Roman" panose="02020603050405020304" pitchFamily="18" charset="0"/>
                          <a:cs typeface="Times New Roman" panose="02020603050405020304" pitchFamily="18" charset="0"/>
                        </a:rPr>
                        <a:t>Pursuing online courses </a:t>
                      </a:r>
                    </a:p>
                    <a:p>
                      <a:pPr algn="just">
                        <a:lnSpc>
                          <a:spcPct val="150000"/>
                        </a:lnSpc>
                      </a:pPr>
                      <a:r>
                        <a:rPr lang="en-IN" sz="1200" dirty="0">
                          <a:solidFill>
                            <a:schemeClr val="tx1"/>
                          </a:solidFill>
                          <a:effectLst/>
                          <a:latin typeface="Times New Roman" panose="02020603050405020304" pitchFamily="18" charset="0"/>
                          <a:cs typeface="Times New Roman" panose="02020603050405020304" pitchFamily="18" charset="0"/>
                        </a:rPr>
                        <a:t>Taking knowledge of well-known leaders </a:t>
                      </a:r>
                    </a:p>
                    <a:p>
                      <a:pPr algn="just">
                        <a:lnSpc>
                          <a:spcPct val="150000"/>
                        </a:lnSpc>
                      </a:pPr>
                      <a:r>
                        <a:rPr lang="en-IN" sz="1200" dirty="0">
                          <a:solidFill>
                            <a:schemeClr val="tx1"/>
                          </a:solidFill>
                          <a:effectLst/>
                          <a:latin typeface="Times New Roman" panose="02020603050405020304" pitchFamily="18" charset="0"/>
                          <a:cs typeface="Times New Roman" panose="02020603050405020304" pitchFamily="18" charset="0"/>
                        </a:rPr>
                        <a:t>Reading of books </a:t>
                      </a:r>
                      <a:endParaRPr lang="en-IN"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3012" marR="53012" marT="0" marB="0"/>
                </a:tc>
                <a:tc>
                  <a:txBody>
                    <a:bodyPr/>
                    <a:lstStyle/>
                    <a:p>
                      <a:pPr algn="ctr">
                        <a:lnSpc>
                          <a:spcPct val="150000"/>
                        </a:lnSpc>
                      </a:pPr>
                      <a:r>
                        <a:rPr lang="en-IN" sz="1200" dirty="0">
                          <a:solidFill>
                            <a:schemeClr val="tx1"/>
                          </a:solidFill>
                          <a:effectLst/>
                          <a:latin typeface="Times New Roman" panose="02020603050405020304" pitchFamily="18" charset="0"/>
                          <a:cs typeface="Times New Roman" panose="02020603050405020304" pitchFamily="18" charset="0"/>
                        </a:rPr>
                        <a:t>Supervisor </a:t>
                      </a:r>
                      <a:endParaRPr lang="en-IN"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3012" marR="53012" marT="0" marB="0"/>
                </a:tc>
                <a:tc>
                  <a:txBody>
                    <a:bodyPr/>
                    <a:lstStyle/>
                    <a:p>
                      <a:pPr algn="ctr">
                        <a:lnSpc>
                          <a:spcPct val="150000"/>
                        </a:lnSpc>
                      </a:pPr>
                      <a:r>
                        <a:rPr lang="en-IN" sz="1200" dirty="0">
                          <a:solidFill>
                            <a:srgbClr val="FF0000"/>
                          </a:solidFill>
                          <a:effectLst/>
                          <a:latin typeface="Times New Roman" panose="02020603050405020304" pitchFamily="18" charset="0"/>
                          <a:cs typeface="Times New Roman" panose="02020603050405020304" pitchFamily="18" charset="0"/>
                        </a:rPr>
                        <a:t>6 months </a:t>
                      </a:r>
                      <a:endParaRPr lang="en-IN" sz="1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3012" marR="53012" marT="0" marB="0"/>
                </a:tc>
                <a:extLst>
                  <a:ext uri="{0D108BD9-81ED-4DB2-BD59-A6C34878D82A}">
                    <a16:rowId xmlns:a16="http://schemas.microsoft.com/office/drawing/2014/main" val="1936075468"/>
                  </a:ext>
                </a:extLst>
              </a:tr>
              <a:tr h="913805">
                <a:tc>
                  <a:txBody>
                    <a:bodyPr/>
                    <a:lstStyle/>
                    <a:p>
                      <a:pPr algn="ctr">
                        <a:lnSpc>
                          <a:spcPct val="150000"/>
                        </a:lnSpc>
                      </a:pPr>
                      <a:r>
                        <a:rPr lang="en-IN" sz="1200">
                          <a:solidFill>
                            <a:schemeClr val="tx1"/>
                          </a:solidFill>
                          <a:effectLst/>
                          <a:latin typeface="Times New Roman" panose="02020603050405020304" pitchFamily="18" charset="0"/>
                          <a:cs typeface="Times New Roman" panose="02020603050405020304" pitchFamily="18" charset="0"/>
                        </a:rPr>
                        <a:t>To develop time management skill </a:t>
                      </a:r>
                      <a:endParaRPr lang="en-IN" sz="1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3012" marR="53012" marT="0" marB="0"/>
                </a:tc>
                <a:tc>
                  <a:txBody>
                    <a:bodyPr/>
                    <a:lstStyle/>
                    <a:p>
                      <a:pPr algn="ctr">
                        <a:lnSpc>
                          <a:spcPct val="150000"/>
                        </a:lnSpc>
                      </a:pPr>
                      <a:r>
                        <a:rPr lang="en-IN" sz="1200" dirty="0">
                          <a:solidFill>
                            <a:schemeClr val="tx1"/>
                          </a:solidFill>
                          <a:effectLst/>
                          <a:latin typeface="Times New Roman" panose="02020603050405020304" pitchFamily="18" charset="0"/>
                          <a:cs typeface="Times New Roman" panose="02020603050405020304" pitchFamily="18" charset="0"/>
                        </a:rPr>
                        <a:t>Workshop, Seminar, books, online courses such as </a:t>
                      </a:r>
                      <a:endParaRPr lang="en-IN"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3012" marR="53012" marT="0" marB="0"/>
                </a:tc>
                <a:tc>
                  <a:txBody>
                    <a:bodyPr/>
                    <a:lstStyle/>
                    <a:p>
                      <a:pPr algn="just">
                        <a:lnSpc>
                          <a:spcPct val="150000"/>
                        </a:lnSpc>
                      </a:pPr>
                      <a:r>
                        <a:rPr lang="en-IN" sz="1200">
                          <a:solidFill>
                            <a:schemeClr val="tx1"/>
                          </a:solidFill>
                          <a:effectLst/>
                          <a:latin typeface="Times New Roman" panose="02020603050405020304" pitchFamily="18" charset="0"/>
                          <a:cs typeface="Times New Roman" panose="02020603050405020304" pitchFamily="18" charset="0"/>
                        </a:rPr>
                        <a:t>Management workshops </a:t>
                      </a:r>
                    </a:p>
                    <a:p>
                      <a:pPr algn="just">
                        <a:lnSpc>
                          <a:spcPct val="150000"/>
                        </a:lnSpc>
                      </a:pPr>
                      <a:r>
                        <a:rPr lang="en-IN" sz="1200">
                          <a:solidFill>
                            <a:schemeClr val="tx1"/>
                          </a:solidFill>
                          <a:effectLst/>
                          <a:latin typeface="Times New Roman" panose="02020603050405020304" pitchFamily="18" charset="0"/>
                          <a:cs typeface="Times New Roman" panose="02020603050405020304" pitchFamily="18" charset="0"/>
                        </a:rPr>
                        <a:t>Online courses </a:t>
                      </a:r>
                    </a:p>
                    <a:p>
                      <a:pPr algn="just">
                        <a:lnSpc>
                          <a:spcPct val="150000"/>
                        </a:lnSpc>
                      </a:pPr>
                      <a:r>
                        <a:rPr lang="en-IN" sz="1200">
                          <a:solidFill>
                            <a:schemeClr val="tx1"/>
                          </a:solidFill>
                          <a:effectLst/>
                          <a:latin typeface="Times New Roman" panose="02020603050405020304" pitchFamily="18" charset="0"/>
                          <a:cs typeface="Times New Roman" panose="02020603050405020304" pitchFamily="18" charset="0"/>
                        </a:rPr>
                        <a:t>Reading of Books </a:t>
                      </a:r>
                      <a:endParaRPr lang="en-IN" sz="1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3012" marR="53012" marT="0" marB="0"/>
                </a:tc>
                <a:tc>
                  <a:txBody>
                    <a:bodyPr/>
                    <a:lstStyle/>
                    <a:p>
                      <a:pPr algn="ctr">
                        <a:lnSpc>
                          <a:spcPct val="150000"/>
                        </a:lnSpc>
                      </a:pPr>
                      <a:r>
                        <a:rPr lang="en-IN" sz="1200">
                          <a:solidFill>
                            <a:schemeClr val="tx1"/>
                          </a:solidFill>
                          <a:effectLst/>
                          <a:latin typeface="Times New Roman" panose="02020603050405020304" pitchFamily="18" charset="0"/>
                          <a:cs typeface="Times New Roman" panose="02020603050405020304" pitchFamily="18" charset="0"/>
                        </a:rPr>
                        <a:t>Supervisor </a:t>
                      </a:r>
                      <a:endParaRPr lang="en-IN" sz="1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3012" marR="53012" marT="0" marB="0"/>
                </a:tc>
                <a:tc>
                  <a:txBody>
                    <a:bodyPr/>
                    <a:lstStyle/>
                    <a:p>
                      <a:pPr algn="ctr">
                        <a:lnSpc>
                          <a:spcPct val="150000"/>
                        </a:lnSpc>
                      </a:pPr>
                      <a:r>
                        <a:rPr lang="en-IN" sz="1200" dirty="0">
                          <a:solidFill>
                            <a:srgbClr val="FF0000"/>
                          </a:solidFill>
                          <a:effectLst/>
                          <a:latin typeface="Times New Roman" panose="02020603050405020304" pitchFamily="18" charset="0"/>
                          <a:cs typeface="Times New Roman" panose="02020603050405020304" pitchFamily="18" charset="0"/>
                        </a:rPr>
                        <a:t>4 months </a:t>
                      </a:r>
                      <a:endParaRPr lang="en-IN" sz="1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3012" marR="53012" marT="0" marB="0"/>
                </a:tc>
                <a:extLst>
                  <a:ext uri="{0D108BD9-81ED-4DB2-BD59-A6C34878D82A}">
                    <a16:rowId xmlns:a16="http://schemas.microsoft.com/office/drawing/2014/main" val="2875356366"/>
                  </a:ext>
                </a:extLst>
              </a:tr>
              <a:tr h="1101057">
                <a:tc>
                  <a:txBody>
                    <a:bodyPr/>
                    <a:lstStyle/>
                    <a:p>
                      <a:pPr algn="ctr">
                        <a:lnSpc>
                          <a:spcPct val="150000"/>
                        </a:lnSpc>
                      </a:pPr>
                      <a:r>
                        <a:rPr lang="en-IN" sz="1200">
                          <a:solidFill>
                            <a:schemeClr val="tx1"/>
                          </a:solidFill>
                          <a:effectLst/>
                          <a:latin typeface="Times New Roman" panose="02020603050405020304" pitchFamily="18" charset="0"/>
                          <a:cs typeface="Times New Roman" panose="02020603050405020304" pitchFamily="18" charset="0"/>
                        </a:rPr>
                        <a:t>To improve risk management skills </a:t>
                      </a:r>
                      <a:endParaRPr lang="en-IN" sz="1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3012" marR="53012" marT="0" marB="0"/>
                </a:tc>
                <a:tc>
                  <a:txBody>
                    <a:bodyPr/>
                    <a:lstStyle/>
                    <a:p>
                      <a:pPr algn="ctr">
                        <a:lnSpc>
                          <a:spcPct val="150000"/>
                        </a:lnSpc>
                      </a:pPr>
                      <a:r>
                        <a:rPr lang="en-IN" sz="1200" dirty="0">
                          <a:solidFill>
                            <a:schemeClr val="tx1"/>
                          </a:solidFill>
                          <a:effectLst/>
                          <a:latin typeface="Times New Roman" panose="02020603050405020304" pitchFamily="18" charset="0"/>
                          <a:cs typeface="Times New Roman" panose="02020603050405020304" pitchFamily="18" charset="0"/>
                        </a:rPr>
                        <a:t>Case study, books, courses, supervisor’s feedback such as /</a:t>
                      </a:r>
                      <a:endParaRPr lang="en-IN"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3012" marR="53012" marT="0" marB="0"/>
                </a:tc>
                <a:tc>
                  <a:txBody>
                    <a:bodyPr/>
                    <a:lstStyle/>
                    <a:p>
                      <a:pPr algn="ctr">
                        <a:lnSpc>
                          <a:spcPct val="150000"/>
                        </a:lnSpc>
                      </a:pPr>
                      <a:r>
                        <a:rPr lang="en-IN" sz="1200">
                          <a:solidFill>
                            <a:schemeClr val="tx1"/>
                          </a:solidFill>
                          <a:effectLst/>
                          <a:latin typeface="Times New Roman" panose="02020603050405020304" pitchFamily="18" charset="0"/>
                          <a:cs typeface="Times New Roman" panose="02020603050405020304" pitchFamily="18" charset="0"/>
                        </a:rPr>
                        <a:t>Reading of Books, Case study analysis, </a:t>
                      </a:r>
                    </a:p>
                    <a:p>
                      <a:pPr algn="ctr">
                        <a:lnSpc>
                          <a:spcPct val="150000"/>
                        </a:lnSpc>
                      </a:pPr>
                      <a:r>
                        <a:rPr lang="en-IN" sz="1200">
                          <a:solidFill>
                            <a:schemeClr val="tx1"/>
                          </a:solidFill>
                          <a:effectLst/>
                          <a:latin typeface="Times New Roman" panose="02020603050405020304" pitchFamily="18" charset="0"/>
                          <a:cs typeface="Times New Roman" panose="02020603050405020304" pitchFamily="18" charset="0"/>
                        </a:rPr>
                        <a:t>Risk identification</a:t>
                      </a:r>
                    </a:p>
                    <a:p>
                      <a:pPr algn="ctr">
                        <a:lnSpc>
                          <a:spcPct val="150000"/>
                        </a:lnSpc>
                      </a:pPr>
                      <a:r>
                        <a:rPr lang="en-IN" sz="1200">
                          <a:solidFill>
                            <a:schemeClr val="tx1"/>
                          </a:solidFill>
                          <a:effectLst/>
                          <a:latin typeface="Times New Roman" panose="02020603050405020304" pitchFamily="18" charset="0"/>
                          <a:cs typeface="Times New Roman" panose="02020603050405020304" pitchFamily="18" charset="0"/>
                        </a:rPr>
                        <a:t>Online courses </a:t>
                      </a:r>
                      <a:endParaRPr lang="en-IN" sz="1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3012" marR="53012" marT="0" marB="0"/>
                </a:tc>
                <a:tc>
                  <a:txBody>
                    <a:bodyPr/>
                    <a:lstStyle/>
                    <a:p>
                      <a:pPr algn="ctr">
                        <a:lnSpc>
                          <a:spcPct val="150000"/>
                        </a:lnSpc>
                      </a:pPr>
                      <a:r>
                        <a:rPr lang="en-IN" sz="1200" dirty="0">
                          <a:solidFill>
                            <a:schemeClr val="tx1"/>
                          </a:solidFill>
                          <a:effectLst/>
                          <a:latin typeface="Times New Roman" panose="02020603050405020304" pitchFamily="18" charset="0"/>
                          <a:cs typeface="Times New Roman" panose="02020603050405020304" pitchFamily="18" charset="0"/>
                        </a:rPr>
                        <a:t>Supervisor</a:t>
                      </a:r>
                      <a:endParaRPr lang="en-IN"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3012" marR="53012" marT="0" marB="0"/>
                </a:tc>
                <a:tc>
                  <a:txBody>
                    <a:bodyPr/>
                    <a:lstStyle/>
                    <a:p>
                      <a:pPr algn="ctr">
                        <a:lnSpc>
                          <a:spcPct val="150000"/>
                        </a:lnSpc>
                      </a:pPr>
                      <a:r>
                        <a:rPr lang="en-IN" sz="1200" dirty="0">
                          <a:solidFill>
                            <a:srgbClr val="FF0000"/>
                          </a:solidFill>
                          <a:effectLst/>
                          <a:latin typeface="Times New Roman" panose="02020603050405020304" pitchFamily="18" charset="0"/>
                          <a:cs typeface="Times New Roman" panose="02020603050405020304" pitchFamily="18" charset="0"/>
                        </a:rPr>
                        <a:t>6 months </a:t>
                      </a:r>
                      <a:endParaRPr lang="en-IN" sz="1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3012" marR="53012" marT="0" marB="0"/>
                </a:tc>
                <a:extLst>
                  <a:ext uri="{0D108BD9-81ED-4DB2-BD59-A6C34878D82A}">
                    <a16:rowId xmlns:a16="http://schemas.microsoft.com/office/drawing/2014/main" val="2847131324"/>
                  </a:ext>
                </a:extLst>
              </a:tr>
            </a:tbl>
          </a:graphicData>
        </a:graphic>
      </p:graphicFrame>
    </p:spTree>
    <p:extLst>
      <p:ext uri="{BB962C8B-B14F-4D97-AF65-F5344CB8AC3E}">
        <p14:creationId xmlns:p14="http://schemas.microsoft.com/office/powerpoint/2010/main" val="36530950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696D4A-1BC0-E2AD-F27B-332AEA54114D}"/>
              </a:ext>
            </a:extLst>
          </p:cNvPr>
          <p:cNvSpPr>
            <a:spLocks noGrp="1"/>
          </p:cNvSpPr>
          <p:nvPr>
            <p:ph type="title"/>
          </p:nvPr>
        </p:nvSpPr>
        <p:spPr/>
        <p:txBody>
          <a:bodyPr/>
          <a:lstStyle/>
          <a:p>
            <a:pPr algn="ctr"/>
            <a:r>
              <a:rPr lang="en-GB" sz="2400" dirty="0">
                <a:latin typeface="Arial" panose="020B0604020202020204" pitchFamily="34" charset="0"/>
                <a:cs typeface="Arial" panose="020B0604020202020204" pitchFamily="34" charset="0"/>
              </a:rPr>
              <a:t>Training Session Plan </a:t>
            </a:r>
          </a:p>
        </p:txBody>
      </p:sp>
      <p:sp>
        <p:nvSpPr>
          <p:cNvPr id="3" name="Content Placeholder 2">
            <a:extLst>
              <a:ext uri="{FF2B5EF4-FFF2-40B4-BE49-F238E27FC236}">
                <a16:creationId xmlns:a16="http://schemas.microsoft.com/office/drawing/2014/main" id="{127707B2-690B-6205-0EDD-7B5B6D69E306}"/>
              </a:ext>
            </a:extLst>
          </p:cNvPr>
          <p:cNvSpPr>
            <a:spLocks noGrp="1"/>
          </p:cNvSpPr>
          <p:nvPr>
            <p:ph idx="1"/>
          </p:nvPr>
        </p:nvSpPr>
        <p:spPr/>
        <p:txBody>
          <a:bodyPr>
            <a:normAutofit fontScale="77500" lnSpcReduction="20000"/>
          </a:bodyPr>
          <a:lstStyle/>
          <a:p>
            <a:pPr marL="0" indent="0">
              <a:buNone/>
            </a:pPr>
            <a:r>
              <a:rPr lang="en-IN" b="1" u="sng" dirty="0">
                <a:solidFill>
                  <a:schemeClr val="tx1"/>
                </a:solidFill>
                <a:latin typeface="Times New Roman" panose="02020603050405020304" pitchFamily="18" charset="0"/>
                <a:cs typeface="Times New Roman" panose="02020603050405020304" pitchFamily="18" charset="0"/>
              </a:rPr>
              <a:t>Training session for Time Management Skills</a:t>
            </a:r>
            <a:endParaRPr lang="en-IN" b="1" u="sng" dirty="0">
              <a:solidFill>
                <a:schemeClr val="tx1"/>
              </a:solidFill>
              <a:effectLst/>
              <a:latin typeface="Times New Roman" panose="02020603050405020304" pitchFamily="18" charset="0"/>
              <a:cs typeface="Times New Roman" panose="02020603050405020304" pitchFamily="18" charset="0"/>
            </a:endParaRPr>
          </a:p>
          <a:p>
            <a:pPr marL="0" indent="0">
              <a:buNone/>
            </a:pPr>
            <a:r>
              <a:rPr lang="en-IN"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Summary</a:t>
            </a:r>
            <a:r>
              <a:rPr lang="en-IN"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:Attendees from Analyst to Manager levels.</a:t>
            </a:r>
          </a:p>
          <a:p>
            <a:pPr marL="0" indent="0">
              <a:buNone/>
            </a:pPr>
            <a:r>
              <a:rPr lang="en-IN"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Training Objectives </a:t>
            </a:r>
            <a:r>
              <a:rPr lang="en-IN"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Attendees to understand how to effectively manage time with different sources using the Stephen Covey time management Matrix , Time squared </a:t>
            </a:r>
          </a:p>
          <a:p>
            <a:pPr marL="0" indent="0">
              <a:buNone/>
            </a:pPr>
            <a:r>
              <a:rPr lang="en-IN"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Duration</a:t>
            </a:r>
            <a:r>
              <a:rPr lang="en-IN"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 1hrs 15  minutes </a:t>
            </a:r>
          </a:p>
          <a:p>
            <a:pPr marL="0" indent="0">
              <a:buNone/>
            </a:pPr>
            <a:r>
              <a:rPr lang="en-IN"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Training Contents </a:t>
            </a:r>
            <a:r>
              <a:rPr lang="en-IN"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Stephen Convey Management Matrix,  Eat the  Frog videos by </a:t>
            </a:r>
            <a:r>
              <a:rPr lang="en-IN"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BrianTracy</a:t>
            </a:r>
            <a:endParaRPr lang="en-IN"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r>
              <a:rPr lang="en-IN"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Training Methods</a:t>
            </a:r>
            <a:r>
              <a:rPr lang="en-IN"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Activities </a:t>
            </a:r>
            <a:r>
              <a:rPr lang="en-IN"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breakout team work case Study </a:t>
            </a:r>
          </a:p>
          <a:p>
            <a:pPr marL="0" indent="0">
              <a:buNone/>
            </a:pPr>
            <a:r>
              <a:rPr lang="en-IN"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Breaks</a:t>
            </a:r>
            <a:r>
              <a:rPr lang="en-IN"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 2 x 10 minutes break</a:t>
            </a:r>
          </a:p>
          <a:p>
            <a:pPr marL="0" indent="0">
              <a:buNone/>
            </a:pPr>
            <a:r>
              <a:rPr lang="en-IN"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Warm Up exercises </a:t>
            </a:r>
            <a:r>
              <a:rPr lang="en-IN"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20 piece jigsaw puzzle in groups / write down what prevents from using their time effectively  </a:t>
            </a:r>
          </a:p>
          <a:p>
            <a:pPr marL="0" indent="0">
              <a:buNone/>
            </a:pPr>
            <a:r>
              <a:rPr lang="en-IN"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Q&amp;A  </a:t>
            </a:r>
            <a:r>
              <a:rPr lang="en-IN"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- 20 minutes</a:t>
            </a:r>
          </a:p>
          <a:p>
            <a:pPr marL="0" indent="0">
              <a:buNone/>
            </a:pPr>
            <a:r>
              <a:rPr lang="en-IN"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Conclusion</a:t>
            </a:r>
            <a:r>
              <a:rPr lang="en-IN"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 10 minutes </a:t>
            </a:r>
          </a:p>
          <a:p>
            <a:pPr marL="0" indent="0">
              <a:buNone/>
            </a:pPr>
            <a:r>
              <a:rPr lang="en-IN"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Feedback for the trainer/ Training Session</a:t>
            </a:r>
            <a:endParaRPr lang="en-IN"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5185003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5FD62CA-4454-7609-91C9-1F253E7B11C2}"/>
              </a:ext>
            </a:extLst>
          </p:cNvPr>
          <p:cNvSpPr>
            <a:spLocks noGrp="1"/>
          </p:cNvSpPr>
          <p:nvPr>
            <p:ph idx="1"/>
          </p:nvPr>
        </p:nvSpPr>
        <p:spPr>
          <a:xfrm>
            <a:off x="311727" y="2334491"/>
            <a:ext cx="7204363" cy="3369622"/>
          </a:xfrm>
        </p:spPr>
        <p:txBody>
          <a:bodyPr>
            <a:noAutofit/>
          </a:bodyPr>
          <a:lstStyle/>
          <a:p>
            <a:pPr marL="342900" lvl="0" indent="-342900" algn="just">
              <a:lnSpc>
                <a:spcPct val="150000"/>
              </a:lnSpc>
              <a:buFont typeface="Arial" panose="020B0604020202020204" pitchFamily="34" charset="0"/>
              <a:buChar char="●"/>
            </a:pPr>
            <a:r>
              <a:rPr lang="en-IN" sz="1600" u="none" strike="noStrike" dirty="0">
                <a:effectLst/>
                <a:latin typeface="Times New Roman" panose="02020603050405020304" pitchFamily="18" charset="0"/>
                <a:ea typeface="Times New Roman" panose="02020603050405020304" pitchFamily="18" charset="0"/>
              </a:rPr>
              <a:t>In conclusion, the presentation contains a brief introduction of the chosen organisation, in which I am working as an HR professional. </a:t>
            </a:r>
          </a:p>
          <a:p>
            <a:pPr marL="342900" lvl="0" indent="-342900" algn="just">
              <a:lnSpc>
                <a:spcPct val="150000"/>
              </a:lnSpc>
              <a:buFont typeface="Arial" panose="020B0604020202020204" pitchFamily="34" charset="0"/>
              <a:buChar char="●"/>
            </a:pPr>
            <a:r>
              <a:rPr lang="en-IN" sz="1600" u="none" strike="noStrike" dirty="0">
                <a:effectLst/>
                <a:latin typeface="Times New Roman" panose="02020603050405020304" pitchFamily="18" charset="0"/>
                <a:ea typeface="Times New Roman" panose="02020603050405020304" pitchFamily="18" charset="0"/>
              </a:rPr>
              <a:t>It is to be concluded that the presentation also contains skills, knowledge, and behaviour that were needed to prosper as an HR professional. </a:t>
            </a:r>
          </a:p>
          <a:p>
            <a:pPr marL="342900" lvl="0" indent="-342900" algn="just">
              <a:lnSpc>
                <a:spcPct val="150000"/>
              </a:lnSpc>
              <a:buFont typeface="Arial" panose="020B0604020202020204" pitchFamily="34" charset="0"/>
              <a:buChar char="●"/>
            </a:pPr>
            <a:r>
              <a:rPr lang="en-IN" sz="1600" u="none" strike="noStrike" dirty="0">
                <a:effectLst/>
                <a:latin typeface="Times New Roman" panose="02020603050405020304" pitchFamily="18" charset="0"/>
                <a:ea typeface="Times New Roman" panose="02020603050405020304" pitchFamily="18" charset="0"/>
              </a:rPr>
              <a:t>The presentation also contains a SWOT analysis to identify my statements and weaknesses while working as an HR professional. </a:t>
            </a:r>
          </a:p>
          <a:p>
            <a:pPr marL="342900" lvl="0" indent="-342900" algn="just">
              <a:lnSpc>
                <a:spcPct val="150000"/>
              </a:lnSpc>
              <a:buFont typeface="Arial" panose="020B0604020202020204" pitchFamily="34" charset="0"/>
              <a:buChar char="●"/>
            </a:pPr>
            <a:r>
              <a:rPr lang="en-IN" sz="1600" u="none" strike="noStrike" dirty="0">
                <a:effectLst/>
                <a:latin typeface="Times New Roman" panose="02020603050405020304" pitchFamily="18" charset="0"/>
                <a:ea typeface="Times New Roman" panose="02020603050405020304" pitchFamily="18" charset="0"/>
              </a:rPr>
              <a:t>It is analysed that the importance of training and development of employees, HR and organisation plays a critical role in meeting the company's objectives and goals. </a:t>
            </a:r>
          </a:p>
          <a:p>
            <a:endParaRPr lang="en-IN" sz="1600" dirty="0"/>
          </a:p>
        </p:txBody>
      </p:sp>
      <p:pic>
        <p:nvPicPr>
          <p:cNvPr id="5" name="Picture 4">
            <a:extLst>
              <a:ext uri="{FF2B5EF4-FFF2-40B4-BE49-F238E27FC236}">
                <a16:creationId xmlns:a16="http://schemas.microsoft.com/office/drawing/2014/main" id="{8F6C03EA-54A1-1DAE-D0A7-90E83562B2DB}"/>
              </a:ext>
            </a:extLst>
          </p:cNvPr>
          <p:cNvPicPr>
            <a:picLocks noChangeAspect="1"/>
          </p:cNvPicPr>
          <p:nvPr/>
        </p:nvPicPr>
        <p:blipFill>
          <a:blip r:embed="rId3"/>
          <a:stretch>
            <a:fillRect/>
          </a:stretch>
        </p:blipFill>
        <p:spPr>
          <a:xfrm>
            <a:off x="8123244" y="2500266"/>
            <a:ext cx="3426500" cy="3629382"/>
          </a:xfrm>
          <a:prstGeom prst="rect">
            <a:avLst/>
          </a:prstGeom>
          <a:ln>
            <a:solidFill>
              <a:schemeClr val="tx1"/>
            </a:solidFill>
          </a:ln>
        </p:spPr>
      </p:pic>
      <p:sp>
        <p:nvSpPr>
          <p:cNvPr id="6" name="Title 5">
            <a:extLst>
              <a:ext uri="{FF2B5EF4-FFF2-40B4-BE49-F238E27FC236}">
                <a16:creationId xmlns:a16="http://schemas.microsoft.com/office/drawing/2014/main" id="{228C59AA-7047-0515-03C6-95BED00FD330}"/>
              </a:ext>
            </a:extLst>
          </p:cNvPr>
          <p:cNvSpPr>
            <a:spLocks noGrp="1"/>
          </p:cNvSpPr>
          <p:nvPr>
            <p:ph type="title"/>
          </p:nvPr>
        </p:nvSpPr>
        <p:spPr/>
        <p:txBody>
          <a:bodyPr/>
          <a:lstStyle/>
          <a:p>
            <a:pPr algn="ctr"/>
            <a:r>
              <a:rPr lang="en-GB" dirty="0">
                <a:latin typeface="Arial" panose="020B0604020202020204" pitchFamily="34" charset="0"/>
                <a:cs typeface="Arial" panose="020B0604020202020204" pitchFamily="34" charset="0"/>
              </a:rPr>
              <a:t>Conclusion </a:t>
            </a:r>
          </a:p>
        </p:txBody>
      </p:sp>
    </p:spTree>
    <p:extLst>
      <p:ext uri="{BB962C8B-B14F-4D97-AF65-F5344CB8AC3E}">
        <p14:creationId xmlns:p14="http://schemas.microsoft.com/office/powerpoint/2010/main" val="32264526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A954A3-AA73-5893-C79F-63648E5C6381}"/>
              </a:ext>
            </a:extLst>
          </p:cNvPr>
          <p:cNvSpPr>
            <a:spLocks noGrp="1"/>
          </p:cNvSpPr>
          <p:nvPr>
            <p:ph type="title"/>
          </p:nvPr>
        </p:nvSpPr>
        <p:spPr/>
        <p:txBody>
          <a:bodyPr>
            <a:normAutofit fontScale="90000"/>
          </a:bodyPr>
          <a:lstStyle/>
          <a:p>
            <a:pPr algn="ctr">
              <a:lnSpc>
                <a:spcPct val="150000"/>
              </a:lnSpc>
            </a:pPr>
            <a:r>
              <a:rPr lang="en-IN" sz="3200" b="1" dirty="0">
                <a:effectLst/>
                <a:latin typeface="Arial" panose="020B0604020202020204" pitchFamily="34" charset="0"/>
                <a:ea typeface="Times New Roman" panose="02020603050405020304" pitchFamily="18" charset="0"/>
                <a:cs typeface="Arial" panose="020B0604020202020204" pitchFamily="34" charset="0"/>
              </a:rPr>
              <a:t>References</a:t>
            </a:r>
            <a:endParaRPr lang="en-IN" sz="32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203680A7-DBA6-C288-E945-50A48D57516D}"/>
              </a:ext>
            </a:extLst>
          </p:cNvPr>
          <p:cNvSpPr>
            <a:spLocks noGrp="1"/>
          </p:cNvSpPr>
          <p:nvPr>
            <p:ph idx="1"/>
          </p:nvPr>
        </p:nvSpPr>
        <p:spPr>
          <a:xfrm>
            <a:off x="150020" y="2336005"/>
            <a:ext cx="11328966" cy="4156869"/>
          </a:xfrm>
        </p:spPr>
        <p:txBody>
          <a:bodyPr>
            <a:noAutofit/>
          </a:bodyPr>
          <a:lstStyle/>
          <a:p>
            <a:pPr algn="just">
              <a:lnSpc>
                <a:spcPct val="150000"/>
              </a:lnSpc>
              <a:spcBef>
                <a:spcPts val="1200"/>
              </a:spcBef>
            </a:pPr>
            <a:r>
              <a:rPr lang="en-GB" sz="1100" dirty="0" err="1">
                <a:solidFill>
                  <a:schemeClr val="tx1"/>
                </a:solidFill>
                <a:latin typeface="Times New Roman" panose="02020603050405020304" pitchFamily="18" charset="0"/>
                <a:hlinkClick r:id="rId2" tooltip="Bromley H. Kniveton">
                  <a:extLst>
                    <a:ext uri="{A12FA001-AC4F-418D-AE19-62706E023703}">
                      <ahyp:hlinkClr xmlns:ahyp="http://schemas.microsoft.com/office/drawing/2018/hyperlinkcolor" val="tx"/>
                    </a:ext>
                  </a:extLst>
                </a:hlinkClick>
              </a:rPr>
              <a:t>Kniveton</a:t>
            </a:r>
            <a:r>
              <a:rPr lang="en-GB" sz="1100" dirty="0">
                <a:solidFill>
                  <a:schemeClr val="tx1"/>
                </a:solidFill>
                <a:latin typeface="Times New Roman" panose="02020603050405020304" pitchFamily="18" charset="0"/>
                <a:hlinkClick r:id="rId2" tooltip="Bromley H. Kniveton">
                  <a:extLst>
                    <a:ext uri="{A12FA001-AC4F-418D-AE19-62706E023703}">
                      <ahyp:hlinkClr xmlns:ahyp="http://schemas.microsoft.com/office/drawing/2018/hyperlinkcolor" val="tx"/>
                    </a:ext>
                  </a:extLst>
                </a:hlinkClick>
              </a:rPr>
              <a:t>, B.H.</a:t>
            </a:r>
            <a:r>
              <a:rPr lang="en-GB" sz="1100" dirty="0">
                <a:solidFill>
                  <a:schemeClr val="tx1"/>
                </a:solidFill>
                <a:latin typeface="Times New Roman" panose="02020603050405020304" pitchFamily="18" charset="0"/>
              </a:rPr>
              <a:t> (2004), "Managerial career anchors in a changing business environment", </a:t>
            </a:r>
            <a:r>
              <a:rPr lang="en-GB" sz="1100" dirty="0">
                <a:solidFill>
                  <a:schemeClr val="tx1"/>
                </a:solidFill>
                <a:latin typeface="Times New Roman" panose="02020603050405020304" pitchFamily="18" charset="0"/>
                <a:hlinkClick r:id="rId3">
                  <a:extLst>
                    <a:ext uri="{A12FA001-AC4F-418D-AE19-62706E023703}">
                      <ahyp:hlinkClr xmlns:ahyp="http://schemas.microsoft.com/office/drawing/2018/hyperlinkcolor" val="tx"/>
                    </a:ext>
                  </a:extLst>
                </a:hlinkClick>
              </a:rPr>
              <a:t>Journal of European Industrial Training</a:t>
            </a:r>
            <a:r>
              <a:rPr lang="en-GB" sz="1100" dirty="0">
                <a:solidFill>
                  <a:schemeClr val="tx1"/>
                </a:solidFill>
                <a:latin typeface="Times New Roman" panose="02020603050405020304" pitchFamily="18" charset="0"/>
              </a:rPr>
              <a:t>, Vol. 28 No. 7, pp. 564-573.</a:t>
            </a:r>
            <a:endParaRPr lang="en-US" sz="1100" dirty="0">
              <a:solidFill>
                <a:schemeClr val="tx1"/>
              </a:solidFill>
              <a:latin typeface="Times New Roman" panose="02020603050405020304" pitchFamily="18" charset="0"/>
            </a:endParaRPr>
          </a:p>
          <a:p>
            <a:pPr algn="just">
              <a:lnSpc>
                <a:spcPct val="150000"/>
              </a:lnSpc>
              <a:spcBef>
                <a:spcPts val="1200"/>
              </a:spcBef>
            </a:pPr>
            <a:r>
              <a:rPr lang="en-IN" sz="1100" dirty="0">
                <a:solidFill>
                  <a:schemeClr val="tx1"/>
                </a:solidFill>
                <a:effectLst/>
                <a:latin typeface="Times New Roman" panose="02020603050405020304" pitchFamily="18" charset="0"/>
                <a:ea typeface="Times New Roman" panose="02020603050405020304" pitchFamily="18" charset="0"/>
              </a:rPr>
              <a:t>Gaunt, H. and Treacy, D.S., (2020). </a:t>
            </a:r>
            <a:r>
              <a:rPr lang="en-IN" sz="1100" i="1" dirty="0">
                <a:solidFill>
                  <a:schemeClr val="tx1"/>
                </a:solidFill>
                <a:effectLst/>
                <a:latin typeface="Times New Roman" panose="02020603050405020304" pitchFamily="18" charset="0"/>
                <a:ea typeface="Times New Roman" panose="02020603050405020304" pitchFamily="18" charset="0"/>
              </a:rPr>
              <a:t>‘</a:t>
            </a:r>
            <a:r>
              <a:rPr lang="en-IN" sz="1100" dirty="0">
                <a:solidFill>
                  <a:schemeClr val="tx1"/>
                </a:solidFill>
                <a:effectLst/>
                <a:latin typeface="Times New Roman" panose="02020603050405020304" pitchFamily="18" charset="0"/>
                <a:ea typeface="Times New Roman" panose="02020603050405020304" pitchFamily="18" charset="0"/>
              </a:rPr>
              <a:t>Ensemble practices in the arts: A reflective matrix to enhance team work and collaborative learning in higher education.</a:t>
            </a:r>
            <a:r>
              <a:rPr lang="en-IN" sz="1100" i="1" dirty="0">
                <a:solidFill>
                  <a:schemeClr val="tx1"/>
                </a:solidFill>
                <a:effectLst/>
                <a:latin typeface="Times New Roman" panose="02020603050405020304" pitchFamily="18" charset="0"/>
                <a:ea typeface="Times New Roman" panose="02020603050405020304" pitchFamily="18" charset="0"/>
              </a:rPr>
              <a:t>’</a:t>
            </a:r>
            <a:r>
              <a:rPr lang="en-IN" sz="1100" dirty="0">
                <a:solidFill>
                  <a:schemeClr val="tx1"/>
                </a:solidFill>
                <a:effectLst/>
                <a:latin typeface="Times New Roman" panose="02020603050405020304" pitchFamily="18" charset="0"/>
                <a:ea typeface="Times New Roman" panose="02020603050405020304" pitchFamily="18" charset="0"/>
              </a:rPr>
              <a:t> </a:t>
            </a:r>
            <a:r>
              <a:rPr lang="en-IN" sz="1100" i="1" dirty="0">
                <a:solidFill>
                  <a:schemeClr val="tx1"/>
                </a:solidFill>
                <a:effectLst/>
                <a:latin typeface="Times New Roman" panose="02020603050405020304" pitchFamily="18" charset="0"/>
                <a:ea typeface="Times New Roman" panose="02020603050405020304" pitchFamily="18" charset="0"/>
              </a:rPr>
              <a:t>Arts and humanities in higher education, 19</a:t>
            </a:r>
            <a:r>
              <a:rPr lang="en-IN" sz="1100" dirty="0">
                <a:solidFill>
                  <a:schemeClr val="tx1"/>
                </a:solidFill>
                <a:effectLst/>
                <a:latin typeface="Times New Roman" panose="02020603050405020304" pitchFamily="18" charset="0"/>
                <a:ea typeface="Times New Roman" panose="02020603050405020304" pitchFamily="18" charset="0"/>
              </a:rPr>
              <a:t>(4), pp.419-444.</a:t>
            </a:r>
          </a:p>
          <a:p>
            <a:pPr algn="just">
              <a:lnSpc>
                <a:spcPct val="150000"/>
              </a:lnSpc>
              <a:spcBef>
                <a:spcPts val="1200"/>
              </a:spcBef>
            </a:pPr>
            <a:r>
              <a:rPr lang="en-IN" sz="1100" dirty="0">
                <a:solidFill>
                  <a:schemeClr val="tx1"/>
                </a:solidFill>
                <a:effectLst/>
                <a:latin typeface="Times New Roman" panose="02020603050405020304" pitchFamily="18" charset="0"/>
                <a:ea typeface="Times New Roman" panose="02020603050405020304" pitchFamily="18" charset="0"/>
              </a:rPr>
              <a:t>Lindblom, J. and Martins, J.T., (2022). ‘Knowledge transfer for R&amp;D‐sales cross‐functional cooperation: Unpacking the intersections between institutional expectations and human resource practices.’ </a:t>
            </a:r>
            <a:r>
              <a:rPr lang="en-IN" sz="1100" i="1" dirty="0">
                <a:solidFill>
                  <a:schemeClr val="tx1"/>
                </a:solidFill>
                <a:effectLst/>
                <a:latin typeface="Times New Roman" panose="02020603050405020304" pitchFamily="18" charset="0"/>
                <a:ea typeface="Times New Roman" panose="02020603050405020304" pitchFamily="18" charset="0"/>
              </a:rPr>
              <a:t>Knowledge and Process Management, 29</a:t>
            </a:r>
            <a:r>
              <a:rPr lang="en-IN" sz="1100" dirty="0">
                <a:solidFill>
                  <a:schemeClr val="tx1"/>
                </a:solidFill>
                <a:effectLst/>
                <a:latin typeface="Times New Roman" panose="02020603050405020304" pitchFamily="18" charset="0"/>
                <a:ea typeface="Times New Roman" panose="02020603050405020304" pitchFamily="18" charset="0"/>
              </a:rPr>
              <a:t>(4), pp.418-433.</a:t>
            </a:r>
          </a:p>
          <a:p>
            <a:pPr algn="just">
              <a:lnSpc>
                <a:spcPct val="150000"/>
              </a:lnSpc>
              <a:spcBef>
                <a:spcPts val="1200"/>
              </a:spcBef>
              <a:spcAft>
                <a:spcPts val="1200"/>
              </a:spcAft>
            </a:pPr>
            <a:r>
              <a:rPr lang="en-IN" sz="1100" dirty="0">
                <a:solidFill>
                  <a:schemeClr val="tx1"/>
                </a:solidFill>
                <a:effectLst/>
                <a:latin typeface="Times New Roman" panose="02020603050405020304" pitchFamily="18" charset="0"/>
                <a:ea typeface="Times New Roman" panose="02020603050405020304" pitchFamily="18" charset="0"/>
              </a:rPr>
              <a:t>Statista (2022a). </a:t>
            </a:r>
            <a:r>
              <a:rPr lang="en-IN" sz="1100" i="1" dirty="0">
                <a:solidFill>
                  <a:schemeClr val="tx1"/>
                </a:solidFill>
                <a:effectLst/>
                <a:latin typeface="Times New Roman" panose="02020603050405020304" pitchFamily="18" charset="0"/>
                <a:ea typeface="Times New Roman" panose="02020603050405020304" pitchFamily="18" charset="0"/>
              </a:rPr>
              <a:t>‘Topic: Tesco plc</a:t>
            </a:r>
            <a:r>
              <a:rPr lang="en-IN" sz="1100" dirty="0">
                <a:solidFill>
                  <a:schemeClr val="tx1"/>
                </a:solidFill>
                <a:effectLst/>
                <a:latin typeface="Times New Roman" panose="02020603050405020304" pitchFamily="18" charset="0"/>
                <a:ea typeface="Times New Roman" panose="02020603050405020304" pitchFamily="18" charset="0"/>
              </a:rPr>
              <a:t>, </a:t>
            </a:r>
            <a:r>
              <a:rPr lang="en-IN" sz="1100" i="1" dirty="0">
                <a:solidFill>
                  <a:schemeClr val="tx1"/>
                </a:solidFill>
                <a:effectLst/>
                <a:latin typeface="Times New Roman" panose="02020603050405020304" pitchFamily="18" charset="0"/>
                <a:ea typeface="Times New Roman" panose="02020603050405020304" pitchFamily="18" charset="0"/>
              </a:rPr>
              <a:t>Statista</a:t>
            </a:r>
            <a:r>
              <a:rPr lang="en-IN" sz="1100" dirty="0">
                <a:solidFill>
                  <a:schemeClr val="tx1"/>
                </a:solidFill>
                <a:effectLst/>
                <a:latin typeface="Times New Roman" panose="02020603050405020304" pitchFamily="18" charset="0"/>
                <a:ea typeface="Times New Roman" panose="02020603050405020304" pitchFamily="18" charset="0"/>
              </a:rPr>
              <a:t>.</a:t>
            </a:r>
            <a:r>
              <a:rPr lang="en-IN" sz="1100" i="1" dirty="0">
                <a:solidFill>
                  <a:schemeClr val="tx1"/>
                </a:solidFill>
                <a:effectLst/>
                <a:latin typeface="Times New Roman" panose="02020603050405020304" pitchFamily="18" charset="0"/>
                <a:ea typeface="Times New Roman" panose="02020603050405020304" pitchFamily="18" charset="0"/>
              </a:rPr>
              <a:t>’</a:t>
            </a:r>
            <a:r>
              <a:rPr lang="en-IN" sz="1100" dirty="0">
                <a:solidFill>
                  <a:schemeClr val="tx1"/>
                </a:solidFill>
                <a:effectLst/>
                <a:latin typeface="Times New Roman" panose="02020603050405020304" pitchFamily="18" charset="0"/>
                <a:ea typeface="Times New Roman" panose="02020603050405020304" pitchFamily="18" charset="0"/>
              </a:rPr>
              <a:t> Available at: https://www.statista.com/topics/3807/tesco-plc/ (Accessed: March 16, 2023). </a:t>
            </a:r>
          </a:p>
          <a:p>
            <a:pPr algn="just">
              <a:lnSpc>
                <a:spcPct val="150000"/>
              </a:lnSpc>
              <a:spcBef>
                <a:spcPts val="1200"/>
              </a:spcBef>
              <a:spcAft>
                <a:spcPts val="1200"/>
              </a:spcAft>
            </a:pPr>
            <a:r>
              <a:rPr lang="en-IN" sz="1100" dirty="0">
                <a:solidFill>
                  <a:schemeClr val="tx1"/>
                </a:solidFill>
                <a:effectLst/>
                <a:latin typeface="Times New Roman" panose="02020603050405020304" pitchFamily="18" charset="0"/>
                <a:ea typeface="Times New Roman" panose="02020603050405020304" pitchFamily="18" charset="0"/>
              </a:rPr>
              <a:t>Statista (2022b). ‘</a:t>
            </a:r>
            <a:r>
              <a:rPr lang="en-IN" sz="1100" i="1" dirty="0">
                <a:solidFill>
                  <a:schemeClr val="tx1"/>
                </a:solidFill>
                <a:effectLst/>
                <a:latin typeface="Times New Roman" panose="02020603050405020304" pitchFamily="18" charset="0"/>
                <a:ea typeface="Times New Roman" panose="02020603050405020304" pitchFamily="18" charset="0"/>
              </a:rPr>
              <a:t>Tesco Financial Revenue United Kingdom 2015-2022</a:t>
            </a:r>
            <a:r>
              <a:rPr lang="en-IN" sz="1100" dirty="0">
                <a:solidFill>
                  <a:schemeClr val="tx1"/>
                </a:solidFill>
                <a:effectLst/>
                <a:latin typeface="Times New Roman" panose="02020603050405020304" pitchFamily="18" charset="0"/>
                <a:ea typeface="Times New Roman" panose="02020603050405020304" pitchFamily="18" charset="0"/>
              </a:rPr>
              <a:t>, </a:t>
            </a:r>
            <a:r>
              <a:rPr lang="en-IN" sz="1100" i="1" dirty="0">
                <a:solidFill>
                  <a:schemeClr val="tx1"/>
                </a:solidFill>
                <a:effectLst/>
                <a:latin typeface="Times New Roman" panose="02020603050405020304" pitchFamily="18" charset="0"/>
                <a:ea typeface="Times New Roman" panose="02020603050405020304" pitchFamily="18" charset="0"/>
              </a:rPr>
              <a:t>Statista</a:t>
            </a:r>
            <a:r>
              <a:rPr lang="en-IN" sz="1100" dirty="0">
                <a:solidFill>
                  <a:schemeClr val="tx1"/>
                </a:solidFill>
                <a:effectLst/>
                <a:latin typeface="Times New Roman" panose="02020603050405020304" pitchFamily="18" charset="0"/>
                <a:ea typeface="Times New Roman" panose="02020603050405020304" pitchFamily="18" charset="0"/>
              </a:rPr>
              <a:t>.’ Available at: https://www.statista.com/statistics/490931/tesco-group-finance-revenue-united-kingdom-uk/ (Accessed: March 10, 2023). </a:t>
            </a:r>
          </a:p>
          <a:p>
            <a:pPr algn="just">
              <a:lnSpc>
                <a:spcPct val="150000"/>
              </a:lnSpc>
              <a:spcBef>
                <a:spcPts val="1200"/>
              </a:spcBef>
              <a:spcAft>
                <a:spcPts val="1200"/>
              </a:spcAft>
            </a:pPr>
            <a:r>
              <a:rPr lang="en-IN" sz="1100" dirty="0">
                <a:solidFill>
                  <a:schemeClr val="tx1"/>
                </a:solidFill>
                <a:effectLst/>
                <a:latin typeface="Times New Roman" panose="02020603050405020304" pitchFamily="18" charset="0"/>
                <a:ea typeface="Times New Roman" panose="02020603050405020304" pitchFamily="18" charset="0"/>
              </a:rPr>
              <a:t>Statista (2022c). </a:t>
            </a:r>
            <a:r>
              <a:rPr lang="en-IN" sz="1100" i="1" dirty="0">
                <a:solidFill>
                  <a:schemeClr val="tx1"/>
                </a:solidFill>
                <a:effectLst/>
                <a:latin typeface="Times New Roman" panose="02020603050405020304" pitchFamily="18" charset="0"/>
                <a:ea typeface="Times New Roman" panose="02020603050405020304" pitchFamily="18" charset="0"/>
              </a:rPr>
              <a:t>‘Tesco's global number of stores 2022, Statista.’</a:t>
            </a:r>
            <a:r>
              <a:rPr lang="en-IN" sz="1100" dirty="0">
                <a:solidFill>
                  <a:schemeClr val="tx1"/>
                </a:solidFill>
                <a:effectLst/>
                <a:latin typeface="Times New Roman" panose="02020603050405020304" pitchFamily="18" charset="0"/>
                <a:ea typeface="Times New Roman" panose="02020603050405020304" pitchFamily="18" charset="0"/>
              </a:rPr>
              <a:t> Available at: https://www.statista.com/statistics/238667/tesco-plc-number-of-outlets-worldwide/ (Accessed: March 9, 2023). </a:t>
            </a:r>
          </a:p>
          <a:p>
            <a:pPr algn="just">
              <a:lnSpc>
                <a:spcPct val="150000"/>
              </a:lnSpc>
              <a:spcBef>
                <a:spcPts val="1200"/>
              </a:spcBef>
            </a:pPr>
            <a:r>
              <a:rPr lang="en-IN" sz="1100" dirty="0">
                <a:solidFill>
                  <a:schemeClr val="tx1"/>
                </a:solidFill>
                <a:effectLst/>
                <a:latin typeface="Times New Roman" panose="02020603050405020304" pitchFamily="18" charset="0"/>
                <a:ea typeface="Times New Roman" panose="02020603050405020304" pitchFamily="18" charset="0"/>
              </a:rPr>
              <a:t>Tesco (2022) ‘</a:t>
            </a:r>
            <a:r>
              <a:rPr lang="en-IN" sz="1100" i="1" dirty="0">
                <a:solidFill>
                  <a:schemeClr val="tx1"/>
                </a:solidFill>
                <a:effectLst/>
                <a:latin typeface="Times New Roman" panose="02020603050405020304" pitchFamily="18" charset="0"/>
                <a:ea typeface="Times New Roman" panose="02020603050405020304" pitchFamily="18" charset="0"/>
              </a:rPr>
              <a:t>Annual report 2022, Tesco PLC</a:t>
            </a:r>
            <a:r>
              <a:rPr lang="en-IN" sz="1100" dirty="0">
                <a:solidFill>
                  <a:schemeClr val="tx1"/>
                </a:solidFill>
                <a:effectLst/>
                <a:latin typeface="Times New Roman" panose="02020603050405020304" pitchFamily="18" charset="0"/>
                <a:ea typeface="Times New Roman" panose="02020603050405020304" pitchFamily="18" charset="0"/>
              </a:rPr>
              <a:t>.’ Available at: https://www.tescoplc.com/investors/reports-results-and-presentations/annual-report-2022/ (Accessed: March 11, 2023). </a:t>
            </a:r>
          </a:p>
          <a:p>
            <a:pPr algn="just">
              <a:lnSpc>
                <a:spcPct val="150000"/>
              </a:lnSpc>
              <a:spcBef>
                <a:spcPts val="1200"/>
              </a:spcBef>
              <a:spcAft>
                <a:spcPts val="1200"/>
              </a:spcAft>
            </a:pPr>
            <a:r>
              <a:rPr lang="en-IN" sz="1100" dirty="0" err="1">
                <a:solidFill>
                  <a:schemeClr val="tx1"/>
                </a:solidFill>
                <a:effectLst/>
                <a:latin typeface="Times New Roman" panose="02020603050405020304" pitchFamily="18" charset="0"/>
                <a:ea typeface="Times New Roman" panose="02020603050405020304" pitchFamily="18" charset="0"/>
              </a:rPr>
              <a:t>Tripodi</a:t>
            </a:r>
            <a:r>
              <a:rPr lang="en-IN" sz="1100" dirty="0">
                <a:solidFill>
                  <a:schemeClr val="tx1"/>
                </a:solidFill>
                <a:effectLst/>
                <a:latin typeface="Times New Roman" panose="02020603050405020304" pitchFamily="18" charset="0"/>
                <a:ea typeface="Times New Roman" panose="02020603050405020304" pitchFamily="18" charset="0"/>
              </a:rPr>
              <a:t>, N., </a:t>
            </a:r>
            <a:r>
              <a:rPr lang="en-IN" sz="1100" dirty="0" err="1">
                <a:solidFill>
                  <a:schemeClr val="tx1"/>
                </a:solidFill>
                <a:effectLst/>
                <a:latin typeface="Times New Roman" panose="02020603050405020304" pitchFamily="18" charset="0"/>
                <a:ea typeface="Times New Roman" panose="02020603050405020304" pitchFamily="18" charset="0"/>
              </a:rPr>
              <a:t>Cossar</a:t>
            </a:r>
            <a:r>
              <a:rPr lang="en-IN" sz="1100" dirty="0">
                <a:solidFill>
                  <a:schemeClr val="tx1"/>
                </a:solidFill>
                <a:effectLst/>
                <a:latin typeface="Times New Roman" panose="02020603050405020304" pitchFamily="18" charset="0"/>
                <a:ea typeface="Times New Roman" panose="02020603050405020304" pitchFamily="18" charset="0"/>
              </a:rPr>
              <a:t>, S., Davidson, J., Farmer, R., </a:t>
            </a:r>
            <a:r>
              <a:rPr lang="en-IN" sz="1100" dirty="0" err="1">
                <a:solidFill>
                  <a:schemeClr val="tx1"/>
                </a:solidFill>
                <a:effectLst/>
                <a:latin typeface="Times New Roman" panose="02020603050405020304" pitchFamily="18" charset="0"/>
                <a:ea typeface="Times New Roman" panose="02020603050405020304" pitchFamily="18" charset="0"/>
              </a:rPr>
              <a:t>Gorbonos</a:t>
            </a:r>
            <a:r>
              <a:rPr lang="en-IN" sz="1100" dirty="0">
                <a:solidFill>
                  <a:schemeClr val="tx1"/>
                </a:solidFill>
                <a:effectLst/>
                <a:latin typeface="Times New Roman" panose="02020603050405020304" pitchFamily="18" charset="0"/>
                <a:ea typeface="Times New Roman" panose="02020603050405020304" pitchFamily="18" charset="0"/>
              </a:rPr>
              <a:t>, J., McDonald, A. and </a:t>
            </a:r>
            <a:r>
              <a:rPr lang="en-IN" sz="1100" dirty="0" err="1">
                <a:solidFill>
                  <a:schemeClr val="tx1"/>
                </a:solidFill>
                <a:effectLst/>
                <a:latin typeface="Times New Roman" panose="02020603050405020304" pitchFamily="18" charset="0"/>
                <a:ea typeface="Times New Roman" panose="02020603050405020304" pitchFamily="18" charset="0"/>
              </a:rPr>
              <a:t>Pierlot</a:t>
            </a:r>
            <a:r>
              <a:rPr lang="en-IN" sz="1100" dirty="0">
                <a:solidFill>
                  <a:schemeClr val="tx1"/>
                </a:solidFill>
                <a:effectLst/>
                <a:latin typeface="Times New Roman" panose="02020603050405020304" pitchFamily="18" charset="0"/>
                <a:ea typeface="Times New Roman" panose="02020603050405020304" pitchFamily="18" charset="0"/>
              </a:rPr>
              <a:t>, M., (2021). </a:t>
            </a:r>
            <a:r>
              <a:rPr lang="en-IN" sz="1100" i="1" dirty="0">
                <a:solidFill>
                  <a:schemeClr val="tx1"/>
                </a:solidFill>
                <a:effectLst/>
                <a:latin typeface="Times New Roman" panose="02020603050405020304" pitchFamily="18" charset="0"/>
                <a:ea typeface="Times New Roman" panose="02020603050405020304" pitchFamily="18" charset="0"/>
              </a:rPr>
              <a:t>‘</a:t>
            </a:r>
            <a:r>
              <a:rPr lang="en-IN" sz="1100" dirty="0">
                <a:solidFill>
                  <a:schemeClr val="tx1"/>
                </a:solidFill>
                <a:effectLst/>
                <a:latin typeface="Times New Roman" panose="02020603050405020304" pitchFamily="18" charset="0"/>
                <a:ea typeface="Times New Roman" panose="02020603050405020304" pitchFamily="18" charset="0"/>
              </a:rPr>
              <a:t>Patient perceptions of allied health student communication and interpersonal skills: A cross-sectional study.’ </a:t>
            </a:r>
            <a:r>
              <a:rPr lang="en-IN" sz="1100" i="1" dirty="0">
                <a:solidFill>
                  <a:schemeClr val="tx1"/>
                </a:solidFill>
                <a:effectLst/>
                <a:latin typeface="Times New Roman" panose="02020603050405020304" pitchFamily="18" charset="0"/>
                <a:ea typeface="Times New Roman" panose="02020603050405020304" pitchFamily="18" charset="0"/>
              </a:rPr>
              <a:t>Focus on Health Professional Education: A Multi-Professional Journal, 22</a:t>
            </a:r>
            <a:r>
              <a:rPr lang="en-IN" sz="1100" dirty="0">
                <a:solidFill>
                  <a:schemeClr val="tx1"/>
                </a:solidFill>
                <a:effectLst/>
                <a:latin typeface="Times New Roman" panose="02020603050405020304" pitchFamily="18" charset="0"/>
                <a:ea typeface="Times New Roman" panose="02020603050405020304" pitchFamily="18" charset="0"/>
              </a:rPr>
              <a:t>(3), pp.18-32.</a:t>
            </a:r>
          </a:p>
          <a:p>
            <a:pPr algn="just">
              <a:lnSpc>
                <a:spcPct val="150000"/>
              </a:lnSpc>
              <a:spcBef>
                <a:spcPts val="1200"/>
              </a:spcBef>
            </a:pPr>
            <a:r>
              <a:rPr lang="en-IN" sz="1100" dirty="0">
                <a:solidFill>
                  <a:schemeClr val="tx1"/>
                </a:solidFill>
                <a:effectLst/>
                <a:latin typeface="Times New Roman" panose="02020603050405020304" pitchFamily="18" charset="0"/>
                <a:ea typeface="Times New Roman" panose="02020603050405020304" pitchFamily="18" charset="0"/>
              </a:rPr>
              <a:t>Xiao, Z., Zhou, M.X., Chen, W., Yang, H. and Chi, C., (2020, April). ‘If </a:t>
            </a:r>
            <a:r>
              <a:rPr lang="en-IN" sz="1100" dirty="0" err="1">
                <a:solidFill>
                  <a:schemeClr val="tx1"/>
                </a:solidFill>
                <a:effectLst/>
                <a:latin typeface="Times New Roman" panose="02020603050405020304" pitchFamily="18" charset="0"/>
                <a:ea typeface="Times New Roman" panose="02020603050405020304" pitchFamily="18" charset="0"/>
              </a:rPr>
              <a:t>i</a:t>
            </a:r>
            <a:r>
              <a:rPr lang="en-IN" sz="1100" dirty="0">
                <a:solidFill>
                  <a:schemeClr val="tx1"/>
                </a:solidFill>
                <a:effectLst/>
                <a:latin typeface="Times New Roman" panose="02020603050405020304" pitchFamily="18" charset="0"/>
                <a:ea typeface="Times New Roman" panose="02020603050405020304" pitchFamily="18" charset="0"/>
              </a:rPr>
              <a:t> hear you correctly: Building and evaluating interview chatbots with active listening skills.</a:t>
            </a:r>
            <a:r>
              <a:rPr lang="en-IN" sz="1100" i="1" dirty="0">
                <a:solidFill>
                  <a:schemeClr val="tx1"/>
                </a:solidFill>
                <a:effectLst/>
                <a:latin typeface="Times New Roman" panose="02020603050405020304" pitchFamily="18" charset="0"/>
                <a:ea typeface="Times New Roman" panose="02020603050405020304" pitchFamily="18" charset="0"/>
              </a:rPr>
              <a:t>’</a:t>
            </a:r>
            <a:r>
              <a:rPr lang="en-IN" sz="1100" dirty="0">
                <a:solidFill>
                  <a:schemeClr val="tx1"/>
                </a:solidFill>
                <a:effectLst/>
                <a:latin typeface="Times New Roman" panose="02020603050405020304" pitchFamily="18" charset="0"/>
                <a:ea typeface="Times New Roman" panose="02020603050405020304" pitchFamily="18" charset="0"/>
              </a:rPr>
              <a:t> In Proceedings of the </a:t>
            </a:r>
            <a:r>
              <a:rPr lang="en-IN" sz="1100" i="1" dirty="0">
                <a:solidFill>
                  <a:schemeClr val="tx1"/>
                </a:solidFill>
                <a:effectLst/>
                <a:latin typeface="Times New Roman" panose="02020603050405020304" pitchFamily="18" charset="0"/>
                <a:ea typeface="Times New Roman" panose="02020603050405020304" pitchFamily="18" charset="0"/>
              </a:rPr>
              <a:t>2020 CHI Conference on Human Factors in Computing Systems</a:t>
            </a:r>
            <a:r>
              <a:rPr lang="en-IN" sz="1100" dirty="0">
                <a:solidFill>
                  <a:schemeClr val="tx1"/>
                </a:solidFill>
                <a:effectLst/>
                <a:latin typeface="Times New Roman" panose="02020603050405020304" pitchFamily="18" charset="0"/>
                <a:ea typeface="Times New Roman" panose="02020603050405020304" pitchFamily="18" charset="0"/>
              </a:rPr>
              <a:t> (pp. 1-14).</a:t>
            </a:r>
          </a:p>
          <a:p>
            <a:pPr algn="just">
              <a:lnSpc>
                <a:spcPct val="150000"/>
              </a:lnSpc>
              <a:spcBef>
                <a:spcPts val="1200"/>
              </a:spcBef>
            </a:pPr>
            <a:r>
              <a:rPr lang="en-IN" sz="900" dirty="0" err="1">
                <a:effectLst/>
                <a:latin typeface="Times New Roman" panose="02020603050405020304" pitchFamily="18" charset="0"/>
                <a:ea typeface="Times New Roman" panose="02020603050405020304" pitchFamily="18" charset="0"/>
              </a:rPr>
              <a:t>Zainudin</a:t>
            </a:r>
            <a:r>
              <a:rPr lang="en-IN" sz="900" dirty="0">
                <a:effectLst/>
                <a:latin typeface="Times New Roman" panose="02020603050405020304" pitchFamily="18" charset="0"/>
                <a:ea typeface="Times New Roman" panose="02020603050405020304" pitchFamily="18" charset="0"/>
              </a:rPr>
              <a:t>, Z.N., Rong, L.W., Nor, A.M., </a:t>
            </a:r>
            <a:r>
              <a:rPr lang="en-IN" sz="900" dirty="0" err="1">
                <a:effectLst/>
                <a:latin typeface="Times New Roman" panose="02020603050405020304" pitchFamily="18" charset="0"/>
                <a:ea typeface="Times New Roman" panose="02020603050405020304" pitchFamily="18" charset="0"/>
              </a:rPr>
              <a:t>Yusop</a:t>
            </a:r>
            <a:r>
              <a:rPr lang="en-IN" sz="900" dirty="0">
                <a:effectLst/>
                <a:latin typeface="Times New Roman" panose="02020603050405020304" pitchFamily="18" charset="0"/>
                <a:ea typeface="Times New Roman" panose="02020603050405020304" pitchFamily="18" charset="0"/>
              </a:rPr>
              <a:t>, Y.M. and Othman, W.N.W., (2020). ‘The relationship of holland theory in career decision making: A systematic review of literature.’ </a:t>
            </a:r>
            <a:r>
              <a:rPr lang="en-IN" sz="900" i="1" dirty="0">
                <a:effectLst/>
                <a:latin typeface="Times New Roman" panose="02020603050405020304" pitchFamily="18" charset="0"/>
                <a:ea typeface="Times New Roman" panose="02020603050405020304" pitchFamily="18" charset="0"/>
              </a:rPr>
              <a:t>Journal of Critical Reviews, 7</a:t>
            </a:r>
            <a:r>
              <a:rPr lang="en-IN" sz="900" dirty="0">
                <a:effectLst/>
                <a:latin typeface="Times New Roman" panose="02020603050405020304" pitchFamily="18" charset="0"/>
                <a:ea typeface="Times New Roman" panose="02020603050405020304" pitchFamily="18" charset="0"/>
              </a:rPr>
              <a:t>(9), pp.884-892.</a:t>
            </a:r>
          </a:p>
          <a:p>
            <a:pPr marL="0" indent="0">
              <a:buNone/>
            </a:pPr>
            <a:endParaRPr lang="en-IN" sz="900" dirty="0"/>
          </a:p>
        </p:txBody>
      </p:sp>
    </p:spTree>
    <p:extLst>
      <p:ext uri="{BB962C8B-B14F-4D97-AF65-F5344CB8AC3E}">
        <p14:creationId xmlns:p14="http://schemas.microsoft.com/office/powerpoint/2010/main" val="154945611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e0793d39-0939-496d-b129-198edd916feb}" enabled="0" method="" siteId="{e0793d39-0939-496d-b129-198edd916feb}" removed="1"/>
</clbl:labelList>
</file>

<file path=docProps/app.xml><?xml version="1.0" encoding="utf-8"?>
<Properties xmlns="http://schemas.openxmlformats.org/officeDocument/2006/extended-properties" xmlns:vt="http://schemas.openxmlformats.org/officeDocument/2006/docPropsVTypes">
  <Template>Ion Boardroom</Template>
  <TotalTime>303</TotalTime>
  <Words>2185</Words>
  <Application>Microsoft Office PowerPoint</Application>
  <PresentationFormat>Widescreen</PresentationFormat>
  <Paragraphs>130</Paragraphs>
  <Slides>14</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Century Gothic</vt:lpstr>
      <vt:lpstr>Times New Roman</vt:lpstr>
      <vt:lpstr>Wingdings 3</vt:lpstr>
      <vt:lpstr>Ion Boardroom</vt:lpstr>
      <vt:lpstr>DEVELOPING RELATIONSHIPS AND WORKPLACE ACHIEVEMENTS </vt:lpstr>
      <vt:lpstr>Tesco Background </vt:lpstr>
      <vt:lpstr> Identify knowledge, skills, and behaviour required by HR Professionals which you should then link to your chosen organisation</vt:lpstr>
      <vt:lpstr>Identify knowledge, skills, and behaviour required by HR Professionals which you should then link to your chose</vt:lpstr>
      <vt:lpstr>Identify knowledge, skills, and behaviour required by HR Professionals which you should then link to your chosen organisation</vt:lpstr>
      <vt:lpstr>Identify knowledge, skills, and behaviour required by HR Professionals which you should then link to your chosen organization </vt:lpstr>
      <vt:lpstr>SWOT Analysis for a HR Officer </vt:lpstr>
      <vt:lpstr>SWOT analysis of an HR Continued</vt:lpstr>
      <vt:lpstr>Assess the benefits of training and development for yourself as an HR officer and your chosen organisation.</vt:lpstr>
      <vt:lpstr>Assess the benefits of training and development for yourself as an HR officer and your chosen organisation. </vt:lpstr>
      <vt:lpstr>Training Session Plan </vt:lpstr>
      <vt:lpstr>Training Session Plan </vt:lpstr>
      <vt:lpstr>Conclusion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DEVELOPING RELATIONSHIPS AND WORKPLACE ACHIEVEMENTS</dc:title>
  <dc:creator>User</dc:creator>
  <cp:lastModifiedBy>Cedeno Canas, Lizel</cp:lastModifiedBy>
  <cp:revision>7</cp:revision>
  <dcterms:created xsi:type="dcterms:W3CDTF">2023-03-16T12:00:16Z</dcterms:created>
  <dcterms:modified xsi:type="dcterms:W3CDTF">2023-03-25T15:33:58Z</dcterms:modified>
</cp:coreProperties>
</file>