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8" autoAdjust="0"/>
    <p:restoredTop sz="62831" autoAdjust="0"/>
  </p:normalViewPr>
  <p:slideViewPr>
    <p:cSldViewPr snapToGrid="0">
      <p:cViewPr varScale="1">
        <p:scale>
          <a:sx n="73" d="100"/>
          <a:sy n="73" d="100"/>
        </p:scale>
        <p:origin x="19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50DAB-BF57-4EA5-99C9-FA8CC8DE43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986504-C1DF-4F78-A61F-2662E67C1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41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86504-C1DF-4F78-A61F-2662E67C14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583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86504-C1DF-4F78-A61F-2662E67C14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689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69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064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012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397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374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443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992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47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413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910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8390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7367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465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258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69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CBDFD46-41A9-4668-925E-AAE6C567F776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9509A-E1DF-40D7-AAA6-38626CAF6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043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Reasons to engage with research.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p.3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197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“Research provides insight into the client perspective and helps to prevent counselling from damaging clients” (</a:t>
            </a:r>
            <a:r>
              <a:rPr lang="en-GB" dirty="0" err="1" smtClean="0"/>
              <a:t>Vossler</a:t>
            </a:r>
            <a:r>
              <a:rPr lang="en-GB" dirty="0" smtClean="0"/>
              <a:t>, Moller and Cooper, 2015, p.11)</a:t>
            </a:r>
          </a:p>
          <a:p>
            <a:r>
              <a:rPr lang="en-GB" dirty="0" smtClean="0"/>
              <a:t>Discuss this statement within your groups. Consider the moral argument of this statement.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958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 Research can prove the value of Counselling and Psychotherapy” </a:t>
            </a:r>
            <a:r>
              <a:rPr lang="en-GB" dirty="0" smtClean="0"/>
              <a:t>(</a:t>
            </a:r>
            <a:r>
              <a:rPr lang="en-GB" dirty="0" err="1" smtClean="0"/>
              <a:t>Vossler</a:t>
            </a:r>
            <a:r>
              <a:rPr lang="en-GB" dirty="0" smtClean="0"/>
              <a:t>, Moller and Cooper, 2015, p.12)</a:t>
            </a:r>
          </a:p>
          <a:p>
            <a:r>
              <a:rPr lang="en-GB" dirty="0" smtClean="0"/>
              <a:t>Explore this statement, considering the cost implications of Counselling.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670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 therapists we can use a variety of sources to develop our knowledge and understanding.</a:t>
            </a:r>
          </a:p>
          <a:p>
            <a:r>
              <a:rPr lang="en-GB" dirty="0" smtClean="0"/>
              <a:t>These can include:</a:t>
            </a:r>
          </a:p>
          <a:p>
            <a:pPr lvl="1"/>
            <a:r>
              <a:rPr lang="en-GB" dirty="0" smtClean="0"/>
              <a:t>Research exploring theoretical models</a:t>
            </a:r>
          </a:p>
          <a:p>
            <a:pPr lvl="1"/>
            <a:r>
              <a:rPr lang="en-GB" dirty="0" smtClean="0"/>
              <a:t>Your own personal experience as a therapist</a:t>
            </a:r>
          </a:p>
          <a:p>
            <a:pPr lvl="1"/>
            <a:r>
              <a:rPr lang="en-GB" dirty="0" smtClean="0"/>
              <a:t>Your own personal experience as a client</a:t>
            </a:r>
          </a:p>
          <a:p>
            <a:pPr lvl="1"/>
            <a:r>
              <a:rPr lang="en-GB" dirty="0" smtClean="0"/>
              <a:t>Ethical and Philosophical Principles</a:t>
            </a:r>
          </a:p>
          <a:p>
            <a:pPr lvl="1"/>
            <a:endParaRPr lang="en-GB" dirty="0"/>
          </a:p>
          <a:p>
            <a:r>
              <a:rPr lang="en-GB" dirty="0" smtClean="0"/>
              <a:t>Consider the strengths and limitations of using these four areas as a source for developing our understanding.</a:t>
            </a:r>
          </a:p>
          <a:p>
            <a:r>
              <a:rPr lang="en-GB" dirty="0" smtClean="0"/>
              <a:t>(Cooper, 2011, p11)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363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Attitudes to and Perceptions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lack of engagement by practitioners and trainees within Counselling is well known and has been the case since at least the 1980s. </a:t>
            </a:r>
          </a:p>
          <a:p>
            <a:r>
              <a:rPr lang="en-GB" dirty="0" smtClean="0"/>
              <a:t>As we discussed last week, there is now a changing perception towards research within the profession and there is a greater need to include research studies and practice within training programmes.</a:t>
            </a:r>
          </a:p>
          <a:p>
            <a:r>
              <a:rPr lang="en-GB" dirty="0" smtClean="0"/>
              <a:t>Some of the ideas that both practitioners and trainees hold regarding research is that it is “boring”, “time consuming” “doesn’t see the individual and is just numbers”, “can exploit clients”.</a:t>
            </a:r>
          </a:p>
          <a:p>
            <a:r>
              <a:rPr lang="en-GB" dirty="0" smtClean="0"/>
              <a:t>Sometimes these ideas are felt because the practitioner or trainee actually feels nervous about research and “not good enough”.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808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meanings of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meanings</a:t>
            </a:r>
          </a:p>
          <a:p>
            <a:r>
              <a:rPr lang="en-GB" dirty="0" smtClean="0"/>
              <a:t>Professional meanings</a:t>
            </a:r>
          </a:p>
          <a:p>
            <a:r>
              <a:rPr lang="en-GB" dirty="0" smtClean="0"/>
              <a:t>Social and Cultural meanings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732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</TotalTime>
  <Words>295</Words>
  <Application>Microsoft Office PowerPoint</Application>
  <PresentationFormat>Widescreen</PresentationFormat>
  <Paragraphs>29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</vt:lpstr>
      <vt:lpstr>Reasons to engage with research.</vt:lpstr>
      <vt:lpstr>Activity 1.</vt:lpstr>
      <vt:lpstr>Activity 2.</vt:lpstr>
      <vt:lpstr>Activity 3</vt:lpstr>
      <vt:lpstr>Attitudes to and Perceptions of Research</vt:lpstr>
      <vt:lpstr>Different meanings of research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Reasons to engage with research.</dc:title>
  <dc:creator>Catherine Slade</dc:creator>
  <cp:lastModifiedBy>Catherine Slade</cp:lastModifiedBy>
  <cp:revision>2</cp:revision>
  <dcterms:created xsi:type="dcterms:W3CDTF">2017-10-18T10:47:25Z</dcterms:created>
  <dcterms:modified xsi:type="dcterms:W3CDTF">2017-10-18T10:49:01Z</dcterms:modified>
</cp:coreProperties>
</file>