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75" r:id="rId4"/>
    <p:sldId id="264" r:id="rId5"/>
    <p:sldId id="258" r:id="rId6"/>
    <p:sldId id="260" r:id="rId7"/>
    <p:sldId id="276" r:id="rId8"/>
    <p:sldId id="279" r:id="rId9"/>
    <p:sldId id="277" r:id="rId10"/>
    <p:sldId id="280" r:id="rId11"/>
    <p:sldId id="278" r:id="rId12"/>
    <p:sldId id="265" r:id="rId13"/>
    <p:sldId id="268" r:id="rId14"/>
    <p:sldId id="26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E9BF7C-AE12-4169-9629-88A4404A6AC0}" v="13" dt="2026-09-27T16:51:34.7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070" autoAdjust="0"/>
  </p:normalViewPr>
  <p:slideViewPr>
    <p:cSldViewPr snapToGrid="0">
      <p:cViewPr>
        <p:scale>
          <a:sx n="80" d="100"/>
          <a:sy n="80" d="100"/>
        </p:scale>
        <p:origin x="924" y="5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dair Cunningham" userId="67e8d9ba-4582-42f1-b26c-e866daa7f65b" providerId="ADAL" clId="{D55405F9-96CE-42DD-9571-C3D40844E8B0}"/>
    <pc:docChg chg="undo custSel addSld modSld">
      <pc:chgData name="Alisdair Cunningham" userId="67e8d9ba-4582-42f1-b26c-e866daa7f65b" providerId="ADAL" clId="{D55405F9-96CE-42DD-9571-C3D40844E8B0}" dt="2026-09-28T09:31:42.854" v="119" actId="1076"/>
      <pc:docMkLst>
        <pc:docMk/>
      </pc:docMkLst>
      <pc:sldChg chg="modSp mod">
        <pc:chgData name="Alisdair Cunningham" userId="67e8d9ba-4582-42f1-b26c-e866daa7f65b" providerId="ADAL" clId="{D55405F9-96CE-42DD-9571-C3D40844E8B0}" dt="2026-09-27T16:48:32.163" v="84" actId="20577"/>
        <pc:sldMkLst>
          <pc:docMk/>
          <pc:sldMk cId="3701768522" sldId="256"/>
        </pc:sldMkLst>
        <pc:spChg chg="mod">
          <ac:chgData name="Alisdair Cunningham" userId="67e8d9ba-4582-42f1-b26c-e866daa7f65b" providerId="ADAL" clId="{D55405F9-96CE-42DD-9571-C3D40844E8B0}" dt="2026-09-27T16:48:19.547" v="80"/>
          <ac:spMkLst>
            <pc:docMk/>
            <pc:sldMk cId="3701768522" sldId="256"/>
            <ac:spMk id="37" creationId="{8F4A015C-4060-7569-C996-C0E610DFAC4C}"/>
          </ac:spMkLst>
        </pc:spChg>
        <pc:spChg chg="mod">
          <ac:chgData name="Alisdair Cunningham" userId="67e8d9ba-4582-42f1-b26c-e866daa7f65b" providerId="ADAL" clId="{D55405F9-96CE-42DD-9571-C3D40844E8B0}" dt="2026-09-27T16:48:32.163" v="84" actId="20577"/>
          <ac:spMkLst>
            <pc:docMk/>
            <pc:sldMk cId="3701768522" sldId="256"/>
            <ac:spMk id="38" creationId="{065D01E9-11A0-DBC0-6713-29D01B31E987}"/>
          </ac:spMkLst>
        </pc:spChg>
        <pc:spChg chg="mod">
          <ac:chgData name="Alisdair Cunningham" userId="67e8d9ba-4582-42f1-b26c-e866daa7f65b" providerId="ADAL" clId="{D55405F9-96CE-42DD-9571-C3D40844E8B0}" dt="2026-09-27T16:23:03.924" v="0"/>
          <ac:spMkLst>
            <pc:docMk/>
            <pc:sldMk cId="3701768522" sldId="256"/>
            <ac:spMk id="39" creationId="{28BEEBE5-1649-2D3F-4E37-5E30C4D917BA}"/>
          </ac:spMkLst>
        </pc:spChg>
      </pc:sldChg>
      <pc:sldChg chg="modSp">
        <pc:chgData name="Alisdair Cunningham" userId="67e8d9ba-4582-42f1-b26c-e866daa7f65b" providerId="ADAL" clId="{D55405F9-96CE-42DD-9571-C3D40844E8B0}" dt="2026-09-27T16:48:19.547" v="80"/>
        <pc:sldMkLst>
          <pc:docMk/>
          <pc:sldMk cId="3520049810" sldId="257"/>
        </pc:sldMkLst>
        <pc:spChg chg="mod">
          <ac:chgData name="Alisdair Cunningham" userId="67e8d9ba-4582-42f1-b26c-e866daa7f65b" providerId="ADAL" clId="{D55405F9-96CE-42DD-9571-C3D40844E8B0}" dt="2026-09-27T16:48:19.547" v="80"/>
          <ac:spMkLst>
            <pc:docMk/>
            <pc:sldMk cId="3520049810" sldId="257"/>
            <ac:spMk id="5" creationId="{D2D54484-8CEE-D063-40B3-6FDB609D0D75}"/>
          </ac:spMkLst>
        </pc:spChg>
        <pc:spChg chg="mod">
          <ac:chgData name="Alisdair Cunningham" userId="67e8d9ba-4582-42f1-b26c-e866daa7f65b" providerId="ADAL" clId="{D55405F9-96CE-42DD-9571-C3D40844E8B0}" dt="2026-09-27T16:23:36.596" v="1"/>
          <ac:spMkLst>
            <pc:docMk/>
            <pc:sldMk cId="3520049810" sldId="257"/>
            <ac:spMk id="8" creationId="{C39BE701-A67E-5BFD-B044-ECF13A621788}"/>
          </ac:spMkLst>
        </pc:spChg>
        <pc:spChg chg="mod">
          <ac:chgData name="Alisdair Cunningham" userId="67e8d9ba-4582-42f1-b26c-e866daa7f65b" providerId="ADAL" clId="{D55405F9-96CE-42DD-9571-C3D40844E8B0}" dt="2026-09-27T16:23:03.924" v="0"/>
          <ac:spMkLst>
            <pc:docMk/>
            <pc:sldMk cId="3520049810" sldId="257"/>
            <ac:spMk id="14" creationId="{3D5216FF-A848-7B03-7F19-B0E69A3C8466}"/>
          </ac:spMkLst>
        </pc:spChg>
      </pc:sldChg>
      <pc:sldChg chg="modSp mod">
        <pc:chgData name="Alisdair Cunningham" userId="67e8d9ba-4582-42f1-b26c-e866daa7f65b" providerId="ADAL" clId="{D55405F9-96CE-42DD-9571-C3D40844E8B0}" dt="2026-09-27T16:50:12.311" v="111" actId="20577"/>
        <pc:sldMkLst>
          <pc:docMk/>
          <pc:sldMk cId="3408066673" sldId="258"/>
        </pc:sldMkLst>
        <pc:spChg chg="mod">
          <ac:chgData name="Alisdair Cunningham" userId="67e8d9ba-4582-42f1-b26c-e866daa7f65b" providerId="ADAL" clId="{D55405F9-96CE-42DD-9571-C3D40844E8B0}" dt="2026-09-27T16:23:03.924" v="0"/>
          <ac:spMkLst>
            <pc:docMk/>
            <pc:sldMk cId="3408066673" sldId="258"/>
            <ac:spMk id="3" creationId="{5C97D259-C210-48AB-7C61-CFC306A4650C}"/>
          </ac:spMkLst>
        </pc:spChg>
        <pc:spChg chg="mod">
          <ac:chgData name="Alisdair Cunningham" userId="67e8d9ba-4582-42f1-b26c-e866daa7f65b" providerId="ADAL" clId="{D55405F9-96CE-42DD-9571-C3D40844E8B0}" dt="2026-09-27T16:48:19.547" v="80"/>
          <ac:spMkLst>
            <pc:docMk/>
            <pc:sldMk cId="3408066673" sldId="258"/>
            <ac:spMk id="5" creationId="{D2D54484-8CEE-D063-40B3-6FDB609D0D75}"/>
          </ac:spMkLst>
        </pc:spChg>
        <pc:spChg chg="mod">
          <ac:chgData name="Alisdair Cunningham" userId="67e8d9ba-4582-42f1-b26c-e866daa7f65b" providerId="ADAL" clId="{D55405F9-96CE-42DD-9571-C3D40844E8B0}" dt="2026-09-27T16:23:36.596" v="1"/>
          <ac:spMkLst>
            <pc:docMk/>
            <pc:sldMk cId="3408066673" sldId="258"/>
            <ac:spMk id="8" creationId="{C39BE701-A67E-5BFD-B044-ECF13A621788}"/>
          </ac:spMkLst>
        </pc:spChg>
        <pc:graphicFrameChg chg="mod modGraphic">
          <ac:chgData name="Alisdair Cunningham" userId="67e8d9ba-4582-42f1-b26c-e866daa7f65b" providerId="ADAL" clId="{D55405F9-96CE-42DD-9571-C3D40844E8B0}" dt="2026-09-27T16:50:12.311" v="111" actId="20577"/>
          <ac:graphicFrameMkLst>
            <pc:docMk/>
            <pc:sldMk cId="3408066673" sldId="258"/>
            <ac:graphicFrameMk id="10" creationId="{3370469A-4768-4008-0CFA-5782C73BF54D}"/>
          </ac:graphicFrameMkLst>
        </pc:graphicFrameChg>
      </pc:sldChg>
      <pc:sldChg chg="modSp mod">
        <pc:chgData name="Alisdair Cunningham" userId="67e8d9ba-4582-42f1-b26c-e866daa7f65b" providerId="ADAL" clId="{D55405F9-96CE-42DD-9571-C3D40844E8B0}" dt="2026-09-27T16:51:41.017" v="118" actId="14100"/>
        <pc:sldMkLst>
          <pc:docMk/>
          <pc:sldMk cId="1337602262" sldId="260"/>
        </pc:sldMkLst>
        <pc:spChg chg="mod">
          <ac:chgData name="Alisdair Cunningham" userId="67e8d9ba-4582-42f1-b26c-e866daa7f65b" providerId="ADAL" clId="{D55405F9-96CE-42DD-9571-C3D40844E8B0}" dt="2026-09-27T16:23:03.924" v="0"/>
          <ac:spMkLst>
            <pc:docMk/>
            <pc:sldMk cId="1337602262" sldId="260"/>
            <ac:spMk id="2" creationId="{26266620-7CAA-8759-73EA-DAF7383F10D9}"/>
          </ac:spMkLst>
        </pc:spChg>
        <pc:spChg chg="mod">
          <ac:chgData name="Alisdair Cunningham" userId="67e8d9ba-4582-42f1-b26c-e866daa7f65b" providerId="ADAL" clId="{D55405F9-96CE-42DD-9571-C3D40844E8B0}" dt="2026-09-27T16:48:19.547" v="80"/>
          <ac:spMkLst>
            <pc:docMk/>
            <pc:sldMk cId="1337602262" sldId="260"/>
            <ac:spMk id="5" creationId="{D2D54484-8CEE-D063-40B3-6FDB609D0D75}"/>
          </ac:spMkLst>
        </pc:spChg>
        <pc:spChg chg="mod">
          <ac:chgData name="Alisdair Cunningham" userId="67e8d9ba-4582-42f1-b26c-e866daa7f65b" providerId="ADAL" clId="{D55405F9-96CE-42DD-9571-C3D40844E8B0}" dt="2026-09-27T16:23:36.596" v="1"/>
          <ac:spMkLst>
            <pc:docMk/>
            <pc:sldMk cId="1337602262" sldId="260"/>
            <ac:spMk id="8" creationId="{C39BE701-A67E-5BFD-B044-ECF13A621788}"/>
          </ac:spMkLst>
        </pc:spChg>
        <pc:spChg chg="mod">
          <ac:chgData name="Alisdair Cunningham" userId="67e8d9ba-4582-42f1-b26c-e866daa7f65b" providerId="ADAL" clId="{D55405F9-96CE-42DD-9571-C3D40844E8B0}" dt="2026-09-27T16:51:41.017" v="118" actId="14100"/>
          <ac:spMkLst>
            <pc:docMk/>
            <pc:sldMk cId="1337602262" sldId="260"/>
            <ac:spMk id="12" creationId="{38C4A143-C346-A5D7-3DFF-2CAF7FBCDBED}"/>
          </ac:spMkLst>
        </pc:spChg>
        <pc:graphicFrameChg chg="mod modGraphic">
          <ac:chgData name="Alisdair Cunningham" userId="67e8d9ba-4582-42f1-b26c-e866daa7f65b" providerId="ADAL" clId="{D55405F9-96CE-42DD-9571-C3D40844E8B0}" dt="2026-09-27T16:35:49.845" v="13" actId="20577"/>
          <ac:graphicFrameMkLst>
            <pc:docMk/>
            <pc:sldMk cId="1337602262" sldId="260"/>
            <ac:graphicFrameMk id="10" creationId="{FA664CA1-187C-FBDA-7F32-31E636BE9F50}"/>
          </ac:graphicFrameMkLst>
        </pc:graphicFrameChg>
        <pc:graphicFrameChg chg="modGraphic">
          <ac:chgData name="Alisdair Cunningham" userId="67e8d9ba-4582-42f1-b26c-e866daa7f65b" providerId="ADAL" clId="{D55405F9-96CE-42DD-9571-C3D40844E8B0}" dt="2026-09-27T16:36:17.640" v="17" actId="6549"/>
          <ac:graphicFrameMkLst>
            <pc:docMk/>
            <pc:sldMk cId="1337602262" sldId="260"/>
            <ac:graphicFrameMk id="14" creationId="{963646D8-865C-4F61-7D71-FFA702713B08}"/>
          </ac:graphicFrameMkLst>
        </pc:graphicFrameChg>
      </pc:sldChg>
      <pc:sldChg chg="modSp mod">
        <pc:chgData name="Alisdair Cunningham" userId="67e8d9ba-4582-42f1-b26c-e866daa7f65b" providerId="ADAL" clId="{D55405F9-96CE-42DD-9571-C3D40844E8B0}" dt="2026-09-27T16:48:19.547" v="80"/>
        <pc:sldMkLst>
          <pc:docMk/>
          <pc:sldMk cId="2545193714" sldId="263"/>
        </pc:sldMkLst>
        <pc:spChg chg="mod">
          <ac:chgData name="Alisdair Cunningham" userId="67e8d9ba-4582-42f1-b26c-e866daa7f65b" providerId="ADAL" clId="{D55405F9-96CE-42DD-9571-C3D40844E8B0}" dt="2026-09-27T16:23:03.924" v="0"/>
          <ac:spMkLst>
            <pc:docMk/>
            <pc:sldMk cId="2545193714" sldId="263"/>
            <ac:spMk id="2" creationId="{F51C16DF-F564-481C-CCA4-180408A5301A}"/>
          </ac:spMkLst>
        </pc:spChg>
        <pc:spChg chg="mod">
          <ac:chgData name="Alisdair Cunningham" userId="67e8d9ba-4582-42f1-b26c-e866daa7f65b" providerId="ADAL" clId="{D55405F9-96CE-42DD-9571-C3D40844E8B0}" dt="2026-09-27T16:48:19.547" v="80"/>
          <ac:spMkLst>
            <pc:docMk/>
            <pc:sldMk cId="2545193714" sldId="263"/>
            <ac:spMk id="5" creationId="{D2D54484-8CEE-D063-40B3-6FDB609D0D75}"/>
          </ac:spMkLst>
        </pc:spChg>
        <pc:spChg chg="mod">
          <ac:chgData name="Alisdair Cunningham" userId="67e8d9ba-4582-42f1-b26c-e866daa7f65b" providerId="ADAL" clId="{D55405F9-96CE-42DD-9571-C3D40844E8B0}" dt="2026-09-27T16:23:36.596" v="1"/>
          <ac:spMkLst>
            <pc:docMk/>
            <pc:sldMk cId="2545193714" sldId="263"/>
            <ac:spMk id="8" creationId="{C39BE701-A67E-5BFD-B044-ECF13A621788}"/>
          </ac:spMkLst>
        </pc:spChg>
        <pc:spChg chg="mod">
          <ac:chgData name="Alisdair Cunningham" userId="67e8d9ba-4582-42f1-b26c-e866daa7f65b" providerId="ADAL" clId="{D55405F9-96CE-42DD-9571-C3D40844E8B0}" dt="2026-09-27T16:39:30.827" v="41" actId="20577"/>
          <ac:spMkLst>
            <pc:docMk/>
            <pc:sldMk cId="2545193714" sldId="263"/>
            <ac:spMk id="12" creationId="{38C4A143-C346-A5D7-3DFF-2CAF7FBCDBED}"/>
          </ac:spMkLst>
        </pc:spChg>
      </pc:sldChg>
      <pc:sldChg chg="modSp">
        <pc:chgData name="Alisdair Cunningham" userId="67e8d9ba-4582-42f1-b26c-e866daa7f65b" providerId="ADAL" clId="{D55405F9-96CE-42DD-9571-C3D40844E8B0}" dt="2026-09-27T16:48:19.547" v="80"/>
        <pc:sldMkLst>
          <pc:docMk/>
          <pc:sldMk cId="2419514132" sldId="264"/>
        </pc:sldMkLst>
        <pc:spChg chg="mod">
          <ac:chgData name="Alisdair Cunningham" userId="67e8d9ba-4582-42f1-b26c-e866daa7f65b" providerId="ADAL" clId="{D55405F9-96CE-42DD-9571-C3D40844E8B0}" dt="2026-09-27T16:23:03.924" v="0"/>
          <ac:spMkLst>
            <pc:docMk/>
            <pc:sldMk cId="2419514132" sldId="264"/>
            <ac:spMk id="2" creationId="{DCC55022-FB6B-03B1-63B3-3DF214375334}"/>
          </ac:spMkLst>
        </pc:spChg>
        <pc:spChg chg="mod">
          <ac:chgData name="Alisdair Cunningham" userId="67e8d9ba-4582-42f1-b26c-e866daa7f65b" providerId="ADAL" clId="{D55405F9-96CE-42DD-9571-C3D40844E8B0}" dt="2026-09-27T16:48:19.547" v="80"/>
          <ac:spMkLst>
            <pc:docMk/>
            <pc:sldMk cId="2419514132" sldId="264"/>
            <ac:spMk id="5" creationId="{D2D54484-8CEE-D063-40B3-6FDB609D0D75}"/>
          </ac:spMkLst>
        </pc:spChg>
        <pc:spChg chg="mod">
          <ac:chgData name="Alisdair Cunningham" userId="67e8d9ba-4582-42f1-b26c-e866daa7f65b" providerId="ADAL" clId="{D55405F9-96CE-42DD-9571-C3D40844E8B0}" dt="2026-09-27T16:23:36.596" v="1"/>
          <ac:spMkLst>
            <pc:docMk/>
            <pc:sldMk cId="2419514132" sldId="264"/>
            <ac:spMk id="8" creationId="{C39BE701-A67E-5BFD-B044-ECF13A621788}"/>
          </ac:spMkLst>
        </pc:spChg>
      </pc:sldChg>
      <pc:sldChg chg="modSp">
        <pc:chgData name="Alisdair Cunningham" userId="67e8d9ba-4582-42f1-b26c-e866daa7f65b" providerId="ADAL" clId="{D55405F9-96CE-42DD-9571-C3D40844E8B0}" dt="2026-09-27T16:48:19.547" v="80"/>
        <pc:sldMkLst>
          <pc:docMk/>
          <pc:sldMk cId="3206688729" sldId="265"/>
        </pc:sldMkLst>
        <pc:spChg chg="mod">
          <ac:chgData name="Alisdair Cunningham" userId="67e8d9ba-4582-42f1-b26c-e866daa7f65b" providerId="ADAL" clId="{D55405F9-96CE-42DD-9571-C3D40844E8B0}" dt="2026-09-27T16:23:03.924" v="0"/>
          <ac:spMkLst>
            <pc:docMk/>
            <pc:sldMk cId="3206688729" sldId="265"/>
            <ac:spMk id="3" creationId="{FC166DDA-B509-215E-99A6-F662175F2F0F}"/>
          </ac:spMkLst>
        </pc:spChg>
        <pc:spChg chg="mod">
          <ac:chgData name="Alisdair Cunningham" userId="67e8d9ba-4582-42f1-b26c-e866daa7f65b" providerId="ADAL" clId="{D55405F9-96CE-42DD-9571-C3D40844E8B0}" dt="2026-09-27T16:48:19.547" v="80"/>
          <ac:spMkLst>
            <pc:docMk/>
            <pc:sldMk cId="3206688729" sldId="265"/>
            <ac:spMk id="5" creationId="{D2D54484-8CEE-D063-40B3-6FDB609D0D75}"/>
          </ac:spMkLst>
        </pc:spChg>
        <pc:spChg chg="mod">
          <ac:chgData name="Alisdair Cunningham" userId="67e8d9ba-4582-42f1-b26c-e866daa7f65b" providerId="ADAL" clId="{D55405F9-96CE-42DD-9571-C3D40844E8B0}" dt="2026-09-27T16:23:36.596" v="1"/>
          <ac:spMkLst>
            <pc:docMk/>
            <pc:sldMk cId="3206688729" sldId="265"/>
            <ac:spMk id="8" creationId="{C39BE701-A67E-5BFD-B044-ECF13A621788}"/>
          </ac:spMkLst>
        </pc:spChg>
      </pc:sldChg>
      <pc:sldChg chg="modSp">
        <pc:chgData name="Alisdair Cunningham" userId="67e8d9ba-4582-42f1-b26c-e866daa7f65b" providerId="ADAL" clId="{D55405F9-96CE-42DD-9571-C3D40844E8B0}" dt="2026-09-27T16:48:19.547" v="80"/>
        <pc:sldMkLst>
          <pc:docMk/>
          <pc:sldMk cId="3227866719" sldId="268"/>
        </pc:sldMkLst>
        <pc:spChg chg="mod">
          <ac:chgData name="Alisdair Cunningham" userId="67e8d9ba-4582-42f1-b26c-e866daa7f65b" providerId="ADAL" clId="{D55405F9-96CE-42DD-9571-C3D40844E8B0}" dt="2026-09-27T16:23:03.924" v="0"/>
          <ac:spMkLst>
            <pc:docMk/>
            <pc:sldMk cId="3227866719" sldId="268"/>
            <ac:spMk id="4" creationId="{F3F43CE5-EA3D-1DDC-C0DE-7CFCA6ED4E52}"/>
          </ac:spMkLst>
        </pc:spChg>
        <pc:spChg chg="mod">
          <ac:chgData name="Alisdair Cunningham" userId="67e8d9ba-4582-42f1-b26c-e866daa7f65b" providerId="ADAL" clId="{D55405F9-96CE-42DD-9571-C3D40844E8B0}" dt="2026-09-27T16:48:19.547" v="80"/>
          <ac:spMkLst>
            <pc:docMk/>
            <pc:sldMk cId="3227866719" sldId="268"/>
            <ac:spMk id="5" creationId="{D2D54484-8CEE-D063-40B3-6FDB609D0D75}"/>
          </ac:spMkLst>
        </pc:spChg>
        <pc:spChg chg="mod">
          <ac:chgData name="Alisdair Cunningham" userId="67e8d9ba-4582-42f1-b26c-e866daa7f65b" providerId="ADAL" clId="{D55405F9-96CE-42DD-9571-C3D40844E8B0}" dt="2026-09-27T16:23:36.596" v="1"/>
          <ac:spMkLst>
            <pc:docMk/>
            <pc:sldMk cId="3227866719" sldId="268"/>
            <ac:spMk id="8" creationId="{C39BE701-A67E-5BFD-B044-ECF13A621788}"/>
          </ac:spMkLst>
        </pc:spChg>
      </pc:sldChg>
      <pc:sldChg chg="modSp">
        <pc:chgData name="Alisdair Cunningham" userId="67e8d9ba-4582-42f1-b26c-e866daa7f65b" providerId="ADAL" clId="{D55405F9-96CE-42DD-9571-C3D40844E8B0}" dt="2026-09-27T16:48:19.547" v="80"/>
        <pc:sldMkLst>
          <pc:docMk/>
          <pc:sldMk cId="1563429719" sldId="275"/>
        </pc:sldMkLst>
        <pc:spChg chg="mod">
          <ac:chgData name="Alisdair Cunningham" userId="67e8d9ba-4582-42f1-b26c-e866daa7f65b" providerId="ADAL" clId="{D55405F9-96CE-42DD-9571-C3D40844E8B0}" dt="2026-09-27T16:48:19.547" v="80"/>
          <ac:spMkLst>
            <pc:docMk/>
            <pc:sldMk cId="1563429719" sldId="275"/>
            <ac:spMk id="5" creationId="{D2D54484-8CEE-D063-40B3-6FDB609D0D75}"/>
          </ac:spMkLst>
        </pc:spChg>
        <pc:spChg chg="mod">
          <ac:chgData name="Alisdair Cunningham" userId="67e8d9ba-4582-42f1-b26c-e866daa7f65b" providerId="ADAL" clId="{D55405F9-96CE-42DD-9571-C3D40844E8B0}" dt="2026-09-27T16:23:36.596" v="1"/>
          <ac:spMkLst>
            <pc:docMk/>
            <pc:sldMk cId="1563429719" sldId="275"/>
            <ac:spMk id="8" creationId="{C39BE701-A67E-5BFD-B044-ECF13A621788}"/>
          </ac:spMkLst>
        </pc:spChg>
      </pc:sldChg>
      <pc:sldChg chg="delSp modSp mod">
        <pc:chgData name="Alisdair Cunningham" userId="67e8d9ba-4582-42f1-b26c-e866daa7f65b" providerId="ADAL" clId="{D55405F9-96CE-42DD-9571-C3D40844E8B0}" dt="2026-09-27T16:48:19.547" v="80"/>
        <pc:sldMkLst>
          <pc:docMk/>
          <pc:sldMk cId="787653822" sldId="276"/>
        </pc:sldMkLst>
        <pc:spChg chg="mod">
          <ac:chgData name="Alisdair Cunningham" userId="67e8d9ba-4582-42f1-b26c-e866daa7f65b" providerId="ADAL" clId="{D55405F9-96CE-42DD-9571-C3D40844E8B0}" dt="2026-09-27T16:23:03.924" v="0"/>
          <ac:spMkLst>
            <pc:docMk/>
            <pc:sldMk cId="787653822" sldId="276"/>
            <ac:spMk id="2" creationId="{26266620-7CAA-8759-73EA-DAF7383F10D9}"/>
          </ac:spMkLst>
        </pc:spChg>
        <pc:spChg chg="mod">
          <ac:chgData name="Alisdair Cunningham" userId="67e8d9ba-4582-42f1-b26c-e866daa7f65b" providerId="ADAL" clId="{D55405F9-96CE-42DD-9571-C3D40844E8B0}" dt="2026-09-27T16:48:19.547" v="80"/>
          <ac:spMkLst>
            <pc:docMk/>
            <pc:sldMk cId="787653822" sldId="276"/>
            <ac:spMk id="5" creationId="{D2D54484-8CEE-D063-40B3-6FDB609D0D75}"/>
          </ac:spMkLst>
        </pc:spChg>
        <pc:spChg chg="mod">
          <ac:chgData name="Alisdair Cunningham" userId="67e8d9ba-4582-42f1-b26c-e866daa7f65b" providerId="ADAL" clId="{D55405F9-96CE-42DD-9571-C3D40844E8B0}" dt="2026-09-27T16:23:36.596" v="1"/>
          <ac:spMkLst>
            <pc:docMk/>
            <pc:sldMk cId="787653822" sldId="276"/>
            <ac:spMk id="8" creationId="{C39BE701-A67E-5BFD-B044-ECF13A621788}"/>
          </ac:spMkLst>
        </pc:spChg>
        <pc:spChg chg="mod">
          <ac:chgData name="Alisdair Cunningham" userId="67e8d9ba-4582-42f1-b26c-e866daa7f65b" providerId="ADAL" clId="{D55405F9-96CE-42DD-9571-C3D40844E8B0}" dt="2026-09-27T16:38:26.639" v="39" actId="20577"/>
          <ac:spMkLst>
            <pc:docMk/>
            <pc:sldMk cId="787653822" sldId="276"/>
            <ac:spMk id="12" creationId="{38C4A143-C346-A5D7-3DFF-2CAF7FBCDBED}"/>
          </ac:spMkLst>
        </pc:spChg>
        <pc:graphicFrameChg chg="del">
          <ac:chgData name="Alisdair Cunningham" userId="67e8d9ba-4582-42f1-b26c-e866daa7f65b" providerId="ADAL" clId="{D55405F9-96CE-42DD-9571-C3D40844E8B0}" dt="2026-09-27T16:35:28.480" v="7" actId="478"/>
          <ac:graphicFrameMkLst>
            <pc:docMk/>
            <pc:sldMk cId="787653822" sldId="276"/>
            <ac:graphicFrameMk id="10" creationId="{FA664CA1-187C-FBDA-7F32-31E636BE9F50}"/>
          </ac:graphicFrameMkLst>
        </pc:graphicFrameChg>
      </pc:sldChg>
      <pc:sldChg chg="modSp mod">
        <pc:chgData name="Alisdair Cunningham" userId="67e8d9ba-4582-42f1-b26c-e866daa7f65b" providerId="ADAL" clId="{D55405F9-96CE-42DD-9571-C3D40844E8B0}" dt="2026-09-27T16:48:19.547" v="80"/>
        <pc:sldMkLst>
          <pc:docMk/>
          <pc:sldMk cId="866672664" sldId="277"/>
        </pc:sldMkLst>
        <pc:spChg chg="mod">
          <ac:chgData name="Alisdair Cunningham" userId="67e8d9ba-4582-42f1-b26c-e866daa7f65b" providerId="ADAL" clId="{D55405F9-96CE-42DD-9571-C3D40844E8B0}" dt="2026-09-27T16:23:03.924" v="0"/>
          <ac:spMkLst>
            <pc:docMk/>
            <pc:sldMk cId="866672664" sldId="277"/>
            <ac:spMk id="2" creationId="{26266620-7CAA-8759-73EA-DAF7383F10D9}"/>
          </ac:spMkLst>
        </pc:spChg>
        <pc:spChg chg="mod">
          <ac:chgData name="Alisdair Cunningham" userId="67e8d9ba-4582-42f1-b26c-e866daa7f65b" providerId="ADAL" clId="{D55405F9-96CE-42DD-9571-C3D40844E8B0}" dt="2026-09-27T16:48:19.547" v="80"/>
          <ac:spMkLst>
            <pc:docMk/>
            <pc:sldMk cId="866672664" sldId="277"/>
            <ac:spMk id="5" creationId="{D2D54484-8CEE-D063-40B3-6FDB609D0D75}"/>
          </ac:spMkLst>
        </pc:spChg>
        <pc:spChg chg="mod">
          <ac:chgData name="Alisdair Cunningham" userId="67e8d9ba-4582-42f1-b26c-e866daa7f65b" providerId="ADAL" clId="{D55405F9-96CE-42DD-9571-C3D40844E8B0}" dt="2026-09-27T16:23:36.596" v="1"/>
          <ac:spMkLst>
            <pc:docMk/>
            <pc:sldMk cId="866672664" sldId="277"/>
            <ac:spMk id="8" creationId="{C39BE701-A67E-5BFD-B044-ECF13A621788}"/>
          </ac:spMkLst>
        </pc:spChg>
        <pc:spChg chg="mod">
          <ac:chgData name="Alisdair Cunningham" userId="67e8d9ba-4582-42f1-b26c-e866daa7f65b" providerId="ADAL" clId="{D55405F9-96CE-42DD-9571-C3D40844E8B0}" dt="2026-09-27T16:40:47.166" v="50" actId="403"/>
          <ac:spMkLst>
            <pc:docMk/>
            <pc:sldMk cId="866672664" sldId="277"/>
            <ac:spMk id="12" creationId="{38C4A143-C346-A5D7-3DFF-2CAF7FBCDBED}"/>
          </ac:spMkLst>
        </pc:spChg>
        <pc:graphicFrameChg chg="modGraphic">
          <ac:chgData name="Alisdair Cunningham" userId="67e8d9ba-4582-42f1-b26c-e866daa7f65b" providerId="ADAL" clId="{D55405F9-96CE-42DD-9571-C3D40844E8B0}" dt="2026-09-27T16:40:02.347" v="47" actId="20577"/>
          <ac:graphicFrameMkLst>
            <pc:docMk/>
            <pc:sldMk cId="866672664" sldId="277"/>
            <ac:graphicFrameMk id="4" creationId="{71FF498E-0236-F6ED-F436-136DFD9A21D6}"/>
          </ac:graphicFrameMkLst>
        </pc:graphicFrameChg>
      </pc:sldChg>
      <pc:sldChg chg="delSp modSp mod">
        <pc:chgData name="Alisdair Cunningham" userId="67e8d9ba-4582-42f1-b26c-e866daa7f65b" providerId="ADAL" clId="{D55405F9-96CE-42DD-9571-C3D40844E8B0}" dt="2026-09-28T09:31:42.854" v="119" actId="1076"/>
        <pc:sldMkLst>
          <pc:docMk/>
          <pc:sldMk cId="3217562254" sldId="278"/>
        </pc:sldMkLst>
        <pc:spChg chg="mod">
          <ac:chgData name="Alisdair Cunningham" userId="67e8d9ba-4582-42f1-b26c-e866daa7f65b" providerId="ADAL" clId="{D55405F9-96CE-42DD-9571-C3D40844E8B0}" dt="2026-09-27T16:23:03.924" v="0"/>
          <ac:spMkLst>
            <pc:docMk/>
            <pc:sldMk cId="3217562254" sldId="278"/>
            <ac:spMk id="2" creationId="{26266620-7CAA-8759-73EA-DAF7383F10D9}"/>
          </ac:spMkLst>
        </pc:spChg>
        <pc:spChg chg="mod">
          <ac:chgData name="Alisdair Cunningham" userId="67e8d9ba-4582-42f1-b26c-e866daa7f65b" providerId="ADAL" clId="{D55405F9-96CE-42DD-9571-C3D40844E8B0}" dt="2026-09-27T16:48:19.547" v="80"/>
          <ac:spMkLst>
            <pc:docMk/>
            <pc:sldMk cId="3217562254" sldId="278"/>
            <ac:spMk id="5" creationId="{D2D54484-8CEE-D063-40B3-6FDB609D0D75}"/>
          </ac:spMkLst>
        </pc:spChg>
        <pc:spChg chg="mod">
          <ac:chgData name="Alisdair Cunningham" userId="67e8d9ba-4582-42f1-b26c-e866daa7f65b" providerId="ADAL" clId="{D55405F9-96CE-42DD-9571-C3D40844E8B0}" dt="2026-09-27T16:23:36.596" v="1"/>
          <ac:spMkLst>
            <pc:docMk/>
            <pc:sldMk cId="3217562254" sldId="278"/>
            <ac:spMk id="8" creationId="{C39BE701-A67E-5BFD-B044-ECF13A621788}"/>
          </ac:spMkLst>
        </pc:spChg>
        <pc:spChg chg="mod">
          <ac:chgData name="Alisdair Cunningham" userId="67e8d9ba-4582-42f1-b26c-e866daa7f65b" providerId="ADAL" clId="{D55405F9-96CE-42DD-9571-C3D40844E8B0}" dt="2026-09-28T09:31:42.854" v="119" actId="1076"/>
          <ac:spMkLst>
            <pc:docMk/>
            <pc:sldMk cId="3217562254" sldId="278"/>
            <ac:spMk id="12" creationId="{38C4A143-C346-A5D7-3DFF-2CAF7FBCDBED}"/>
          </ac:spMkLst>
        </pc:spChg>
        <pc:graphicFrameChg chg="del">
          <ac:chgData name="Alisdair Cunningham" userId="67e8d9ba-4582-42f1-b26c-e866daa7f65b" providerId="ADAL" clId="{D55405F9-96CE-42DD-9571-C3D40844E8B0}" dt="2026-09-27T16:41:29.761" v="56" actId="478"/>
          <ac:graphicFrameMkLst>
            <pc:docMk/>
            <pc:sldMk cId="3217562254" sldId="278"/>
            <ac:graphicFrameMk id="4" creationId="{CDBDC6D5-6BC9-B662-050D-E086AC7DAEA5}"/>
          </ac:graphicFrameMkLst>
        </pc:graphicFrameChg>
      </pc:sldChg>
      <pc:sldChg chg="modSp mod">
        <pc:chgData name="Alisdair Cunningham" userId="67e8d9ba-4582-42f1-b26c-e866daa7f65b" providerId="ADAL" clId="{D55405F9-96CE-42DD-9571-C3D40844E8B0}" dt="2026-09-27T16:50:57.631" v="114" actId="20577"/>
        <pc:sldMkLst>
          <pc:docMk/>
          <pc:sldMk cId="4029946926" sldId="279"/>
        </pc:sldMkLst>
        <pc:spChg chg="mod">
          <ac:chgData name="Alisdair Cunningham" userId="67e8d9ba-4582-42f1-b26c-e866daa7f65b" providerId="ADAL" clId="{D55405F9-96CE-42DD-9571-C3D40844E8B0}" dt="2026-09-27T16:23:03.924" v="0"/>
          <ac:spMkLst>
            <pc:docMk/>
            <pc:sldMk cId="4029946926" sldId="279"/>
            <ac:spMk id="2" creationId="{26266620-7CAA-8759-73EA-DAF7383F10D9}"/>
          </ac:spMkLst>
        </pc:spChg>
        <pc:spChg chg="mod">
          <ac:chgData name="Alisdair Cunningham" userId="67e8d9ba-4582-42f1-b26c-e866daa7f65b" providerId="ADAL" clId="{D55405F9-96CE-42DD-9571-C3D40844E8B0}" dt="2026-09-27T16:48:19.547" v="80"/>
          <ac:spMkLst>
            <pc:docMk/>
            <pc:sldMk cId="4029946926" sldId="279"/>
            <ac:spMk id="5" creationId="{D2D54484-8CEE-D063-40B3-6FDB609D0D75}"/>
          </ac:spMkLst>
        </pc:spChg>
        <pc:spChg chg="mod">
          <ac:chgData name="Alisdair Cunningham" userId="67e8d9ba-4582-42f1-b26c-e866daa7f65b" providerId="ADAL" clId="{D55405F9-96CE-42DD-9571-C3D40844E8B0}" dt="2026-09-27T16:23:36.596" v="1"/>
          <ac:spMkLst>
            <pc:docMk/>
            <pc:sldMk cId="4029946926" sldId="279"/>
            <ac:spMk id="8" creationId="{C39BE701-A67E-5BFD-B044-ECF13A621788}"/>
          </ac:spMkLst>
        </pc:spChg>
        <pc:spChg chg="mod">
          <ac:chgData name="Alisdair Cunningham" userId="67e8d9ba-4582-42f1-b26c-e866daa7f65b" providerId="ADAL" clId="{D55405F9-96CE-42DD-9571-C3D40844E8B0}" dt="2026-09-27T16:50:57.631" v="114" actId="20577"/>
          <ac:spMkLst>
            <pc:docMk/>
            <pc:sldMk cId="4029946926" sldId="279"/>
            <ac:spMk id="12" creationId="{38C4A143-C346-A5D7-3DFF-2CAF7FBCDBED}"/>
          </ac:spMkLst>
        </pc:spChg>
        <pc:graphicFrameChg chg="modGraphic">
          <ac:chgData name="Alisdair Cunningham" userId="67e8d9ba-4582-42f1-b26c-e866daa7f65b" providerId="ADAL" clId="{D55405F9-96CE-42DD-9571-C3D40844E8B0}" dt="2026-09-27T16:37:47.410" v="38" actId="20577"/>
          <ac:graphicFrameMkLst>
            <pc:docMk/>
            <pc:sldMk cId="4029946926" sldId="279"/>
            <ac:graphicFrameMk id="4" creationId="{0D199BF2-3B4F-9CC6-6308-83611E77C76A}"/>
          </ac:graphicFrameMkLst>
        </pc:graphicFrameChg>
      </pc:sldChg>
      <pc:sldChg chg="modSp add mod">
        <pc:chgData name="Alisdair Cunningham" userId="67e8d9ba-4582-42f1-b26c-e866daa7f65b" providerId="ADAL" clId="{D55405F9-96CE-42DD-9571-C3D40844E8B0}" dt="2026-09-27T16:48:19.547" v="80"/>
        <pc:sldMkLst>
          <pc:docMk/>
          <pc:sldMk cId="1380998471" sldId="280"/>
        </pc:sldMkLst>
        <pc:spChg chg="mod">
          <ac:chgData name="Alisdair Cunningham" userId="67e8d9ba-4582-42f1-b26c-e866daa7f65b" providerId="ADAL" clId="{D55405F9-96CE-42DD-9571-C3D40844E8B0}" dt="2026-09-27T16:48:19.547" v="80"/>
          <ac:spMkLst>
            <pc:docMk/>
            <pc:sldMk cId="1380998471" sldId="280"/>
            <ac:spMk id="5" creationId="{5A1A2A1B-AAAB-EFD3-26D6-5123212BDE4A}"/>
          </ac:spMkLst>
        </pc:spChg>
        <pc:spChg chg="mod">
          <ac:chgData name="Alisdair Cunningham" userId="67e8d9ba-4582-42f1-b26c-e866daa7f65b" providerId="ADAL" clId="{D55405F9-96CE-42DD-9571-C3D40844E8B0}" dt="2026-09-27T16:41:14.667" v="54" actId="403"/>
          <ac:spMkLst>
            <pc:docMk/>
            <pc:sldMk cId="1380998471" sldId="280"/>
            <ac:spMk id="12" creationId="{254D2D2C-E252-9324-6F31-749FB675F7BA}"/>
          </ac:spMkLst>
        </pc:spChg>
        <pc:graphicFrameChg chg="mod">
          <ac:chgData name="Alisdair Cunningham" userId="67e8d9ba-4582-42f1-b26c-e866daa7f65b" providerId="ADAL" clId="{D55405F9-96CE-42DD-9571-C3D40844E8B0}" dt="2026-09-27T16:41:19.223" v="55" actId="1076"/>
          <ac:graphicFrameMkLst>
            <pc:docMk/>
            <pc:sldMk cId="1380998471" sldId="280"/>
            <ac:graphicFrameMk id="4" creationId="{4C6DE917-1E51-DDF0-3C93-49C77DA1FF8D}"/>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B68FAD-C896-4FF9-9BA9-64658400CE0F}" type="datetimeFigureOut">
              <a:rPr lang="en-GB" smtClean="0"/>
              <a:t>27/09/2026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2DA0F2-1344-4DA6-8494-DDBF76B8E120}" type="slidenum">
              <a:rPr lang="en-GB" smtClean="0"/>
              <a:t>‹#›</a:t>
            </a:fld>
            <a:endParaRPr lang="en-GB"/>
          </a:p>
        </p:txBody>
      </p:sp>
    </p:spTree>
    <p:extLst>
      <p:ext uri="{BB962C8B-B14F-4D97-AF65-F5344CB8AC3E}">
        <p14:creationId xmlns:p14="http://schemas.microsoft.com/office/powerpoint/2010/main" val="3588929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5</a:t>
            </a:fld>
            <a:endParaRPr lang="en-GB"/>
          </a:p>
        </p:txBody>
      </p:sp>
    </p:spTree>
    <p:extLst>
      <p:ext uri="{BB962C8B-B14F-4D97-AF65-F5344CB8AC3E}">
        <p14:creationId xmlns:p14="http://schemas.microsoft.com/office/powerpoint/2010/main" val="4111501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Examples of blogs / News feeds / podcasts:</a:t>
            </a:r>
          </a:p>
          <a:p>
            <a:r>
              <a:rPr lang="en-GB" dirty="0"/>
              <a:t>Journal: </a:t>
            </a:r>
            <a:r>
              <a:rPr lang="en-GB" b="0" i="1" dirty="0">
                <a:solidFill>
                  <a:srgbClr val="555555"/>
                </a:solidFill>
                <a:effectLst/>
                <a:latin typeface="verdana" panose="020B0604030504040204" pitchFamily="34" charset="0"/>
              </a:rPr>
              <a:t>Regional Environmental Change: https://librarysearch.uwtsd.ac.uk/permalink/44WHELF_UWTSD/11c0l68/alma99100109001102421</a:t>
            </a:r>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12</a:t>
            </a:fld>
            <a:endParaRPr lang="en-GB"/>
          </a:p>
        </p:txBody>
      </p:sp>
    </p:spTree>
    <p:extLst>
      <p:ext uri="{BB962C8B-B14F-4D97-AF65-F5344CB8AC3E}">
        <p14:creationId xmlns:p14="http://schemas.microsoft.com/office/powerpoint/2010/main" val="29757141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13</a:t>
            </a:fld>
            <a:endParaRPr lang="en-GB"/>
          </a:p>
        </p:txBody>
      </p:sp>
    </p:spTree>
    <p:extLst>
      <p:ext uri="{BB962C8B-B14F-4D97-AF65-F5344CB8AC3E}">
        <p14:creationId xmlns:p14="http://schemas.microsoft.com/office/powerpoint/2010/main" val="3387925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690AB-30BC-9079-A40E-1B8473D1FE4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FF7378-AB0F-E3CE-E1E0-98A4277CC3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C4154A8-6974-3E1C-1D72-DF4E8C380EF8}"/>
              </a:ext>
            </a:extLst>
          </p:cNvPr>
          <p:cNvSpPr>
            <a:spLocks noGrp="1"/>
          </p:cNvSpPr>
          <p:nvPr>
            <p:ph type="dt" sz="half" idx="10"/>
          </p:nvPr>
        </p:nvSpPr>
        <p:spPr/>
        <p:txBody>
          <a:bodyPr/>
          <a:lstStyle/>
          <a:p>
            <a:fld id="{8DBC3D6E-CA88-4886-A410-B7751D50EE2C}" type="datetimeFigureOut">
              <a:rPr lang="en-GB" smtClean="0"/>
              <a:t>27/09/2026</a:t>
            </a:fld>
            <a:endParaRPr lang="en-GB"/>
          </a:p>
        </p:txBody>
      </p:sp>
      <p:sp>
        <p:nvSpPr>
          <p:cNvPr id="5" name="Footer Placeholder 4">
            <a:extLst>
              <a:ext uri="{FF2B5EF4-FFF2-40B4-BE49-F238E27FC236}">
                <a16:creationId xmlns:a16="http://schemas.microsoft.com/office/drawing/2014/main" id="{A57BAAAA-7A9F-D0AB-390C-725277EE5C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386712-A4E3-6DD2-40DD-7F79E971DA67}"/>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3310939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2CD0D-877A-FEDF-2EAE-DD1F177463E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ED5BF9-7566-D7A4-406B-7985411030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1003A3-325F-C26A-FA44-E4AD1D39D177}"/>
              </a:ext>
            </a:extLst>
          </p:cNvPr>
          <p:cNvSpPr>
            <a:spLocks noGrp="1"/>
          </p:cNvSpPr>
          <p:nvPr>
            <p:ph type="dt" sz="half" idx="10"/>
          </p:nvPr>
        </p:nvSpPr>
        <p:spPr/>
        <p:txBody>
          <a:bodyPr/>
          <a:lstStyle/>
          <a:p>
            <a:fld id="{8DBC3D6E-CA88-4886-A410-B7751D50EE2C}" type="datetimeFigureOut">
              <a:rPr lang="en-GB" smtClean="0"/>
              <a:t>27/09/2026</a:t>
            </a:fld>
            <a:endParaRPr lang="en-GB"/>
          </a:p>
        </p:txBody>
      </p:sp>
      <p:sp>
        <p:nvSpPr>
          <p:cNvPr id="5" name="Footer Placeholder 4">
            <a:extLst>
              <a:ext uri="{FF2B5EF4-FFF2-40B4-BE49-F238E27FC236}">
                <a16:creationId xmlns:a16="http://schemas.microsoft.com/office/drawing/2014/main" id="{53644AD3-66ED-3C6C-46B4-73A9B30D88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6A9A4A-A61F-7B2F-E361-97C19E4630E3}"/>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34587061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C07B3-9916-423B-7CD1-19C60E6219B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33FC5B0-C5BE-A093-594B-883B6A81AD3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71B4B0-ACB5-8AE8-EFF7-EC05E0B02DF1}"/>
              </a:ext>
            </a:extLst>
          </p:cNvPr>
          <p:cNvSpPr>
            <a:spLocks noGrp="1"/>
          </p:cNvSpPr>
          <p:nvPr>
            <p:ph type="dt" sz="half" idx="10"/>
          </p:nvPr>
        </p:nvSpPr>
        <p:spPr/>
        <p:txBody>
          <a:bodyPr/>
          <a:lstStyle/>
          <a:p>
            <a:fld id="{8DBC3D6E-CA88-4886-A410-B7751D50EE2C}" type="datetimeFigureOut">
              <a:rPr lang="en-GB" smtClean="0"/>
              <a:t>27/09/2026</a:t>
            </a:fld>
            <a:endParaRPr lang="en-GB"/>
          </a:p>
        </p:txBody>
      </p:sp>
      <p:sp>
        <p:nvSpPr>
          <p:cNvPr id="5" name="Footer Placeholder 4">
            <a:extLst>
              <a:ext uri="{FF2B5EF4-FFF2-40B4-BE49-F238E27FC236}">
                <a16:creationId xmlns:a16="http://schemas.microsoft.com/office/drawing/2014/main" id="{4DECE3C7-547D-417C-20E1-2261D2D43F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D4762D-F59C-9AB5-9F6A-DF64228D9C5E}"/>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1914632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DABAF-C2B5-7176-AA08-3078F8E7DA1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C33BEE-6928-E31B-A58A-75E83D95888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9FE0B90-14D1-588A-B30E-B6B141D63E8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886F2E0-E74E-1B11-CCCB-5154A8AAA402}"/>
              </a:ext>
            </a:extLst>
          </p:cNvPr>
          <p:cNvSpPr>
            <a:spLocks noGrp="1"/>
          </p:cNvSpPr>
          <p:nvPr>
            <p:ph type="dt" sz="half" idx="10"/>
          </p:nvPr>
        </p:nvSpPr>
        <p:spPr/>
        <p:txBody>
          <a:bodyPr/>
          <a:lstStyle/>
          <a:p>
            <a:fld id="{8DBC3D6E-CA88-4886-A410-B7751D50EE2C}" type="datetimeFigureOut">
              <a:rPr lang="en-GB" smtClean="0"/>
              <a:t>27/09/2026</a:t>
            </a:fld>
            <a:endParaRPr lang="en-GB"/>
          </a:p>
        </p:txBody>
      </p:sp>
      <p:sp>
        <p:nvSpPr>
          <p:cNvPr id="6" name="Footer Placeholder 5">
            <a:extLst>
              <a:ext uri="{FF2B5EF4-FFF2-40B4-BE49-F238E27FC236}">
                <a16:creationId xmlns:a16="http://schemas.microsoft.com/office/drawing/2014/main" id="{17B25D03-A221-03B9-6097-140E428234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7195A4-204C-393A-DABC-692F3A0F2DC2}"/>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6843354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A2D8A-292E-903B-7F48-FF9FE846F2F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E7BA1C-9854-52EC-BEEA-23260A9ECE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6B108C-1E88-04EC-7D18-226D95E9F2E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97F6F3A-2D91-17CA-EAD0-DAFE0F0374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5129055-827B-E743-88DA-EDD96FB8E4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B109535-ED7B-DD82-EEE0-80679E9AAE81}"/>
              </a:ext>
            </a:extLst>
          </p:cNvPr>
          <p:cNvSpPr>
            <a:spLocks noGrp="1"/>
          </p:cNvSpPr>
          <p:nvPr>
            <p:ph type="dt" sz="half" idx="10"/>
          </p:nvPr>
        </p:nvSpPr>
        <p:spPr/>
        <p:txBody>
          <a:bodyPr/>
          <a:lstStyle/>
          <a:p>
            <a:fld id="{8DBC3D6E-CA88-4886-A410-B7751D50EE2C}" type="datetimeFigureOut">
              <a:rPr lang="en-GB" smtClean="0"/>
              <a:t>27/09/2026</a:t>
            </a:fld>
            <a:endParaRPr lang="en-GB"/>
          </a:p>
        </p:txBody>
      </p:sp>
      <p:sp>
        <p:nvSpPr>
          <p:cNvPr id="8" name="Footer Placeholder 7">
            <a:extLst>
              <a:ext uri="{FF2B5EF4-FFF2-40B4-BE49-F238E27FC236}">
                <a16:creationId xmlns:a16="http://schemas.microsoft.com/office/drawing/2014/main" id="{888CA376-4F8F-7792-C7E7-F505026EAF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A71BEEC-6D7A-80EF-53E7-4BD71580B375}"/>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513568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BB7C9-A3EA-5D7C-B5B1-0070ABDD133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2E5745-AE22-E2C0-76B1-2C3ADE535580}"/>
              </a:ext>
            </a:extLst>
          </p:cNvPr>
          <p:cNvSpPr>
            <a:spLocks noGrp="1"/>
          </p:cNvSpPr>
          <p:nvPr>
            <p:ph type="dt" sz="half" idx="10"/>
          </p:nvPr>
        </p:nvSpPr>
        <p:spPr/>
        <p:txBody>
          <a:bodyPr/>
          <a:lstStyle/>
          <a:p>
            <a:fld id="{8DBC3D6E-CA88-4886-A410-B7751D50EE2C}" type="datetimeFigureOut">
              <a:rPr lang="en-GB" smtClean="0"/>
              <a:t>27/09/2026</a:t>
            </a:fld>
            <a:endParaRPr lang="en-GB"/>
          </a:p>
        </p:txBody>
      </p:sp>
      <p:sp>
        <p:nvSpPr>
          <p:cNvPr id="4" name="Footer Placeholder 3">
            <a:extLst>
              <a:ext uri="{FF2B5EF4-FFF2-40B4-BE49-F238E27FC236}">
                <a16:creationId xmlns:a16="http://schemas.microsoft.com/office/drawing/2014/main" id="{AAB970F9-DCE6-3D7D-FC15-26E4D05CA72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8DD4632-31E4-F672-3536-5C6865AAFC0E}"/>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1938330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69A08ED-6978-F26D-C8C4-A38FA2542ED0}"/>
              </a:ext>
            </a:extLst>
          </p:cNvPr>
          <p:cNvSpPr>
            <a:spLocks noGrp="1"/>
          </p:cNvSpPr>
          <p:nvPr>
            <p:ph type="dt" sz="half" idx="10"/>
          </p:nvPr>
        </p:nvSpPr>
        <p:spPr/>
        <p:txBody>
          <a:bodyPr/>
          <a:lstStyle/>
          <a:p>
            <a:fld id="{8DBC3D6E-CA88-4886-A410-B7751D50EE2C}" type="datetimeFigureOut">
              <a:rPr lang="en-GB" smtClean="0"/>
              <a:t>27/09/2026</a:t>
            </a:fld>
            <a:endParaRPr lang="en-GB"/>
          </a:p>
        </p:txBody>
      </p:sp>
      <p:sp>
        <p:nvSpPr>
          <p:cNvPr id="3" name="Footer Placeholder 2">
            <a:extLst>
              <a:ext uri="{FF2B5EF4-FFF2-40B4-BE49-F238E27FC236}">
                <a16:creationId xmlns:a16="http://schemas.microsoft.com/office/drawing/2014/main" id="{5C9B337A-FA67-3CC2-44C7-D951969D856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BF097BE-5A09-A5C4-D73F-639FFC0D2F6F}"/>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97748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D7432F-2CCB-AE15-E48B-550EFAE6C6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90CBB02-FCA9-3C9F-AC89-5448D7BEFE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3E1B2AE-F8EF-E5CD-AAE3-02A6B3F14C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5FC17C-28B7-C258-9B00-DD40F1EC1094}"/>
              </a:ext>
            </a:extLst>
          </p:cNvPr>
          <p:cNvSpPr>
            <a:spLocks noGrp="1"/>
          </p:cNvSpPr>
          <p:nvPr>
            <p:ph type="dt" sz="half" idx="10"/>
          </p:nvPr>
        </p:nvSpPr>
        <p:spPr/>
        <p:txBody>
          <a:bodyPr/>
          <a:lstStyle/>
          <a:p>
            <a:fld id="{8DBC3D6E-CA88-4886-A410-B7751D50EE2C}" type="datetimeFigureOut">
              <a:rPr lang="en-GB" smtClean="0"/>
              <a:t>27/09/2026</a:t>
            </a:fld>
            <a:endParaRPr lang="en-GB"/>
          </a:p>
        </p:txBody>
      </p:sp>
      <p:sp>
        <p:nvSpPr>
          <p:cNvPr id="6" name="Footer Placeholder 5">
            <a:extLst>
              <a:ext uri="{FF2B5EF4-FFF2-40B4-BE49-F238E27FC236}">
                <a16:creationId xmlns:a16="http://schemas.microsoft.com/office/drawing/2014/main" id="{F502454D-CE02-E313-2FC3-6572452736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3E89C7-C169-D1B0-3A91-E88192D6D5AC}"/>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328635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FFA5D-77C8-A896-D7CF-BCA45D0E63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0543403-3DF3-827E-D67F-BE2BDC18BC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FE147C9-A419-4D56-680B-0E30F66A7F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2BD5D0-78B5-42BF-8DC5-EAB0E05E3FED}"/>
              </a:ext>
            </a:extLst>
          </p:cNvPr>
          <p:cNvSpPr>
            <a:spLocks noGrp="1"/>
          </p:cNvSpPr>
          <p:nvPr>
            <p:ph type="dt" sz="half" idx="10"/>
          </p:nvPr>
        </p:nvSpPr>
        <p:spPr/>
        <p:txBody>
          <a:bodyPr/>
          <a:lstStyle/>
          <a:p>
            <a:fld id="{8DBC3D6E-CA88-4886-A410-B7751D50EE2C}" type="datetimeFigureOut">
              <a:rPr lang="en-GB" smtClean="0"/>
              <a:t>27/09/2026</a:t>
            </a:fld>
            <a:endParaRPr lang="en-GB"/>
          </a:p>
        </p:txBody>
      </p:sp>
      <p:sp>
        <p:nvSpPr>
          <p:cNvPr id="6" name="Footer Placeholder 5">
            <a:extLst>
              <a:ext uri="{FF2B5EF4-FFF2-40B4-BE49-F238E27FC236}">
                <a16:creationId xmlns:a16="http://schemas.microsoft.com/office/drawing/2014/main" id="{A30B865F-2A5C-B2E5-4EE5-BA29E286F0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5E3FD6-BECD-F6F2-5045-08EE42489E88}"/>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1890526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78249-3E29-D98E-5C63-F29CBEDBEB4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2094AC-3377-DE40-C622-7D7D64344F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020295-64C9-42E0-BD7E-47573317A8FD}"/>
              </a:ext>
            </a:extLst>
          </p:cNvPr>
          <p:cNvSpPr>
            <a:spLocks noGrp="1"/>
          </p:cNvSpPr>
          <p:nvPr>
            <p:ph type="dt" sz="half" idx="10"/>
          </p:nvPr>
        </p:nvSpPr>
        <p:spPr/>
        <p:txBody>
          <a:bodyPr/>
          <a:lstStyle/>
          <a:p>
            <a:fld id="{8DBC3D6E-CA88-4886-A410-B7751D50EE2C}" type="datetimeFigureOut">
              <a:rPr lang="en-GB" smtClean="0"/>
              <a:t>27/09/2026</a:t>
            </a:fld>
            <a:endParaRPr lang="en-GB"/>
          </a:p>
        </p:txBody>
      </p:sp>
      <p:sp>
        <p:nvSpPr>
          <p:cNvPr id="5" name="Footer Placeholder 4">
            <a:extLst>
              <a:ext uri="{FF2B5EF4-FFF2-40B4-BE49-F238E27FC236}">
                <a16:creationId xmlns:a16="http://schemas.microsoft.com/office/drawing/2014/main" id="{F418CEAE-BB50-466E-70D5-52353FF6C9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ABF7E9-1768-AE86-F197-623CD7370662}"/>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157602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2D20D8-E1AA-959E-DC57-CD8FA06DB2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88730C-AF3D-DBC2-B978-8C8070E34D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926C1A-C7D1-0E67-B97C-5C43B7D1801A}"/>
              </a:ext>
            </a:extLst>
          </p:cNvPr>
          <p:cNvSpPr>
            <a:spLocks noGrp="1"/>
          </p:cNvSpPr>
          <p:nvPr>
            <p:ph type="dt" sz="half" idx="10"/>
          </p:nvPr>
        </p:nvSpPr>
        <p:spPr/>
        <p:txBody>
          <a:bodyPr/>
          <a:lstStyle/>
          <a:p>
            <a:fld id="{8DBC3D6E-CA88-4886-A410-B7751D50EE2C}" type="datetimeFigureOut">
              <a:rPr lang="en-GB" smtClean="0"/>
              <a:t>27/09/2026</a:t>
            </a:fld>
            <a:endParaRPr lang="en-GB"/>
          </a:p>
        </p:txBody>
      </p:sp>
      <p:sp>
        <p:nvSpPr>
          <p:cNvPr id="5" name="Footer Placeholder 4">
            <a:extLst>
              <a:ext uri="{FF2B5EF4-FFF2-40B4-BE49-F238E27FC236}">
                <a16:creationId xmlns:a16="http://schemas.microsoft.com/office/drawing/2014/main" id="{2EAB75AE-6C96-6D98-5CB8-6462800116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CE4727-E08A-CC2C-3454-7A70C04B4B0E}"/>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396506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FC9F38-A363-1279-79DF-EA5AEC914F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5ED578-12B3-AB21-2C3E-1032A6D3EF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177A77-C573-D68F-CF03-48BE517D6A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BC3D6E-CA88-4886-A410-B7751D50EE2C}" type="datetimeFigureOut">
              <a:rPr lang="en-GB" smtClean="0"/>
              <a:t>27/09/2026</a:t>
            </a:fld>
            <a:endParaRPr lang="en-GB"/>
          </a:p>
        </p:txBody>
      </p:sp>
      <p:sp>
        <p:nvSpPr>
          <p:cNvPr id="5" name="Footer Placeholder 4">
            <a:extLst>
              <a:ext uri="{FF2B5EF4-FFF2-40B4-BE49-F238E27FC236}">
                <a16:creationId xmlns:a16="http://schemas.microsoft.com/office/drawing/2014/main" id="{15CF8965-497E-822F-D721-A9A646A180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25EDF53-EAB3-812F-4683-B7349022E9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4DF084-DB3C-49EB-97AD-1AB9E98DC17D}" type="slidenum">
              <a:rPr lang="en-GB" smtClean="0"/>
              <a:t>‹#›</a:t>
            </a:fld>
            <a:endParaRPr lang="en-GB"/>
          </a:p>
        </p:txBody>
      </p:sp>
    </p:spTree>
    <p:extLst>
      <p:ext uri="{BB962C8B-B14F-4D97-AF65-F5344CB8AC3E}">
        <p14:creationId xmlns:p14="http://schemas.microsoft.com/office/powerpoint/2010/main" val="27050485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hyperlink" Target="https://moodle.uwtsd.ac.uk/"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moodle.uwtsd.ac.uk/course/view.php?id=10063"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librarysearch.uwtsd.ac.uk/permalink/44WHELF_UWTSD/11c0l68/alma99100109001102421" TargetMode="External"/><Relationship Id="rId5" Type="http://schemas.openxmlformats.org/officeDocument/2006/relationships/image" Target="../media/image8.png"/><Relationship Id="rId4" Type="http://schemas.openxmlformats.org/officeDocument/2006/relationships/hyperlink" Target="https://earth.org/top-environmental-podcasts"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hyperlink" Target="mailto:a.cunningham@uwtsd.ac.uk"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3">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a:extLst>
              <a:ext uri="{FF2B5EF4-FFF2-40B4-BE49-F238E27FC236}">
                <a16:creationId xmlns:a16="http://schemas.microsoft.com/office/drawing/2014/main" id="{57CC4A95-AF50-3264-EFBB-B7B2A4AC5E30}"/>
              </a:ext>
            </a:extLst>
          </p:cNvPr>
          <p:cNvSpPr txBox="1"/>
          <p:nvPr/>
        </p:nvSpPr>
        <p:spPr>
          <a:xfrm>
            <a:off x="4965822" y="591330"/>
            <a:ext cx="5230364" cy="3566160"/>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000" dirty="0">
                <a:latin typeface="+mj-lt"/>
                <a:ea typeface="+mj-ea"/>
                <a:cs typeface="+mj-cs"/>
              </a:rPr>
              <a:t>ACNA4004: </a:t>
            </a:r>
            <a:r>
              <a:rPr lang="en-GB" sz="5000" dirty="0">
                <a:latin typeface="+mj-lt"/>
                <a:ea typeface="+mj-ea"/>
                <a:cs typeface="+mj-cs"/>
              </a:rPr>
              <a:t>Contemporary Challenges: </a:t>
            </a:r>
          </a:p>
          <a:p>
            <a:pPr algn="ctr">
              <a:lnSpc>
                <a:spcPct val="90000"/>
              </a:lnSpc>
              <a:spcBef>
                <a:spcPct val="0"/>
              </a:spcBef>
              <a:spcAft>
                <a:spcPts val="600"/>
              </a:spcAft>
            </a:pPr>
            <a:r>
              <a:rPr lang="en-GB" sz="4000" dirty="0">
                <a:latin typeface="+mj-lt"/>
                <a:ea typeface="+mj-ea"/>
                <a:cs typeface="+mj-cs"/>
              </a:rPr>
              <a:t>Making a Difference</a:t>
            </a:r>
            <a:endParaRPr lang="en-US" sz="5000" dirty="0">
              <a:latin typeface="+mj-lt"/>
              <a:ea typeface="+mj-ea"/>
              <a:cs typeface="+mj-cs"/>
            </a:endParaRPr>
          </a:p>
        </p:txBody>
      </p:sp>
      <p:pic>
        <p:nvPicPr>
          <p:cNvPr id="21" name="Picture 20">
            <a:extLst>
              <a:ext uri="{FF2B5EF4-FFF2-40B4-BE49-F238E27FC236}">
                <a16:creationId xmlns:a16="http://schemas.microsoft.com/office/drawing/2014/main" id="{14F25CB4-834E-E3BD-5F86-BAD0E128AD25}"/>
              </a:ext>
            </a:extLst>
          </p:cNvPr>
          <p:cNvPicPr>
            <a:picLocks noChangeAspect="1"/>
          </p:cNvPicPr>
          <p:nvPr/>
        </p:nvPicPr>
        <p:blipFill rotWithShape="1">
          <a:blip r:embed="rId2">
            <a:extLst>
              <a:ext uri="{28A0092B-C50C-407E-A947-70E740481C1C}">
                <a14:useLocalDpi xmlns:a14="http://schemas.microsoft.com/office/drawing/2010/main" val="0"/>
              </a:ext>
            </a:extLst>
          </a:blip>
          <a:srcRect l="32173" r="32173"/>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2"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sX0" fmla="*/ 0 w 4243589"/>
              <a:gd name="csY0" fmla="*/ 0 h 18288"/>
              <a:gd name="csX1" fmla="*/ 563791 w 4243589"/>
              <a:gd name="csY1" fmla="*/ 0 h 18288"/>
              <a:gd name="csX2" fmla="*/ 1042710 w 4243589"/>
              <a:gd name="csY2" fmla="*/ 0 h 18288"/>
              <a:gd name="csX3" fmla="*/ 1564066 w 4243589"/>
              <a:gd name="csY3" fmla="*/ 0 h 18288"/>
              <a:gd name="csX4" fmla="*/ 2212729 w 4243589"/>
              <a:gd name="csY4" fmla="*/ 0 h 18288"/>
              <a:gd name="csX5" fmla="*/ 2776520 w 4243589"/>
              <a:gd name="csY5" fmla="*/ 0 h 18288"/>
              <a:gd name="csX6" fmla="*/ 3297875 w 4243589"/>
              <a:gd name="csY6" fmla="*/ 0 h 18288"/>
              <a:gd name="csX7" fmla="*/ 4243589 w 4243589"/>
              <a:gd name="csY7" fmla="*/ 0 h 18288"/>
              <a:gd name="csX8" fmla="*/ 4243589 w 4243589"/>
              <a:gd name="csY8" fmla="*/ 18288 h 18288"/>
              <a:gd name="csX9" fmla="*/ 3637362 w 4243589"/>
              <a:gd name="csY9" fmla="*/ 18288 h 18288"/>
              <a:gd name="csX10" fmla="*/ 3116007 w 4243589"/>
              <a:gd name="csY10" fmla="*/ 18288 h 18288"/>
              <a:gd name="csX11" fmla="*/ 2424908 w 4243589"/>
              <a:gd name="csY11" fmla="*/ 18288 h 18288"/>
              <a:gd name="csX12" fmla="*/ 1861117 w 4243589"/>
              <a:gd name="csY12" fmla="*/ 18288 h 18288"/>
              <a:gd name="csX13" fmla="*/ 1382198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a:extLst>
              <a:ext uri="{FF2B5EF4-FFF2-40B4-BE49-F238E27FC236}">
                <a16:creationId xmlns:a16="http://schemas.microsoft.com/office/drawing/2014/main" id="{8F4A015C-4060-7569-C996-C0E610DFAC4C}"/>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a:t>
            </a:fld>
            <a:r>
              <a:rPr lang="en-GB" dirty="0"/>
              <a:t> / 14</a:t>
            </a:r>
          </a:p>
        </p:txBody>
      </p:sp>
      <p:sp>
        <p:nvSpPr>
          <p:cNvPr id="38" name="TextBox 37">
            <a:extLst>
              <a:ext uri="{FF2B5EF4-FFF2-40B4-BE49-F238E27FC236}">
                <a16:creationId xmlns:a16="http://schemas.microsoft.com/office/drawing/2014/main" id="{065D01E9-11A0-DBC0-6713-29D01B31E987}"/>
              </a:ext>
            </a:extLst>
          </p:cNvPr>
          <p:cNvSpPr txBox="1"/>
          <p:nvPr/>
        </p:nvSpPr>
        <p:spPr>
          <a:xfrm>
            <a:off x="6382599" y="4630582"/>
            <a:ext cx="2396810" cy="1754326"/>
          </a:xfrm>
          <a:prstGeom prst="rect">
            <a:avLst/>
          </a:prstGeom>
          <a:noFill/>
        </p:spPr>
        <p:txBody>
          <a:bodyPr wrap="none" rtlCol="0">
            <a:spAutoFit/>
          </a:bodyPr>
          <a:lstStyle/>
          <a:p>
            <a:pPr algn="ctr"/>
            <a:r>
              <a:rPr lang="en-GB" dirty="0"/>
              <a:t>Dr Alisdair Cunningham</a:t>
            </a:r>
          </a:p>
          <a:p>
            <a:pPr algn="ctr"/>
            <a:r>
              <a:rPr lang="en-GB" dirty="0"/>
              <a:t>Senior Lecturer</a:t>
            </a:r>
          </a:p>
          <a:p>
            <a:pPr algn="ctr"/>
            <a:endParaRPr lang="en-GB" dirty="0"/>
          </a:p>
          <a:p>
            <a:pPr algn="ctr"/>
            <a:r>
              <a:rPr lang="en-GB" dirty="0"/>
              <a:t>2026 / 2027</a:t>
            </a:r>
          </a:p>
          <a:p>
            <a:pPr algn="ctr"/>
            <a:endParaRPr lang="en-GB" dirty="0"/>
          </a:p>
          <a:p>
            <a:pPr algn="ctr"/>
            <a:r>
              <a:rPr lang="en-GB" dirty="0"/>
              <a:t>28/09/2026</a:t>
            </a:r>
          </a:p>
        </p:txBody>
      </p:sp>
      <p:sp>
        <p:nvSpPr>
          <p:cNvPr id="39" name="TextBox 38">
            <a:extLst>
              <a:ext uri="{FF2B5EF4-FFF2-40B4-BE49-F238E27FC236}">
                <a16:creationId xmlns:a16="http://schemas.microsoft.com/office/drawing/2014/main" id="{28BEEBE5-1649-2D3F-4E37-5E30C4D917BA}"/>
              </a:ext>
            </a:extLst>
          </p:cNvPr>
          <p:cNvSpPr txBox="1"/>
          <p:nvPr/>
        </p:nvSpPr>
        <p:spPr>
          <a:xfrm>
            <a:off x="10628852" y="0"/>
            <a:ext cx="1557536" cy="369332"/>
          </a:xfrm>
          <a:prstGeom prst="rect">
            <a:avLst/>
          </a:prstGeom>
          <a:noFill/>
        </p:spPr>
        <p:txBody>
          <a:bodyPr wrap="square" rtlCol="0">
            <a:spAutoFit/>
          </a:bodyPr>
          <a:lstStyle/>
          <a:p>
            <a:r>
              <a:rPr lang="en-GB" dirty="0"/>
              <a:t>28/09/2026</a:t>
            </a:r>
          </a:p>
        </p:txBody>
      </p:sp>
    </p:spTree>
    <p:extLst>
      <p:ext uri="{BB962C8B-B14F-4D97-AF65-F5344CB8AC3E}">
        <p14:creationId xmlns:p14="http://schemas.microsoft.com/office/powerpoint/2010/main" val="37017685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2</a:t>
            </a:fld>
            <a:r>
              <a:rPr lang="en-GB" dirty="0"/>
              <a:t> / 14</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2026/2027		</a:t>
            </a:r>
            <a:r>
              <a:rPr lang="fr-FR" b="1" dirty="0"/>
              <a:t>Module </a:t>
            </a:r>
            <a:r>
              <a:rPr lang="en-GB" b="1" dirty="0"/>
              <a:t>Aims</a:t>
            </a:r>
          </a:p>
        </p:txBody>
      </p:sp>
      <p:pic>
        <p:nvPicPr>
          <p:cNvPr id="11" name="Picture 10" descr="Plant growing in a concrete crack">
            <a:extLst>
              <a:ext uri="{FF2B5EF4-FFF2-40B4-BE49-F238E27FC236}">
                <a16:creationId xmlns:a16="http://schemas.microsoft.com/office/drawing/2014/main" id="{CDC57D8D-8F2C-3ECC-54B1-1401800DD892}"/>
              </a:ext>
            </a:extLst>
          </p:cNvPr>
          <p:cNvPicPr>
            <a:picLocks noChangeAspect="1"/>
          </p:cNvPicPr>
          <p:nvPr/>
        </p:nvPicPr>
        <p:blipFill rotWithShape="1">
          <a:blip r:embed="rId2"/>
          <a:srcRect l="20974" r="39608" b="-1"/>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3" name="TextBox 12">
            <a:extLst>
              <a:ext uri="{FF2B5EF4-FFF2-40B4-BE49-F238E27FC236}">
                <a16:creationId xmlns:a16="http://schemas.microsoft.com/office/drawing/2014/main" id="{09E3C876-0332-89E5-FDE4-245151733AF4}"/>
              </a:ext>
            </a:extLst>
          </p:cNvPr>
          <p:cNvSpPr txBox="1"/>
          <p:nvPr/>
        </p:nvSpPr>
        <p:spPr>
          <a:xfrm>
            <a:off x="3348596" y="1155565"/>
            <a:ext cx="8532341" cy="4282391"/>
          </a:xfrm>
          <a:prstGeom prst="rect">
            <a:avLst/>
          </a:prstGeom>
          <a:noFill/>
        </p:spPr>
        <p:txBody>
          <a:bodyPr wrap="square" rtlCol="0">
            <a:spAutoFit/>
          </a:bodyPr>
          <a:lstStyle/>
          <a:p>
            <a:r>
              <a:rPr lang="en-GB" sz="2400" dirty="0"/>
              <a:t>This lecture will contain the following:</a:t>
            </a:r>
          </a:p>
          <a:p>
            <a:pPr marL="800100" lvl="1" indent="-342900">
              <a:lnSpc>
                <a:spcPct val="150000"/>
              </a:lnSpc>
              <a:buFont typeface="Arial" panose="020B0604020202020204" pitchFamily="34" charset="0"/>
              <a:buChar char="•"/>
            </a:pPr>
            <a:r>
              <a:rPr lang="en-GB" sz="2400" dirty="0"/>
              <a:t>Module Aim</a:t>
            </a:r>
          </a:p>
          <a:p>
            <a:pPr marL="800100" lvl="1" indent="-342900">
              <a:lnSpc>
                <a:spcPct val="150000"/>
              </a:lnSpc>
              <a:buFont typeface="Arial" panose="020B0604020202020204" pitchFamily="34" charset="0"/>
              <a:buChar char="•"/>
            </a:pPr>
            <a:r>
              <a:rPr lang="en-GB" sz="2400" dirty="0"/>
              <a:t>Module Overview</a:t>
            </a:r>
          </a:p>
          <a:p>
            <a:pPr marL="800100" lvl="1" indent="-342900">
              <a:lnSpc>
                <a:spcPct val="150000"/>
              </a:lnSpc>
              <a:buFont typeface="Arial" panose="020B0604020202020204" pitchFamily="34" charset="0"/>
              <a:buChar char="•"/>
            </a:pPr>
            <a:r>
              <a:rPr lang="en-GB" sz="2400" dirty="0"/>
              <a:t>Module Assessment</a:t>
            </a:r>
          </a:p>
          <a:p>
            <a:pPr marL="800100" lvl="1" indent="-342900">
              <a:lnSpc>
                <a:spcPct val="150000"/>
              </a:lnSpc>
              <a:buFont typeface="Arial" panose="020B0604020202020204" pitchFamily="34" charset="0"/>
              <a:buChar char="•"/>
            </a:pPr>
            <a:r>
              <a:rPr lang="en-GB" sz="2400" dirty="0"/>
              <a:t>Next Session</a:t>
            </a:r>
          </a:p>
          <a:p>
            <a:pPr marL="800100" lvl="1" indent="-342900">
              <a:lnSpc>
                <a:spcPct val="150000"/>
              </a:lnSpc>
              <a:buFont typeface="Arial" panose="020B0604020202020204" pitchFamily="34" charset="0"/>
              <a:buChar char="•"/>
            </a:pPr>
            <a:r>
              <a:rPr lang="en-GB" sz="2400" dirty="0"/>
              <a:t>Current knowledge</a:t>
            </a:r>
          </a:p>
          <a:p>
            <a:pPr marL="800100" lvl="1" indent="-342900">
              <a:lnSpc>
                <a:spcPct val="150000"/>
              </a:lnSpc>
              <a:buFont typeface="Arial" panose="020B0604020202020204" pitchFamily="34" charset="0"/>
              <a:buChar char="•"/>
            </a:pPr>
            <a:r>
              <a:rPr lang="en-GB" sz="2400" dirty="0"/>
              <a:t>Questions</a:t>
            </a:r>
          </a:p>
          <a:p>
            <a:pPr>
              <a:lnSpc>
                <a:spcPct val="150000"/>
              </a:lnSpc>
            </a:pPr>
            <a:r>
              <a:rPr lang="en-GB" sz="2400" b="1" i="1" dirty="0"/>
              <a:t>This lecture will be followed by a library tour at 3pm in Y </a:t>
            </a:r>
            <a:r>
              <a:rPr lang="en-GB" sz="2400" b="1" i="1" dirty="0" err="1"/>
              <a:t>Fforwm</a:t>
            </a:r>
            <a:endParaRPr lang="en-GB" sz="2400" b="1" i="1" dirty="0"/>
          </a:p>
        </p:txBody>
      </p:sp>
      <p:sp>
        <p:nvSpPr>
          <p:cNvPr id="14" name="TextBox 13">
            <a:extLst>
              <a:ext uri="{FF2B5EF4-FFF2-40B4-BE49-F238E27FC236}">
                <a16:creationId xmlns:a16="http://schemas.microsoft.com/office/drawing/2014/main" id="{3D5216FF-A848-7B03-7F19-B0E69A3C8466}"/>
              </a:ext>
            </a:extLst>
          </p:cNvPr>
          <p:cNvSpPr txBox="1"/>
          <p:nvPr/>
        </p:nvSpPr>
        <p:spPr>
          <a:xfrm>
            <a:off x="10628852" y="0"/>
            <a:ext cx="1557536" cy="369332"/>
          </a:xfrm>
          <a:prstGeom prst="rect">
            <a:avLst/>
          </a:prstGeom>
          <a:noFill/>
        </p:spPr>
        <p:txBody>
          <a:bodyPr wrap="square" rtlCol="0">
            <a:spAutoFit/>
          </a:bodyPr>
          <a:lstStyle/>
          <a:p>
            <a:r>
              <a:rPr lang="en-GB" dirty="0"/>
              <a:t>28/09/2026</a:t>
            </a:r>
          </a:p>
        </p:txBody>
      </p:sp>
      <p:sp>
        <p:nvSpPr>
          <p:cNvPr id="15" name="TextBox 14">
            <a:extLst>
              <a:ext uri="{FF2B5EF4-FFF2-40B4-BE49-F238E27FC236}">
                <a16:creationId xmlns:a16="http://schemas.microsoft.com/office/drawing/2014/main" id="{222EFF28-C559-3C98-A5C2-1E28C24E8A7A}"/>
              </a:ext>
            </a:extLst>
          </p:cNvPr>
          <p:cNvSpPr txBox="1"/>
          <p:nvPr/>
        </p:nvSpPr>
        <p:spPr>
          <a:xfrm>
            <a:off x="-1" y="6466114"/>
            <a:ext cx="12186389" cy="369332"/>
          </a:xfrm>
          <a:prstGeom prst="rect">
            <a:avLst/>
          </a:prstGeom>
          <a:noFill/>
        </p:spPr>
        <p:txBody>
          <a:bodyPr wrap="square" rtlCol="0">
            <a:spAutoFit/>
          </a:bodyPr>
          <a:lstStyle/>
          <a:p>
            <a:r>
              <a:rPr lang="fr-FR" dirty="0"/>
              <a:t>A. Cunningham			Lecture 1: Introduction to </a:t>
            </a:r>
            <a:r>
              <a:rPr lang="en-GB" dirty="0"/>
              <a:t>ACNA4004</a:t>
            </a:r>
            <a:r>
              <a:rPr lang="fr-FR" dirty="0"/>
              <a:t> </a:t>
            </a:r>
            <a:endParaRPr lang="en-GB" dirty="0"/>
          </a:p>
        </p:txBody>
      </p:sp>
    </p:spTree>
    <p:extLst>
      <p:ext uri="{BB962C8B-B14F-4D97-AF65-F5344CB8AC3E}">
        <p14:creationId xmlns:p14="http://schemas.microsoft.com/office/powerpoint/2010/main" val="35200498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3</a:t>
            </a:fld>
            <a:r>
              <a:rPr lang="en-GB" dirty="0"/>
              <a:t> / 14</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ACNA6003: 2026/2027		</a:t>
            </a:r>
            <a:r>
              <a:rPr lang="fr-FR" b="1" dirty="0"/>
              <a:t>Module structure</a:t>
            </a:r>
            <a:endParaRPr lang="en-GB" b="1" dirty="0"/>
          </a:p>
        </p:txBody>
      </p:sp>
      <p:sp>
        <p:nvSpPr>
          <p:cNvPr id="13" name="TextBox 12">
            <a:extLst>
              <a:ext uri="{FF2B5EF4-FFF2-40B4-BE49-F238E27FC236}">
                <a16:creationId xmlns:a16="http://schemas.microsoft.com/office/drawing/2014/main" id="{09E3C876-0332-89E5-FDE4-245151733AF4}"/>
              </a:ext>
            </a:extLst>
          </p:cNvPr>
          <p:cNvSpPr txBox="1"/>
          <p:nvPr/>
        </p:nvSpPr>
        <p:spPr>
          <a:xfrm>
            <a:off x="1775791" y="446574"/>
            <a:ext cx="10416209" cy="5386090"/>
          </a:xfrm>
          <a:prstGeom prst="rect">
            <a:avLst/>
          </a:prstGeom>
          <a:noFill/>
        </p:spPr>
        <p:txBody>
          <a:bodyPr wrap="square" rtlCol="0">
            <a:spAutoFit/>
          </a:bodyPr>
          <a:lstStyle/>
          <a:p>
            <a:r>
              <a:rPr lang="en-GB" sz="2400" dirty="0"/>
              <a:t>During this module, </a:t>
            </a:r>
            <a:r>
              <a:rPr lang="en-GB" sz="2400"/>
              <a:t>I aim to </a:t>
            </a:r>
            <a:r>
              <a:rPr lang="en-GB" sz="2400" dirty="0"/>
              <a:t>provide the following:</a:t>
            </a:r>
          </a:p>
          <a:p>
            <a:r>
              <a:rPr lang="en-GB" sz="2400" dirty="0"/>
              <a:t>	</a:t>
            </a:r>
            <a:endParaRPr lang="en-GB" sz="2000" dirty="0"/>
          </a:p>
          <a:p>
            <a:r>
              <a:rPr lang="en-GB" sz="2400" b="1" dirty="0"/>
              <a:t>Open door policy </a:t>
            </a:r>
          </a:p>
          <a:p>
            <a:pPr marL="342900" indent="-342900">
              <a:buFontTx/>
              <a:buChar char="-"/>
            </a:pPr>
            <a:r>
              <a:rPr lang="en-GB" sz="2000" dirty="0"/>
              <a:t>I welcome the opportunity to respond to questions and discuss topics</a:t>
            </a:r>
          </a:p>
          <a:p>
            <a:pPr marL="342900" indent="-342900">
              <a:buFontTx/>
              <a:buChar char="-"/>
            </a:pPr>
            <a:r>
              <a:rPr lang="en-GB" sz="2000" dirty="0"/>
              <a:t>Please contact me via email and Teams</a:t>
            </a:r>
          </a:p>
          <a:p>
            <a:endParaRPr lang="en-GB" sz="2000" dirty="0"/>
          </a:p>
          <a:p>
            <a:r>
              <a:rPr lang="en-GB" sz="2400" b="1" dirty="0"/>
              <a:t>Interaction / Engagement</a:t>
            </a:r>
          </a:p>
          <a:p>
            <a:pPr marL="342900" indent="-342900">
              <a:buFontTx/>
              <a:buChar char="-"/>
            </a:pPr>
            <a:r>
              <a:rPr lang="en-GB" sz="2000" dirty="0"/>
              <a:t>I will include interactivity in my lectures, to facilitate hands-on learning and experience</a:t>
            </a:r>
          </a:p>
          <a:p>
            <a:pPr marL="342900" indent="-342900">
              <a:buFontTx/>
              <a:buChar char="-"/>
            </a:pPr>
            <a:r>
              <a:rPr lang="en-GB" sz="2000" dirty="0"/>
              <a:t>This will include questions, activities (individual and group) and exercises.</a:t>
            </a:r>
          </a:p>
          <a:p>
            <a:pPr marL="342900" indent="-342900">
              <a:buFontTx/>
              <a:buChar char="-"/>
            </a:pPr>
            <a:r>
              <a:rPr lang="en-GB" sz="2000" dirty="0"/>
              <a:t>Please take part if you are able</a:t>
            </a:r>
          </a:p>
          <a:p>
            <a:pPr marL="342900" indent="-342900">
              <a:buFontTx/>
              <a:buChar char="-"/>
            </a:pPr>
            <a:endParaRPr lang="en-GB" sz="2000" dirty="0"/>
          </a:p>
          <a:p>
            <a:r>
              <a:rPr lang="en-GB" sz="2400" b="1" dirty="0"/>
              <a:t>Tailoring</a:t>
            </a:r>
          </a:p>
          <a:p>
            <a:pPr marL="342900" indent="-342900">
              <a:buFontTx/>
              <a:buChar char="-"/>
            </a:pPr>
            <a:r>
              <a:rPr lang="en-GB" sz="2000" dirty="0"/>
              <a:t>Where possible, I will try to tailor some content to your interests.</a:t>
            </a:r>
          </a:p>
          <a:p>
            <a:pPr marL="342900" indent="-342900">
              <a:buFontTx/>
              <a:buChar char="-"/>
            </a:pPr>
            <a:endParaRPr lang="en-GB" sz="2000" dirty="0"/>
          </a:p>
          <a:p>
            <a:r>
              <a:rPr lang="en-GB" sz="2400" b="1" dirty="0"/>
              <a:t>Feedback</a:t>
            </a:r>
          </a:p>
          <a:p>
            <a:r>
              <a:rPr lang="en-GB" sz="2000" dirty="0"/>
              <a:t>- I value your feedback, on things that do / do not work well</a:t>
            </a:r>
          </a:p>
        </p:txBody>
      </p:sp>
      <p:sp>
        <p:nvSpPr>
          <p:cNvPr id="14" name="TextBox 13">
            <a:extLst>
              <a:ext uri="{FF2B5EF4-FFF2-40B4-BE49-F238E27FC236}">
                <a16:creationId xmlns:a16="http://schemas.microsoft.com/office/drawing/2014/main" id="{3D5216FF-A848-7B03-7F19-B0E69A3C8466}"/>
              </a:ext>
            </a:extLst>
          </p:cNvPr>
          <p:cNvSpPr txBox="1"/>
          <p:nvPr/>
        </p:nvSpPr>
        <p:spPr>
          <a:xfrm>
            <a:off x="10628852" y="0"/>
            <a:ext cx="1557536" cy="369332"/>
          </a:xfrm>
          <a:prstGeom prst="rect">
            <a:avLst/>
          </a:prstGeom>
          <a:noFill/>
        </p:spPr>
        <p:txBody>
          <a:bodyPr wrap="square" rtlCol="0">
            <a:spAutoFit/>
          </a:bodyPr>
          <a:lstStyle/>
          <a:p>
            <a:r>
              <a:rPr lang="en-GB" dirty="0"/>
              <a:t>04/10/2023</a:t>
            </a:r>
          </a:p>
        </p:txBody>
      </p:sp>
      <p:sp>
        <p:nvSpPr>
          <p:cNvPr id="15" name="TextBox 14">
            <a:extLst>
              <a:ext uri="{FF2B5EF4-FFF2-40B4-BE49-F238E27FC236}">
                <a16:creationId xmlns:a16="http://schemas.microsoft.com/office/drawing/2014/main" id="{222EFF28-C559-3C98-A5C2-1E28C24E8A7A}"/>
              </a:ext>
            </a:extLst>
          </p:cNvPr>
          <p:cNvSpPr txBox="1"/>
          <p:nvPr/>
        </p:nvSpPr>
        <p:spPr>
          <a:xfrm>
            <a:off x="-1" y="6466114"/>
            <a:ext cx="12186389" cy="369332"/>
          </a:xfrm>
          <a:prstGeom prst="rect">
            <a:avLst/>
          </a:prstGeom>
          <a:noFill/>
        </p:spPr>
        <p:txBody>
          <a:bodyPr wrap="square" rtlCol="0">
            <a:spAutoFit/>
          </a:bodyPr>
          <a:lstStyle/>
          <a:p>
            <a:r>
              <a:rPr lang="fr-FR" dirty="0"/>
              <a:t>A. Cunningham			Lecture 1: Introduction to </a:t>
            </a:r>
            <a:r>
              <a:rPr lang="en-GB" dirty="0"/>
              <a:t>ACNA6003</a:t>
            </a:r>
            <a:r>
              <a:rPr lang="fr-FR" dirty="0"/>
              <a:t> </a:t>
            </a:r>
            <a:endParaRPr lang="en-GB" dirty="0"/>
          </a:p>
        </p:txBody>
      </p:sp>
      <p:pic>
        <p:nvPicPr>
          <p:cNvPr id="2" name="Picture 1">
            <a:extLst>
              <a:ext uri="{FF2B5EF4-FFF2-40B4-BE49-F238E27FC236}">
                <a16:creationId xmlns:a16="http://schemas.microsoft.com/office/drawing/2014/main" id="{84A927B6-7836-B735-BC14-18BCEC62F776}"/>
              </a:ext>
            </a:extLst>
          </p:cNvPr>
          <p:cNvPicPr>
            <a:picLocks noChangeAspect="1"/>
          </p:cNvPicPr>
          <p:nvPr/>
        </p:nvPicPr>
        <p:blipFill>
          <a:blip r:embed="rId2"/>
          <a:stretch>
            <a:fillRect/>
          </a:stretch>
        </p:blipFill>
        <p:spPr>
          <a:xfrm>
            <a:off x="10286766" y="1025336"/>
            <a:ext cx="825182" cy="1403321"/>
          </a:xfrm>
          <a:prstGeom prst="rect">
            <a:avLst/>
          </a:prstGeom>
        </p:spPr>
      </p:pic>
      <p:pic>
        <p:nvPicPr>
          <p:cNvPr id="1028" name="Picture 4" descr="Engage Icon Images – Browse 34,455 Stock Photos, Vectors, and Video | Adobe  Stock">
            <a:extLst>
              <a:ext uri="{FF2B5EF4-FFF2-40B4-BE49-F238E27FC236}">
                <a16:creationId xmlns:a16="http://schemas.microsoft.com/office/drawing/2014/main" id="{CEC4A025-1740-5672-22AA-DC62C38178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053" y="2271291"/>
            <a:ext cx="1898844" cy="189884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remium Vector | Interest concept line icon. simple element illustration.  interest concept outline symbol design. can be used for web and mobile ui/ux">
            <a:extLst>
              <a:ext uri="{FF2B5EF4-FFF2-40B4-BE49-F238E27FC236}">
                <a16:creationId xmlns:a16="http://schemas.microsoft.com/office/drawing/2014/main" id="{1655F2CE-5A6D-AEC8-BDF2-BF4E5B49177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8981" t="30141" r="28980" b="31751"/>
          <a:stretch/>
        </p:blipFill>
        <p:spPr bwMode="auto">
          <a:xfrm>
            <a:off x="9795864" y="3720832"/>
            <a:ext cx="1777994" cy="161179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C047F50F-F569-0EBC-2AE1-2A748DD85E68}"/>
              </a:ext>
            </a:extLst>
          </p:cNvPr>
          <p:cNvPicPr>
            <a:picLocks noChangeAspect="1"/>
          </p:cNvPicPr>
          <p:nvPr/>
        </p:nvPicPr>
        <p:blipFill>
          <a:blip r:embed="rId5"/>
          <a:stretch>
            <a:fillRect/>
          </a:stretch>
        </p:blipFill>
        <p:spPr>
          <a:xfrm>
            <a:off x="311426" y="4872772"/>
            <a:ext cx="1199322" cy="1199322"/>
          </a:xfrm>
          <a:prstGeom prst="rect">
            <a:avLst/>
          </a:prstGeom>
        </p:spPr>
      </p:pic>
    </p:spTree>
    <p:extLst>
      <p:ext uri="{BB962C8B-B14F-4D97-AF65-F5344CB8AC3E}">
        <p14:creationId xmlns:p14="http://schemas.microsoft.com/office/powerpoint/2010/main" val="1563429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fr-FR" dirty="0"/>
              <a:t>A. Cunningham			Lecture 1: Introduction to </a:t>
            </a:r>
            <a:r>
              <a:rPr lang="en-GB" dirty="0"/>
              <a:t>ACNA4004</a:t>
            </a:r>
            <a:r>
              <a:rPr lang="fr-FR" dirty="0"/>
              <a:t> </a:t>
            </a:r>
            <a:endParaRPr lang="en-GB" dirty="0"/>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4</a:t>
            </a:fld>
            <a:r>
              <a:rPr lang="en-GB" dirty="0"/>
              <a:t> / 14</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2026/2027		</a:t>
            </a:r>
            <a:r>
              <a:rPr lang="fr-FR" b="1" dirty="0"/>
              <a:t>Lecture contents</a:t>
            </a:r>
            <a:endParaRPr lang="en-GB" b="1" dirty="0"/>
          </a:p>
        </p:txBody>
      </p:sp>
      <p:pic>
        <p:nvPicPr>
          <p:cNvPr id="11" name="Picture 10" descr="Plant growing in a concrete crack">
            <a:extLst>
              <a:ext uri="{FF2B5EF4-FFF2-40B4-BE49-F238E27FC236}">
                <a16:creationId xmlns:a16="http://schemas.microsoft.com/office/drawing/2014/main" id="{CDC57D8D-8F2C-3ECC-54B1-1401800DD892}"/>
              </a:ext>
            </a:extLst>
          </p:cNvPr>
          <p:cNvPicPr>
            <a:picLocks noChangeAspect="1"/>
          </p:cNvPicPr>
          <p:nvPr/>
        </p:nvPicPr>
        <p:blipFill rotWithShape="1">
          <a:blip r:embed="rId2"/>
          <a:srcRect l="20974" r="39608" b="-1"/>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2" name="TextBox 11">
            <a:extLst>
              <a:ext uri="{FF2B5EF4-FFF2-40B4-BE49-F238E27FC236}">
                <a16:creationId xmlns:a16="http://schemas.microsoft.com/office/drawing/2014/main" id="{38C4A143-C346-A5D7-3DFF-2CAF7FBCDBED}"/>
              </a:ext>
            </a:extLst>
          </p:cNvPr>
          <p:cNvSpPr txBox="1"/>
          <p:nvPr/>
        </p:nvSpPr>
        <p:spPr>
          <a:xfrm>
            <a:off x="4160937" y="1155565"/>
            <a:ext cx="6243691" cy="4524315"/>
          </a:xfrm>
          <a:prstGeom prst="rect">
            <a:avLst/>
          </a:prstGeom>
          <a:noFill/>
        </p:spPr>
        <p:txBody>
          <a:bodyPr wrap="square" rtlCol="0">
            <a:spAutoFit/>
          </a:bodyPr>
          <a:lstStyle/>
          <a:p>
            <a:r>
              <a:rPr lang="en-GB" sz="2400" dirty="0"/>
              <a:t>Module descriptor can be found on Moodle:</a:t>
            </a:r>
          </a:p>
          <a:p>
            <a:pPr algn="ctr"/>
            <a:r>
              <a:rPr lang="en-GB" sz="2400" dirty="0">
                <a:hlinkClick r:id="rId3"/>
              </a:rPr>
              <a:t>https://moodle.uwtsd.ac.uk/</a:t>
            </a:r>
            <a:endParaRPr lang="en-GB" sz="2400" dirty="0"/>
          </a:p>
          <a:p>
            <a:endParaRPr lang="en-GB" sz="2400" dirty="0"/>
          </a:p>
          <a:p>
            <a:pPr algn="ctr"/>
            <a:r>
              <a:rPr lang="en-GB" sz="2400" b="1" i="1" dirty="0"/>
              <a:t>“To develop student’s awareness and appreciation of contemporary challenges relevant to the discipline facing individuals, organisations, communities and society, from a local, national and global perspective.</a:t>
            </a:r>
          </a:p>
          <a:p>
            <a:pPr algn="ctr"/>
            <a:endParaRPr lang="en-GB" sz="2400" b="1" i="1" dirty="0"/>
          </a:p>
          <a:p>
            <a:pPr algn="ctr"/>
            <a:r>
              <a:rPr lang="en-GB" sz="2400" b="1" i="1" dirty="0"/>
              <a:t>To develop creative problem-solvers through the application of knowledge to real-world problems.” </a:t>
            </a:r>
          </a:p>
        </p:txBody>
      </p:sp>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28/09/2026</a:t>
            </a:r>
          </a:p>
        </p:txBody>
      </p:sp>
    </p:spTree>
    <p:extLst>
      <p:ext uri="{BB962C8B-B14F-4D97-AF65-F5344CB8AC3E}">
        <p14:creationId xmlns:p14="http://schemas.microsoft.com/office/powerpoint/2010/main" val="2419514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5</a:t>
            </a:fld>
            <a:r>
              <a:rPr lang="en-GB" dirty="0"/>
              <a:t> / 14</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2026/2027		</a:t>
            </a:r>
            <a:r>
              <a:rPr lang="fr-FR" b="1" dirty="0"/>
              <a:t>Module </a:t>
            </a:r>
            <a:r>
              <a:rPr lang="en-GB" b="1" dirty="0"/>
              <a:t>Overview: Semester 1</a:t>
            </a:r>
          </a:p>
        </p:txBody>
      </p:sp>
      <p:graphicFrame>
        <p:nvGraphicFramePr>
          <p:cNvPr id="10" name="Table 10">
            <a:extLst>
              <a:ext uri="{FF2B5EF4-FFF2-40B4-BE49-F238E27FC236}">
                <a16:creationId xmlns:a16="http://schemas.microsoft.com/office/drawing/2014/main" id="{3370469A-4768-4008-0CFA-5782C73BF54D}"/>
              </a:ext>
            </a:extLst>
          </p:cNvPr>
          <p:cNvGraphicFramePr>
            <a:graphicFrameLocks noGrp="1"/>
          </p:cNvGraphicFramePr>
          <p:nvPr>
            <p:extLst>
              <p:ext uri="{D42A27DB-BD31-4B8C-83A1-F6EECF244321}">
                <p14:modId xmlns:p14="http://schemas.microsoft.com/office/powerpoint/2010/main" val="826247024"/>
              </p:ext>
            </p:extLst>
          </p:nvPr>
        </p:nvGraphicFramePr>
        <p:xfrm>
          <a:off x="5356369" y="812687"/>
          <a:ext cx="5171376" cy="4764705"/>
        </p:xfrm>
        <a:graphic>
          <a:graphicData uri="http://schemas.openxmlformats.org/drawingml/2006/table">
            <a:tbl>
              <a:tblPr firstRow="1" bandRow="1">
                <a:tableStyleId>{93296810-A885-4BE3-A3E7-6D5BEEA58F35}</a:tableStyleId>
              </a:tblPr>
              <a:tblGrid>
                <a:gridCol w="932180">
                  <a:extLst>
                    <a:ext uri="{9D8B030D-6E8A-4147-A177-3AD203B41FA5}">
                      <a16:colId xmlns:a16="http://schemas.microsoft.com/office/drawing/2014/main" val="3715014880"/>
                    </a:ext>
                  </a:extLst>
                </a:gridCol>
                <a:gridCol w="896874">
                  <a:extLst>
                    <a:ext uri="{9D8B030D-6E8A-4147-A177-3AD203B41FA5}">
                      <a16:colId xmlns:a16="http://schemas.microsoft.com/office/drawing/2014/main" val="3637542014"/>
                    </a:ext>
                  </a:extLst>
                </a:gridCol>
                <a:gridCol w="3342322">
                  <a:extLst>
                    <a:ext uri="{9D8B030D-6E8A-4147-A177-3AD203B41FA5}">
                      <a16:colId xmlns:a16="http://schemas.microsoft.com/office/drawing/2014/main" val="1724860975"/>
                    </a:ext>
                  </a:extLst>
                </a:gridCol>
              </a:tblGrid>
              <a:tr h="317647">
                <a:tc>
                  <a:txBody>
                    <a:bodyPr/>
                    <a:lstStyle/>
                    <a:p>
                      <a:pPr algn="ctr"/>
                      <a:r>
                        <a:rPr lang="en-GB" sz="1400" dirty="0"/>
                        <a:t>Date</a:t>
                      </a:r>
                    </a:p>
                  </a:txBody>
                  <a:tcPr anchor="ctr"/>
                </a:tc>
                <a:tc>
                  <a:txBody>
                    <a:bodyPr/>
                    <a:lstStyle/>
                    <a:p>
                      <a:pPr algn="ctr"/>
                      <a:r>
                        <a:rPr lang="en-GB" sz="1400"/>
                        <a:t>Lecture #</a:t>
                      </a:r>
                    </a:p>
                  </a:txBody>
                  <a:tcPr anchor="ctr"/>
                </a:tc>
                <a:tc>
                  <a:txBody>
                    <a:bodyPr/>
                    <a:lstStyle/>
                    <a:p>
                      <a:pPr algn="ctr"/>
                      <a:r>
                        <a:rPr lang="en-GB" sz="1400" dirty="0"/>
                        <a:t>Lecture topic</a:t>
                      </a:r>
                    </a:p>
                  </a:txBody>
                  <a:tcPr anchor="ctr"/>
                </a:tc>
                <a:extLst>
                  <a:ext uri="{0D108BD9-81ED-4DB2-BD59-A6C34878D82A}">
                    <a16:rowId xmlns:a16="http://schemas.microsoft.com/office/drawing/2014/main" val="3208510370"/>
                  </a:ext>
                </a:extLst>
              </a:tr>
              <a:tr h="317647">
                <a:tc>
                  <a:txBody>
                    <a:bodyPr/>
                    <a:lstStyle/>
                    <a:p>
                      <a:pPr algn="ctr" fontAlgn="ctr">
                        <a:buNone/>
                      </a:pPr>
                      <a:r>
                        <a:rPr lang="en-GB" sz="1100" b="0" i="0" u="none" strike="noStrike">
                          <a:solidFill>
                            <a:srgbClr val="000000"/>
                          </a:solidFill>
                          <a:effectLst/>
                          <a:latin typeface="Calibri" panose="020F0502020204030204" pitchFamily="34" charset="0"/>
                        </a:rPr>
                        <a:t>28/09/2026</a:t>
                      </a:r>
                    </a:p>
                  </a:txBody>
                  <a:tcPr marL="6350" marR="6350" marT="6350" marB="0" anchor="ctr"/>
                </a:tc>
                <a:tc>
                  <a:txBody>
                    <a:bodyPr/>
                    <a:lstStyle/>
                    <a:p>
                      <a:pPr algn="ctr"/>
                      <a:r>
                        <a:rPr lang="en-GB" sz="1200"/>
                        <a:t>1</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Introduction to ACNA4004</a:t>
                      </a:r>
                    </a:p>
                  </a:txBody>
                  <a:tcPr anchor="ctr"/>
                </a:tc>
                <a:extLst>
                  <a:ext uri="{0D108BD9-81ED-4DB2-BD59-A6C34878D82A}">
                    <a16:rowId xmlns:a16="http://schemas.microsoft.com/office/drawing/2014/main" val="878354627"/>
                  </a:ext>
                </a:extLst>
              </a:tr>
              <a:tr h="317647">
                <a:tc>
                  <a:txBody>
                    <a:bodyPr/>
                    <a:lstStyle/>
                    <a:p>
                      <a:pPr algn="ctr" fontAlgn="ctr">
                        <a:buNone/>
                      </a:pPr>
                      <a:r>
                        <a:rPr lang="en-GB" sz="1100" b="0" i="0" u="none" strike="noStrike">
                          <a:solidFill>
                            <a:srgbClr val="000000"/>
                          </a:solidFill>
                          <a:effectLst/>
                          <a:latin typeface="Calibri" panose="020F0502020204030204" pitchFamily="34" charset="0"/>
                        </a:rPr>
                        <a:t>05/10/2026</a:t>
                      </a:r>
                    </a:p>
                  </a:txBody>
                  <a:tcPr marL="6350" marR="6350" marT="6350" marB="0" anchor="ctr"/>
                </a:tc>
                <a:tc>
                  <a:txBody>
                    <a:bodyPr/>
                    <a:lstStyle/>
                    <a:p>
                      <a:pPr algn="ctr"/>
                      <a:r>
                        <a:rPr lang="en-GB" sz="1200"/>
                        <a:t>2</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Welcome to the Anthropocene</a:t>
                      </a:r>
                    </a:p>
                  </a:txBody>
                  <a:tcPr anchor="ctr"/>
                </a:tc>
                <a:extLst>
                  <a:ext uri="{0D108BD9-81ED-4DB2-BD59-A6C34878D82A}">
                    <a16:rowId xmlns:a16="http://schemas.microsoft.com/office/drawing/2014/main" val="3125832789"/>
                  </a:ext>
                </a:extLst>
              </a:tr>
              <a:tr h="317647">
                <a:tc>
                  <a:txBody>
                    <a:bodyPr/>
                    <a:lstStyle/>
                    <a:p>
                      <a:pPr algn="ctr" fontAlgn="ctr">
                        <a:buNone/>
                      </a:pPr>
                      <a:r>
                        <a:rPr lang="en-GB" sz="1100" b="0" i="0" u="none" strike="noStrike">
                          <a:solidFill>
                            <a:srgbClr val="000000"/>
                          </a:solidFill>
                          <a:effectLst/>
                          <a:latin typeface="Calibri" panose="020F0502020204030204" pitchFamily="34" charset="0"/>
                        </a:rPr>
                        <a:t>12/10/2026</a:t>
                      </a: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3</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Historical Challenges</a:t>
                      </a:r>
                    </a:p>
                  </a:txBody>
                  <a:tcPr anchor="ctr"/>
                </a:tc>
                <a:extLst>
                  <a:ext uri="{0D108BD9-81ED-4DB2-BD59-A6C34878D82A}">
                    <a16:rowId xmlns:a16="http://schemas.microsoft.com/office/drawing/2014/main" val="4114791203"/>
                  </a:ext>
                </a:extLst>
              </a:tr>
              <a:tr h="317647">
                <a:tc>
                  <a:txBody>
                    <a:bodyPr/>
                    <a:lstStyle/>
                    <a:p>
                      <a:pPr algn="ctr" fontAlgn="ctr">
                        <a:buNone/>
                      </a:pPr>
                      <a:r>
                        <a:rPr lang="en-GB" sz="1100" b="0" i="0" u="none" strike="noStrike">
                          <a:solidFill>
                            <a:srgbClr val="000000"/>
                          </a:solidFill>
                          <a:effectLst/>
                          <a:latin typeface="Calibri" panose="020F0502020204030204" pitchFamily="34" charset="0"/>
                        </a:rPr>
                        <a:t>19/10/2026</a:t>
                      </a: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4</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t>Fieldwork week</a:t>
                      </a:r>
                    </a:p>
                  </a:txBody>
                  <a:tcPr anchor="ctr"/>
                </a:tc>
                <a:extLst>
                  <a:ext uri="{0D108BD9-81ED-4DB2-BD59-A6C34878D82A}">
                    <a16:rowId xmlns:a16="http://schemas.microsoft.com/office/drawing/2014/main" val="1046811869"/>
                  </a:ext>
                </a:extLst>
              </a:tr>
              <a:tr h="317647">
                <a:tc>
                  <a:txBody>
                    <a:bodyPr/>
                    <a:lstStyle/>
                    <a:p>
                      <a:pPr algn="ctr" fontAlgn="ctr">
                        <a:buNone/>
                      </a:pPr>
                      <a:r>
                        <a:rPr lang="en-GB" sz="1100" b="0" i="0" u="none" strike="noStrike">
                          <a:solidFill>
                            <a:srgbClr val="000000"/>
                          </a:solidFill>
                          <a:effectLst/>
                          <a:latin typeface="Calibri" panose="020F0502020204030204" pitchFamily="34" charset="0"/>
                        </a:rPr>
                        <a:t>26/10/2026</a:t>
                      </a: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5</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Environmental Governance 1</a:t>
                      </a:r>
                    </a:p>
                  </a:txBody>
                  <a:tcPr anchor="ctr"/>
                </a:tc>
                <a:extLst>
                  <a:ext uri="{0D108BD9-81ED-4DB2-BD59-A6C34878D82A}">
                    <a16:rowId xmlns:a16="http://schemas.microsoft.com/office/drawing/2014/main" val="3475130723"/>
                  </a:ext>
                </a:extLst>
              </a:tr>
              <a:tr h="317647">
                <a:tc>
                  <a:txBody>
                    <a:bodyPr/>
                    <a:lstStyle/>
                    <a:p>
                      <a:pPr algn="ctr" fontAlgn="ctr">
                        <a:buNone/>
                      </a:pPr>
                      <a:r>
                        <a:rPr lang="en-GB" sz="1100" b="0" i="0" u="none" strike="noStrike">
                          <a:solidFill>
                            <a:srgbClr val="000000"/>
                          </a:solidFill>
                          <a:effectLst/>
                          <a:latin typeface="Calibri" panose="020F0502020204030204" pitchFamily="34" charset="0"/>
                        </a:rPr>
                        <a:t>02/11/2026</a:t>
                      </a: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6</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Environmental Governance 2</a:t>
                      </a:r>
                    </a:p>
                  </a:txBody>
                  <a:tcPr anchor="ctr"/>
                </a:tc>
                <a:extLst>
                  <a:ext uri="{0D108BD9-81ED-4DB2-BD59-A6C34878D82A}">
                    <a16:rowId xmlns:a16="http://schemas.microsoft.com/office/drawing/2014/main" val="1533722799"/>
                  </a:ext>
                </a:extLst>
              </a:tr>
              <a:tr h="317647">
                <a:tc>
                  <a:txBody>
                    <a:bodyPr/>
                    <a:lstStyle/>
                    <a:p>
                      <a:pPr algn="ctr" fontAlgn="ctr">
                        <a:buNone/>
                      </a:pPr>
                      <a:r>
                        <a:rPr lang="en-GB" sz="1100" b="0" i="0" u="none" strike="noStrike">
                          <a:solidFill>
                            <a:srgbClr val="000000"/>
                          </a:solidFill>
                          <a:effectLst/>
                          <a:latin typeface="Calibri" panose="020F0502020204030204" pitchFamily="34" charset="0"/>
                        </a:rPr>
                        <a:t>09/11/2026</a:t>
                      </a: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7</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Grassroots activism (Environment Centre)</a:t>
                      </a:r>
                    </a:p>
                  </a:txBody>
                  <a:tcPr anchor="ctr"/>
                </a:tc>
                <a:extLst>
                  <a:ext uri="{0D108BD9-81ED-4DB2-BD59-A6C34878D82A}">
                    <a16:rowId xmlns:a16="http://schemas.microsoft.com/office/drawing/2014/main" val="2292846970"/>
                  </a:ext>
                </a:extLst>
              </a:tr>
              <a:tr h="317647">
                <a:tc>
                  <a:txBody>
                    <a:bodyPr/>
                    <a:lstStyle/>
                    <a:p>
                      <a:pPr algn="ctr" fontAlgn="ctr">
                        <a:buNone/>
                      </a:pPr>
                      <a:r>
                        <a:rPr lang="en-GB" sz="1100" b="0" i="0" u="none" strike="noStrike">
                          <a:solidFill>
                            <a:srgbClr val="000000"/>
                          </a:solidFill>
                          <a:effectLst/>
                          <a:latin typeface="Calibri" panose="020F0502020204030204" pitchFamily="34" charset="0"/>
                        </a:rPr>
                        <a:t>16/11/2026</a:t>
                      </a: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8</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Skills week</a:t>
                      </a:r>
                    </a:p>
                  </a:txBody>
                  <a:tcPr anchor="ctr"/>
                </a:tc>
                <a:extLst>
                  <a:ext uri="{0D108BD9-81ED-4DB2-BD59-A6C34878D82A}">
                    <a16:rowId xmlns:a16="http://schemas.microsoft.com/office/drawing/2014/main" val="2342265351"/>
                  </a:ext>
                </a:extLst>
              </a:tr>
              <a:tr h="317647">
                <a:tc>
                  <a:txBody>
                    <a:bodyPr/>
                    <a:lstStyle/>
                    <a:p>
                      <a:pPr algn="ctr" fontAlgn="ctr">
                        <a:buNone/>
                      </a:pPr>
                      <a:r>
                        <a:rPr lang="en-GB" sz="1100" b="0" i="0" u="none" strike="noStrike">
                          <a:solidFill>
                            <a:srgbClr val="000000"/>
                          </a:solidFill>
                          <a:effectLst/>
                          <a:latin typeface="Calibri" panose="020F0502020204030204" pitchFamily="34" charset="0"/>
                        </a:rPr>
                        <a:t>23/11/2026</a:t>
                      </a: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9</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Wicked Problems</a:t>
                      </a:r>
                    </a:p>
                  </a:txBody>
                  <a:tcPr anchor="ctr"/>
                </a:tc>
                <a:extLst>
                  <a:ext uri="{0D108BD9-81ED-4DB2-BD59-A6C34878D82A}">
                    <a16:rowId xmlns:a16="http://schemas.microsoft.com/office/drawing/2014/main" val="3951085911"/>
                  </a:ext>
                </a:extLst>
              </a:tr>
              <a:tr h="317647">
                <a:tc>
                  <a:txBody>
                    <a:bodyPr/>
                    <a:lstStyle/>
                    <a:p>
                      <a:pPr algn="ctr" fontAlgn="ctr">
                        <a:buNone/>
                      </a:pPr>
                      <a:r>
                        <a:rPr lang="en-GB" sz="1100" b="0" i="0" u="none" strike="noStrike">
                          <a:solidFill>
                            <a:srgbClr val="000000"/>
                          </a:solidFill>
                          <a:effectLst/>
                          <a:latin typeface="Calibri" panose="020F0502020204030204" pitchFamily="34" charset="0"/>
                        </a:rPr>
                        <a:t>30/11/2026</a:t>
                      </a: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10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Industry 4.0</a:t>
                      </a:r>
                    </a:p>
                  </a:txBody>
                  <a:tcPr anchor="ctr"/>
                </a:tc>
                <a:extLst>
                  <a:ext uri="{0D108BD9-81ED-4DB2-BD59-A6C34878D82A}">
                    <a16:rowId xmlns:a16="http://schemas.microsoft.com/office/drawing/2014/main" val="2732335151"/>
                  </a:ext>
                </a:extLst>
              </a:tr>
              <a:tr h="317647">
                <a:tc>
                  <a:txBody>
                    <a:bodyPr/>
                    <a:lstStyle/>
                    <a:p>
                      <a:pPr algn="ctr" fontAlgn="ctr">
                        <a:buNone/>
                      </a:pPr>
                      <a:r>
                        <a:rPr lang="en-GB" sz="1100" b="0" i="0" u="none" strike="noStrike" dirty="0">
                          <a:solidFill>
                            <a:srgbClr val="000000"/>
                          </a:solidFill>
                          <a:effectLst/>
                          <a:latin typeface="Calibri" panose="020F0502020204030204" pitchFamily="34" charset="0"/>
                        </a:rPr>
                        <a:t>07/12/2026</a:t>
                      </a:r>
                    </a:p>
                  </a:txBody>
                  <a:tcPr marL="6350" marR="6350" marT="6350" marB="0"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11</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i="0" dirty="0"/>
                        <a:t>Industry 4.0 practical</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00990291"/>
                  </a:ext>
                </a:extLst>
              </a:tr>
              <a:tr h="317647">
                <a:tc>
                  <a:txBody>
                    <a:bodyPr/>
                    <a:lstStyle/>
                    <a:p>
                      <a:pPr algn="ctr" fontAlgn="ctr"/>
                      <a:r>
                        <a:rPr lang="en-GB" sz="1100" b="0" i="0" u="none" strike="noStrike" dirty="0">
                          <a:solidFill>
                            <a:srgbClr val="000000"/>
                          </a:solidFill>
                          <a:effectLst/>
                          <a:latin typeface="Calibri" panose="020F0502020204030204" pitchFamily="34" charset="0"/>
                        </a:rPr>
                        <a:t>04/01/2027</a:t>
                      </a:r>
                    </a:p>
                  </a:txBody>
                  <a:tcPr marL="6350" marR="6350" marT="6350" marB="0" anchor="ct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12</a:t>
                      </a:r>
                    </a:p>
                  </a:txBody>
                  <a:tcPr anchor="ct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Equality and Environmental Justice</a:t>
                      </a:r>
                    </a:p>
                  </a:txBody>
                  <a:tcPr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048740488"/>
                  </a:ext>
                </a:extLst>
              </a:tr>
              <a:tr h="317647">
                <a:tc>
                  <a:txBody>
                    <a:bodyPr/>
                    <a:lstStyle/>
                    <a:p>
                      <a:pPr algn="ctr" fontAlgn="ctr"/>
                      <a:r>
                        <a:rPr lang="en-GB" sz="1100" b="0" i="0" u="none" strike="noStrike" dirty="0">
                          <a:solidFill>
                            <a:srgbClr val="000000"/>
                          </a:solidFill>
                          <a:effectLst/>
                          <a:latin typeface="Calibri" panose="020F0502020204030204" pitchFamily="34" charset="0"/>
                        </a:rPr>
                        <a:t>11/01/2027</a:t>
                      </a: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t>13</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Env Governance in Wales</a:t>
                      </a:r>
                    </a:p>
                  </a:txBody>
                  <a:tcPr anchor="ctr"/>
                </a:tc>
                <a:extLst>
                  <a:ext uri="{0D108BD9-81ED-4DB2-BD59-A6C34878D82A}">
                    <a16:rowId xmlns:a16="http://schemas.microsoft.com/office/drawing/2014/main" val="1103666272"/>
                  </a:ext>
                </a:extLst>
              </a:tr>
              <a:tr h="317647">
                <a:tc>
                  <a:txBody>
                    <a:bodyPr/>
                    <a:lstStyle/>
                    <a:p>
                      <a:pPr algn="ctr" fontAlgn="ctr"/>
                      <a:r>
                        <a:rPr lang="en-GB" sz="1100" b="0" i="0" u="none" strike="noStrike" dirty="0">
                          <a:solidFill>
                            <a:srgbClr val="000000"/>
                          </a:solidFill>
                          <a:effectLst/>
                          <a:latin typeface="Calibri" panose="020F0502020204030204" pitchFamily="34" charset="0"/>
                        </a:rPr>
                        <a:t>18/01/2027</a:t>
                      </a: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t>14</a:t>
                      </a:r>
                    </a:p>
                  </a:txBody>
                  <a:tcPr anchor="ctr"/>
                </a:tc>
                <a:tc>
                  <a:txBody>
                    <a:bodyPr/>
                    <a:lstStyle/>
                    <a:p>
                      <a:pPr algn="ctr"/>
                      <a:r>
                        <a:rPr lang="en-GB" sz="1400" i="1" dirty="0"/>
                        <a:t>Environmental Issue of your choice</a:t>
                      </a:r>
                    </a:p>
                  </a:txBody>
                  <a:tcPr anchor="ctr"/>
                </a:tc>
                <a:extLst>
                  <a:ext uri="{0D108BD9-81ED-4DB2-BD59-A6C34878D82A}">
                    <a16:rowId xmlns:a16="http://schemas.microsoft.com/office/drawing/2014/main" val="3881628464"/>
                  </a:ext>
                </a:extLst>
              </a:tr>
            </a:tbl>
          </a:graphicData>
        </a:graphic>
      </p:graphicFrame>
      <p:pic>
        <p:nvPicPr>
          <p:cNvPr id="11" name="Picture 10" descr="Plant growing in a concrete crack">
            <a:extLst>
              <a:ext uri="{FF2B5EF4-FFF2-40B4-BE49-F238E27FC236}">
                <a16:creationId xmlns:a16="http://schemas.microsoft.com/office/drawing/2014/main" id="{CDC57D8D-8F2C-3ECC-54B1-1401800DD892}"/>
              </a:ext>
            </a:extLst>
          </p:cNvPr>
          <p:cNvPicPr>
            <a:picLocks noChangeAspect="1"/>
          </p:cNvPicPr>
          <p:nvPr/>
        </p:nvPicPr>
        <p:blipFill rotWithShape="1">
          <a:blip r:embed="rId3"/>
          <a:srcRect l="20974" r="39608" b="-1"/>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A2D86128-627C-CDAF-0130-E754A86682C9}"/>
              </a:ext>
            </a:extLst>
          </p:cNvPr>
          <p:cNvSpPr txBox="1"/>
          <p:nvPr/>
        </p:nvSpPr>
        <p:spPr>
          <a:xfrm>
            <a:off x="-1" y="6466114"/>
            <a:ext cx="10712741" cy="369332"/>
          </a:xfrm>
          <a:prstGeom prst="rect">
            <a:avLst/>
          </a:prstGeom>
          <a:noFill/>
        </p:spPr>
        <p:txBody>
          <a:bodyPr wrap="square" rtlCol="0">
            <a:spAutoFit/>
          </a:bodyPr>
          <a:lstStyle/>
          <a:p>
            <a:r>
              <a:rPr lang="fr-FR" dirty="0"/>
              <a:t>A. Cunningham			Lecture 1: Introduction to </a:t>
            </a:r>
            <a:r>
              <a:rPr lang="en-GB" dirty="0"/>
              <a:t>ACNA4004</a:t>
            </a:r>
            <a:r>
              <a:rPr lang="fr-FR" dirty="0"/>
              <a:t> </a:t>
            </a:r>
            <a:endParaRPr lang="en-GB" dirty="0"/>
          </a:p>
        </p:txBody>
      </p:sp>
      <p:sp>
        <p:nvSpPr>
          <p:cNvPr id="3" name="TextBox 2">
            <a:extLst>
              <a:ext uri="{FF2B5EF4-FFF2-40B4-BE49-F238E27FC236}">
                <a16:creationId xmlns:a16="http://schemas.microsoft.com/office/drawing/2014/main" id="{5C97D259-C210-48AB-7C61-CFC306A4650C}"/>
              </a:ext>
            </a:extLst>
          </p:cNvPr>
          <p:cNvSpPr txBox="1"/>
          <p:nvPr/>
        </p:nvSpPr>
        <p:spPr>
          <a:xfrm>
            <a:off x="10628852" y="0"/>
            <a:ext cx="1557536" cy="369332"/>
          </a:xfrm>
          <a:prstGeom prst="rect">
            <a:avLst/>
          </a:prstGeom>
          <a:noFill/>
        </p:spPr>
        <p:txBody>
          <a:bodyPr wrap="square" rtlCol="0">
            <a:spAutoFit/>
          </a:bodyPr>
          <a:lstStyle/>
          <a:p>
            <a:r>
              <a:rPr lang="en-GB" dirty="0"/>
              <a:t>28/09/2026</a:t>
            </a:r>
          </a:p>
        </p:txBody>
      </p:sp>
      <p:sp>
        <p:nvSpPr>
          <p:cNvPr id="4" name="TextBox 3">
            <a:extLst>
              <a:ext uri="{FF2B5EF4-FFF2-40B4-BE49-F238E27FC236}">
                <a16:creationId xmlns:a16="http://schemas.microsoft.com/office/drawing/2014/main" id="{8E2DBD13-5F5E-366A-C531-E289684673B4}"/>
              </a:ext>
            </a:extLst>
          </p:cNvPr>
          <p:cNvSpPr txBox="1"/>
          <p:nvPr/>
        </p:nvSpPr>
        <p:spPr>
          <a:xfrm>
            <a:off x="4905796" y="5740263"/>
            <a:ext cx="6119190" cy="400110"/>
          </a:xfrm>
          <a:prstGeom prst="rect">
            <a:avLst/>
          </a:prstGeom>
          <a:noFill/>
        </p:spPr>
        <p:txBody>
          <a:bodyPr wrap="square">
            <a:spAutoFit/>
          </a:bodyPr>
          <a:lstStyle/>
          <a:p>
            <a:pPr algn="ctr"/>
            <a:r>
              <a:rPr lang="en-GB" sz="2000" b="1" i="1" dirty="0"/>
              <a:t>Subject to change</a:t>
            </a:r>
          </a:p>
        </p:txBody>
      </p:sp>
    </p:spTree>
    <p:extLst>
      <p:ext uri="{BB962C8B-B14F-4D97-AF65-F5344CB8AC3E}">
        <p14:creationId xmlns:p14="http://schemas.microsoft.com/office/powerpoint/2010/main" val="34080666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6</a:t>
            </a:fld>
            <a:r>
              <a:rPr lang="en-GB" dirty="0"/>
              <a:t> / 14</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2026/2027		</a:t>
            </a:r>
            <a:r>
              <a:rPr lang="fr-FR" b="1" dirty="0"/>
              <a:t>Module </a:t>
            </a:r>
            <a:r>
              <a:rPr lang="en-GB" b="1" dirty="0"/>
              <a:t>Assessment</a:t>
            </a:r>
          </a:p>
        </p:txBody>
      </p:sp>
      <p:pic>
        <p:nvPicPr>
          <p:cNvPr id="11" name="Picture 10" descr="Plant growing in a concrete crack">
            <a:extLst>
              <a:ext uri="{FF2B5EF4-FFF2-40B4-BE49-F238E27FC236}">
                <a16:creationId xmlns:a16="http://schemas.microsoft.com/office/drawing/2014/main" id="{CDC57D8D-8F2C-3ECC-54B1-1401800DD892}"/>
              </a:ext>
            </a:extLst>
          </p:cNvPr>
          <p:cNvPicPr>
            <a:picLocks noChangeAspect="1"/>
          </p:cNvPicPr>
          <p:nvPr/>
        </p:nvPicPr>
        <p:blipFill rotWithShape="1">
          <a:blip r:embed="rId2"/>
          <a:srcRect l="20974" r="39608" b="-1"/>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2" name="TextBox 11">
            <a:extLst>
              <a:ext uri="{FF2B5EF4-FFF2-40B4-BE49-F238E27FC236}">
                <a16:creationId xmlns:a16="http://schemas.microsoft.com/office/drawing/2014/main" id="{38C4A143-C346-A5D7-3DFF-2CAF7FBCDBED}"/>
              </a:ext>
            </a:extLst>
          </p:cNvPr>
          <p:cNvSpPr txBox="1"/>
          <p:nvPr/>
        </p:nvSpPr>
        <p:spPr>
          <a:xfrm>
            <a:off x="3307743" y="870339"/>
            <a:ext cx="8884257" cy="5262979"/>
          </a:xfrm>
          <a:prstGeom prst="rect">
            <a:avLst/>
          </a:prstGeom>
          <a:noFill/>
        </p:spPr>
        <p:txBody>
          <a:bodyPr wrap="square" rtlCol="0">
            <a:spAutoFit/>
          </a:bodyPr>
          <a:lstStyle/>
          <a:p>
            <a:r>
              <a:rPr lang="en-GB" sz="2400" dirty="0"/>
              <a:t>Assessment details can be found in the Module Descriptor, via Moodle:</a:t>
            </a:r>
          </a:p>
          <a:p>
            <a:pPr algn="ctr"/>
            <a:r>
              <a:rPr lang="en-GB" sz="2400" dirty="0">
                <a:hlinkClick r:id="rId3"/>
              </a:rPr>
              <a:t>https://moodle.uwtsd.ac.uk/course/view.php?id=10063</a:t>
            </a:r>
            <a:endParaRPr lang="en-GB" sz="2400" dirty="0"/>
          </a:p>
          <a:p>
            <a:pPr algn="ctr"/>
            <a:endParaRPr lang="en-GB" sz="2400" dirty="0"/>
          </a:p>
          <a:p>
            <a:r>
              <a:rPr lang="en-GB" sz="2400" dirty="0"/>
              <a:t>This module be assessed via coursework:</a:t>
            </a:r>
          </a:p>
          <a:p>
            <a:pPr lvl="1"/>
            <a:r>
              <a:rPr lang="en-GB" sz="2400" dirty="0"/>
              <a:t>- Two assessments</a:t>
            </a:r>
          </a:p>
          <a:p>
            <a:pPr marL="800100" lvl="1" indent="-342900">
              <a:buFontTx/>
              <a:buChar char="-"/>
            </a:pPr>
            <a:r>
              <a:rPr lang="en-GB" sz="2400" dirty="0"/>
              <a:t>1 x E-portfolio</a:t>
            </a:r>
          </a:p>
          <a:p>
            <a:pPr marL="800100" lvl="1" indent="-342900">
              <a:buFontTx/>
              <a:buChar char="-"/>
            </a:pPr>
            <a:r>
              <a:rPr lang="en-GB" sz="2400" dirty="0"/>
              <a:t>1 x Group presentation</a:t>
            </a:r>
          </a:p>
          <a:p>
            <a:endParaRPr lang="en-GB" sz="2400" dirty="0"/>
          </a:p>
          <a:p>
            <a:r>
              <a:rPr lang="en-GB" sz="2400" dirty="0"/>
              <a:t>Assessment 1: </a:t>
            </a:r>
            <a:r>
              <a:rPr lang="en-GB" sz="2400" dirty="0">
                <a:effectLst/>
                <a:latin typeface="Arial" panose="020B0604020202020204" pitchFamily="34" charset="0"/>
                <a:ea typeface="Times New Roman" panose="02020603050405020304" pitchFamily="18" charset="0"/>
              </a:rPr>
              <a:t>Your key contemporary concern</a:t>
            </a:r>
            <a:endParaRPr lang="en-GB" sz="2400" dirty="0"/>
          </a:p>
          <a:p>
            <a:endParaRPr lang="en-GB" sz="2400" dirty="0"/>
          </a:p>
          <a:p>
            <a:endParaRPr lang="en-GB" sz="2400" dirty="0"/>
          </a:p>
          <a:p>
            <a:r>
              <a:rPr lang="en-GB" sz="2400" dirty="0"/>
              <a:t>Assessment 2: Group Presentation – An analysis of Citizen Science</a:t>
            </a:r>
          </a:p>
          <a:p>
            <a:endParaRPr lang="en-GB" sz="2400" dirty="0"/>
          </a:p>
        </p:txBody>
      </p:sp>
      <p:graphicFrame>
        <p:nvGraphicFramePr>
          <p:cNvPr id="10" name="Table 9">
            <a:extLst>
              <a:ext uri="{FF2B5EF4-FFF2-40B4-BE49-F238E27FC236}">
                <a16:creationId xmlns:a16="http://schemas.microsoft.com/office/drawing/2014/main" id="{FA664CA1-187C-FBDA-7F32-31E636BE9F50}"/>
              </a:ext>
            </a:extLst>
          </p:cNvPr>
          <p:cNvGraphicFramePr>
            <a:graphicFrameLocks noGrp="1"/>
          </p:cNvGraphicFramePr>
          <p:nvPr>
            <p:extLst>
              <p:ext uri="{D42A27DB-BD31-4B8C-83A1-F6EECF244321}">
                <p14:modId xmlns:p14="http://schemas.microsoft.com/office/powerpoint/2010/main" val="860024342"/>
              </p:ext>
            </p:extLst>
          </p:nvPr>
        </p:nvGraphicFramePr>
        <p:xfrm>
          <a:off x="3875712" y="4671202"/>
          <a:ext cx="5793238" cy="396240"/>
        </p:xfrm>
        <a:graphic>
          <a:graphicData uri="http://schemas.openxmlformats.org/drawingml/2006/table">
            <a:tbl>
              <a:tblPr firstRow="1" firstCol="1" bandRow="1"/>
              <a:tblGrid>
                <a:gridCol w="1968179">
                  <a:extLst>
                    <a:ext uri="{9D8B030D-6E8A-4147-A177-3AD203B41FA5}">
                      <a16:colId xmlns:a16="http://schemas.microsoft.com/office/drawing/2014/main" val="4209207646"/>
                    </a:ext>
                  </a:extLst>
                </a:gridCol>
                <a:gridCol w="1200447">
                  <a:extLst>
                    <a:ext uri="{9D8B030D-6E8A-4147-A177-3AD203B41FA5}">
                      <a16:colId xmlns:a16="http://schemas.microsoft.com/office/drawing/2014/main" val="2973949319"/>
                    </a:ext>
                  </a:extLst>
                </a:gridCol>
                <a:gridCol w="1136528">
                  <a:extLst>
                    <a:ext uri="{9D8B030D-6E8A-4147-A177-3AD203B41FA5}">
                      <a16:colId xmlns:a16="http://schemas.microsoft.com/office/drawing/2014/main" val="2695667764"/>
                    </a:ext>
                  </a:extLst>
                </a:gridCol>
                <a:gridCol w="1488084">
                  <a:extLst>
                    <a:ext uri="{9D8B030D-6E8A-4147-A177-3AD203B41FA5}">
                      <a16:colId xmlns:a16="http://schemas.microsoft.com/office/drawing/2014/main" val="3835927771"/>
                    </a:ext>
                  </a:extLst>
                </a:gridCol>
              </a:tblGrid>
              <a:tr h="198120">
                <a:tc>
                  <a:txBody>
                    <a:bodyPr/>
                    <a:lstStyle/>
                    <a:p>
                      <a:pPr algn="ctr" hangingPunct="0"/>
                      <a:r>
                        <a:rPr lang="en-GB" sz="1100" b="1">
                          <a:effectLst/>
                          <a:latin typeface="Arial" panose="020B0604020202020204" pitchFamily="34" charset="0"/>
                          <a:ea typeface="Times New Roman" panose="02020603050405020304" pitchFamily="18" charset="0"/>
                        </a:rPr>
                        <a:t>Mode of assessment</a:t>
                      </a:r>
                      <a:endParaRPr lang="en-GB"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100" b="1">
                          <a:effectLst/>
                          <a:latin typeface="Arial" panose="020B0604020202020204" pitchFamily="34" charset="0"/>
                          <a:ea typeface="Times New Roman" panose="02020603050405020304" pitchFamily="18" charset="0"/>
                        </a:rPr>
                        <a:t>Volume</a:t>
                      </a:r>
                      <a:endParaRPr lang="en-GB"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100" b="1" dirty="0">
                          <a:effectLst/>
                          <a:latin typeface="Arial" panose="020B0604020202020204" pitchFamily="34" charset="0"/>
                          <a:ea typeface="Times New Roman" panose="02020603050405020304" pitchFamily="18" charset="0"/>
                        </a:rPr>
                        <a:t>Weighting</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100" b="1" kern="1200" dirty="0">
                          <a:solidFill>
                            <a:schemeClr val="tx1"/>
                          </a:solidFill>
                          <a:effectLst/>
                          <a:latin typeface="Arial" panose="020B0604020202020204" pitchFamily="34" charset="0"/>
                          <a:ea typeface="Times New Roman" panose="02020603050405020304" pitchFamily="18" charset="0"/>
                          <a:cs typeface="+mn-cs"/>
                        </a:rPr>
                        <a:t>Due</a:t>
                      </a:r>
                      <a:r>
                        <a:rPr lang="en-GB" sz="1200" b="1" dirty="0">
                          <a:effectLst/>
                          <a:latin typeface="Times New Roman" panose="02020603050405020304" pitchFamily="18" charset="0"/>
                          <a:ea typeface="Times New Roman" panose="02020603050405020304" pitchFamily="18" charset="0"/>
                        </a:rPr>
                        <a:t> </a:t>
                      </a:r>
                      <a:r>
                        <a:rPr lang="en-GB" sz="1100" b="1" kern="1200" dirty="0">
                          <a:solidFill>
                            <a:schemeClr val="tx1"/>
                          </a:solidFill>
                          <a:effectLst/>
                          <a:latin typeface="Arial" panose="020B0604020202020204" pitchFamily="34" charset="0"/>
                          <a:ea typeface="Times New Roman" panose="02020603050405020304" pitchFamily="18" charset="0"/>
                          <a:cs typeface="+mn-cs"/>
                        </a:rPr>
                        <a:t>Date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0921655"/>
                  </a:ext>
                </a:extLst>
              </a:tr>
              <a:tr h="198120">
                <a:tc>
                  <a:txBody>
                    <a:bodyPr/>
                    <a:lstStyle/>
                    <a:p>
                      <a:pPr algn="ctr" hangingPunct="0"/>
                      <a:r>
                        <a:rPr lang="en-GB" sz="1100" dirty="0">
                          <a:effectLst/>
                          <a:latin typeface="Arial" panose="020B0604020202020204" pitchFamily="34" charset="0"/>
                          <a:ea typeface="Times New Roman" panose="02020603050405020304" pitchFamily="18" charset="0"/>
                        </a:rPr>
                        <a:t>E-portfolio</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100" dirty="0">
                          <a:effectLst/>
                          <a:latin typeface="Arial" panose="020B0604020202020204" pitchFamily="34" charset="0"/>
                          <a:ea typeface="Times New Roman" panose="02020603050405020304" pitchFamily="18" charset="0"/>
                        </a:rPr>
                        <a:t>2000 words</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100" dirty="0">
                          <a:effectLst/>
                          <a:latin typeface="Arial" panose="020B0604020202020204" pitchFamily="34" charset="0"/>
                          <a:ea typeface="Times New Roman" panose="02020603050405020304" pitchFamily="18" charset="0"/>
                        </a:rPr>
                        <a:t>50%</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200" dirty="0">
                          <a:effectLst/>
                          <a:latin typeface="Times New Roman" panose="02020603050405020304" pitchFamily="18" charset="0"/>
                          <a:ea typeface="Times New Roman" panose="02020603050405020304" pitchFamily="18" charset="0"/>
                        </a:rPr>
                        <a:t>11</a:t>
                      </a:r>
                      <a:r>
                        <a:rPr lang="en-GB" sz="1200" baseline="30000" dirty="0">
                          <a:effectLst/>
                          <a:latin typeface="Times New Roman" panose="02020603050405020304" pitchFamily="18" charset="0"/>
                          <a:ea typeface="Times New Roman" panose="02020603050405020304" pitchFamily="18" charset="0"/>
                        </a:rPr>
                        <a:t>th</a:t>
                      </a:r>
                      <a:r>
                        <a:rPr lang="en-GB" sz="1200" dirty="0">
                          <a:effectLst/>
                          <a:latin typeface="Times New Roman" panose="02020603050405020304" pitchFamily="18" charset="0"/>
                          <a:ea typeface="Times New Roman" panose="02020603050405020304" pitchFamily="18" charset="0"/>
                        </a:rPr>
                        <a:t> January 2027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5329825"/>
                  </a:ext>
                </a:extLst>
              </a:tr>
            </a:tbl>
          </a:graphicData>
        </a:graphic>
      </p:graphicFrame>
      <p:graphicFrame>
        <p:nvGraphicFramePr>
          <p:cNvPr id="14" name="Table 13">
            <a:extLst>
              <a:ext uri="{FF2B5EF4-FFF2-40B4-BE49-F238E27FC236}">
                <a16:creationId xmlns:a16="http://schemas.microsoft.com/office/drawing/2014/main" id="{963646D8-865C-4F61-7D71-FFA702713B08}"/>
              </a:ext>
            </a:extLst>
          </p:cNvPr>
          <p:cNvGraphicFramePr>
            <a:graphicFrameLocks noGrp="1"/>
          </p:cNvGraphicFramePr>
          <p:nvPr>
            <p:extLst>
              <p:ext uri="{D42A27DB-BD31-4B8C-83A1-F6EECF244321}">
                <p14:modId xmlns:p14="http://schemas.microsoft.com/office/powerpoint/2010/main" val="1984329998"/>
              </p:ext>
            </p:extLst>
          </p:nvPr>
        </p:nvGraphicFramePr>
        <p:xfrm>
          <a:off x="3875711" y="5796796"/>
          <a:ext cx="5793240" cy="396240"/>
        </p:xfrm>
        <a:graphic>
          <a:graphicData uri="http://schemas.openxmlformats.org/drawingml/2006/table">
            <a:tbl>
              <a:tblPr firstRow="1" firstCol="1" bandRow="1"/>
              <a:tblGrid>
                <a:gridCol w="1545273">
                  <a:extLst>
                    <a:ext uri="{9D8B030D-6E8A-4147-A177-3AD203B41FA5}">
                      <a16:colId xmlns:a16="http://schemas.microsoft.com/office/drawing/2014/main" val="1285055746"/>
                    </a:ext>
                  </a:extLst>
                </a:gridCol>
                <a:gridCol w="1638935">
                  <a:extLst>
                    <a:ext uri="{9D8B030D-6E8A-4147-A177-3AD203B41FA5}">
                      <a16:colId xmlns:a16="http://schemas.microsoft.com/office/drawing/2014/main" val="3376404919"/>
                    </a:ext>
                  </a:extLst>
                </a:gridCol>
                <a:gridCol w="1129781">
                  <a:extLst>
                    <a:ext uri="{9D8B030D-6E8A-4147-A177-3AD203B41FA5}">
                      <a16:colId xmlns:a16="http://schemas.microsoft.com/office/drawing/2014/main" val="1009116033"/>
                    </a:ext>
                  </a:extLst>
                </a:gridCol>
                <a:gridCol w="1479251">
                  <a:extLst>
                    <a:ext uri="{9D8B030D-6E8A-4147-A177-3AD203B41FA5}">
                      <a16:colId xmlns:a16="http://schemas.microsoft.com/office/drawing/2014/main" val="296189410"/>
                    </a:ext>
                  </a:extLst>
                </a:gridCol>
              </a:tblGrid>
              <a:tr h="0">
                <a:tc>
                  <a:txBody>
                    <a:bodyPr/>
                    <a:lstStyle/>
                    <a:p>
                      <a:pPr algn="ctr" hangingPunct="0"/>
                      <a:r>
                        <a:rPr lang="en-GB" sz="1100" b="1">
                          <a:effectLst/>
                          <a:latin typeface="Arial" panose="020B0604020202020204" pitchFamily="34" charset="0"/>
                          <a:ea typeface="Times New Roman" panose="02020603050405020304" pitchFamily="18" charset="0"/>
                        </a:rPr>
                        <a:t>Mode of assessment</a:t>
                      </a:r>
                      <a:endParaRPr lang="en-GB"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100" b="1">
                          <a:effectLst/>
                          <a:latin typeface="Arial" panose="020B0604020202020204" pitchFamily="34" charset="0"/>
                          <a:ea typeface="Times New Roman" panose="02020603050405020304" pitchFamily="18" charset="0"/>
                        </a:rPr>
                        <a:t>Volume</a:t>
                      </a:r>
                      <a:endParaRPr lang="en-GB"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100" b="1" dirty="0">
                          <a:effectLst/>
                          <a:latin typeface="Arial" panose="020B0604020202020204" pitchFamily="34" charset="0"/>
                          <a:ea typeface="Times New Roman" panose="02020603050405020304" pitchFamily="18" charset="0"/>
                        </a:rPr>
                        <a:t>Weighting</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200" b="1" kern="1200" dirty="0">
                          <a:solidFill>
                            <a:schemeClr val="tx1"/>
                          </a:solidFill>
                          <a:effectLst/>
                          <a:latin typeface="Arial" panose="020B0604020202020204" pitchFamily="34" charset="0"/>
                          <a:ea typeface="Times New Roman" panose="02020603050405020304" pitchFamily="18" charset="0"/>
                          <a:cs typeface="+mn-cs"/>
                        </a:rPr>
                        <a:t>Due</a:t>
                      </a:r>
                      <a:r>
                        <a:rPr lang="en-GB" sz="1400" b="1" dirty="0">
                          <a:effectLst/>
                          <a:latin typeface="Times New Roman" panose="02020603050405020304" pitchFamily="18" charset="0"/>
                          <a:ea typeface="Times New Roman" panose="02020603050405020304" pitchFamily="18" charset="0"/>
                        </a:rPr>
                        <a:t> </a:t>
                      </a:r>
                      <a:r>
                        <a:rPr lang="en-GB" sz="1200" b="1" kern="1200" dirty="0">
                          <a:solidFill>
                            <a:schemeClr val="tx1"/>
                          </a:solidFill>
                          <a:effectLst/>
                          <a:latin typeface="Arial" panose="020B0604020202020204" pitchFamily="34" charset="0"/>
                          <a:ea typeface="Times New Roman" panose="02020603050405020304" pitchFamily="18" charset="0"/>
                          <a:cs typeface="+mn-cs"/>
                        </a:rPr>
                        <a:t>Date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970329"/>
                  </a:ext>
                </a:extLst>
              </a:tr>
              <a:tr h="0">
                <a:tc>
                  <a:txBody>
                    <a:bodyPr/>
                    <a:lstStyle/>
                    <a:p>
                      <a:pPr algn="ctr" hangingPunct="0"/>
                      <a:r>
                        <a:rPr lang="en-GB" sz="1100" dirty="0">
                          <a:effectLst/>
                          <a:latin typeface="Arial" panose="020B0604020202020204" pitchFamily="34" charset="0"/>
                          <a:ea typeface="Times New Roman" panose="02020603050405020304" pitchFamily="18" charset="0"/>
                        </a:rPr>
                        <a:t>Group presentation</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100" dirty="0">
                          <a:effectLst/>
                          <a:latin typeface="Arial" panose="020B0604020202020204" pitchFamily="34" charset="0"/>
                          <a:ea typeface="Times New Roman" panose="02020603050405020304" pitchFamily="18" charset="0"/>
                        </a:rPr>
                        <a:t>2 mins plus 1000 words</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100" dirty="0">
                          <a:effectLst/>
                          <a:latin typeface="Arial" panose="020B0604020202020204" pitchFamily="34" charset="0"/>
                          <a:ea typeface="Times New Roman" panose="02020603050405020304" pitchFamily="18" charset="0"/>
                        </a:rPr>
                        <a:t>50%</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200" dirty="0">
                          <a:effectLst/>
                          <a:latin typeface="Times New Roman" panose="02020603050405020304" pitchFamily="18" charset="0"/>
                          <a:ea typeface="Times New Roman" panose="02020603050405020304" pitchFamily="18" charset="0"/>
                        </a:rPr>
                        <a:t>24</a:t>
                      </a:r>
                      <a:r>
                        <a:rPr lang="en-GB" sz="1200" baseline="30000" dirty="0">
                          <a:effectLst/>
                          <a:latin typeface="Times New Roman" panose="02020603050405020304" pitchFamily="18" charset="0"/>
                          <a:ea typeface="Times New Roman" panose="02020603050405020304" pitchFamily="18" charset="0"/>
                        </a:rPr>
                        <a:t>th</a:t>
                      </a:r>
                      <a:r>
                        <a:rPr lang="en-GB" sz="1200" dirty="0">
                          <a:effectLst/>
                          <a:latin typeface="Times New Roman" panose="02020603050405020304" pitchFamily="18" charset="0"/>
                          <a:ea typeface="Times New Roman" panose="02020603050405020304" pitchFamily="18" charset="0"/>
                        </a:rPr>
                        <a:t> May 2027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91220827"/>
                  </a:ext>
                </a:extLst>
              </a:tr>
            </a:tbl>
          </a:graphicData>
        </a:graphic>
      </p:graphicFrame>
      <p:sp>
        <p:nvSpPr>
          <p:cNvPr id="15" name="TextBox 14">
            <a:extLst>
              <a:ext uri="{FF2B5EF4-FFF2-40B4-BE49-F238E27FC236}">
                <a16:creationId xmlns:a16="http://schemas.microsoft.com/office/drawing/2014/main" id="{97E8A5EA-BD4D-DF3A-A1EF-8B5408000DC6}"/>
              </a:ext>
            </a:extLst>
          </p:cNvPr>
          <p:cNvSpPr txBox="1"/>
          <p:nvPr/>
        </p:nvSpPr>
        <p:spPr>
          <a:xfrm>
            <a:off x="-1" y="6466114"/>
            <a:ext cx="10712741" cy="369332"/>
          </a:xfrm>
          <a:prstGeom prst="rect">
            <a:avLst/>
          </a:prstGeom>
          <a:noFill/>
        </p:spPr>
        <p:txBody>
          <a:bodyPr wrap="square" rtlCol="0">
            <a:spAutoFit/>
          </a:bodyPr>
          <a:lstStyle/>
          <a:p>
            <a:r>
              <a:rPr lang="fr-FR" dirty="0"/>
              <a:t>A. Cunningham			Lecture 1: Introduction to </a:t>
            </a:r>
            <a:r>
              <a:rPr lang="en-GB" dirty="0"/>
              <a:t>ACNA4004</a:t>
            </a:r>
            <a:r>
              <a:rPr lang="fr-FR" dirty="0"/>
              <a:t> </a:t>
            </a:r>
            <a:endParaRPr lang="en-GB" dirty="0"/>
          </a:p>
        </p:txBody>
      </p:sp>
      <p:sp>
        <p:nvSpPr>
          <p:cNvPr id="2" name="TextBox 1">
            <a:extLst>
              <a:ext uri="{FF2B5EF4-FFF2-40B4-BE49-F238E27FC236}">
                <a16:creationId xmlns:a16="http://schemas.microsoft.com/office/drawing/2014/main" id="{26266620-7CAA-8759-73EA-DAF7383F10D9}"/>
              </a:ext>
            </a:extLst>
          </p:cNvPr>
          <p:cNvSpPr txBox="1"/>
          <p:nvPr/>
        </p:nvSpPr>
        <p:spPr>
          <a:xfrm>
            <a:off x="10628852" y="0"/>
            <a:ext cx="1557536" cy="369332"/>
          </a:xfrm>
          <a:prstGeom prst="rect">
            <a:avLst/>
          </a:prstGeom>
          <a:noFill/>
        </p:spPr>
        <p:txBody>
          <a:bodyPr wrap="square" rtlCol="0">
            <a:spAutoFit/>
          </a:bodyPr>
          <a:lstStyle/>
          <a:p>
            <a:r>
              <a:rPr lang="en-GB" dirty="0"/>
              <a:t>28/09/2026</a:t>
            </a:r>
          </a:p>
        </p:txBody>
      </p:sp>
    </p:spTree>
    <p:extLst>
      <p:ext uri="{BB962C8B-B14F-4D97-AF65-F5344CB8AC3E}">
        <p14:creationId xmlns:p14="http://schemas.microsoft.com/office/powerpoint/2010/main" val="1337602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7</a:t>
            </a:fld>
            <a:r>
              <a:rPr lang="en-GB" dirty="0"/>
              <a:t> / 14</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2026/2027		</a:t>
            </a:r>
            <a:r>
              <a:rPr lang="fr-FR" b="1" dirty="0"/>
              <a:t>Module </a:t>
            </a:r>
            <a:r>
              <a:rPr lang="en-GB" b="1" dirty="0"/>
              <a:t>Assessment 1</a:t>
            </a:r>
          </a:p>
        </p:txBody>
      </p:sp>
      <p:pic>
        <p:nvPicPr>
          <p:cNvPr id="11" name="Picture 10" descr="Plant growing in a concrete crack">
            <a:extLst>
              <a:ext uri="{FF2B5EF4-FFF2-40B4-BE49-F238E27FC236}">
                <a16:creationId xmlns:a16="http://schemas.microsoft.com/office/drawing/2014/main" id="{CDC57D8D-8F2C-3ECC-54B1-1401800DD892}"/>
              </a:ext>
            </a:extLst>
          </p:cNvPr>
          <p:cNvPicPr>
            <a:picLocks noChangeAspect="1"/>
          </p:cNvPicPr>
          <p:nvPr/>
        </p:nvPicPr>
        <p:blipFill rotWithShape="1">
          <a:blip r:embed="rId2"/>
          <a:srcRect l="27488" r="45459" b="-2"/>
          <a:stretch/>
        </p:blipFill>
        <p:spPr>
          <a:xfrm>
            <a:off x="20" y="369332"/>
            <a:ext cx="2210824"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2" name="TextBox 11">
            <a:extLst>
              <a:ext uri="{FF2B5EF4-FFF2-40B4-BE49-F238E27FC236}">
                <a16:creationId xmlns:a16="http://schemas.microsoft.com/office/drawing/2014/main" id="{38C4A143-C346-A5D7-3DFF-2CAF7FBCDBED}"/>
              </a:ext>
            </a:extLst>
          </p:cNvPr>
          <p:cNvSpPr txBox="1"/>
          <p:nvPr/>
        </p:nvSpPr>
        <p:spPr>
          <a:xfrm>
            <a:off x="2210844" y="738664"/>
            <a:ext cx="9684822" cy="5878532"/>
          </a:xfrm>
          <a:prstGeom prst="rect">
            <a:avLst/>
          </a:prstGeom>
          <a:noFill/>
        </p:spPr>
        <p:txBody>
          <a:bodyPr wrap="square" rtlCol="0">
            <a:spAutoFit/>
          </a:bodyPr>
          <a:lstStyle/>
          <a:p>
            <a:r>
              <a:rPr lang="en-GB" dirty="0"/>
              <a:t>Environmental concerns are significant and are in the media all the time.  Whether this be the effects of climate change, the impact of deforestation, the over-use of a resource, the decline of a particular species – this list is endless.  We see these more often than ever, given the human impact on our planet.</a:t>
            </a:r>
          </a:p>
          <a:p>
            <a:r>
              <a:rPr lang="en-GB" dirty="0"/>
              <a:t> </a:t>
            </a:r>
          </a:p>
          <a:p>
            <a:r>
              <a:rPr lang="en-GB" dirty="0"/>
              <a:t>For this assessment you are to choose a single contemporary environmental concern – this can be related to any media (air, land, water), flora or fauna, national or international.</a:t>
            </a:r>
          </a:p>
          <a:p>
            <a:endParaRPr lang="en-GB" dirty="0"/>
          </a:p>
          <a:p>
            <a:r>
              <a:rPr lang="en-GB" dirty="0"/>
              <a:t>For this concern you are then to cover the following within your portfolio:</a:t>
            </a:r>
          </a:p>
          <a:p>
            <a:r>
              <a:rPr lang="en-GB" dirty="0"/>
              <a:t> </a:t>
            </a:r>
          </a:p>
          <a:p>
            <a:pPr marL="285750" lvl="0" indent="-285750">
              <a:buFont typeface="Arial" panose="020B0604020202020204" pitchFamily="34" charset="0"/>
              <a:buChar char="•"/>
            </a:pPr>
            <a:r>
              <a:rPr lang="en-GB" dirty="0"/>
              <a:t>What this concern is</a:t>
            </a:r>
          </a:p>
          <a:p>
            <a:pPr marL="285750" lvl="0" indent="-285750">
              <a:buFont typeface="Arial" panose="020B0604020202020204" pitchFamily="34" charset="0"/>
              <a:buChar char="•"/>
            </a:pPr>
            <a:r>
              <a:rPr lang="en-GB" dirty="0"/>
              <a:t>The basis of the cause of the issue (over-consumption, climate impact, etc.).  </a:t>
            </a:r>
          </a:p>
          <a:p>
            <a:pPr marL="285750" lvl="0" indent="-285750">
              <a:buFont typeface="Arial" panose="020B0604020202020204" pitchFamily="34" charset="0"/>
              <a:buChar char="•"/>
            </a:pPr>
            <a:r>
              <a:rPr lang="en-GB" dirty="0"/>
              <a:t>Is there current management of this concern?  So, consider if there is specific policy / legislation / strategy around this.  You must articulate who is responsible for this, when this came into place, etc.</a:t>
            </a:r>
          </a:p>
          <a:p>
            <a:pPr marL="285750" lvl="0" indent="-285750">
              <a:buFont typeface="Arial" panose="020B0604020202020204" pitchFamily="34" charset="0"/>
              <a:buChar char="•"/>
            </a:pPr>
            <a:r>
              <a:rPr lang="en-GB" dirty="0"/>
              <a:t>Is this concern being effectively managed?  Considering the point above, is there a gap between whatever is in place and effective mitigation of the issue?</a:t>
            </a:r>
          </a:p>
          <a:p>
            <a:pPr marL="285750" lvl="0" indent="-285750">
              <a:buFont typeface="Arial" panose="020B0604020202020204" pitchFamily="34" charset="0"/>
              <a:buChar char="•"/>
            </a:pPr>
            <a:r>
              <a:rPr lang="en-GB" dirty="0"/>
              <a:t>What more could be done?  In some cases, this may not be obvious; where this is the case, consider looking to how similar issues have been dealt with, are there any lessons that can be learned?</a:t>
            </a:r>
          </a:p>
          <a:p>
            <a:endParaRPr lang="en-GB" sz="1600" dirty="0">
              <a:effectLst/>
              <a:latin typeface="Arial" panose="020B0604020202020204" pitchFamily="34" charset="0"/>
              <a:ea typeface="Times New Roman" panose="02020603050405020304" pitchFamily="18" charset="0"/>
            </a:endParaRPr>
          </a:p>
        </p:txBody>
      </p:sp>
      <p:sp>
        <p:nvSpPr>
          <p:cNvPr id="15" name="TextBox 14">
            <a:extLst>
              <a:ext uri="{FF2B5EF4-FFF2-40B4-BE49-F238E27FC236}">
                <a16:creationId xmlns:a16="http://schemas.microsoft.com/office/drawing/2014/main" id="{97E8A5EA-BD4D-DF3A-A1EF-8B5408000DC6}"/>
              </a:ext>
            </a:extLst>
          </p:cNvPr>
          <p:cNvSpPr txBox="1"/>
          <p:nvPr/>
        </p:nvSpPr>
        <p:spPr>
          <a:xfrm>
            <a:off x="-1" y="6466114"/>
            <a:ext cx="10712741" cy="369332"/>
          </a:xfrm>
          <a:prstGeom prst="rect">
            <a:avLst/>
          </a:prstGeom>
          <a:noFill/>
        </p:spPr>
        <p:txBody>
          <a:bodyPr wrap="square" rtlCol="0">
            <a:spAutoFit/>
          </a:bodyPr>
          <a:lstStyle/>
          <a:p>
            <a:r>
              <a:rPr lang="fr-FR" dirty="0"/>
              <a:t>A. Cunningham			Lecture 1: Introduction to </a:t>
            </a:r>
            <a:r>
              <a:rPr lang="en-GB" dirty="0"/>
              <a:t>ACNA4004</a:t>
            </a:r>
            <a:r>
              <a:rPr lang="fr-FR" dirty="0"/>
              <a:t> </a:t>
            </a:r>
            <a:endParaRPr lang="en-GB" dirty="0"/>
          </a:p>
        </p:txBody>
      </p:sp>
      <p:sp>
        <p:nvSpPr>
          <p:cNvPr id="2" name="TextBox 1">
            <a:extLst>
              <a:ext uri="{FF2B5EF4-FFF2-40B4-BE49-F238E27FC236}">
                <a16:creationId xmlns:a16="http://schemas.microsoft.com/office/drawing/2014/main" id="{26266620-7CAA-8759-73EA-DAF7383F10D9}"/>
              </a:ext>
            </a:extLst>
          </p:cNvPr>
          <p:cNvSpPr txBox="1"/>
          <p:nvPr/>
        </p:nvSpPr>
        <p:spPr>
          <a:xfrm>
            <a:off x="10628852" y="0"/>
            <a:ext cx="1557536" cy="369332"/>
          </a:xfrm>
          <a:prstGeom prst="rect">
            <a:avLst/>
          </a:prstGeom>
          <a:noFill/>
        </p:spPr>
        <p:txBody>
          <a:bodyPr wrap="square" rtlCol="0">
            <a:spAutoFit/>
          </a:bodyPr>
          <a:lstStyle/>
          <a:p>
            <a:r>
              <a:rPr lang="en-GB" dirty="0"/>
              <a:t>28/09/2026</a:t>
            </a:r>
          </a:p>
        </p:txBody>
      </p:sp>
    </p:spTree>
    <p:extLst>
      <p:ext uri="{BB962C8B-B14F-4D97-AF65-F5344CB8AC3E}">
        <p14:creationId xmlns:p14="http://schemas.microsoft.com/office/powerpoint/2010/main" val="7876538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8</a:t>
            </a:fld>
            <a:r>
              <a:rPr lang="en-GB" dirty="0"/>
              <a:t> / 14</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2026/2027		</a:t>
            </a:r>
            <a:r>
              <a:rPr lang="fr-FR" b="1" dirty="0"/>
              <a:t>Module </a:t>
            </a:r>
            <a:r>
              <a:rPr lang="en-GB" b="1" dirty="0"/>
              <a:t>Assessment 1</a:t>
            </a:r>
          </a:p>
        </p:txBody>
      </p:sp>
      <p:pic>
        <p:nvPicPr>
          <p:cNvPr id="11" name="Picture 10" descr="Plant growing in a concrete crack">
            <a:extLst>
              <a:ext uri="{FF2B5EF4-FFF2-40B4-BE49-F238E27FC236}">
                <a16:creationId xmlns:a16="http://schemas.microsoft.com/office/drawing/2014/main" id="{CDC57D8D-8F2C-3ECC-54B1-1401800DD892}"/>
              </a:ext>
            </a:extLst>
          </p:cNvPr>
          <p:cNvPicPr>
            <a:picLocks noChangeAspect="1"/>
          </p:cNvPicPr>
          <p:nvPr/>
        </p:nvPicPr>
        <p:blipFill rotWithShape="1">
          <a:blip r:embed="rId2"/>
          <a:srcRect l="27488" r="45459" b="-2"/>
          <a:stretch/>
        </p:blipFill>
        <p:spPr>
          <a:xfrm>
            <a:off x="20" y="369332"/>
            <a:ext cx="2210824"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2" name="TextBox 11">
            <a:extLst>
              <a:ext uri="{FF2B5EF4-FFF2-40B4-BE49-F238E27FC236}">
                <a16:creationId xmlns:a16="http://schemas.microsoft.com/office/drawing/2014/main" id="{38C4A143-C346-A5D7-3DFF-2CAF7FBCDBED}"/>
              </a:ext>
            </a:extLst>
          </p:cNvPr>
          <p:cNvSpPr txBox="1"/>
          <p:nvPr/>
        </p:nvSpPr>
        <p:spPr>
          <a:xfrm>
            <a:off x="2377440" y="430462"/>
            <a:ext cx="9716668" cy="4093428"/>
          </a:xfrm>
          <a:prstGeom prst="rect">
            <a:avLst/>
          </a:prstGeom>
          <a:noFill/>
        </p:spPr>
        <p:txBody>
          <a:bodyPr wrap="square" rtlCol="0">
            <a:spAutoFit/>
          </a:bodyPr>
          <a:lstStyle/>
          <a:p>
            <a:pPr lvl="0"/>
            <a:endParaRPr lang="en-GB" sz="2000" dirty="0">
              <a:effectLst/>
              <a:latin typeface="Arial" panose="020B0604020202020204" pitchFamily="34" charset="0"/>
              <a:ea typeface="Times New Roman" panose="02020603050405020304" pitchFamily="18" charset="0"/>
            </a:endParaRPr>
          </a:p>
          <a:p>
            <a:r>
              <a:rPr lang="en-GB" sz="2400" dirty="0"/>
              <a:t>In a </a:t>
            </a:r>
            <a:r>
              <a:rPr lang="en-GB" sz="2400" b="1" dirty="0"/>
              <a:t>portfolio</a:t>
            </a:r>
            <a:r>
              <a:rPr lang="en-GB" sz="2400" dirty="0"/>
              <a:t> of 2,000 words +/- 10% (or equivalent), you are to develop the above information using a range of methods – some of the above is to be written, you can provide images to show some of the points above.</a:t>
            </a:r>
          </a:p>
          <a:p>
            <a:r>
              <a:rPr lang="en-GB" sz="2400" dirty="0"/>
              <a:t> </a:t>
            </a:r>
          </a:p>
          <a:p>
            <a:r>
              <a:rPr lang="en-GB" sz="2400" b="1" dirty="0"/>
              <a:t>There is the expectation that you will also develop a short (90 seconds maximum) video as well. </a:t>
            </a:r>
            <a:r>
              <a:rPr lang="en-GB" sz="2400" dirty="0"/>
              <a:t> How you decide to use differing media is up to you – be creative to get your message across.  However, please note that you can only submit one document to Turnitin, and this needs to contain everything that you develop.  Your video link must be included within this portfolio, and any permissions to view must be granted prior to submission.</a:t>
            </a:r>
          </a:p>
        </p:txBody>
      </p:sp>
      <p:sp>
        <p:nvSpPr>
          <p:cNvPr id="15" name="TextBox 14">
            <a:extLst>
              <a:ext uri="{FF2B5EF4-FFF2-40B4-BE49-F238E27FC236}">
                <a16:creationId xmlns:a16="http://schemas.microsoft.com/office/drawing/2014/main" id="{97E8A5EA-BD4D-DF3A-A1EF-8B5408000DC6}"/>
              </a:ext>
            </a:extLst>
          </p:cNvPr>
          <p:cNvSpPr txBox="1"/>
          <p:nvPr/>
        </p:nvSpPr>
        <p:spPr>
          <a:xfrm>
            <a:off x="-1" y="6466114"/>
            <a:ext cx="10712741" cy="369332"/>
          </a:xfrm>
          <a:prstGeom prst="rect">
            <a:avLst/>
          </a:prstGeom>
          <a:noFill/>
        </p:spPr>
        <p:txBody>
          <a:bodyPr wrap="square" rtlCol="0">
            <a:spAutoFit/>
          </a:bodyPr>
          <a:lstStyle/>
          <a:p>
            <a:r>
              <a:rPr lang="fr-FR" dirty="0"/>
              <a:t>A. Cunningham			Lecture 1: Introduction to </a:t>
            </a:r>
            <a:r>
              <a:rPr lang="en-GB" dirty="0"/>
              <a:t>ACNA4004</a:t>
            </a:r>
            <a:r>
              <a:rPr lang="fr-FR" dirty="0"/>
              <a:t> </a:t>
            </a:r>
            <a:endParaRPr lang="en-GB" dirty="0"/>
          </a:p>
        </p:txBody>
      </p:sp>
      <p:sp>
        <p:nvSpPr>
          <p:cNvPr id="2" name="TextBox 1">
            <a:extLst>
              <a:ext uri="{FF2B5EF4-FFF2-40B4-BE49-F238E27FC236}">
                <a16:creationId xmlns:a16="http://schemas.microsoft.com/office/drawing/2014/main" id="{26266620-7CAA-8759-73EA-DAF7383F10D9}"/>
              </a:ext>
            </a:extLst>
          </p:cNvPr>
          <p:cNvSpPr txBox="1"/>
          <p:nvPr/>
        </p:nvSpPr>
        <p:spPr>
          <a:xfrm>
            <a:off x="10628852" y="0"/>
            <a:ext cx="1557536" cy="369332"/>
          </a:xfrm>
          <a:prstGeom prst="rect">
            <a:avLst/>
          </a:prstGeom>
          <a:noFill/>
        </p:spPr>
        <p:txBody>
          <a:bodyPr wrap="square" rtlCol="0">
            <a:spAutoFit/>
          </a:bodyPr>
          <a:lstStyle/>
          <a:p>
            <a:r>
              <a:rPr lang="en-GB" dirty="0"/>
              <a:t>28/09/2026</a:t>
            </a:r>
          </a:p>
        </p:txBody>
      </p:sp>
      <p:graphicFrame>
        <p:nvGraphicFramePr>
          <p:cNvPr id="4" name="Table 3">
            <a:extLst>
              <a:ext uri="{FF2B5EF4-FFF2-40B4-BE49-F238E27FC236}">
                <a16:creationId xmlns:a16="http://schemas.microsoft.com/office/drawing/2014/main" id="{0D199BF2-3B4F-9CC6-6308-83611E77C76A}"/>
              </a:ext>
            </a:extLst>
          </p:cNvPr>
          <p:cNvGraphicFramePr>
            <a:graphicFrameLocks noGrp="1"/>
          </p:cNvGraphicFramePr>
          <p:nvPr>
            <p:extLst>
              <p:ext uri="{D42A27DB-BD31-4B8C-83A1-F6EECF244321}">
                <p14:modId xmlns:p14="http://schemas.microsoft.com/office/powerpoint/2010/main" val="1599504165"/>
              </p:ext>
            </p:extLst>
          </p:nvPr>
        </p:nvGraphicFramePr>
        <p:xfrm>
          <a:off x="3909847" y="5600989"/>
          <a:ext cx="5877385" cy="426720"/>
        </p:xfrm>
        <a:graphic>
          <a:graphicData uri="http://schemas.openxmlformats.org/drawingml/2006/table">
            <a:tbl>
              <a:tblPr firstRow="1" firstCol="1" bandRow="1"/>
              <a:tblGrid>
                <a:gridCol w="1996767">
                  <a:extLst>
                    <a:ext uri="{9D8B030D-6E8A-4147-A177-3AD203B41FA5}">
                      <a16:colId xmlns:a16="http://schemas.microsoft.com/office/drawing/2014/main" val="4209207646"/>
                    </a:ext>
                  </a:extLst>
                </a:gridCol>
                <a:gridCol w="1217884">
                  <a:extLst>
                    <a:ext uri="{9D8B030D-6E8A-4147-A177-3AD203B41FA5}">
                      <a16:colId xmlns:a16="http://schemas.microsoft.com/office/drawing/2014/main" val="2973949319"/>
                    </a:ext>
                  </a:extLst>
                </a:gridCol>
                <a:gridCol w="1153036">
                  <a:extLst>
                    <a:ext uri="{9D8B030D-6E8A-4147-A177-3AD203B41FA5}">
                      <a16:colId xmlns:a16="http://schemas.microsoft.com/office/drawing/2014/main" val="2695667764"/>
                    </a:ext>
                  </a:extLst>
                </a:gridCol>
                <a:gridCol w="1509698">
                  <a:extLst>
                    <a:ext uri="{9D8B030D-6E8A-4147-A177-3AD203B41FA5}">
                      <a16:colId xmlns:a16="http://schemas.microsoft.com/office/drawing/2014/main" val="3835927771"/>
                    </a:ext>
                  </a:extLst>
                </a:gridCol>
              </a:tblGrid>
              <a:tr h="0">
                <a:tc>
                  <a:txBody>
                    <a:bodyPr/>
                    <a:lstStyle/>
                    <a:p>
                      <a:pPr algn="ctr" hangingPunct="0"/>
                      <a:r>
                        <a:rPr lang="en-GB" sz="1200" b="1" dirty="0">
                          <a:effectLst/>
                          <a:latin typeface="Arial" panose="020B0604020202020204" pitchFamily="34" charset="0"/>
                          <a:ea typeface="Times New Roman" panose="02020603050405020304" pitchFamily="18" charset="0"/>
                        </a:rPr>
                        <a:t>Mode of assessment</a:t>
                      </a:r>
                      <a:endParaRPr lang="en-GB"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200" b="1">
                          <a:effectLst/>
                          <a:latin typeface="Arial" panose="020B0604020202020204" pitchFamily="34" charset="0"/>
                          <a:ea typeface="Times New Roman" panose="02020603050405020304" pitchFamily="18" charset="0"/>
                        </a:rPr>
                        <a:t>Volume</a:t>
                      </a:r>
                      <a:endParaRPr lang="en-GB" sz="14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200" b="1" dirty="0">
                          <a:effectLst/>
                          <a:latin typeface="Arial" panose="020B0604020202020204" pitchFamily="34" charset="0"/>
                          <a:ea typeface="Times New Roman" panose="02020603050405020304" pitchFamily="18" charset="0"/>
                        </a:rPr>
                        <a:t>Weighting</a:t>
                      </a:r>
                      <a:endParaRPr lang="en-GB"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200" b="1" kern="1200" dirty="0">
                          <a:solidFill>
                            <a:schemeClr val="tx1"/>
                          </a:solidFill>
                          <a:effectLst/>
                          <a:latin typeface="Arial" panose="020B0604020202020204" pitchFamily="34" charset="0"/>
                          <a:ea typeface="Times New Roman" panose="02020603050405020304" pitchFamily="18" charset="0"/>
                          <a:cs typeface="+mn-cs"/>
                        </a:rPr>
                        <a:t>Due</a:t>
                      </a:r>
                      <a:r>
                        <a:rPr lang="en-GB" sz="1400" b="1" dirty="0">
                          <a:effectLst/>
                          <a:latin typeface="Times New Roman" panose="02020603050405020304" pitchFamily="18" charset="0"/>
                          <a:ea typeface="Times New Roman" panose="02020603050405020304" pitchFamily="18" charset="0"/>
                        </a:rPr>
                        <a:t> </a:t>
                      </a:r>
                      <a:r>
                        <a:rPr lang="en-GB" sz="1200" b="1" kern="1200" dirty="0">
                          <a:solidFill>
                            <a:schemeClr val="tx1"/>
                          </a:solidFill>
                          <a:effectLst/>
                          <a:latin typeface="Arial" panose="020B0604020202020204" pitchFamily="34" charset="0"/>
                          <a:ea typeface="Times New Roman" panose="02020603050405020304" pitchFamily="18" charset="0"/>
                          <a:cs typeface="+mn-cs"/>
                        </a:rPr>
                        <a:t>Date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0921655"/>
                  </a:ext>
                </a:extLst>
              </a:tr>
              <a:tr h="0">
                <a:tc>
                  <a:txBody>
                    <a:bodyPr/>
                    <a:lstStyle/>
                    <a:p>
                      <a:pPr algn="ctr" hangingPunct="0"/>
                      <a:r>
                        <a:rPr lang="en-GB" sz="1200" dirty="0">
                          <a:effectLst/>
                          <a:latin typeface="Arial" panose="020B0604020202020204" pitchFamily="34" charset="0"/>
                          <a:ea typeface="Times New Roman" panose="02020603050405020304" pitchFamily="18" charset="0"/>
                        </a:rPr>
                        <a:t>E-portfolio</a:t>
                      </a:r>
                      <a:endParaRPr lang="en-GB"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200" dirty="0">
                          <a:effectLst/>
                          <a:latin typeface="Arial" panose="020B0604020202020204" pitchFamily="34" charset="0"/>
                          <a:ea typeface="Times New Roman" panose="02020603050405020304" pitchFamily="18" charset="0"/>
                        </a:rPr>
                        <a:t>2000 words</a:t>
                      </a:r>
                      <a:endParaRPr lang="en-GB"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200" dirty="0">
                          <a:effectLst/>
                          <a:latin typeface="Arial" panose="020B0604020202020204" pitchFamily="34" charset="0"/>
                          <a:ea typeface="Times New Roman" panose="02020603050405020304" pitchFamily="18" charset="0"/>
                        </a:rPr>
                        <a:t>50%</a:t>
                      </a:r>
                      <a:endParaRPr lang="en-GB"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400" dirty="0">
                          <a:effectLst/>
                          <a:latin typeface="Times New Roman" panose="02020603050405020304" pitchFamily="18" charset="0"/>
                          <a:ea typeface="Times New Roman" panose="02020603050405020304" pitchFamily="18" charset="0"/>
                        </a:rPr>
                        <a:t>11</a:t>
                      </a:r>
                      <a:r>
                        <a:rPr lang="en-GB" sz="1400" baseline="30000" dirty="0">
                          <a:effectLst/>
                          <a:latin typeface="Times New Roman" panose="02020603050405020304" pitchFamily="18" charset="0"/>
                          <a:ea typeface="Times New Roman" panose="02020603050405020304" pitchFamily="18" charset="0"/>
                        </a:rPr>
                        <a:t>th</a:t>
                      </a:r>
                      <a:r>
                        <a:rPr lang="en-GB" sz="1400" dirty="0">
                          <a:effectLst/>
                          <a:latin typeface="Times New Roman" panose="02020603050405020304" pitchFamily="18" charset="0"/>
                          <a:ea typeface="Times New Roman" panose="02020603050405020304" pitchFamily="18" charset="0"/>
                        </a:rPr>
                        <a:t> January 2027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5329825"/>
                  </a:ext>
                </a:extLst>
              </a:tr>
            </a:tbl>
          </a:graphicData>
        </a:graphic>
      </p:graphicFrame>
    </p:spTree>
    <p:extLst>
      <p:ext uri="{BB962C8B-B14F-4D97-AF65-F5344CB8AC3E}">
        <p14:creationId xmlns:p14="http://schemas.microsoft.com/office/powerpoint/2010/main" val="40299469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9</a:t>
            </a:fld>
            <a:r>
              <a:rPr lang="en-GB" dirty="0"/>
              <a:t> / 14</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2026/2027		</a:t>
            </a:r>
            <a:r>
              <a:rPr lang="fr-FR" b="1" dirty="0"/>
              <a:t>Module </a:t>
            </a:r>
            <a:r>
              <a:rPr lang="en-GB" b="1" dirty="0"/>
              <a:t>Assessment 2</a:t>
            </a:r>
          </a:p>
        </p:txBody>
      </p:sp>
      <p:pic>
        <p:nvPicPr>
          <p:cNvPr id="11" name="Picture 10" descr="Plant growing in a concrete crack">
            <a:extLst>
              <a:ext uri="{FF2B5EF4-FFF2-40B4-BE49-F238E27FC236}">
                <a16:creationId xmlns:a16="http://schemas.microsoft.com/office/drawing/2014/main" id="{CDC57D8D-8F2C-3ECC-54B1-1401800DD892}"/>
              </a:ext>
            </a:extLst>
          </p:cNvPr>
          <p:cNvPicPr>
            <a:picLocks noChangeAspect="1"/>
          </p:cNvPicPr>
          <p:nvPr/>
        </p:nvPicPr>
        <p:blipFill rotWithShape="1">
          <a:blip r:embed="rId2"/>
          <a:srcRect l="27488" r="45459" b="-2"/>
          <a:stretch/>
        </p:blipFill>
        <p:spPr>
          <a:xfrm>
            <a:off x="20" y="369332"/>
            <a:ext cx="2210824"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2" name="TextBox 11">
            <a:extLst>
              <a:ext uri="{FF2B5EF4-FFF2-40B4-BE49-F238E27FC236}">
                <a16:creationId xmlns:a16="http://schemas.microsoft.com/office/drawing/2014/main" id="{38C4A143-C346-A5D7-3DFF-2CAF7FBCDBED}"/>
              </a:ext>
            </a:extLst>
          </p:cNvPr>
          <p:cNvSpPr txBox="1"/>
          <p:nvPr/>
        </p:nvSpPr>
        <p:spPr>
          <a:xfrm>
            <a:off x="2831486" y="430462"/>
            <a:ext cx="8916977" cy="4154984"/>
          </a:xfrm>
          <a:prstGeom prst="rect">
            <a:avLst/>
          </a:prstGeom>
          <a:noFill/>
        </p:spPr>
        <p:txBody>
          <a:bodyPr wrap="square" rtlCol="0">
            <a:spAutoFit/>
          </a:bodyPr>
          <a:lstStyle/>
          <a:p>
            <a:r>
              <a:rPr lang="en-GB" sz="2400" dirty="0"/>
              <a:t>For this assessment, you are to create a group presentation (maximum 4 per group), and showcase </a:t>
            </a:r>
            <a:r>
              <a:rPr lang="en-GB" sz="2400" b="1" i="1" dirty="0"/>
              <a:t>the strengths and weaknesses of citizen science and its relative contribution to contemporary environmental challenges</a:t>
            </a:r>
            <a:r>
              <a:rPr lang="en-GB" sz="2400" dirty="0"/>
              <a:t>. </a:t>
            </a:r>
          </a:p>
          <a:p>
            <a:r>
              <a:rPr lang="en-GB" sz="2400" dirty="0"/>
              <a:t> </a:t>
            </a:r>
          </a:p>
          <a:p>
            <a:r>
              <a:rPr lang="en-GB" sz="2400" dirty="0"/>
              <a:t>Throughout your group presentation, you are each to highlight at least one citizen science project and discuss how it evidences a particular strength and / or weakness of this science to helping to mitigate contemporary challenges e.g. biodiversity loss, degrading air or water quality, habitat destruction etc.</a:t>
            </a:r>
          </a:p>
          <a:p>
            <a:pPr lvl="0"/>
            <a:endParaRPr lang="en-GB" sz="2400" dirty="0"/>
          </a:p>
        </p:txBody>
      </p:sp>
      <p:sp>
        <p:nvSpPr>
          <p:cNvPr id="15" name="TextBox 14">
            <a:extLst>
              <a:ext uri="{FF2B5EF4-FFF2-40B4-BE49-F238E27FC236}">
                <a16:creationId xmlns:a16="http://schemas.microsoft.com/office/drawing/2014/main" id="{97E8A5EA-BD4D-DF3A-A1EF-8B5408000DC6}"/>
              </a:ext>
            </a:extLst>
          </p:cNvPr>
          <p:cNvSpPr txBox="1"/>
          <p:nvPr/>
        </p:nvSpPr>
        <p:spPr>
          <a:xfrm>
            <a:off x="-1" y="6466114"/>
            <a:ext cx="10712741" cy="369332"/>
          </a:xfrm>
          <a:prstGeom prst="rect">
            <a:avLst/>
          </a:prstGeom>
          <a:noFill/>
        </p:spPr>
        <p:txBody>
          <a:bodyPr wrap="square" rtlCol="0">
            <a:spAutoFit/>
          </a:bodyPr>
          <a:lstStyle/>
          <a:p>
            <a:r>
              <a:rPr lang="fr-FR" dirty="0"/>
              <a:t>A. Cunningham			Lecture 1: Introduction to </a:t>
            </a:r>
            <a:r>
              <a:rPr lang="en-GB" dirty="0"/>
              <a:t>ACNA4004</a:t>
            </a:r>
            <a:r>
              <a:rPr lang="fr-FR" dirty="0"/>
              <a:t> </a:t>
            </a:r>
            <a:endParaRPr lang="en-GB" dirty="0"/>
          </a:p>
        </p:txBody>
      </p:sp>
      <p:sp>
        <p:nvSpPr>
          <p:cNvPr id="2" name="TextBox 1">
            <a:extLst>
              <a:ext uri="{FF2B5EF4-FFF2-40B4-BE49-F238E27FC236}">
                <a16:creationId xmlns:a16="http://schemas.microsoft.com/office/drawing/2014/main" id="{26266620-7CAA-8759-73EA-DAF7383F10D9}"/>
              </a:ext>
            </a:extLst>
          </p:cNvPr>
          <p:cNvSpPr txBox="1"/>
          <p:nvPr/>
        </p:nvSpPr>
        <p:spPr>
          <a:xfrm>
            <a:off x="10628852" y="0"/>
            <a:ext cx="1557536" cy="369332"/>
          </a:xfrm>
          <a:prstGeom prst="rect">
            <a:avLst/>
          </a:prstGeom>
          <a:noFill/>
        </p:spPr>
        <p:txBody>
          <a:bodyPr wrap="square" rtlCol="0">
            <a:spAutoFit/>
          </a:bodyPr>
          <a:lstStyle/>
          <a:p>
            <a:r>
              <a:rPr lang="en-GB" dirty="0"/>
              <a:t>28/09/2026</a:t>
            </a:r>
          </a:p>
        </p:txBody>
      </p:sp>
      <p:graphicFrame>
        <p:nvGraphicFramePr>
          <p:cNvPr id="4" name="Table 3">
            <a:extLst>
              <a:ext uri="{FF2B5EF4-FFF2-40B4-BE49-F238E27FC236}">
                <a16:creationId xmlns:a16="http://schemas.microsoft.com/office/drawing/2014/main" id="{71FF498E-0236-F6ED-F436-136DFD9A21D6}"/>
              </a:ext>
            </a:extLst>
          </p:cNvPr>
          <p:cNvGraphicFramePr>
            <a:graphicFrameLocks noGrp="1"/>
          </p:cNvGraphicFramePr>
          <p:nvPr>
            <p:extLst>
              <p:ext uri="{D42A27DB-BD31-4B8C-83A1-F6EECF244321}">
                <p14:modId xmlns:p14="http://schemas.microsoft.com/office/powerpoint/2010/main" val="816641021"/>
              </p:ext>
            </p:extLst>
          </p:nvPr>
        </p:nvGraphicFramePr>
        <p:xfrm>
          <a:off x="4359081" y="4763750"/>
          <a:ext cx="6353659" cy="457200"/>
        </p:xfrm>
        <a:graphic>
          <a:graphicData uri="http://schemas.openxmlformats.org/drawingml/2006/table">
            <a:tbl>
              <a:tblPr firstRow="1" firstCol="1" bandRow="1"/>
              <a:tblGrid>
                <a:gridCol w="1694758">
                  <a:extLst>
                    <a:ext uri="{9D8B030D-6E8A-4147-A177-3AD203B41FA5}">
                      <a16:colId xmlns:a16="http://schemas.microsoft.com/office/drawing/2014/main" val="1285055746"/>
                    </a:ext>
                  </a:extLst>
                </a:gridCol>
                <a:gridCol w="1797480">
                  <a:extLst>
                    <a:ext uri="{9D8B030D-6E8A-4147-A177-3AD203B41FA5}">
                      <a16:colId xmlns:a16="http://schemas.microsoft.com/office/drawing/2014/main" val="3376404919"/>
                    </a:ext>
                  </a:extLst>
                </a:gridCol>
                <a:gridCol w="1239072">
                  <a:extLst>
                    <a:ext uri="{9D8B030D-6E8A-4147-A177-3AD203B41FA5}">
                      <a16:colId xmlns:a16="http://schemas.microsoft.com/office/drawing/2014/main" val="1009116033"/>
                    </a:ext>
                  </a:extLst>
                </a:gridCol>
                <a:gridCol w="1622349">
                  <a:extLst>
                    <a:ext uri="{9D8B030D-6E8A-4147-A177-3AD203B41FA5}">
                      <a16:colId xmlns:a16="http://schemas.microsoft.com/office/drawing/2014/main" val="296189410"/>
                    </a:ext>
                  </a:extLst>
                </a:gridCol>
              </a:tblGrid>
              <a:tr h="0">
                <a:tc>
                  <a:txBody>
                    <a:bodyPr/>
                    <a:lstStyle/>
                    <a:p>
                      <a:pPr algn="ctr" hangingPunct="0"/>
                      <a:r>
                        <a:rPr lang="en-GB" sz="1200" b="1">
                          <a:effectLst/>
                          <a:latin typeface="Arial" panose="020B0604020202020204" pitchFamily="34" charset="0"/>
                          <a:ea typeface="Times New Roman" panose="02020603050405020304" pitchFamily="18" charset="0"/>
                        </a:rPr>
                        <a:t>Mode of assessment</a:t>
                      </a:r>
                      <a:endParaRPr lang="en-GB" sz="14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200" b="1" dirty="0">
                          <a:effectLst/>
                          <a:latin typeface="Arial" panose="020B0604020202020204" pitchFamily="34" charset="0"/>
                          <a:ea typeface="Times New Roman" panose="02020603050405020304" pitchFamily="18" charset="0"/>
                        </a:rPr>
                        <a:t>Volume</a:t>
                      </a:r>
                      <a:endParaRPr lang="en-GB"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200" b="1" dirty="0">
                          <a:effectLst/>
                          <a:latin typeface="Arial" panose="020B0604020202020204" pitchFamily="34" charset="0"/>
                          <a:ea typeface="Times New Roman" panose="02020603050405020304" pitchFamily="18" charset="0"/>
                        </a:rPr>
                        <a:t>Weighting</a:t>
                      </a:r>
                      <a:endParaRPr lang="en-GB"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400" b="1" kern="1200" dirty="0">
                          <a:solidFill>
                            <a:schemeClr val="tx1"/>
                          </a:solidFill>
                          <a:effectLst/>
                          <a:latin typeface="Arial" panose="020B0604020202020204" pitchFamily="34" charset="0"/>
                          <a:ea typeface="Times New Roman" panose="02020603050405020304" pitchFamily="18" charset="0"/>
                          <a:cs typeface="+mn-cs"/>
                        </a:rPr>
                        <a:t>Due</a:t>
                      </a:r>
                      <a:r>
                        <a:rPr lang="en-GB" sz="1600" b="1" dirty="0">
                          <a:effectLst/>
                          <a:latin typeface="Times New Roman" panose="02020603050405020304" pitchFamily="18" charset="0"/>
                          <a:ea typeface="Times New Roman" panose="02020603050405020304" pitchFamily="18" charset="0"/>
                        </a:rPr>
                        <a:t> </a:t>
                      </a:r>
                      <a:r>
                        <a:rPr lang="en-GB" sz="1400" b="1" kern="1200" dirty="0">
                          <a:solidFill>
                            <a:schemeClr val="tx1"/>
                          </a:solidFill>
                          <a:effectLst/>
                          <a:latin typeface="Arial" panose="020B0604020202020204" pitchFamily="34" charset="0"/>
                          <a:ea typeface="Times New Roman" panose="02020603050405020304" pitchFamily="18" charset="0"/>
                          <a:cs typeface="+mn-cs"/>
                        </a:rPr>
                        <a:t>Date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970329"/>
                  </a:ext>
                </a:extLst>
              </a:tr>
              <a:tr h="0">
                <a:tc>
                  <a:txBody>
                    <a:bodyPr/>
                    <a:lstStyle/>
                    <a:p>
                      <a:pPr algn="ctr" hangingPunct="0"/>
                      <a:r>
                        <a:rPr lang="en-GB" sz="1200" dirty="0">
                          <a:effectLst/>
                          <a:latin typeface="Arial" panose="020B0604020202020204" pitchFamily="34" charset="0"/>
                          <a:ea typeface="Times New Roman" panose="02020603050405020304" pitchFamily="18" charset="0"/>
                        </a:rPr>
                        <a:t>Group presentation</a:t>
                      </a:r>
                      <a:endParaRPr lang="en-GB"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200" dirty="0">
                          <a:effectLst/>
                          <a:latin typeface="Arial" panose="020B0604020202020204" pitchFamily="34" charset="0"/>
                          <a:ea typeface="Times New Roman" panose="02020603050405020304" pitchFamily="18" charset="0"/>
                        </a:rPr>
                        <a:t>2 mins plus 1000 words</a:t>
                      </a:r>
                      <a:endParaRPr lang="en-GB"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200" dirty="0">
                          <a:effectLst/>
                          <a:latin typeface="Arial" panose="020B0604020202020204" pitchFamily="34" charset="0"/>
                          <a:ea typeface="Times New Roman" panose="02020603050405020304" pitchFamily="18" charset="0"/>
                        </a:rPr>
                        <a:t>50%</a:t>
                      </a:r>
                      <a:endParaRPr lang="en-GB"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400" dirty="0">
                          <a:effectLst/>
                          <a:latin typeface="Times New Roman" panose="02020603050405020304" pitchFamily="18" charset="0"/>
                          <a:ea typeface="Times New Roman" panose="02020603050405020304" pitchFamily="18" charset="0"/>
                        </a:rPr>
                        <a:t>24</a:t>
                      </a:r>
                      <a:r>
                        <a:rPr lang="en-GB" sz="1400" baseline="30000" dirty="0">
                          <a:effectLst/>
                          <a:latin typeface="Times New Roman" panose="02020603050405020304" pitchFamily="18" charset="0"/>
                          <a:ea typeface="Times New Roman" panose="02020603050405020304" pitchFamily="18" charset="0"/>
                        </a:rPr>
                        <a:t>th</a:t>
                      </a:r>
                      <a:r>
                        <a:rPr lang="en-GB" sz="1400" dirty="0">
                          <a:effectLst/>
                          <a:latin typeface="Times New Roman" panose="02020603050405020304" pitchFamily="18" charset="0"/>
                          <a:ea typeface="Times New Roman" panose="02020603050405020304" pitchFamily="18" charset="0"/>
                        </a:rPr>
                        <a:t> May 2027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91220827"/>
                  </a:ext>
                </a:extLst>
              </a:tr>
            </a:tbl>
          </a:graphicData>
        </a:graphic>
      </p:graphicFrame>
    </p:spTree>
    <p:extLst>
      <p:ext uri="{BB962C8B-B14F-4D97-AF65-F5344CB8AC3E}">
        <p14:creationId xmlns:p14="http://schemas.microsoft.com/office/powerpoint/2010/main" val="8666726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DD7BD-810C-B3A5-F676-0E963B2C38B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A1A2A1B-AAAB-EFD3-26D6-5123212BDE4A}"/>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10</a:t>
            </a:fld>
            <a:r>
              <a:rPr lang="en-GB" dirty="0"/>
              <a:t> / 14</a:t>
            </a:r>
          </a:p>
        </p:txBody>
      </p:sp>
      <p:sp>
        <p:nvSpPr>
          <p:cNvPr id="8" name="TextBox 7">
            <a:extLst>
              <a:ext uri="{FF2B5EF4-FFF2-40B4-BE49-F238E27FC236}">
                <a16:creationId xmlns:a16="http://schemas.microsoft.com/office/drawing/2014/main" id="{484A801D-4794-CC79-4D03-41FAA998BCC4}"/>
              </a:ext>
            </a:extLst>
          </p:cNvPr>
          <p:cNvSpPr txBox="1"/>
          <p:nvPr/>
        </p:nvSpPr>
        <p:spPr>
          <a:xfrm>
            <a:off x="-1" y="0"/>
            <a:ext cx="12191999" cy="369332"/>
          </a:xfrm>
          <a:prstGeom prst="rect">
            <a:avLst/>
          </a:prstGeom>
          <a:noFill/>
        </p:spPr>
        <p:txBody>
          <a:bodyPr wrap="square" rtlCol="0">
            <a:spAutoFit/>
          </a:bodyPr>
          <a:lstStyle/>
          <a:p>
            <a:r>
              <a:rPr lang="fr-FR" dirty="0"/>
              <a:t>Module ACNA4004: 2026/2027		</a:t>
            </a:r>
            <a:r>
              <a:rPr lang="fr-FR" b="1" dirty="0"/>
              <a:t>Module </a:t>
            </a:r>
            <a:r>
              <a:rPr lang="en-GB" b="1" dirty="0"/>
              <a:t>Assessment 2</a:t>
            </a:r>
          </a:p>
        </p:txBody>
      </p:sp>
      <p:pic>
        <p:nvPicPr>
          <p:cNvPr id="11" name="Picture 10" descr="Plant growing in a concrete crack">
            <a:extLst>
              <a:ext uri="{FF2B5EF4-FFF2-40B4-BE49-F238E27FC236}">
                <a16:creationId xmlns:a16="http://schemas.microsoft.com/office/drawing/2014/main" id="{47475CC5-33F1-0463-C270-1271770A4BD6}"/>
              </a:ext>
            </a:extLst>
          </p:cNvPr>
          <p:cNvPicPr>
            <a:picLocks noChangeAspect="1"/>
          </p:cNvPicPr>
          <p:nvPr/>
        </p:nvPicPr>
        <p:blipFill rotWithShape="1">
          <a:blip r:embed="rId2"/>
          <a:srcRect l="27488" r="45459" b="-2"/>
          <a:stretch/>
        </p:blipFill>
        <p:spPr>
          <a:xfrm>
            <a:off x="20" y="369332"/>
            <a:ext cx="2210824"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2" name="TextBox 11">
            <a:extLst>
              <a:ext uri="{FF2B5EF4-FFF2-40B4-BE49-F238E27FC236}">
                <a16:creationId xmlns:a16="http://schemas.microsoft.com/office/drawing/2014/main" id="{254D2D2C-E252-9324-6F31-749FB675F7BA}"/>
              </a:ext>
            </a:extLst>
          </p:cNvPr>
          <p:cNvSpPr txBox="1"/>
          <p:nvPr/>
        </p:nvSpPr>
        <p:spPr>
          <a:xfrm>
            <a:off x="2831486" y="430462"/>
            <a:ext cx="8916977" cy="4401205"/>
          </a:xfrm>
          <a:prstGeom prst="rect">
            <a:avLst/>
          </a:prstGeom>
          <a:noFill/>
        </p:spPr>
        <p:txBody>
          <a:bodyPr wrap="square" rtlCol="0">
            <a:spAutoFit/>
          </a:bodyPr>
          <a:lstStyle/>
          <a:p>
            <a:r>
              <a:rPr lang="en-GB" sz="2000" dirty="0"/>
              <a:t>Therefore, it is recommended that, while you are to conduct your own research into the topic as a whole, you are then to come together and discuss your findings, and collate your presentations to highlight particular points. For example, if there were four of you, one may wish to provide an introduction as to the origin and definition, then highlight the range of projects that fall under the umbrella term and how they differ. The subsequent two or three presenters may choose to then highlight specific benefits or weaknesses, each using case study projects as illustrative examples. The last presenter, while also doing this, would be tasked with concluding, but must also present some novel content. </a:t>
            </a:r>
          </a:p>
          <a:p>
            <a:r>
              <a:rPr lang="en-GB" sz="2000" dirty="0"/>
              <a:t> </a:t>
            </a:r>
          </a:p>
          <a:p>
            <a:r>
              <a:rPr lang="en-GB" sz="2000" dirty="0"/>
              <a:t>It is essential that you use real life case study projects to illustrate and defend your arguments, and it is strongly encouraged that you engage with a citizen science project to help deepen and realise your understanding. Example local projects will be indicated in the lecture series, but projects you identify are encouraged also.</a:t>
            </a:r>
          </a:p>
        </p:txBody>
      </p:sp>
      <p:sp>
        <p:nvSpPr>
          <p:cNvPr id="15" name="TextBox 14">
            <a:extLst>
              <a:ext uri="{FF2B5EF4-FFF2-40B4-BE49-F238E27FC236}">
                <a16:creationId xmlns:a16="http://schemas.microsoft.com/office/drawing/2014/main" id="{9ED25E3E-FE85-2175-B3C9-211B106243D4}"/>
              </a:ext>
            </a:extLst>
          </p:cNvPr>
          <p:cNvSpPr txBox="1"/>
          <p:nvPr/>
        </p:nvSpPr>
        <p:spPr>
          <a:xfrm>
            <a:off x="-1" y="6466114"/>
            <a:ext cx="10712741" cy="369332"/>
          </a:xfrm>
          <a:prstGeom prst="rect">
            <a:avLst/>
          </a:prstGeom>
          <a:noFill/>
        </p:spPr>
        <p:txBody>
          <a:bodyPr wrap="square" rtlCol="0">
            <a:spAutoFit/>
          </a:bodyPr>
          <a:lstStyle/>
          <a:p>
            <a:r>
              <a:rPr lang="fr-FR" dirty="0"/>
              <a:t>A. Cunningham			Lecture 1: Introduction to </a:t>
            </a:r>
            <a:r>
              <a:rPr lang="en-GB" dirty="0"/>
              <a:t>ACNA4004</a:t>
            </a:r>
            <a:r>
              <a:rPr lang="fr-FR" dirty="0"/>
              <a:t> </a:t>
            </a:r>
            <a:endParaRPr lang="en-GB" dirty="0"/>
          </a:p>
        </p:txBody>
      </p:sp>
      <p:sp>
        <p:nvSpPr>
          <p:cNvPr id="2" name="TextBox 1">
            <a:extLst>
              <a:ext uri="{FF2B5EF4-FFF2-40B4-BE49-F238E27FC236}">
                <a16:creationId xmlns:a16="http://schemas.microsoft.com/office/drawing/2014/main" id="{1BB944DA-6BC1-F37D-1CF9-50711A43DF3B}"/>
              </a:ext>
            </a:extLst>
          </p:cNvPr>
          <p:cNvSpPr txBox="1"/>
          <p:nvPr/>
        </p:nvSpPr>
        <p:spPr>
          <a:xfrm>
            <a:off x="10628852" y="0"/>
            <a:ext cx="1557536" cy="369332"/>
          </a:xfrm>
          <a:prstGeom prst="rect">
            <a:avLst/>
          </a:prstGeom>
          <a:noFill/>
        </p:spPr>
        <p:txBody>
          <a:bodyPr wrap="square" rtlCol="0">
            <a:spAutoFit/>
          </a:bodyPr>
          <a:lstStyle/>
          <a:p>
            <a:r>
              <a:rPr lang="en-GB" dirty="0"/>
              <a:t>28/09/2026</a:t>
            </a:r>
          </a:p>
        </p:txBody>
      </p:sp>
      <p:graphicFrame>
        <p:nvGraphicFramePr>
          <p:cNvPr id="4" name="Table 3">
            <a:extLst>
              <a:ext uri="{FF2B5EF4-FFF2-40B4-BE49-F238E27FC236}">
                <a16:creationId xmlns:a16="http://schemas.microsoft.com/office/drawing/2014/main" id="{4C6DE917-1E51-DDF0-3C93-49C77DA1FF8D}"/>
              </a:ext>
            </a:extLst>
          </p:cNvPr>
          <p:cNvGraphicFramePr>
            <a:graphicFrameLocks noGrp="1"/>
          </p:cNvGraphicFramePr>
          <p:nvPr>
            <p:extLst>
              <p:ext uri="{D42A27DB-BD31-4B8C-83A1-F6EECF244321}">
                <p14:modId xmlns:p14="http://schemas.microsoft.com/office/powerpoint/2010/main" val="3516352173"/>
              </p:ext>
            </p:extLst>
          </p:nvPr>
        </p:nvGraphicFramePr>
        <p:xfrm>
          <a:off x="4275193" y="5264682"/>
          <a:ext cx="6353659" cy="457200"/>
        </p:xfrm>
        <a:graphic>
          <a:graphicData uri="http://schemas.openxmlformats.org/drawingml/2006/table">
            <a:tbl>
              <a:tblPr firstRow="1" firstCol="1" bandRow="1"/>
              <a:tblGrid>
                <a:gridCol w="1694758">
                  <a:extLst>
                    <a:ext uri="{9D8B030D-6E8A-4147-A177-3AD203B41FA5}">
                      <a16:colId xmlns:a16="http://schemas.microsoft.com/office/drawing/2014/main" val="1285055746"/>
                    </a:ext>
                  </a:extLst>
                </a:gridCol>
                <a:gridCol w="1797480">
                  <a:extLst>
                    <a:ext uri="{9D8B030D-6E8A-4147-A177-3AD203B41FA5}">
                      <a16:colId xmlns:a16="http://schemas.microsoft.com/office/drawing/2014/main" val="3376404919"/>
                    </a:ext>
                  </a:extLst>
                </a:gridCol>
                <a:gridCol w="1239072">
                  <a:extLst>
                    <a:ext uri="{9D8B030D-6E8A-4147-A177-3AD203B41FA5}">
                      <a16:colId xmlns:a16="http://schemas.microsoft.com/office/drawing/2014/main" val="1009116033"/>
                    </a:ext>
                  </a:extLst>
                </a:gridCol>
                <a:gridCol w="1622349">
                  <a:extLst>
                    <a:ext uri="{9D8B030D-6E8A-4147-A177-3AD203B41FA5}">
                      <a16:colId xmlns:a16="http://schemas.microsoft.com/office/drawing/2014/main" val="296189410"/>
                    </a:ext>
                  </a:extLst>
                </a:gridCol>
              </a:tblGrid>
              <a:tr h="0">
                <a:tc>
                  <a:txBody>
                    <a:bodyPr/>
                    <a:lstStyle/>
                    <a:p>
                      <a:pPr algn="ctr" hangingPunct="0"/>
                      <a:r>
                        <a:rPr lang="en-GB" sz="1200" b="1">
                          <a:effectLst/>
                          <a:latin typeface="Arial" panose="020B0604020202020204" pitchFamily="34" charset="0"/>
                          <a:ea typeface="Times New Roman" panose="02020603050405020304" pitchFamily="18" charset="0"/>
                        </a:rPr>
                        <a:t>Mode of assessment</a:t>
                      </a:r>
                      <a:endParaRPr lang="en-GB" sz="14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200" b="1" dirty="0">
                          <a:effectLst/>
                          <a:latin typeface="Arial" panose="020B0604020202020204" pitchFamily="34" charset="0"/>
                          <a:ea typeface="Times New Roman" panose="02020603050405020304" pitchFamily="18" charset="0"/>
                        </a:rPr>
                        <a:t>Volume</a:t>
                      </a:r>
                      <a:endParaRPr lang="en-GB"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200" b="1" dirty="0">
                          <a:effectLst/>
                          <a:latin typeface="Arial" panose="020B0604020202020204" pitchFamily="34" charset="0"/>
                          <a:ea typeface="Times New Roman" panose="02020603050405020304" pitchFamily="18" charset="0"/>
                        </a:rPr>
                        <a:t>Weighting</a:t>
                      </a:r>
                      <a:endParaRPr lang="en-GB"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400" b="1" kern="1200" dirty="0">
                          <a:solidFill>
                            <a:schemeClr val="tx1"/>
                          </a:solidFill>
                          <a:effectLst/>
                          <a:latin typeface="Arial" panose="020B0604020202020204" pitchFamily="34" charset="0"/>
                          <a:ea typeface="Times New Roman" panose="02020603050405020304" pitchFamily="18" charset="0"/>
                          <a:cs typeface="+mn-cs"/>
                        </a:rPr>
                        <a:t>Due</a:t>
                      </a:r>
                      <a:r>
                        <a:rPr lang="en-GB" sz="1600" b="1" dirty="0">
                          <a:effectLst/>
                          <a:latin typeface="Times New Roman" panose="02020603050405020304" pitchFamily="18" charset="0"/>
                          <a:ea typeface="Times New Roman" panose="02020603050405020304" pitchFamily="18" charset="0"/>
                        </a:rPr>
                        <a:t> </a:t>
                      </a:r>
                      <a:r>
                        <a:rPr lang="en-GB" sz="1400" b="1" kern="1200" dirty="0">
                          <a:solidFill>
                            <a:schemeClr val="tx1"/>
                          </a:solidFill>
                          <a:effectLst/>
                          <a:latin typeface="Arial" panose="020B0604020202020204" pitchFamily="34" charset="0"/>
                          <a:ea typeface="Times New Roman" panose="02020603050405020304" pitchFamily="18" charset="0"/>
                          <a:cs typeface="+mn-cs"/>
                        </a:rPr>
                        <a:t>Date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970329"/>
                  </a:ext>
                </a:extLst>
              </a:tr>
              <a:tr h="0">
                <a:tc>
                  <a:txBody>
                    <a:bodyPr/>
                    <a:lstStyle/>
                    <a:p>
                      <a:pPr algn="ctr" hangingPunct="0"/>
                      <a:r>
                        <a:rPr lang="en-GB" sz="1200" dirty="0">
                          <a:effectLst/>
                          <a:latin typeface="Arial" panose="020B0604020202020204" pitchFamily="34" charset="0"/>
                          <a:ea typeface="Times New Roman" panose="02020603050405020304" pitchFamily="18" charset="0"/>
                        </a:rPr>
                        <a:t>Group presentation</a:t>
                      </a:r>
                      <a:endParaRPr lang="en-GB"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200" dirty="0">
                          <a:effectLst/>
                          <a:latin typeface="Arial" panose="020B0604020202020204" pitchFamily="34" charset="0"/>
                          <a:ea typeface="Times New Roman" panose="02020603050405020304" pitchFamily="18" charset="0"/>
                        </a:rPr>
                        <a:t>2 mins plus 1000 words</a:t>
                      </a:r>
                      <a:endParaRPr lang="en-GB"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200" dirty="0">
                          <a:effectLst/>
                          <a:latin typeface="Arial" panose="020B0604020202020204" pitchFamily="34" charset="0"/>
                          <a:ea typeface="Times New Roman" panose="02020603050405020304" pitchFamily="18" charset="0"/>
                        </a:rPr>
                        <a:t>50%</a:t>
                      </a:r>
                      <a:endParaRPr lang="en-GB"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400" dirty="0">
                          <a:effectLst/>
                          <a:latin typeface="Times New Roman" panose="02020603050405020304" pitchFamily="18" charset="0"/>
                          <a:ea typeface="Times New Roman" panose="02020603050405020304" pitchFamily="18" charset="0"/>
                        </a:rPr>
                        <a:t>24</a:t>
                      </a:r>
                      <a:r>
                        <a:rPr lang="en-GB" sz="1400" baseline="30000" dirty="0">
                          <a:effectLst/>
                          <a:latin typeface="Times New Roman" panose="02020603050405020304" pitchFamily="18" charset="0"/>
                          <a:ea typeface="Times New Roman" panose="02020603050405020304" pitchFamily="18" charset="0"/>
                        </a:rPr>
                        <a:t>th</a:t>
                      </a:r>
                      <a:r>
                        <a:rPr lang="en-GB" sz="1400" dirty="0">
                          <a:effectLst/>
                          <a:latin typeface="Times New Roman" panose="02020603050405020304" pitchFamily="18" charset="0"/>
                          <a:ea typeface="Times New Roman" panose="02020603050405020304" pitchFamily="18" charset="0"/>
                        </a:rPr>
                        <a:t> May 2027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91220827"/>
                  </a:ext>
                </a:extLst>
              </a:tr>
            </a:tbl>
          </a:graphicData>
        </a:graphic>
      </p:graphicFrame>
    </p:spTree>
    <p:extLst>
      <p:ext uri="{BB962C8B-B14F-4D97-AF65-F5344CB8AC3E}">
        <p14:creationId xmlns:p14="http://schemas.microsoft.com/office/powerpoint/2010/main" val="1380998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11</a:t>
            </a:fld>
            <a:r>
              <a:rPr lang="en-GB" dirty="0"/>
              <a:t> / 14</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2026/2027		</a:t>
            </a:r>
            <a:r>
              <a:rPr lang="fr-FR" b="1" dirty="0"/>
              <a:t>Module </a:t>
            </a:r>
            <a:r>
              <a:rPr lang="en-GB" b="1" dirty="0"/>
              <a:t>Assessment 2</a:t>
            </a:r>
          </a:p>
        </p:txBody>
      </p:sp>
      <p:pic>
        <p:nvPicPr>
          <p:cNvPr id="11" name="Picture 10" descr="Plant growing in a concrete crack">
            <a:extLst>
              <a:ext uri="{FF2B5EF4-FFF2-40B4-BE49-F238E27FC236}">
                <a16:creationId xmlns:a16="http://schemas.microsoft.com/office/drawing/2014/main" id="{CDC57D8D-8F2C-3ECC-54B1-1401800DD892}"/>
              </a:ext>
            </a:extLst>
          </p:cNvPr>
          <p:cNvPicPr>
            <a:picLocks noChangeAspect="1"/>
          </p:cNvPicPr>
          <p:nvPr/>
        </p:nvPicPr>
        <p:blipFill rotWithShape="1">
          <a:blip r:embed="rId2"/>
          <a:srcRect l="27488" r="45459" b="-2"/>
          <a:stretch/>
        </p:blipFill>
        <p:spPr>
          <a:xfrm>
            <a:off x="20" y="369332"/>
            <a:ext cx="2210824"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2" name="TextBox 11">
            <a:extLst>
              <a:ext uri="{FF2B5EF4-FFF2-40B4-BE49-F238E27FC236}">
                <a16:creationId xmlns:a16="http://schemas.microsoft.com/office/drawing/2014/main" id="{38C4A143-C346-A5D7-3DFF-2CAF7FBCDBED}"/>
              </a:ext>
            </a:extLst>
          </p:cNvPr>
          <p:cNvSpPr txBox="1"/>
          <p:nvPr/>
        </p:nvSpPr>
        <p:spPr>
          <a:xfrm>
            <a:off x="2210844" y="738664"/>
            <a:ext cx="9883264" cy="5355312"/>
          </a:xfrm>
          <a:prstGeom prst="rect">
            <a:avLst/>
          </a:prstGeom>
          <a:noFill/>
        </p:spPr>
        <p:txBody>
          <a:bodyPr wrap="square" rtlCol="0">
            <a:spAutoFit/>
          </a:bodyPr>
          <a:lstStyle/>
          <a:p>
            <a:r>
              <a:rPr lang="en-GB" dirty="0"/>
              <a:t>Be aware, </a:t>
            </a:r>
            <a:r>
              <a:rPr lang="en-GB" b="1" dirty="0"/>
              <a:t>there are two requirements</a:t>
            </a:r>
            <a:r>
              <a:rPr lang="en-GB" dirty="0"/>
              <a:t> for your submission:</a:t>
            </a:r>
            <a:endParaRPr lang="en-GB" sz="1200" dirty="0"/>
          </a:p>
          <a:p>
            <a:pPr lvl="0"/>
            <a:endParaRPr lang="en-GB" dirty="0"/>
          </a:p>
          <a:p>
            <a:pPr lvl="0"/>
            <a:r>
              <a:rPr lang="en-GB" dirty="0"/>
              <a:t>A) 1000 words (+/- 10%) supporting material</a:t>
            </a:r>
            <a:endParaRPr lang="en-GB" sz="1200" dirty="0"/>
          </a:p>
          <a:p>
            <a:pPr marL="742950" lvl="1" indent="-285750">
              <a:buFont typeface="Arial" panose="020B0604020202020204" pitchFamily="34" charset="0"/>
              <a:buChar char="•"/>
            </a:pPr>
            <a:r>
              <a:rPr lang="en-GB" dirty="0"/>
              <a:t>This is a document containing </a:t>
            </a:r>
            <a:r>
              <a:rPr lang="en-GB" b="1" i="1" dirty="0"/>
              <a:t>your research into the topic</a:t>
            </a:r>
            <a:r>
              <a:rPr lang="en-GB" dirty="0"/>
              <a:t>, that has led to your key findings in your presentation.</a:t>
            </a:r>
            <a:endParaRPr lang="en-GB" sz="1200" dirty="0"/>
          </a:p>
          <a:p>
            <a:pPr marL="742950" lvl="1" indent="-285750">
              <a:buFont typeface="Arial" panose="020B0604020202020204" pitchFamily="34" charset="0"/>
              <a:buChar char="•"/>
            </a:pPr>
            <a:r>
              <a:rPr lang="en-GB" dirty="0"/>
              <a:t>Please submit this to </a:t>
            </a:r>
            <a:r>
              <a:rPr lang="en-GB" b="1" i="1" dirty="0"/>
              <a:t>Turnitin by the deadline date</a:t>
            </a:r>
            <a:r>
              <a:rPr lang="en-GB" dirty="0"/>
              <a:t> (24</a:t>
            </a:r>
            <a:r>
              <a:rPr lang="en-GB" baseline="30000" dirty="0"/>
              <a:t>th</a:t>
            </a:r>
            <a:r>
              <a:rPr lang="en-GB" dirty="0"/>
              <a:t> May)</a:t>
            </a:r>
            <a:endParaRPr lang="en-GB" sz="1200" dirty="0"/>
          </a:p>
          <a:p>
            <a:pPr lvl="0"/>
            <a:endParaRPr lang="en-GB" dirty="0"/>
          </a:p>
          <a:p>
            <a:pPr lvl="0"/>
            <a:r>
              <a:rPr lang="en-GB" dirty="0"/>
              <a:t>B) 2 minutes presentation (</a:t>
            </a:r>
            <a:r>
              <a:rPr lang="en-GB" b="1" i="1" dirty="0"/>
              <a:t>per person</a:t>
            </a:r>
            <a:r>
              <a:rPr lang="en-GB" dirty="0"/>
              <a:t>)*</a:t>
            </a:r>
            <a:endParaRPr lang="en-GB" sz="1200" dirty="0"/>
          </a:p>
          <a:p>
            <a:pPr marL="742950" lvl="1" indent="-285750">
              <a:buFont typeface="Arial" panose="020B0604020202020204" pitchFamily="34" charset="0"/>
              <a:buChar char="•"/>
            </a:pPr>
            <a:r>
              <a:rPr lang="en-GB" dirty="0"/>
              <a:t>Your section will form part of a group presentation, so you will need to work together to determine which subjects you will each cover and the structure of the presentation</a:t>
            </a:r>
            <a:endParaRPr lang="en-GB" sz="1200" dirty="0"/>
          </a:p>
          <a:p>
            <a:pPr marL="742950" lvl="1" indent="-285750">
              <a:buFont typeface="Arial" panose="020B0604020202020204" pitchFamily="34" charset="0"/>
              <a:buChar char="•"/>
            </a:pPr>
            <a:r>
              <a:rPr lang="en-GB" dirty="0"/>
              <a:t>Your individual component of the group presentation will be a </a:t>
            </a:r>
            <a:r>
              <a:rPr lang="en-GB" b="1" i="1" dirty="0"/>
              <a:t>summary</a:t>
            </a:r>
            <a:r>
              <a:rPr lang="en-GB" dirty="0"/>
              <a:t> </a:t>
            </a:r>
            <a:r>
              <a:rPr lang="en-GB" b="1" i="1" dirty="0"/>
              <a:t>of the key findings</a:t>
            </a:r>
            <a:r>
              <a:rPr lang="en-GB" dirty="0"/>
              <a:t> from your independent research, which is discussed in further detail in your 1000 words supporting material. </a:t>
            </a:r>
            <a:endParaRPr lang="en-GB" sz="1200" dirty="0"/>
          </a:p>
          <a:p>
            <a:pPr marL="742950" lvl="1" indent="-285750">
              <a:buFont typeface="Arial" panose="020B0604020202020204" pitchFamily="34" charset="0"/>
              <a:buChar char="•"/>
            </a:pPr>
            <a:r>
              <a:rPr lang="en-GB" dirty="0"/>
              <a:t>The group presentation should hold a narrative and cohesive structure, so be sure to liaise with your group to understand who is presenting what, and how best to structure the presentation.</a:t>
            </a:r>
            <a:endParaRPr lang="en-GB" sz="1200" dirty="0"/>
          </a:p>
          <a:p>
            <a:pPr marL="742950" lvl="1" indent="-285750">
              <a:buFont typeface="Arial" panose="020B0604020202020204" pitchFamily="34" charset="0"/>
              <a:buChar char="•"/>
            </a:pPr>
            <a:r>
              <a:rPr lang="en-GB" dirty="0"/>
              <a:t>This group presentation will be presented in person to the tutor and an additional lecturer, on the deadline date (24</a:t>
            </a:r>
            <a:r>
              <a:rPr lang="en-GB" baseline="30000" dirty="0"/>
              <a:t>th</a:t>
            </a:r>
            <a:r>
              <a:rPr lang="en-GB" dirty="0"/>
              <a:t> May), at a time to be confirmed closer to the date. There will be questions also.</a:t>
            </a:r>
            <a:endParaRPr lang="en-GB" sz="1200" dirty="0"/>
          </a:p>
          <a:p>
            <a:pPr marL="742950" lvl="1" indent="-285750">
              <a:buFont typeface="Arial" panose="020B0604020202020204" pitchFamily="34" charset="0"/>
              <a:buChar char="•"/>
            </a:pPr>
            <a:r>
              <a:rPr lang="en-GB" dirty="0"/>
              <a:t>The presentations must be uploaded to Teams by the morning of the presentation (24</a:t>
            </a:r>
            <a:r>
              <a:rPr lang="en-GB" baseline="30000" dirty="0"/>
              <a:t>th</a:t>
            </a:r>
            <a:r>
              <a:rPr lang="en-GB" dirty="0"/>
              <a:t> May)</a:t>
            </a:r>
            <a:endParaRPr lang="en-GB" sz="1200" dirty="0"/>
          </a:p>
        </p:txBody>
      </p:sp>
      <p:sp>
        <p:nvSpPr>
          <p:cNvPr id="15" name="TextBox 14">
            <a:extLst>
              <a:ext uri="{FF2B5EF4-FFF2-40B4-BE49-F238E27FC236}">
                <a16:creationId xmlns:a16="http://schemas.microsoft.com/office/drawing/2014/main" id="{97E8A5EA-BD4D-DF3A-A1EF-8B5408000DC6}"/>
              </a:ext>
            </a:extLst>
          </p:cNvPr>
          <p:cNvSpPr txBox="1"/>
          <p:nvPr/>
        </p:nvSpPr>
        <p:spPr>
          <a:xfrm>
            <a:off x="-1" y="6466114"/>
            <a:ext cx="10712741" cy="369332"/>
          </a:xfrm>
          <a:prstGeom prst="rect">
            <a:avLst/>
          </a:prstGeom>
          <a:noFill/>
        </p:spPr>
        <p:txBody>
          <a:bodyPr wrap="square" rtlCol="0">
            <a:spAutoFit/>
          </a:bodyPr>
          <a:lstStyle/>
          <a:p>
            <a:r>
              <a:rPr lang="fr-FR" dirty="0"/>
              <a:t>A. Cunningham			Lecture 1: Introduction to </a:t>
            </a:r>
            <a:r>
              <a:rPr lang="en-GB" dirty="0"/>
              <a:t>ACNA4004</a:t>
            </a:r>
            <a:r>
              <a:rPr lang="fr-FR" dirty="0"/>
              <a:t> </a:t>
            </a:r>
            <a:endParaRPr lang="en-GB" dirty="0"/>
          </a:p>
        </p:txBody>
      </p:sp>
      <p:sp>
        <p:nvSpPr>
          <p:cNvPr id="2" name="TextBox 1">
            <a:extLst>
              <a:ext uri="{FF2B5EF4-FFF2-40B4-BE49-F238E27FC236}">
                <a16:creationId xmlns:a16="http://schemas.microsoft.com/office/drawing/2014/main" id="{26266620-7CAA-8759-73EA-DAF7383F10D9}"/>
              </a:ext>
            </a:extLst>
          </p:cNvPr>
          <p:cNvSpPr txBox="1"/>
          <p:nvPr/>
        </p:nvSpPr>
        <p:spPr>
          <a:xfrm>
            <a:off x="10628852" y="0"/>
            <a:ext cx="1557536" cy="369332"/>
          </a:xfrm>
          <a:prstGeom prst="rect">
            <a:avLst/>
          </a:prstGeom>
          <a:noFill/>
        </p:spPr>
        <p:txBody>
          <a:bodyPr wrap="square" rtlCol="0">
            <a:spAutoFit/>
          </a:bodyPr>
          <a:lstStyle/>
          <a:p>
            <a:r>
              <a:rPr lang="en-GB" dirty="0"/>
              <a:t>28/09/2026</a:t>
            </a:r>
          </a:p>
        </p:txBody>
      </p:sp>
    </p:spTree>
    <p:extLst>
      <p:ext uri="{BB962C8B-B14F-4D97-AF65-F5344CB8AC3E}">
        <p14:creationId xmlns:p14="http://schemas.microsoft.com/office/powerpoint/2010/main" val="32175622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12</a:t>
            </a:fld>
            <a:r>
              <a:rPr lang="en-GB" dirty="0"/>
              <a:t> / 14</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2026/2027		</a:t>
            </a:r>
            <a:r>
              <a:rPr lang="fr-FR" b="1" dirty="0"/>
              <a:t>Next Session</a:t>
            </a:r>
            <a:endParaRPr lang="en-GB" b="1" dirty="0"/>
          </a:p>
        </p:txBody>
      </p:sp>
      <p:pic>
        <p:nvPicPr>
          <p:cNvPr id="11" name="Picture 10" descr="Plant growing in a concrete crack">
            <a:extLst>
              <a:ext uri="{FF2B5EF4-FFF2-40B4-BE49-F238E27FC236}">
                <a16:creationId xmlns:a16="http://schemas.microsoft.com/office/drawing/2014/main" id="{CDC57D8D-8F2C-3ECC-54B1-1401800DD892}"/>
              </a:ext>
            </a:extLst>
          </p:cNvPr>
          <p:cNvPicPr>
            <a:picLocks noChangeAspect="1"/>
          </p:cNvPicPr>
          <p:nvPr/>
        </p:nvPicPr>
        <p:blipFill rotWithShape="1">
          <a:blip r:embed="rId3"/>
          <a:srcRect l="20974" r="39608" b="-1"/>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2" name="TextBox 11">
            <a:extLst>
              <a:ext uri="{FF2B5EF4-FFF2-40B4-BE49-F238E27FC236}">
                <a16:creationId xmlns:a16="http://schemas.microsoft.com/office/drawing/2014/main" id="{38C4A143-C346-A5D7-3DFF-2CAF7FBCDBED}"/>
              </a:ext>
            </a:extLst>
          </p:cNvPr>
          <p:cNvSpPr txBox="1"/>
          <p:nvPr/>
        </p:nvSpPr>
        <p:spPr>
          <a:xfrm>
            <a:off x="3657600" y="391886"/>
            <a:ext cx="7673551" cy="4401205"/>
          </a:xfrm>
          <a:prstGeom prst="rect">
            <a:avLst/>
          </a:prstGeom>
          <a:noFill/>
        </p:spPr>
        <p:txBody>
          <a:bodyPr wrap="square" rtlCol="0">
            <a:spAutoFit/>
          </a:bodyPr>
          <a:lstStyle/>
          <a:p>
            <a:r>
              <a:rPr lang="en-GB" sz="2400" dirty="0"/>
              <a:t>The next lecture will cover: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t>Historic issues &amp; the response to them</a:t>
            </a:r>
          </a:p>
          <a:p>
            <a:endParaRPr lang="en-GB" sz="2400" dirty="0"/>
          </a:p>
          <a:p>
            <a:r>
              <a:rPr lang="en-GB" sz="2400" dirty="0"/>
              <a:t>Suggested activities: </a:t>
            </a:r>
          </a:p>
          <a:p>
            <a:pPr marL="800100" lvl="1" indent="-342900">
              <a:buFontTx/>
              <a:buChar char="-"/>
            </a:pPr>
            <a:r>
              <a:rPr lang="en-GB" sz="2400" dirty="0"/>
              <a:t>Discover contemporary issues not currently planned within the lecture series</a:t>
            </a:r>
          </a:p>
          <a:p>
            <a:pPr marL="1257300" lvl="2" indent="-342900">
              <a:buFontTx/>
              <a:buChar char="-"/>
            </a:pPr>
            <a:r>
              <a:rPr lang="en-GB" sz="2400" dirty="0"/>
              <a:t>Which concerns / interests you most –Why?</a:t>
            </a:r>
          </a:p>
          <a:p>
            <a:pPr marL="800100" lvl="1" indent="-342900">
              <a:buFontTx/>
              <a:buChar char="-"/>
            </a:pPr>
            <a:r>
              <a:rPr lang="en-GB" sz="2400" dirty="0"/>
              <a:t>Sign up to journals / news channel / blog / podcast that discusses contemporary issues</a:t>
            </a:r>
          </a:p>
          <a:p>
            <a:pPr marL="800100" lvl="1" indent="-342900">
              <a:buFontTx/>
              <a:buChar char="-"/>
            </a:pPr>
            <a:r>
              <a:rPr lang="en-GB" sz="2400" dirty="0">
                <a:hlinkClick r:id="rId4"/>
              </a:rPr>
              <a:t>https://earth.org/top-environmental-podcasts</a:t>
            </a:r>
            <a:endParaRPr lang="en-GB" sz="2400" dirty="0"/>
          </a:p>
          <a:p>
            <a:r>
              <a:rPr lang="en-GB" sz="2400" dirty="0"/>
              <a:t>Suggested reading:</a:t>
            </a:r>
          </a:p>
          <a:p>
            <a:pPr marL="285750" indent="-285750">
              <a:buFont typeface="Arial" panose="020B0604020202020204" pitchFamily="34" charset="0"/>
              <a:buChar char="•"/>
            </a:pPr>
            <a:endParaRPr lang="en-GB" sz="1600" dirty="0"/>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Lecture 1: Introduction to </a:t>
            </a:r>
            <a:r>
              <a:rPr lang="en-GB" dirty="0"/>
              <a:t>ACNA4004</a:t>
            </a:r>
            <a:r>
              <a:rPr lang="fr-FR" dirty="0"/>
              <a:t> </a:t>
            </a:r>
            <a:endParaRPr lang="en-GB" dirty="0"/>
          </a:p>
        </p:txBody>
      </p:sp>
      <p:sp>
        <p:nvSpPr>
          <p:cNvPr id="3" name="TextBox 2">
            <a:extLst>
              <a:ext uri="{FF2B5EF4-FFF2-40B4-BE49-F238E27FC236}">
                <a16:creationId xmlns:a16="http://schemas.microsoft.com/office/drawing/2014/main" id="{FC166DDA-B509-215E-99A6-F662175F2F0F}"/>
              </a:ext>
            </a:extLst>
          </p:cNvPr>
          <p:cNvSpPr txBox="1"/>
          <p:nvPr/>
        </p:nvSpPr>
        <p:spPr>
          <a:xfrm>
            <a:off x="10628852" y="0"/>
            <a:ext cx="1557536" cy="369332"/>
          </a:xfrm>
          <a:prstGeom prst="rect">
            <a:avLst/>
          </a:prstGeom>
          <a:noFill/>
        </p:spPr>
        <p:txBody>
          <a:bodyPr wrap="square" rtlCol="0">
            <a:spAutoFit/>
          </a:bodyPr>
          <a:lstStyle/>
          <a:p>
            <a:r>
              <a:rPr lang="en-GB" dirty="0"/>
              <a:t>28/09/2026</a:t>
            </a:r>
          </a:p>
        </p:txBody>
      </p:sp>
      <p:graphicFrame>
        <p:nvGraphicFramePr>
          <p:cNvPr id="4" name="Table 3">
            <a:extLst>
              <a:ext uri="{FF2B5EF4-FFF2-40B4-BE49-F238E27FC236}">
                <a16:creationId xmlns:a16="http://schemas.microsoft.com/office/drawing/2014/main" id="{FCE65563-E818-D6BB-CC48-1136C03850FF}"/>
              </a:ext>
            </a:extLst>
          </p:cNvPr>
          <p:cNvGraphicFramePr>
            <a:graphicFrameLocks noGrp="1"/>
          </p:cNvGraphicFramePr>
          <p:nvPr>
            <p:extLst>
              <p:ext uri="{D42A27DB-BD31-4B8C-83A1-F6EECF244321}">
                <p14:modId xmlns:p14="http://schemas.microsoft.com/office/powerpoint/2010/main" val="2419519247"/>
              </p:ext>
            </p:extLst>
          </p:nvPr>
        </p:nvGraphicFramePr>
        <p:xfrm>
          <a:off x="4617207" y="4622074"/>
          <a:ext cx="5499100" cy="1844040"/>
        </p:xfrm>
        <a:graphic>
          <a:graphicData uri="http://schemas.openxmlformats.org/drawingml/2006/table">
            <a:tbl>
              <a:tblPr firstRow="1" firstCol="1" bandRow="1"/>
              <a:tblGrid>
                <a:gridCol w="1072515">
                  <a:extLst>
                    <a:ext uri="{9D8B030D-6E8A-4147-A177-3AD203B41FA5}">
                      <a16:colId xmlns:a16="http://schemas.microsoft.com/office/drawing/2014/main" val="1553244994"/>
                    </a:ext>
                  </a:extLst>
                </a:gridCol>
                <a:gridCol w="3559175">
                  <a:extLst>
                    <a:ext uri="{9D8B030D-6E8A-4147-A177-3AD203B41FA5}">
                      <a16:colId xmlns:a16="http://schemas.microsoft.com/office/drawing/2014/main" val="3409624652"/>
                    </a:ext>
                  </a:extLst>
                </a:gridCol>
                <a:gridCol w="867410">
                  <a:extLst>
                    <a:ext uri="{9D8B030D-6E8A-4147-A177-3AD203B41FA5}">
                      <a16:colId xmlns:a16="http://schemas.microsoft.com/office/drawing/2014/main" val="2479977162"/>
                    </a:ext>
                  </a:extLst>
                </a:gridCol>
              </a:tblGrid>
              <a:tr h="0">
                <a:tc>
                  <a:txBody>
                    <a:bodyPr/>
                    <a:lstStyle/>
                    <a:p>
                      <a:pPr algn="just" hangingPunct="0">
                        <a:tabLst>
                          <a:tab pos="457200" algn="l"/>
                          <a:tab pos="914400" algn="l"/>
                        </a:tabLst>
                      </a:pPr>
                      <a:r>
                        <a:rPr lang="en-GB" sz="1100" b="1">
                          <a:solidFill>
                            <a:srgbClr val="000000"/>
                          </a:solidFill>
                          <a:effectLst/>
                          <a:latin typeface="Arial" panose="020B0604020202020204" pitchFamily="34" charset="0"/>
                          <a:ea typeface="Times New Roman" panose="02020603050405020304" pitchFamily="18" charset="0"/>
                        </a:rPr>
                        <a:t>Classification</a:t>
                      </a:r>
                      <a:endParaRPr lang="en-GB" sz="12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just" hangingPunct="0">
                        <a:tabLst>
                          <a:tab pos="457200" algn="l"/>
                          <a:tab pos="914400" algn="l"/>
                        </a:tabLst>
                      </a:pPr>
                      <a:r>
                        <a:rPr lang="en-GB" sz="1100" b="1" dirty="0">
                          <a:solidFill>
                            <a:srgbClr val="000000"/>
                          </a:solidFill>
                          <a:effectLst/>
                          <a:latin typeface="Arial" panose="020B0604020202020204" pitchFamily="34" charset="0"/>
                          <a:ea typeface="Times New Roman" panose="02020603050405020304" pitchFamily="18" charset="0"/>
                        </a:rPr>
                        <a:t>Reading List entry</a:t>
                      </a:r>
                      <a:endParaRPr lang="en-GB" sz="12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just" hangingPunct="0">
                        <a:tabLst>
                          <a:tab pos="457200" algn="l"/>
                          <a:tab pos="914400" algn="l"/>
                        </a:tabLst>
                      </a:pPr>
                      <a:r>
                        <a:rPr lang="en-GB" sz="1100" b="1" dirty="0">
                          <a:solidFill>
                            <a:srgbClr val="000000"/>
                          </a:solidFill>
                          <a:effectLst/>
                          <a:latin typeface="Arial" panose="020B0604020202020204" pitchFamily="34" charset="0"/>
                          <a:ea typeface="Times New Roman" panose="02020603050405020304" pitchFamily="18" charset="0"/>
                        </a:rPr>
                        <a:t>Electronic*</a:t>
                      </a:r>
                      <a:endParaRPr lang="en-GB" sz="12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3101644586"/>
                  </a:ext>
                </a:extLst>
              </a:tr>
              <a:tr h="0">
                <a:tc>
                  <a:txBody>
                    <a:bodyPr/>
                    <a:lstStyle/>
                    <a:p>
                      <a:pPr algn="just" hangingPunct="0">
                        <a:tabLst>
                          <a:tab pos="457200" algn="l"/>
                          <a:tab pos="914400" algn="l"/>
                        </a:tabLst>
                      </a:pPr>
                      <a:r>
                        <a:rPr lang="en-GB" sz="1100" kern="1200" dirty="0">
                          <a:solidFill>
                            <a:schemeClr val="tx1"/>
                          </a:solidFill>
                          <a:effectLst/>
                          <a:latin typeface="Arial" panose="020B0604020202020204" pitchFamily="34" charset="0"/>
                          <a:ea typeface="Times New Roman" panose="02020603050405020304" pitchFamily="18" charset="0"/>
                          <a:cs typeface="+mn-cs"/>
                        </a:rPr>
                        <a:t>Essential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buFont typeface="Arial" panose="020B0604020202020204" pitchFamily="34" charset="0"/>
                        <a:buNone/>
                      </a:pPr>
                      <a:r>
                        <a:rPr lang="en-GB" sz="1100" kern="1200" dirty="0">
                          <a:solidFill>
                            <a:schemeClr val="tx1"/>
                          </a:solidFill>
                          <a:effectLst/>
                          <a:latin typeface="Arial" panose="020B0604020202020204" pitchFamily="34" charset="0"/>
                          <a:cs typeface="+mn-cs"/>
                        </a:rPr>
                        <a:t>Harris, F. (2012) (Second edition). </a:t>
                      </a:r>
                      <a:r>
                        <a:rPr lang="en-GB" sz="1100" i="1" kern="1200" dirty="0">
                          <a:solidFill>
                            <a:schemeClr val="tx1"/>
                          </a:solidFill>
                          <a:effectLst/>
                          <a:latin typeface="Arial" panose="020B0604020202020204" pitchFamily="34" charset="0"/>
                          <a:cs typeface="+mn-cs"/>
                        </a:rPr>
                        <a:t>Global environmental issues</a:t>
                      </a:r>
                      <a:r>
                        <a:rPr lang="en-GB" sz="1100" kern="1200" dirty="0">
                          <a:solidFill>
                            <a:schemeClr val="tx1"/>
                          </a:solidFill>
                          <a:effectLst/>
                          <a:latin typeface="Arial" panose="020B0604020202020204" pitchFamily="34" charset="0"/>
                          <a:cs typeface="+mn-cs"/>
                        </a:rPr>
                        <a:t>. John Wiley &amp; Sons.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100" dirty="0">
                          <a:effectLst/>
                          <a:latin typeface="Segoe UI Symbol" panose="020B0502040204020203" pitchFamily="34" charset="0"/>
                          <a:ea typeface="MS Gothic" panose="020B0609070205080204" pitchFamily="49" charset="-128"/>
                          <a:cs typeface="Segoe UI Symbol" panose="020B0502040204020203" pitchFamily="34" charset="0"/>
                        </a:rPr>
                        <a:t>☐</a:t>
                      </a:r>
                      <a:endParaRPr lang="en-GB" sz="12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20671287"/>
                  </a:ext>
                </a:extLst>
              </a:tr>
              <a:tr h="0">
                <a:tc>
                  <a:txBody>
                    <a:bodyPr/>
                    <a:lstStyle/>
                    <a:p>
                      <a:pPr algn="just" hangingPunct="0">
                        <a:tabLst>
                          <a:tab pos="457200" algn="l"/>
                          <a:tab pos="914400" algn="l"/>
                        </a:tabLst>
                      </a:pPr>
                      <a:r>
                        <a:rPr lang="en-GB" sz="1100">
                          <a:effectLst/>
                          <a:latin typeface="Arial" panose="020B0604020202020204" pitchFamily="34" charset="0"/>
                          <a:ea typeface="Times New Roman" panose="02020603050405020304" pitchFamily="18" charset="0"/>
                        </a:rPr>
                        <a:t>Essential</a:t>
                      </a:r>
                      <a:endParaRPr lang="en-GB" sz="12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hangingPunct="0">
                        <a:tabLst>
                          <a:tab pos="457200" algn="l"/>
                          <a:tab pos="914400" algn="l"/>
                        </a:tabLst>
                      </a:pPr>
                      <a:r>
                        <a:rPr lang="en-GB" sz="1100">
                          <a:solidFill>
                            <a:srgbClr val="222222"/>
                          </a:solidFill>
                          <a:effectLst/>
                          <a:latin typeface="Arial" panose="020B0604020202020204" pitchFamily="34" charset="0"/>
                          <a:ea typeface="Times New Roman" panose="02020603050405020304" pitchFamily="18" charset="0"/>
                        </a:rPr>
                        <a:t>Siebel, T.M. (2019) </a:t>
                      </a:r>
                      <a:r>
                        <a:rPr lang="en-GB" sz="1100" i="1">
                          <a:solidFill>
                            <a:srgbClr val="222222"/>
                          </a:solidFill>
                          <a:effectLst/>
                          <a:latin typeface="Arial" panose="020B0604020202020204" pitchFamily="34" charset="0"/>
                          <a:ea typeface="Times New Roman" panose="02020603050405020304" pitchFamily="18" charset="0"/>
                        </a:rPr>
                        <a:t>Digital transformation: survive and thrive in an era of mass extinction</a:t>
                      </a:r>
                      <a:r>
                        <a:rPr lang="en-GB" sz="1100">
                          <a:solidFill>
                            <a:srgbClr val="222222"/>
                          </a:solidFill>
                          <a:effectLst/>
                          <a:latin typeface="Arial" panose="020B0604020202020204" pitchFamily="34" charset="0"/>
                          <a:ea typeface="Times New Roman" panose="02020603050405020304" pitchFamily="18" charset="0"/>
                        </a:rPr>
                        <a:t>. New York: RosettaBooks.</a:t>
                      </a:r>
                      <a:endParaRPr lang="en-GB" sz="12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100">
                          <a:effectLst/>
                          <a:latin typeface="Segoe UI Symbol" panose="020B0502040204020203" pitchFamily="34" charset="0"/>
                          <a:ea typeface="MS Gothic" panose="020B0609070205080204" pitchFamily="49" charset="-128"/>
                          <a:cs typeface="Segoe UI Symbol" panose="020B0502040204020203" pitchFamily="34" charset="0"/>
                        </a:rPr>
                        <a:t>☐</a:t>
                      </a:r>
                      <a:endParaRPr lang="en-GB" sz="12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6201958"/>
                  </a:ext>
                </a:extLst>
              </a:tr>
              <a:tr h="0">
                <a:tc>
                  <a:txBody>
                    <a:bodyPr/>
                    <a:lstStyle/>
                    <a:p>
                      <a:pPr algn="just" hangingPunct="0">
                        <a:tabLst>
                          <a:tab pos="457200" algn="l"/>
                          <a:tab pos="914400" algn="l"/>
                        </a:tabLst>
                      </a:pPr>
                      <a:r>
                        <a:rPr lang="en-GB" sz="1100">
                          <a:effectLst/>
                          <a:latin typeface="Arial" panose="020B0604020202020204" pitchFamily="34" charset="0"/>
                          <a:ea typeface="Times New Roman" panose="02020603050405020304" pitchFamily="18" charset="0"/>
                        </a:rPr>
                        <a:t>Essential</a:t>
                      </a:r>
                      <a:endParaRPr lang="en-GB" sz="12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hangingPunct="0">
                        <a:tabLst>
                          <a:tab pos="457200" algn="l"/>
                          <a:tab pos="914400" algn="l"/>
                        </a:tabLst>
                      </a:pPr>
                      <a:r>
                        <a:rPr lang="en-GB" sz="1100">
                          <a:effectLst/>
                          <a:latin typeface="Arial" panose="020B0604020202020204" pitchFamily="34" charset="0"/>
                          <a:ea typeface="Times New Roman" panose="02020603050405020304" pitchFamily="18" charset="0"/>
                        </a:rPr>
                        <a:t>Stickdorn, M. &amp; Schneider, J. (2011) </a:t>
                      </a:r>
                      <a:r>
                        <a:rPr lang="en-GB" sz="1100" i="1">
                          <a:effectLst/>
                          <a:latin typeface="Arial" panose="020B0604020202020204" pitchFamily="34" charset="0"/>
                          <a:ea typeface="Times New Roman" panose="02020603050405020304" pitchFamily="18" charset="0"/>
                        </a:rPr>
                        <a:t>This is service design thinking: basics, tools, cases. </a:t>
                      </a:r>
                      <a:r>
                        <a:rPr lang="en-GB" sz="1100">
                          <a:effectLst/>
                          <a:latin typeface="Arial" panose="020B0604020202020204" pitchFamily="34" charset="0"/>
                          <a:ea typeface="Times New Roman" panose="02020603050405020304" pitchFamily="18" charset="0"/>
                        </a:rPr>
                        <a:t>The Netherlands: BIS Publishers</a:t>
                      </a:r>
                      <a:endParaRPr lang="en-GB" sz="12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100">
                          <a:effectLst/>
                          <a:latin typeface="Segoe UI Symbol" panose="020B0502040204020203" pitchFamily="34" charset="0"/>
                          <a:ea typeface="MS Gothic" panose="020B0609070205080204" pitchFamily="49" charset="-128"/>
                          <a:cs typeface="Segoe UI Symbol" panose="020B0502040204020203" pitchFamily="34" charset="0"/>
                        </a:rPr>
                        <a:t>☐</a:t>
                      </a:r>
                      <a:endParaRPr lang="en-GB" sz="12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90470698"/>
                  </a:ext>
                </a:extLst>
              </a:tr>
              <a:tr h="0">
                <a:tc>
                  <a:txBody>
                    <a:bodyPr/>
                    <a:lstStyle/>
                    <a:p>
                      <a:pPr algn="just" hangingPunct="0">
                        <a:tabLst>
                          <a:tab pos="457200" algn="l"/>
                          <a:tab pos="914400" algn="l"/>
                        </a:tabLst>
                      </a:pPr>
                      <a:r>
                        <a:rPr lang="en-GB" sz="1100">
                          <a:effectLst/>
                          <a:latin typeface="Arial" panose="020B0604020202020204" pitchFamily="34" charset="0"/>
                          <a:ea typeface="Times New Roman" panose="02020603050405020304" pitchFamily="18" charset="0"/>
                        </a:rPr>
                        <a:t>Essential</a:t>
                      </a:r>
                      <a:endParaRPr lang="en-GB" sz="12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hangingPunct="0">
                        <a:tabLst>
                          <a:tab pos="457200" algn="l"/>
                          <a:tab pos="914400" algn="l"/>
                        </a:tabLst>
                      </a:pPr>
                      <a:r>
                        <a:rPr lang="en-GB" sz="1100" dirty="0" err="1">
                          <a:solidFill>
                            <a:srgbClr val="222222"/>
                          </a:solidFill>
                          <a:effectLst/>
                          <a:latin typeface="Arial" panose="020B0604020202020204" pitchFamily="34" charset="0"/>
                          <a:ea typeface="Times New Roman" panose="02020603050405020304" pitchFamily="18" charset="0"/>
                        </a:rPr>
                        <a:t>Echavarria</a:t>
                      </a:r>
                      <a:r>
                        <a:rPr lang="en-GB" sz="1100" dirty="0">
                          <a:solidFill>
                            <a:srgbClr val="222222"/>
                          </a:solidFill>
                          <a:effectLst/>
                          <a:latin typeface="Arial" panose="020B0604020202020204" pitchFamily="34" charset="0"/>
                          <a:ea typeface="Times New Roman" panose="02020603050405020304" pitchFamily="18" charset="0"/>
                        </a:rPr>
                        <a:t>, M., 2015. </a:t>
                      </a:r>
                      <a:r>
                        <a:rPr lang="en-GB" sz="1100" i="1" dirty="0">
                          <a:solidFill>
                            <a:srgbClr val="222222"/>
                          </a:solidFill>
                          <a:effectLst/>
                          <a:latin typeface="Arial" panose="020B0604020202020204" pitchFamily="34" charset="0"/>
                          <a:ea typeface="Times New Roman" panose="02020603050405020304" pitchFamily="18" charset="0"/>
                        </a:rPr>
                        <a:t>Enabling Collaboration</a:t>
                      </a:r>
                      <a:r>
                        <a:rPr lang="en-GB" sz="1100" dirty="0">
                          <a:solidFill>
                            <a:srgbClr val="222222"/>
                          </a:solidFill>
                          <a:effectLst/>
                          <a:latin typeface="Arial" panose="020B0604020202020204" pitchFamily="34" charset="0"/>
                          <a:ea typeface="Times New Roman" panose="02020603050405020304" pitchFamily="18" charset="0"/>
                        </a:rPr>
                        <a:t>. New York: LID Editorial.</a:t>
                      </a:r>
                      <a:endParaRPr lang="en-GB" sz="12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r>
                        <a:rPr lang="en-GB" sz="1100" dirty="0">
                          <a:effectLst/>
                          <a:latin typeface="Segoe UI Symbol" panose="020B0502040204020203" pitchFamily="34" charset="0"/>
                          <a:ea typeface="MS Gothic" panose="020B0609070205080204" pitchFamily="49" charset="-128"/>
                          <a:cs typeface="Segoe UI Symbol" panose="020B0502040204020203" pitchFamily="34" charset="0"/>
                        </a:rPr>
                        <a:t>☐</a:t>
                      </a:r>
                      <a:endParaRPr lang="en-GB" sz="12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39816928"/>
                  </a:ext>
                </a:extLst>
              </a:tr>
            </a:tbl>
          </a:graphicData>
        </a:graphic>
      </p:graphicFrame>
      <p:pic>
        <p:nvPicPr>
          <p:cNvPr id="1026" name="Picture 2">
            <a:extLst>
              <a:ext uri="{FF2B5EF4-FFF2-40B4-BE49-F238E27FC236}">
                <a16:creationId xmlns:a16="http://schemas.microsoft.com/office/drawing/2014/main" id="{7A3CECFE-AAB4-5E7D-9119-85E0131EA5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p:blipFill>
        <p:spPr bwMode="auto">
          <a:xfrm>
            <a:off x="514203" y="518033"/>
            <a:ext cx="2191655" cy="291096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F1FBD5D-B2DB-FE92-E116-CAB6288D02E0}"/>
              </a:ext>
            </a:extLst>
          </p:cNvPr>
          <p:cNvSpPr txBox="1"/>
          <p:nvPr/>
        </p:nvSpPr>
        <p:spPr>
          <a:xfrm>
            <a:off x="406117" y="3624695"/>
            <a:ext cx="2407826" cy="1477328"/>
          </a:xfrm>
          <a:prstGeom prst="rect">
            <a:avLst/>
          </a:prstGeom>
          <a:solidFill>
            <a:schemeClr val="bg1"/>
          </a:solidFill>
        </p:spPr>
        <p:txBody>
          <a:bodyPr wrap="square">
            <a:spAutoFit/>
          </a:bodyPr>
          <a:lstStyle/>
          <a:p>
            <a:pPr algn="ctr"/>
            <a:r>
              <a:rPr lang="en-GB" b="0" i="1" dirty="0">
                <a:solidFill>
                  <a:srgbClr val="555555"/>
                </a:solidFill>
                <a:effectLst/>
                <a:latin typeface="verdana" panose="020B0604030504040204" pitchFamily="34" charset="0"/>
                <a:hlinkClick r:id="rId6"/>
              </a:rPr>
              <a:t>Regional Environmental Change Journal accessible via the UWTSD Library</a:t>
            </a:r>
            <a:endParaRPr lang="en-GB" dirty="0"/>
          </a:p>
        </p:txBody>
      </p:sp>
      <p:pic>
        <p:nvPicPr>
          <p:cNvPr id="1028" name="Picture 4" descr="Global Environmental Issues: Amazon.co.uk: Harris, Frances: 9780470845608:  Books">
            <a:extLst>
              <a:ext uri="{FF2B5EF4-FFF2-40B4-BE49-F238E27FC236}">
                <a16:creationId xmlns:a16="http://schemas.microsoft.com/office/drawing/2014/main" id="{3DFE603B-14D0-C43B-F689-09A15A13E42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373131" y="3798214"/>
            <a:ext cx="1744447" cy="2607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66887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13</a:t>
            </a:fld>
            <a:r>
              <a:rPr lang="en-GB" dirty="0"/>
              <a:t> / 14</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2026/2027		</a:t>
            </a:r>
            <a:r>
              <a:rPr lang="fr-FR" b="1" dirty="0"/>
              <a:t>Current </a:t>
            </a:r>
            <a:r>
              <a:rPr lang="en-GB" b="1" dirty="0"/>
              <a:t>knowledge</a:t>
            </a:r>
          </a:p>
        </p:txBody>
      </p:sp>
      <p:pic>
        <p:nvPicPr>
          <p:cNvPr id="11" name="Picture 10" descr="Plant growing in a concrete crack">
            <a:extLst>
              <a:ext uri="{FF2B5EF4-FFF2-40B4-BE49-F238E27FC236}">
                <a16:creationId xmlns:a16="http://schemas.microsoft.com/office/drawing/2014/main" id="{CDC57D8D-8F2C-3ECC-54B1-1401800DD892}"/>
              </a:ext>
            </a:extLst>
          </p:cNvPr>
          <p:cNvPicPr>
            <a:picLocks noChangeAspect="1"/>
          </p:cNvPicPr>
          <p:nvPr/>
        </p:nvPicPr>
        <p:blipFill rotWithShape="1">
          <a:blip r:embed="rId3"/>
          <a:srcRect l="20974" r="39608" b="-1"/>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2" name="TextBox 11">
            <a:extLst>
              <a:ext uri="{FF2B5EF4-FFF2-40B4-BE49-F238E27FC236}">
                <a16:creationId xmlns:a16="http://schemas.microsoft.com/office/drawing/2014/main" id="{38C4A143-C346-A5D7-3DFF-2CAF7FBCDBED}"/>
              </a:ext>
            </a:extLst>
          </p:cNvPr>
          <p:cNvSpPr txBox="1"/>
          <p:nvPr/>
        </p:nvSpPr>
        <p:spPr>
          <a:xfrm>
            <a:off x="4160938" y="778468"/>
            <a:ext cx="7752895" cy="5262979"/>
          </a:xfrm>
          <a:prstGeom prst="rect">
            <a:avLst/>
          </a:prstGeom>
          <a:noFill/>
        </p:spPr>
        <p:txBody>
          <a:bodyPr wrap="square" rtlCol="0">
            <a:spAutoFit/>
          </a:bodyPr>
          <a:lstStyle/>
          <a:p>
            <a:pPr algn="ctr"/>
            <a:r>
              <a:rPr lang="en-GB" sz="2400" dirty="0"/>
              <a:t>Can you name any contemporary environmental issues?</a:t>
            </a:r>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r>
              <a:rPr lang="en-GB" sz="2400" dirty="0"/>
              <a:t>Consider, are they local, national, or global?</a:t>
            </a:r>
          </a:p>
          <a:p>
            <a:pPr algn="ctr"/>
            <a:r>
              <a:rPr lang="en-GB" sz="2400" dirty="0"/>
              <a:t>How are they being addressed / managed currently?</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Lecture 1: Introduction to </a:t>
            </a:r>
            <a:r>
              <a:rPr lang="en-GB" dirty="0"/>
              <a:t>ACNA4004</a:t>
            </a:r>
            <a:r>
              <a:rPr lang="fr-FR" dirty="0"/>
              <a:t> </a:t>
            </a:r>
            <a:endParaRPr lang="en-GB" dirty="0"/>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28/09/2026</a:t>
            </a:r>
          </a:p>
        </p:txBody>
      </p:sp>
      <p:pic>
        <p:nvPicPr>
          <p:cNvPr id="1026" name="Picture 2" descr="Abstract Word Cloud For Environmental Issues With Related Tags And Terms  Stock Photo, Picture And Royalty Free Image. Image 15829987.">
            <a:extLst>
              <a:ext uri="{FF2B5EF4-FFF2-40B4-BE49-F238E27FC236}">
                <a16:creationId xmlns:a16="http://schemas.microsoft.com/office/drawing/2014/main" id="{19520161-36D7-601E-A240-A041D2A690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85175" y="1412254"/>
            <a:ext cx="4572720" cy="3672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78667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14</a:t>
            </a:fld>
            <a:r>
              <a:rPr lang="en-GB" dirty="0"/>
              <a:t> / 14</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2026/2027		</a:t>
            </a:r>
            <a:r>
              <a:rPr lang="fr-FR" b="1" dirty="0"/>
              <a:t>Questions</a:t>
            </a:r>
            <a:endParaRPr lang="en-GB" b="1" dirty="0"/>
          </a:p>
        </p:txBody>
      </p:sp>
      <p:pic>
        <p:nvPicPr>
          <p:cNvPr id="11" name="Picture 10" descr="Plant growing in a concrete crack">
            <a:extLst>
              <a:ext uri="{FF2B5EF4-FFF2-40B4-BE49-F238E27FC236}">
                <a16:creationId xmlns:a16="http://schemas.microsoft.com/office/drawing/2014/main" id="{CDC57D8D-8F2C-3ECC-54B1-1401800DD892}"/>
              </a:ext>
            </a:extLst>
          </p:cNvPr>
          <p:cNvPicPr>
            <a:picLocks noChangeAspect="1"/>
          </p:cNvPicPr>
          <p:nvPr/>
        </p:nvPicPr>
        <p:blipFill rotWithShape="1">
          <a:blip r:embed="rId2"/>
          <a:srcRect l="20974" r="39608" b="-1"/>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2" name="TextBox 11">
            <a:extLst>
              <a:ext uri="{FF2B5EF4-FFF2-40B4-BE49-F238E27FC236}">
                <a16:creationId xmlns:a16="http://schemas.microsoft.com/office/drawing/2014/main" id="{38C4A143-C346-A5D7-3DFF-2CAF7FBCDBED}"/>
              </a:ext>
            </a:extLst>
          </p:cNvPr>
          <p:cNvSpPr txBox="1"/>
          <p:nvPr/>
        </p:nvSpPr>
        <p:spPr>
          <a:xfrm>
            <a:off x="3825380" y="2128688"/>
            <a:ext cx="7499757" cy="2062103"/>
          </a:xfrm>
          <a:prstGeom prst="rect">
            <a:avLst/>
          </a:prstGeom>
          <a:noFill/>
        </p:spPr>
        <p:txBody>
          <a:bodyPr wrap="square" rtlCol="0">
            <a:spAutoFit/>
          </a:bodyPr>
          <a:lstStyle/>
          <a:p>
            <a:pPr algn="ctr"/>
            <a:r>
              <a:rPr lang="en-GB" sz="3200" dirty="0"/>
              <a:t>Any questions?</a:t>
            </a:r>
          </a:p>
          <a:p>
            <a:endParaRPr lang="en-GB" sz="2400" dirty="0"/>
          </a:p>
          <a:p>
            <a:r>
              <a:rPr lang="en-GB" sz="2400" dirty="0"/>
              <a:t>Please contact via: </a:t>
            </a:r>
          </a:p>
          <a:p>
            <a:endParaRPr lang="en-GB" sz="2400" dirty="0"/>
          </a:p>
          <a:p>
            <a:r>
              <a:rPr lang="en-GB" sz="2400" dirty="0"/>
              <a:t>Email:		</a:t>
            </a:r>
            <a:r>
              <a:rPr lang="en-GB" dirty="0">
                <a:hlinkClick r:id="rId3"/>
              </a:rPr>
              <a:t>a.cunningham@uwtsd.ac.uk</a:t>
            </a:r>
            <a:endParaRPr lang="en-GB" dirty="0"/>
          </a:p>
        </p:txBody>
      </p:sp>
      <p:sp>
        <p:nvSpPr>
          <p:cNvPr id="2" name="TextBox 1">
            <a:extLst>
              <a:ext uri="{FF2B5EF4-FFF2-40B4-BE49-F238E27FC236}">
                <a16:creationId xmlns:a16="http://schemas.microsoft.com/office/drawing/2014/main" id="{F51C16DF-F564-481C-CCA4-180408A5301A}"/>
              </a:ext>
            </a:extLst>
          </p:cNvPr>
          <p:cNvSpPr txBox="1"/>
          <p:nvPr/>
        </p:nvSpPr>
        <p:spPr>
          <a:xfrm>
            <a:off x="10628852" y="0"/>
            <a:ext cx="1557536" cy="369332"/>
          </a:xfrm>
          <a:prstGeom prst="rect">
            <a:avLst/>
          </a:prstGeom>
          <a:noFill/>
        </p:spPr>
        <p:txBody>
          <a:bodyPr wrap="square" rtlCol="0">
            <a:spAutoFit/>
          </a:bodyPr>
          <a:lstStyle/>
          <a:p>
            <a:r>
              <a:rPr lang="en-GB" dirty="0"/>
              <a:t>28/09/2026</a:t>
            </a:r>
          </a:p>
        </p:txBody>
      </p:sp>
      <p:sp>
        <p:nvSpPr>
          <p:cNvPr id="3" name="TextBox 2">
            <a:extLst>
              <a:ext uri="{FF2B5EF4-FFF2-40B4-BE49-F238E27FC236}">
                <a16:creationId xmlns:a16="http://schemas.microsoft.com/office/drawing/2014/main" id="{06459D70-2204-8801-4716-B9C4DA29B5AA}"/>
              </a:ext>
            </a:extLst>
          </p:cNvPr>
          <p:cNvSpPr txBox="1"/>
          <p:nvPr/>
        </p:nvSpPr>
        <p:spPr>
          <a:xfrm>
            <a:off x="-1" y="6466114"/>
            <a:ext cx="10712741" cy="369332"/>
          </a:xfrm>
          <a:prstGeom prst="rect">
            <a:avLst/>
          </a:prstGeom>
          <a:noFill/>
        </p:spPr>
        <p:txBody>
          <a:bodyPr wrap="square" rtlCol="0">
            <a:spAutoFit/>
          </a:bodyPr>
          <a:lstStyle/>
          <a:p>
            <a:r>
              <a:rPr lang="fr-FR" dirty="0"/>
              <a:t>A. Cunningham			Lecture 1: Introduction to </a:t>
            </a:r>
            <a:r>
              <a:rPr lang="en-GB" dirty="0"/>
              <a:t>ACNA4004</a:t>
            </a:r>
            <a:r>
              <a:rPr lang="fr-FR" dirty="0"/>
              <a:t> </a:t>
            </a:r>
            <a:endParaRPr lang="en-GB" dirty="0"/>
          </a:p>
        </p:txBody>
      </p:sp>
    </p:spTree>
    <p:extLst>
      <p:ext uri="{BB962C8B-B14F-4D97-AF65-F5344CB8AC3E}">
        <p14:creationId xmlns:p14="http://schemas.microsoft.com/office/powerpoint/2010/main" val="25451937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3">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7AC612-792E-4909-A5B0-A69F33CEF70F}">
  <we:reference id="3e0fcce7-415c-4081-926c-b4e449c650e4" version="1.1.0.1" store="EXCatalog" storeType="EXCatalog"/>
  <we:alternateReferences>
    <we:reference id="WA200004709" version="1.1.0.1" store="en-GB"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0</TotalTime>
  <Words>1921</Words>
  <Application>Microsoft Office PowerPoint</Application>
  <PresentationFormat>Widescreen</PresentationFormat>
  <Paragraphs>272</Paragraphs>
  <Slides>14</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Calibri Light</vt:lpstr>
      <vt:lpstr>Segoe UI Symbol</vt:lpstr>
      <vt:lpstr>Times New Roman</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ACNA6002: Environmental Management, Assessment &amp; Auditing</dc:title>
  <dc:creator>Alisdair Cunningham</dc:creator>
  <cp:lastModifiedBy>Alisdair Cunningham</cp:lastModifiedBy>
  <cp:revision>2</cp:revision>
  <dcterms:created xsi:type="dcterms:W3CDTF">2023-07-26T10:21:48Z</dcterms:created>
  <dcterms:modified xsi:type="dcterms:W3CDTF">2026-09-28T09:31:53Z</dcterms:modified>
</cp:coreProperties>
</file>