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5" r:id="rId1"/>
  </p:sldMasterIdLst>
  <p:notesMasterIdLst>
    <p:notesMasterId r:id="rId52"/>
  </p:notesMasterIdLst>
  <p:handoutMasterIdLst>
    <p:handoutMasterId r:id="rId53"/>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90" r:id="rId34"/>
    <p:sldId id="295" r:id="rId35"/>
    <p:sldId id="296" r:id="rId36"/>
    <p:sldId id="297" r:id="rId37"/>
    <p:sldId id="298" r:id="rId38"/>
    <p:sldId id="299" r:id="rId39"/>
    <p:sldId id="300" r:id="rId40"/>
    <p:sldId id="301" r:id="rId41"/>
    <p:sldId id="302" r:id="rId42"/>
    <p:sldId id="303" r:id="rId43"/>
    <p:sldId id="304" r:id="rId44"/>
    <p:sldId id="305" r:id="rId45"/>
    <p:sldId id="306" r:id="rId46"/>
    <p:sldId id="307" r:id="rId47"/>
    <p:sldId id="308" r:id="rId48"/>
    <p:sldId id="292" r:id="rId49"/>
    <p:sldId id="293" r:id="rId50"/>
    <p:sldId id="294" r:id="rId51"/>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Objects="1">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notesViewPr>
    <p:cSldViewPr snapToObjects="1">
      <p:cViewPr varScale="1">
        <p:scale>
          <a:sx n="70" d="100"/>
          <a:sy n="70" d="100"/>
        </p:scale>
        <p:origin x="-2952" y="-9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F170D7C-990C-DC44-A20F-87BE9354A89E}" type="datetime1">
              <a:rPr lang="en-US" smtClean="0"/>
              <a:pPr/>
              <a:t>2/7/2020</a:t>
            </a:fld>
            <a:endParaRPr lang="en-US"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890B033F-1675-684D-9625-8886FEB672F6}" type="slidenum">
              <a:rPr lang="en-US" smtClean="0"/>
              <a:pPr/>
              <a:t>‹#›</a:t>
            </a:fld>
            <a:endParaRPr lang="en-US" dirty="0"/>
          </a:p>
        </p:txBody>
      </p:sp>
    </p:spTree>
    <p:extLst>
      <p:ext uri="{BB962C8B-B14F-4D97-AF65-F5344CB8AC3E}">
        <p14:creationId xmlns:p14="http://schemas.microsoft.com/office/powerpoint/2010/main" val="261785053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2E7CA01-1537-E342-B95B-3B990B58EA1D}" type="datetime1">
              <a:rPr lang="en-US" smtClean="0"/>
              <a:pPr/>
              <a:t>2/7/2020</a:t>
            </a:fld>
            <a:endParaRPr lang="en-US"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5416CCF-1F6F-1741-9A2B-7C95250A5218}" type="slidenum">
              <a:rPr lang="en-US" smtClean="0"/>
              <a:pPr/>
              <a:t>‹#›</a:t>
            </a:fld>
            <a:endParaRPr lang="en-US" dirty="0"/>
          </a:p>
        </p:txBody>
      </p:sp>
    </p:spTree>
    <p:extLst>
      <p:ext uri="{BB962C8B-B14F-4D97-AF65-F5344CB8AC3E}">
        <p14:creationId xmlns:p14="http://schemas.microsoft.com/office/powerpoint/2010/main" val="761605968"/>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5416CCF-1F6F-1741-9A2B-7C95250A5218}" type="slidenum">
              <a:rPr lang="en-US" smtClean="0"/>
              <a:pPr/>
              <a:t>1</a:t>
            </a:fld>
            <a:endParaRPr lang="en-US" dirty="0"/>
          </a:p>
        </p:txBody>
      </p:sp>
    </p:spTree>
    <p:extLst>
      <p:ext uri="{BB962C8B-B14F-4D97-AF65-F5344CB8AC3E}">
        <p14:creationId xmlns:p14="http://schemas.microsoft.com/office/powerpoint/2010/main" val="3094512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5416CCF-1F6F-1741-9A2B-7C95250A5218}" type="slidenum">
              <a:rPr lang="en-US" smtClean="0"/>
              <a:pPr/>
              <a:t>3</a:t>
            </a:fld>
            <a:endParaRPr lang="en-US" dirty="0"/>
          </a:p>
        </p:txBody>
      </p:sp>
    </p:spTree>
    <p:extLst>
      <p:ext uri="{BB962C8B-B14F-4D97-AF65-F5344CB8AC3E}">
        <p14:creationId xmlns:p14="http://schemas.microsoft.com/office/powerpoint/2010/main" val="3410805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GB"/>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56CBF958-820A-9A40-96BB-EC03871CDD4F}" type="datetime1">
              <a:rPr lang="en-US" smtClean="0"/>
              <a:pPr/>
              <a:t>2/7/2020</a:t>
            </a:fld>
            <a:endParaRPr lang="en-US" dirty="0"/>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dirty="0"/>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024FFAE9-3D13-274A-B4CF-DD2B664D535A}"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7" name="Date Placeholder 6"/>
          <p:cNvSpPr>
            <a:spLocks noGrp="1"/>
          </p:cNvSpPr>
          <p:nvPr>
            <p:ph type="dt" sz="half" idx="14"/>
          </p:nvPr>
        </p:nvSpPr>
        <p:spPr/>
        <p:txBody>
          <a:bodyPr rtlCol="0"/>
          <a:lstStyle/>
          <a:p>
            <a:fld id="{CC305648-2FB4-A84F-B551-B6201295A003}" type="datetime1">
              <a:rPr lang="en-US" smtClean="0"/>
              <a:pPr/>
              <a:t>2/7/2020</a:t>
            </a:fld>
            <a:endParaRPr lang="en-US" dirty="0"/>
          </a:p>
        </p:txBody>
      </p:sp>
      <p:sp>
        <p:nvSpPr>
          <p:cNvPr id="9" name="Slide Number Placeholder 8"/>
          <p:cNvSpPr>
            <a:spLocks noGrp="1"/>
          </p:cNvSpPr>
          <p:nvPr>
            <p:ph type="sldNum" sz="quarter" idx="15"/>
          </p:nvPr>
        </p:nvSpPr>
        <p:spPr/>
        <p:txBody>
          <a:bodyPr rtlCol="0"/>
          <a:lstStyle/>
          <a:p>
            <a:fld id="{024FFAE9-3D13-274A-B4CF-DD2B664D535A}" type="slidenum">
              <a:rPr lang="en-US" smtClean="0"/>
              <a:pPr/>
              <a:t>‹#›</a:t>
            </a:fld>
            <a:endParaRPr lang="en-US" dirty="0"/>
          </a:p>
        </p:txBody>
      </p:sp>
      <p:sp>
        <p:nvSpPr>
          <p:cNvPr id="10" name="Footer Placeholder 9"/>
          <p:cNvSpPr>
            <a:spLocks noGrp="1"/>
          </p:cNvSpPr>
          <p:nvPr>
            <p:ph type="ftr" sz="quarter" idx="16"/>
          </p:nvPr>
        </p:nvSpPr>
        <p:spPr/>
        <p:txBody>
          <a:bodyPr rtlCol="0"/>
          <a:lstStyle/>
          <a:p>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GB"/>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698D6CD2-DF3D-134F-821D-5060647CE69C}" type="datetime1">
              <a:rPr lang="en-US" smtClean="0"/>
              <a:pPr/>
              <a:t>2/7/2020</a:t>
            </a:fld>
            <a:endParaRPr lang="en-US" dirty="0"/>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dirty="0"/>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6" name="Slide Number Placeholder 5"/>
          <p:cNvSpPr>
            <a:spLocks noGrp="1"/>
          </p:cNvSpPr>
          <p:nvPr>
            <p:ph type="sldNum" sz="quarter" idx="12"/>
          </p:nvPr>
        </p:nvSpPr>
        <p:spPr bwMode="auto">
          <a:xfrm>
            <a:off x="1340616" y="4928702"/>
            <a:ext cx="609600" cy="517524"/>
          </a:xfrm>
        </p:spPr>
        <p:txBody>
          <a:bodyPr/>
          <a:lstStyle/>
          <a:p>
            <a:fld id="{024FFAE9-3D13-274A-B4CF-DD2B664D535A}"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t>Click to edit Master title style</a:t>
            </a:r>
            <a:endParaRPr kumimoji="0" lang="en-US"/>
          </a:p>
        </p:txBody>
      </p:sp>
      <p:sp>
        <p:nvSpPr>
          <p:cNvPr id="5" name="Date Placeholder 4"/>
          <p:cNvSpPr>
            <a:spLocks noGrp="1"/>
          </p:cNvSpPr>
          <p:nvPr>
            <p:ph type="dt" sz="half" idx="10"/>
          </p:nvPr>
        </p:nvSpPr>
        <p:spPr/>
        <p:txBody>
          <a:bodyPr/>
          <a:lstStyle/>
          <a:p>
            <a:fld id="{5EEDC6D6-CE60-C341-9198-0A33D29B3D1E}" type="datetime1">
              <a:rPr lang="en-US" smtClean="0"/>
              <a:pPr/>
              <a:t>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24FFAE9-3D13-274A-B4CF-DD2B664D535A}" type="slidenum">
              <a:rPr lang="en-US" smtClean="0"/>
              <a:pPr/>
              <a:t>‹#›</a:t>
            </a:fld>
            <a:endParaRPr lang="en-US" dirty="0"/>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GB"/>
              <a:t>Click to edit Master title style</a:t>
            </a:r>
            <a:endParaRPr kumimoji="0" lang="en-US"/>
          </a:p>
        </p:txBody>
      </p:sp>
      <p:sp>
        <p:nvSpPr>
          <p:cNvPr id="7" name="Date Placeholder 6"/>
          <p:cNvSpPr>
            <a:spLocks noGrp="1"/>
          </p:cNvSpPr>
          <p:nvPr>
            <p:ph type="dt" sz="half" idx="10"/>
          </p:nvPr>
        </p:nvSpPr>
        <p:spPr/>
        <p:txBody>
          <a:bodyPr/>
          <a:lstStyle/>
          <a:p>
            <a:fld id="{6DF27784-8A4E-0145-B2F2-24C164401F22}" type="datetime1">
              <a:rPr lang="en-US" smtClean="0"/>
              <a:pPr/>
              <a:t>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24FFAE9-3D13-274A-B4CF-DD2B664D535A}" type="slidenum">
              <a:rPr lang="en-US" smtClean="0"/>
              <a:pPr/>
              <a:t>‹#›</a:t>
            </a:fld>
            <a:endParaRPr lang="en-US" dirty="0"/>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GB"/>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GB"/>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t>Click to edit Master title style</a:t>
            </a:r>
            <a:endParaRPr kumimoji="0" lang="en-US"/>
          </a:p>
        </p:txBody>
      </p:sp>
      <p:sp>
        <p:nvSpPr>
          <p:cNvPr id="6" name="Date Placeholder 5"/>
          <p:cNvSpPr>
            <a:spLocks noGrp="1"/>
          </p:cNvSpPr>
          <p:nvPr>
            <p:ph type="dt" sz="half" idx="10"/>
          </p:nvPr>
        </p:nvSpPr>
        <p:spPr/>
        <p:txBody>
          <a:bodyPr rtlCol="0"/>
          <a:lstStyle/>
          <a:p>
            <a:fld id="{91438048-8DFA-6542-A2BC-0AEFB8940EDB}" type="datetime1">
              <a:rPr lang="en-US" smtClean="0"/>
              <a:pPr/>
              <a:t>2/7/2020</a:t>
            </a:fld>
            <a:endParaRPr lang="en-US" dirty="0"/>
          </a:p>
        </p:txBody>
      </p:sp>
      <p:sp>
        <p:nvSpPr>
          <p:cNvPr id="7" name="Slide Number Placeholder 6"/>
          <p:cNvSpPr>
            <a:spLocks noGrp="1"/>
          </p:cNvSpPr>
          <p:nvPr>
            <p:ph type="sldNum" sz="quarter" idx="11"/>
          </p:nvPr>
        </p:nvSpPr>
        <p:spPr/>
        <p:txBody>
          <a:bodyPr rtlCol="0"/>
          <a:lstStyle/>
          <a:p>
            <a:fld id="{024FFAE9-3D13-274A-B4CF-DD2B664D535A}" type="slidenum">
              <a:rPr lang="en-US" smtClean="0"/>
              <a:pPr/>
              <a:t>‹#›</a:t>
            </a:fld>
            <a:endParaRPr lang="en-US" dirty="0"/>
          </a:p>
        </p:txBody>
      </p:sp>
      <p:sp>
        <p:nvSpPr>
          <p:cNvPr id="8" name="Footer Placeholder 7"/>
          <p:cNvSpPr>
            <a:spLocks noGrp="1"/>
          </p:cNvSpPr>
          <p:nvPr>
            <p:ph type="ftr" sz="quarter" idx="12"/>
          </p:nvPr>
        </p:nvSpPr>
        <p:spPr/>
        <p:txBody>
          <a:bodyPr rtlCol="0"/>
          <a:lstStyle/>
          <a:p>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7714A4-63AE-054E-8997-CB1B01F10D51}" type="datetime1">
              <a:rPr lang="en-US" smtClean="0"/>
              <a:pPr/>
              <a:t>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024FFAE9-3D13-274A-B4CF-DD2B664D535A}"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GB"/>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GB"/>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21" name="Date Placeholder 20"/>
          <p:cNvSpPr>
            <a:spLocks noGrp="1"/>
          </p:cNvSpPr>
          <p:nvPr>
            <p:ph type="dt" sz="half" idx="14"/>
          </p:nvPr>
        </p:nvSpPr>
        <p:spPr/>
        <p:txBody>
          <a:bodyPr rtlCol="0"/>
          <a:lstStyle/>
          <a:p>
            <a:fld id="{259572AE-E451-DD4F-BBF8-47EFD47A0F79}" type="datetime1">
              <a:rPr lang="en-US" smtClean="0"/>
              <a:pPr/>
              <a:t>2/7/2020</a:t>
            </a:fld>
            <a:endParaRPr lang="en-US" dirty="0"/>
          </a:p>
        </p:txBody>
      </p:sp>
      <p:sp>
        <p:nvSpPr>
          <p:cNvPr id="22" name="Slide Number Placeholder 21"/>
          <p:cNvSpPr>
            <a:spLocks noGrp="1"/>
          </p:cNvSpPr>
          <p:nvPr>
            <p:ph type="sldNum" sz="quarter" idx="15"/>
          </p:nvPr>
        </p:nvSpPr>
        <p:spPr/>
        <p:txBody>
          <a:bodyPr rtlCol="0"/>
          <a:lstStyle/>
          <a:p>
            <a:fld id="{024FFAE9-3D13-274A-B4CF-DD2B664D535A}" type="slidenum">
              <a:rPr lang="en-US" smtClean="0"/>
              <a:pPr/>
              <a:t>‹#›</a:t>
            </a:fld>
            <a:endParaRPr lang="en-US" dirty="0"/>
          </a:p>
        </p:txBody>
      </p:sp>
      <p:sp>
        <p:nvSpPr>
          <p:cNvPr id="23" name="Footer Placeholder 22"/>
          <p:cNvSpPr>
            <a:spLocks noGrp="1"/>
          </p:cNvSpPr>
          <p:nvPr>
            <p:ph type="ftr" sz="quarter" idx="16"/>
          </p:nvPr>
        </p:nvSpPr>
        <p:spPr/>
        <p:txBody>
          <a:bodyPr rtlCol="0"/>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GB"/>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GB" dirty="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GB"/>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4BB92788-26E0-2D4F-90CB-E34EC80F6E77}" type="datetime1">
              <a:rPr lang="en-US" smtClean="0"/>
              <a:pPr/>
              <a:t>2/7/2020</a:t>
            </a:fld>
            <a:endParaRPr lang="en-US" dirty="0"/>
          </a:p>
        </p:txBody>
      </p:sp>
      <p:sp>
        <p:nvSpPr>
          <p:cNvPr id="18" name="Slide Number Placeholder 17"/>
          <p:cNvSpPr>
            <a:spLocks noGrp="1"/>
          </p:cNvSpPr>
          <p:nvPr>
            <p:ph type="sldNum" sz="quarter" idx="11"/>
          </p:nvPr>
        </p:nvSpPr>
        <p:spPr/>
        <p:txBody>
          <a:bodyPr rtlCol="0"/>
          <a:lstStyle/>
          <a:p>
            <a:fld id="{024FFAE9-3D13-274A-B4CF-DD2B664D535A}" type="slidenum">
              <a:rPr lang="en-US" smtClean="0"/>
              <a:pPr/>
              <a:t>‹#›</a:t>
            </a:fld>
            <a:endParaRPr lang="en-US" dirty="0"/>
          </a:p>
        </p:txBody>
      </p:sp>
      <p:sp>
        <p:nvSpPr>
          <p:cNvPr id="21" name="Footer Placeholder 20"/>
          <p:cNvSpPr>
            <a:spLocks noGrp="1"/>
          </p:cNvSpPr>
          <p:nvPr>
            <p:ph type="ftr" sz="quarter" idx="12"/>
          </p:nvPr>
        </p:nvSpPr>
        <p:spPr/>
        <p:txBody>
          <a:bodyPr rtlCol="0"/>
          <a:lstStyle/>
          <a:p>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4" name="Date Placeholder 3"/>
          <p:cNvSpPr>
            <a:spLocks noGrp="1"/>
          </p:cNvSpPr>
          <p:nvPr>
            <p:ph type="dt" sz="half" idx="10"/>
          </p:nvPr>
        </p:nvSpPr>
        <p:spPr/>
        <p:txBody>
          <a:bodyPr/>
          <a:lstStyle/>
          <a:p>
            <a:fld id="{DD610AF3-55CB-714C-A8DC-F9C256F25EA8}" type="datetime1">
              <a:rPr lang="en-US" smtClean="0"/>
              <a:pPr/>
              <a:t>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24FFAE9-3D13-274A-B4CF-DD2B664D535A}"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GB"/>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GB"/>
              <a:t>Click to edit Master text styles</a:t>
            </a:r>
          </a:p>
          <a:p>
            <a:pPr lvl="1" eaLnBrk="1" latinLnBrk="0" hangingPunct="1"/>
            <a:r>
              <a:rPr lang="en-GB"/>
              <a:t>Second level</a:t>
            </a:r>
          </a:p>
          <a:p>
            <a:pPr lvl="2" eaLnBrk="1" latinLnBrk="0" hangingPunct="1"/>
            <a:r>
              <a:rPr lang="en-GB"/>
              <a:t>Third level</a:t>
            </a:r>
          </a:p>
          <a:p>
            <a:pPr lvl="3" eaLnBrk="1" latinLnBrk="0" hangingPunct="1"/>
            <a:r>
              <a:rPr lang="en-GB"/>
              <a:t>Fourth level</a:t>
            </a:r>
          </a:p>
          <a:p>
            <a:pPr lvl="4" eaLnBrk="1" latinLnBrk="0" hangingPunct="1"/>
            <a:r>
              <a:rPr lang="en-GB"/>
              <a:t>Fifth level</a:t>
            </a:r>
            <a:endParaRPr kumimoji="0" lang="en-US"/>
          </a:p>
        </p:txBody>
      </p:sp>
      <p:sp>
        <p:nvSpPr>
          <p:cNvPr id="4" name="Date Placeholder 3"/>
          <p:cNvSpPr>
            <a:spLocks noGrp="1"/>
          </p:cNvSpPr>
          <p:nvPr>
            <p:ph type="dt" sz="half" idx="10"/>
          </p:nvPr>
        </p:nvSpPr>
        <p:spPr/>
        <p:txBody>
          <a:bodyPr/>
          <a:lstStyle/>
          <a:p>
            <a:fld id="{838E4398-3BB7-F744-B6D7-2F8771DAEAC4}" type="datetime1">
              <a:rPr lang="en-US" smtClean="0"/>
              <a:pPr/>
              <a:t>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24FFAE9-3D13-274A-B4CF-DD2B664D535A}"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GB"/>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GB"/>
              <a:t>Click to edit Master text styles</a:t>
            </a:r>
          </a:p>
          <a:p>
            <a:pPr lvl="1" eaLnBrk="1" latinLnBrk="0" hangingPunct="1"/>
            <a:r>
              <a:rPr kumimoji="0" lang="en-GB"/>
              <a:t>Second level</a:t>
            </a:r>
          </a:p>
          <a:p>
            <a:pPr lvl="2" eaLnBrk="1" latinLnBrk="0" hangingPunct="1"/>
            <a:r>
              <a:rPr kumimoji="0" lang="en-GB"/>
              <a:t>Third level</a:t>
            </a:r>
          </a:p>
          <a:p>
            <a:pPr lvl="3" eaLnBrk="1" latinLnBrk="0" hangingPunct="1"/>
            <a:r>
              <a:rPr kumimoji="0" lang="en-GB"/>
              <a:t>Fourth level</a:t>
            </a:r>
          </a:p>
          <a:p>
            <a:pPr lvl="4" eaLnBrk="1" latinLnBrk="0" hangingPunct="1"/>
            <a:r>
              <a:rPr kumimoji="0" lang="en-GB"/>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34DB0770-0FFF-5F47-96A2-A643FD8CB962}" type="datetime1">
              <a:rPr lang="en-US" smtClean="0"/>
              <a:pPr/>
              <a:t>2/7/2020</a:t>
            </a:fld>
            <a:endParaRPr lang="en-US" dirty="0"/>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dirty="0"/>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024FFAE9-3D13-274A-B4CF-DD2B664D535A}"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sldNum="0" hdr="0" ftr="0" dt="0"/>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a:t> Embedding SLA </a:t>
            </a:r>
            <a:r>
              <a:rPr lang="en-US"/>
              <a:t>into LanguageTeaching</a:t>
            </a:r>
            <a:endParaRPr lang="en-US" dirty="0"/>
          </a:p>
        </p:txBody>
      </p:sp>
      <p:sp>
        <p:nvSpPr>
          <p:cNvPr id="3" name="Subtitle 2"/>
          <p:cNvSpPr>
            <a:spLocks noGrp="1"/>
          </p:cNvSpPr>
          <p:nvPr>
            <p:ph type="subTitle" idx="1"/>
          </p:nvPr>
        </p:nvSpPr>
        <p:spPr/>
        <p:txBody>
          <a:bodyPr>
            <a:normAutofit/>
          </a:bodyPr>
          <a:lstStyle/>
          <a:p>
            <a:r>
              <a:rPr lang="en-US" dirty="0"/>
              <a:t>Lecture 2</a:t>
            </a:r>
          </a:p>
          <a:p>
            <a:r>
              <a:rPr lang="en-US" dirty="0"/>
              <a:t>J Clapham </a:t>
            </a:r>
          </a:p>
          <a:p>
            <a:r>
              <a:rPr lang="en-US" dirty="0"/>
              <a:t>Bangor University</a:t>
            </a: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Outcomes</a:t>
            </a:r>
          </a:p>
        </p:txBody>
      </p:sp>
      <p:sp>
        <p:nvSpPr>
          <p:cNvPr id="3" name="Content Placeholder 2"/>
          <p:cNvSpPr>
            <a:spLocks noGrp="1"/>
          </p:cNvSpPr>
          <p:nvPr>
            <p:ph sz="quarter" idx="1"/>
          </p:nvPr>
        </p:nvSpPr>
        <p:spPr/>
        <p:txBody>
          <a:bodyPr>
            <a:normAutofit fontScale="85000" lnSpcReduction="20000"/>
          </a:bodyPr>
          <a:lstStyle/>
          <a:p>
            <a:r>
              <a:rPr lang="en-GB" dirty="0"/>
              <a:t>On successful completion of the module students should be able to:</a:t>
            </a:r>
          </a:p>
          <a:p>
            <a:r>
              <a:rPr lang="en-GB" dirty="0"/>
              <a:t>1. Identify and engage in detailed critical evaluation of a variety of theories relating to second language acquisition research;</a:t>
            </a:r>
          </a:p>
          <a:p>
            <a:r>
              <a:rPr lang="en-GB" dirty="0"/>
              <a:t>2. Demonstrate detailed knowledge of and critically evaluate how language is acquired as a second language by child and adult learners;</a:t>
            </a:r>
          </a:p>
          <a:p>
            <a:r>
              <a:rPr lang="en-GB" dirty="0"/>
              <a:t>3. Describe in detail and critically compare multiple theories in the study of second language acquisition;</a:t>
            </a:r>
          </a:p>
          <a:p>
            <a:r>
              <a:rPr lang="en-GB" dirty="0"/>
              <a:t>4. Engage in detailed critical evaluation of various methodologies used in the field of second language acquisition.</a:t>
            </a:r>
          </a:p>
          <a:p>
            <a:r>
              <a:rPr lang="en-GB" dirty="0"/>
              <a:t>5. Demonstrate knowledge of how Second Language Acquisition research and theories can be used to inform the teaching of English as a foreign language and evaluate its effectiveness for learning.</a:t>
            </a: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Second Language Acquisition and Language Teaching </a:t>
            </a:r>
          </a:p>
        </p:txBody>
      </p:sp>
      <p:sp>
        <p:nvSpPr>
          <p:cNvPr id="3" name="Content Placeholder 2"/>
          <p:cNvSpPr>
            <a:spLocks noGrp="1"/>
          </p:cNvSpPr>
          <p:nvPr>
            <p:ph sz="quarter" idx="1"/>
          </p:nvPr>
        </p:nvSpPr>
        <p:spPr/>
        <p:txBody>
          <a:bodyPr/>
          <a:lstStyle/>
          <a:p>
            <a:endParaRPr lang="en-US" dirty="0"/>
          </a:p>
          <a:p>
            <a:r>
              <a:rPr lang="en-US" b="1" dirty="0"/>
              <a:t>Today </a:t>
            </a:r>
          </a:p>
          <a:p>
            <a:r>
              <a:rPr lang="en-US" dirty="0"/>
              <a:t>1.Key factors in SLA Examples: </a:t>
            </a:r>
          </a:p>
          <a:p>
            <a:r>
              <a:rPr lang="en-US" dirty="0"/>
              <a:t>1.Role of the L1 </a:t>
            </a:r>
          </a:p>
          <a:p>
            <a:r>
              <a:rPr lang="en-US" dirty="0"/>
              <a:t>2.Role of aptitude </a:t>
            </a:r>
          </a:p>
          <a:p>
            <a:r>
              <a:rPr lang="en-US" dirty="0"/>
              <a:t>3.Role of proficiency</a:t>
            </a:r>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Concepts</a:t>
            </a:r>
          </a:p>
        </p:txBody>
      </p:sp>
      <p:sp>
        <p:nvSpPr>
          <p:cNvPr id="3" name="Content Placeholder 2"/>
          <p:cNvSpPr>
            <a:spLocks noGrp="1"/>
          </p:cNvSpPr>
          <p:nvPr>
            <p:ph sz="quarter" idx="1"/>
          </p:nvPr>
        </p:nvSpPr>
        <p:spPr/>
        <p:txBody>
          <a:bodyPr/>
          <a:lstStyle/>
          <a:p>
            <a:endParaRPr lang="en-US" dirty="0"/>
          </a:p>
          <a:p>
            <a:r>
              <a:rPr lang="en-US" b="1" dirty="0"/>
              <a:t>Recap: Key concepts and distinctions </a:t>
            </a:r>
          </a:p>
          <a:p>
            <a:r>
              <a:rPr lang="en-US" dirty="0"/>
              <a:t>1.Introduction to Second Language Acquisition </a:t>
            </a:r>
          </a:p>
          <a:p>
            <a:r>
              <a:rPr lang="en-US" dirty="0"/>
              <a:t>2.Key questions in SLA research </a:t>
            </a:r>
          </a:p>
          <a:p>
            <a:r>
              <a:rPr lang="en-US" dirty="0"/>
              <a:t>3.Key factors in L2 acquisition </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5737" y="4077072"/>
            <a:ext cx="1152525" cy="201622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Questions:  in pairs</a:t>
            </a:r>
          </a:p>
        </p:txBody>
      </p:sp>
      <p:sp>
        <p:nvSpPr>
          <p:cNvPr id="3" name="Content Placeholder 2"/>
          <p:cNvSpPr>
            <a:spLocks noGrp="1"/>
          </p:cNvSpPr>
          <p:nvPr>
            <p:ph sz="quarter" idx="1"/>
          </p:nvPr>
        </p:nvSpPr>
        <p:spPr/>
        <p:txBody>
          <a:bodyPr>
            <a:normAutofit/>
          </a:bodyPr>
          <a:lstStyle/>
          <a:p>
            <a:endParaRPr lang="en-US" dirty="0"/>
          </a:p>
          <a:p>
            <a:r>
              <a:rPr lang="en-US" b="1" dirty="0"/>
              <a:t>A few central questions in SLA research </a:t>
            </a:r>
          </a:p>
          <a:p>
            <a:r>
              <a:rPr lang="en-US" dirty="0"/>
              <a:t>1.What are the key factors that impact L2 acquisition? </a:t>
            </a:r>
          </a:p>
          <a:p>
            <a:r>
              <a:rPr lang="en-US" dirty="0"/>
              <a:t>2.Why is L1 acquisition universally successful, while L2 acquisition is not? </a:t>
            </a:r>
          </a:p>
          <a:p>
            <a:r>
              <a:rPr lang="en-US" dirty="0"/>
              <a:t>3.Is “input” (exposure to the L2) sufficient for learning? </a:t>
            </a:r>
          </a:p>
          <a:p>
            <a:r>
              <a:rPr lang="en-US" dirty="0"/>
              <a:t>4.Does instruction make a difference? </a:t>
            </a:r>
          </a:p>
          <a:p>
            <a:r>
              <a:rPr lang="en-US" dirty="0"/>
              <a:t>5.Can L2 acquisition result in native-like proficiency (ultimate attainment)? </a:t>
            </a:r>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Spolsky’s Research</a:t>
            </a:r>
          </a:p>
        </p:txBody>
      </p:sp>
      <p:sp>
        <p:nvSpPr>
          <p:cNvPr id="3" name="Content Placeholder 2"/>
          <p:cNvSpPr>
            <a:spLocks noGrp="1"/>
          </p:cNvSpPr>
          <p:nvPr>
            <p:ph sz="quarter" idx="1"/>
          </p:nvPr>
        </p:nvSpPr>
        <p:spPr/>
        <p:txBody>
          <a:bodyPr>
            <a:normAutofit fontScale="92500" lnSpcReduction="20000"/>
          </a:bodyPr>
          <a:lstStyle/>
          <a:p>
            <a:endParaRPr lang="en-US" dirty="0"/>
          </a:p>
          <a:p>
            <a:r>
              <a:rPr lang="en-US" b="1" dirty="0"/>
              <a:t>A General Overview Spolsky’s (1989) general model of L2 acquisition Social context </a:t>
            </a:r>
          </a:p>
          <a:p>
            <a:r>
              <a:rPr lang="en-US" dirty="0"/>
              <a:t>Attitudes </a:t>
            </a:r>
          </a:p>
          <a:p>
            <a:r>
              <a:rPr lang="en-US" dirty="0"/>
              <a:t>(of various kinds) </a:t>
            </a:r>
          </a:p>
          <a:p>
            <a:r>
              <a:rPr lang="en-US" dirty="0"/>
              <a:t>Motivation </a:t>
            </a:r>
          </a:p>
          <a:p>
            <a:r>
              <a:rPr lang="en-US" dirty="0"/>
              <a:t>Age </a:t>
            </a:r>
          </a:p>
          <a:p>
            <a:r>
              <a:rPr lang="en-US" dirty="0"/>
              <a:t>Previous </a:t>
            </a:r>
          </a:p>
          <a:p>
            <a:r>
              <a:rPr lang="en-US" dirty="0"/>
              <a:t>knowledge </a:t>
            </a:r>
          </a:p>
          <a:p>
            <a:r>
              <a:rPr lang="en-US" dirty="0"/>
              <a:t>Capabilities </a:t>
            </a:r>
          </a:p>
          <a:p>
            <a:r>
              <a:rPr lang="en-US" dirty="0"/>
              <a:t>Personality </a:t>
            </a:r>
          </a:p>
          <a:p>
            <a:r>
              <a:rPr lang="en-US" dirty="0"/>
              <a:t>Learning opportunities </a:t>
            </a:r>
          </a:p>
          <a:p>
            <a:r>
              <a:rPr lang="en-US" dirty="0"/>
              <a:t>(formal or informal) </a:t>
            </a:r>
          </a:p>
          <a:p>
            <a:r>
              <a:rPr lang="en-US" dirty="0"/>
              <a:t>Linguistic and non-linguistic outcomes for the learner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quarter"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457200" y="0"/>
            <a:ext cx="7772400" cy="6858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25562"/>
          </a:xfrm>
        </p:spPr>
        <p:txBody>
          <a:bodyPr>
            <a:normAutofit fontScale="90000"/>
          </a:bodyPr>
          <a:lstStyle/>
          <a:p>
            <a:r>
              <a:rPr lang="en-US" sz="3111" b="1" dirty="0"/>
              <a:t>Factor: First language </a:t>
            </a:r>
            <a:br>
              <a:rPr lang="en-US" sz="3111" b="1" dirty="0"/>
            </a:br>
            <a:r>
              <a:rPr lang="en-US" sz="3111" dirty="0"/>
              <a:t>How does the L1 influence L2 acquisition ?</a:t>
            </a:r>
          </a:p>
        </p:txBody>
      </p:sp>
      <p:sp>
        <p:nvSpPr>
          <p:cNvPr id="3" name="Content Placeholder 2"/>
          <p:cNvSpPr>
            <a:spLocks noGrp="1"/>
          </p:cNvSpPr>
          <p:nvPr>
            <p:ph sz="quarter" idx="1"/>
          </p:nvPr>
        </p:nvSpPr>
        <p:spPr/>
        <p:txBody>
          <a:bodyPr>
            <a:normAutofit/>
          </a:bodyPr>
          <a:lstStyle/>
          <a:p>
            <a:pPr>
              <a:buNone/>
            </a:pPr>
            <a:endParaRPr lang="en-US" dirty="0"/>
          </a:p>
          <a:p>
            <a:r>
              <a:rPr lang="en-US" b="1" dirty="0"/>
              <a:t>Role of the First Language  </a:t>
            </a:r>
            <a:endParaRPr lang="en-US" dirty="0"/>
          </a:p>
          <a:p>
            <a:r>
              <a:rPr lang="en-US" dirty="0"/>
              <a:t>The most important factor in L2 acquisition is the L1.” (1950s, 1960s)</a:t>
            </a:r>
          </a:p>
          <a:p>
            <a:r>
              <a:rPr lang="en-US" dirty="0"/>
              <a:t>The role of the L1 is minimal (1970s).</a:t>
            </a:r>
          </a:p>
          <a:p>
            <a:r>
              <a:rPr lang="en-US" dirty="0"/>
              <a:t>The L1 does play a role , but it is just one of many factors.</a:t>
            </a:r>
          </a:p>
          <a:p>
            <a:r>
              <a:rPr lang="en-US" dirty="0"/>
              <a:t>(1980s onwards)</a:t>
            </a:r>
          </a:p>
          <a:p>
            <a:endParaRPr lang="en-US" dirty="0"/>
          </a:p>
          <a:p>
            <a:endParaRPr lang="en-US" dirty="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Traditional Assumptions</a:t>
            </a:r>
          </a:p>
        </p:txBody>
      </p:sp>
      <p:sp>
        <p:nvSpPr>
          <p:cNvPr id="3" name="Content Placeholder 2"/>
          <p:cNvSpPr>
            <a:spLocks noGrp="1"/>
          </p:cNvSpPr>
          <p:nvPr>
            <p:ph sz="quarter" idx="1"/>
          </p:nvPr>
        </p:nvSpPr>
        <p:spPr/>
        <p:txBody>
          <a:bodyPr/>
          <a:lstStyle/>
          <a:p>
            <a:endParaRPr lang="en-US" dirty="0"/>
          </a:p>
          <a:p>
            <a:r>
              <a:rPr lang="en-US" b="1" dirty="0"/>
              <a:t>1950s, 1960s The traditional assumption: </a:t>
            </a:r>
          </a:p>
          <a:p>
            <a:r>
              <a:rPr lang="en-US" dirty="0"/>
              <a:t>In L2 acquisition, learners rely extensively on their native language. </a:t>
            </a:r>
          </a:p>
          <a:p>
            <a:r>
              <a:rPr lang="en-US" dirty="0"/>
              <a:t>The most important factor in L2 acquisition is the native language. </a:t>
            </a: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Behaviourist Learning Theory</a:t>
            </a:r>
          </a:p>
        </p:txBody>
      </p:sp>
      <p:sp>
        <p:nvSpPr>
          <p:cNvPr id="3" name="Content Placeholder 2"/>
          <p:cNvSpPr>
            <a:spLocks noGrp="1"/>
          </p:cNvSpPr>
          <p:nvPr>
            <p:ph sz="quarter" idx="1"/>
          </p:nvPr>
        </p:nvSpPr>
        <p:spPr/>
        <p:txBody>
          <a:bodyPr/>
          <a:lstStyle/>
          <a:p>
            <a:endParaRPr lang="en-US" dirty="0"/>
          </a:p>
          <a:p>
            <a:r>
              <a:rPr lang="en-US" dirty="0"/>
              <a:t>Assumption was grounded in </a:t>
            </a:r>
            <a:r>
              <a:rPr lang="en-US" b="1" dirty="0"/>
              <a:t>behaviorist learning theory: </a:t>
            </a:r>
          </a:p>
          <a:p>
            <a:r>
              <a:rPr lang="en-US" dirty="0"/>
              <a:t>(Language) learning as the establishment of a set of habits through imitation and reinforcement. </a:t>
            </a:r>
          </a:p>
          <a:p>
            <a:r>
              <a:rPr lang="en-US" dirty="0"/>
              <a:t>L2 learning corresponds to acquisition of a new set of habits. </a:t>
            </a:r>
          </a:p>
          <a:p>
            <a:r>
              <a:rPr lang="en-US" dirty="0"/>
              <a:t>But: The linguistic habits acquired during childhood (= L1 acquisition) interfere with the creation of a different set of habits. </a:t>
            </a:r>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Fries </a:t>
            </a:r>
          </a:p>
        </p:txBody>
      </p:sp>
      <p:sp>
        <p:nvSpPr>
          <p:cNvPr id="3" name="Content Placeholder 2"/>
          <p:cNvSpPr>
            <a:spLocks noGrp="1"/>
          </p:cNvSpPr>
          <p:nvPr>
            <p:ph sz="quarter" idx="1"/>
          </p:nvPr>
        </p:nvSpPr>
        <p:spPr>
          <a:xfrm>
            <a:off x="457200" y="1600200"/>
            <a:ext cx="7467600" cy="4873752"/>
          </a:xfrm>
        </p:spPr>
        <p:txBody>
          <a:bodyPr/>
          <a:lstStyle/>
          <a:p>
            <a:pPr>
              <a:buNone/>
            </a:pPr>
            <a:r>
              <a:rPr lang="en-US" dirty="0"/>
              <a:t>Fries (1957) “Learning a second language, therefore, constitutes a very different task from learning the first language. The basic problems arise not out of any essential difficulty in the features of the new language themselves but primarily out of the special “set” created by the first language habits.” (cited in G&amp;S, 95 </a:t>
            </a:r>
          </a:p>
        </p:txBody>
      </p:sp>
      <p:pic>
        <p:nvPicPr>
          <p:cNvPr id="4" name="Picture 3"/>
          <p:cNvPicPr>
            <a:picLocks noChangeAspect="1"/>
          </p:cNvPicPr>
          <p:nvPr/>
        </p:nvPicPr>
        <p:blipFill>
          <a:blip r:embed="rId2"/>
          <a:stretch>
            <a:fillRect/>
          </a:stretch>
        </p:blipFill>
        <p:spPr>
          <a:xfrm>
            <a:off x="457201" y="4217310"/>
            <a:ext cx="2057400" cy="264069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lang="en-US" dirty="0"/>
              <a:t>              </a:t>
            </a:r>
          </a:p>
        </p:txBody>
      </p:sp>
      <p:sp>
        <p:nvSpPr>
          <p:cNvPr id="3" name="Content Placeholder 2"/>
          <p:cNvSpPr>
            <a:spLocks noGrp="1"/>
          </p:cNvSpPr>
          <p:nvPr>
            <p:ph sz="quarter" idx="1"/>
          </p:nvPr>
        </p:nvSpPr>
        <p:spPr/>
        <p:txBody>
          <a:bodyPr>
            <a:normAutofit fontScale="85000" lnSpcReduction="10000"/>
          </a:bodyPr>
          <a:lstStyle/>
          <a:p>
            <a:endParaRPr lang="en-US" dirty="0"/>
          </a:p>
          <a:p>
            <a:endParaRPr lang="en-US" dirty="0"/>
          </a:p>
          <a:p>
            <a:endParaRPr lang="en-US" dirty="0"/>
          </a:p>
          <a:p>
            <a:r>
              <a:rPr lang="en-US" dirty="0"/>
              <a:t>Robert Lado (1957): Linguistics across cultures “We know from the observation of many cases that the grammatical structure of the native language tends to be transferred to the foreign language (…) we have here the major source of difficulty or ease in learning the foreign language (…) Those structures that are similar will be easy to learn because they will be transferred and may function satisfactorily in the foreign language. Those structures that are different will be difficult because when transferred they will not function satisfactorily in the foreign language and will therefore have to be changed.” Founder, and dean, of Georgetown University School of Languages and Linguistics (1960-1973) </a:t>
            </a:r>
          </a:p>
        </p:txBody>
      </p:sp>
      <p:pic>
        <p:nvPicPr>
          <p:cNvPr id="4" name="Picture 3"/>
          <p:cNvPicPr>
            <a:picLocks noChangeAspect="1"/>
          </p:cNvPicPr>
          <p:nvPr/>
        </p:nvPicPr>
        <p:blipFill>
          <a:blip r:embed="rId2"/>
          <a:stretch>
            <a:fillRect/>
          </a:stretch>
        </p:blipFill>
        <p:spPr>
          <a:xfrm>
            <a:off x="899591" y="299229"/>
            <a:ext cx="2245685" cy="2392362"/>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US" dirty="0"/>
            </a:br>
            <a:r>
              <a:rPr lang="en-US" b="1" dirty="0"/>
              <a:t>Contrastive Analysis Hypothesis </a:t>
            </a:r>
            <a:endParaRPr lang="en-US" dirty="0"/>
          </a:p>
        </p:txBody>
      </p:sp>
      <p:sp>
        <p:nvSpPr>
          <p:cNvPr id="3" name="Content Placeholder 2"/>
          <p:cNvSpPr>
            <a:spLocks noGrp="1"/>
          </p:cNvSpPr>
          <p:nvPr>
            <p:ph sz="quarter" idx="1"/>
          </p:nvPr>
        </p:nvSpPr>
        <p:spPr/>
        <p:txBody>
          <a:bodyPr/>
          <a:lstStyle/>
          <a:p>
            <a:pPr>
              <a:buNone/>
            </a:pPr>
            <a:endParaRPr lang="en-US" dirty="0"/>
          </a:p>
          <a:p>
            <a:r>
              <a:rPr lang="en-US" dirty="0"/>
              <a:t>L2 errors are the result of differences between the learner’s L1 and L2. Strong version: </a:t>
            </a:r>
          </a:p>
          <a:p>
            <a:r>
              <a:rPr lang="en-US" dirty="0"/>
              <a:t>L1-L2 differences can be used to predict all errors that will occur in the course of acquisition. Contrastive analysis: Procedures for comparing linguistic systems of two languages in order identify structural similarities and differences. This assumption was put to use for pedagogical purposes. </a:t>
            </a:r>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Language Transfer</a:t>
            </a:r>
          </a:p>
        </p:txBody>
      </p:sp>
      <p:sp>
        <p:nvSpPr>
          <p:cNvPr id="3" name="Content Placeholder 2"/>
          <p:cNvSpPr>
            <a:spLocks noGrp="1"/>
          </p:cNvSpPr>
          <p:nvPr>
            <p:ph sz="quarter" idx="1"/>
          </p:nvPr>
        </p:nvSpPr>
        <p:spPr/>
        <p:txBody>
          <a:bodyPr/>
          <a:lstStyle/>
          <a:p>
            <a:endParaRPr lang="en-US" dirty="0"/>
          </a:p>
          <a:p>
            <a:r>
              <a:rPr lang="en-US" dirty="0"/>
              <a:t>Transfer: </a:t>
            </a:r>
          </a:p>
          <a:p>
            <a:r>
              <a:rPr lang="en-US" dirty="0"/>
              <a:t>“the influence resulting from similarities and differences between the target language and any other language that has been previously (and perhaps imperfectly) acquired.” (Odlin, 1989, </a:t>
            </a:r>
          </a:p>
          <a:p>
            <a:r>
              <a:rPr lang="en-US" dirty="0"/>
              <a:t>p. 27)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 Hypothesis</a:t>
            </a:r>
          </a:p>
        </p:txBody>
      </p:sp>
      <p:sp>
        <p:nvSpPr>
          <p:cNvPr id="3" name="Content Placeholder 2"/>
          <p:cNvSpPr>
            <a:spLocks noGrp="1"/>
          </p:cNvSpPr>
          <p:nvPr>
            <p:ph sz="quarter" idx="1"/>
          </p:nvPr>
        </p:nvSpPr>
        <p:spPr/>
        <p:txBody>
          <a:bodyPr>
            <a:normAutofit fontScale="92500"/>
          </a:bodyPr>
          <a:lstStyle/>
          <a:p>
            <a:endParaRPr lang="en-US" dirty="0"/>
          </a:p>
          <a:p>
            <a:r>
              <a:rPr lang="en-US" dirty="0"/>
              <a:t>Problems with the Contrastive Analysis Hypothesis </a:t>
            </a:r>
          </a:p>
          <a:p>
            <a:r>
              <a:rPr lang="en-US" dirty="0"/>
              <a:t>1.Comparing languages is more complex than initially assumed. Stockwell, Bowen, &amp; Martin (1965a, 1965b): Hierarchy of Difficulty Depending on the type of difference, distinct aspects of the L2 might be easier or harder to acquire. Category Example Differentiation English L1, Italian L2: to know vs. sapere/conoscere New category Japanese L1, English L2: article system Absent category English L1, Japanese L2: article system Coalescing Italian L1, English L2: the verb to know Correspondence English L1, Italian L2: plurality </a:t>
            </a:r>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 Hypothesis</a:t>
            </a:r>
          </a:p>
        </p:txBody>
      </p:sp>
      <p:sp>
        <p:nvSpPr>
          <p:cNvPr id="3" name="Content Placeholder 2"/>
          <p:cNvSpPr>
            <a:spLocks noGrp="1"/>
          </p:cNvSpPr>
          <p:nvPr>
            <p:ph sz="quarter" idx="1"/>
          </p:nvPr>
        </p:nvSpPr>
        <p:spPr/>
        <p:txBody>
          <a:bodyPr>
            <a:normAutofit fontScale="77500" lnSpcReduction="20000"/>
          </a:bodyPr>
          <a:lstStyle/>
          <a:p>
            <a:endParaRPr lang="en-US" dirty="0"/>
          </a:p>
          <a:p>
            <a:endParaRPr lang="en-US" dirty="0"/>
          </a:p>
          <a:p>
            <a:r>
              <a:rPr lang="en-US" b="1" dirty="0"/>
              <a:t>2.Learning cannot be reduced to the establishment of habits. (This is a criticism directed at behaviorism.) New view of (language) learning (e.g., Chomsky, 1959): </a:t>
            </a:r>
          </a:p>
          <a:p>
            <a:r>
              <a:rPr lang="en-US" dirty="0"/>
              <a:t>input is impoverished, so imitation cannot be main factor behind learning; </a:t>
            </a:r>
          </a:p>
          <a:p>
            <a:r>
              <a:rPr lang="en-US" dirty="0"/>
              <a:t>children produce sentences that they have never heard before (Mummy goed.), so learning involves the development of a rule-system that goes beyond of what is available in the input; </a:t>
            </a:r>
          </a:p>
          <a:p>
            <a:r>
              <a:rPr lang="en-US" dirty="0"/>
              <a:t>the rules of language cannot be inferred from the available linguistic data.  ?Learning is not (primarily) imitation but active rule formation. </a:t>
            </a:r>
          </a:p>
          <a:p>
            <a:pPr>
              <a:buNone/>
            </a:pPr>
            <a:endParaRPr lang="en-US" dirty="0"/>
          </a:p>
          <a:p>
            <a:r>
              <a:rPr lang="en-US" b="1" dirty="0"/>
              <a:t>3.The predictions were not corroborated by the data: Not all errors that occurred were predicted, not all predicted errors occurred </a:t>
            </a:r>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Error Analysis</a:t>
            </a:r>
          </a:p>
        </p:txBody>
      </p:sp>
      <p:sp>
        <p:nvSpPr>
          <p:cNvPr id="3" name="Content Placeholder 2"/>
          <p:cNvSpPr>
            <a:spLocks noGrp="1"/>
          </p:cNvSpPr>
          <p:nvPr>
            <p:ph sz="quarter" idx="1"/>
          </p:nvPr>
        </p:nvSpPr>
        <p:spPr/>
        <p:txBody>
          <a:bodyPr/>
          <a:lstStyle/>
          <a:p>
            <a:endParaRPr lang="en-US" dirty="0"/>
          </a:p>
          <a:p>
            <a:r>
              <a:rPr lang="en-US" b="1" dirty="0"/>
              <a:t>1970s Error Analysis </a:t>
            </a:r>
          </a:p>
          <a:p>
            <a:r>
              <a:rPr lang="en-US" dirty="0"/>
              <a:t>Set of procedures for describing and explaining errors in IL. </a:t>
            </a:r>
          </a:p>
          <a:p>
            <a:r>
              <a:rPr lang="en-US" dirty="0"/>
              <a:t>Researchers have analyzed errors for a long time but the history of using errors as a tool for investigating how learners acquire an L2 begins in the late 1960s (Ellis, 1994). </a:t>
            </a:r>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Learners’ Errors</a:t>
            </a:r>
          </a:p>
        </p:txBody>
      </p:sp>
      <p:sp>
        <p:nvSpPr>
          <p:cNvPr id="3" name="Content Placeholder 2"/>
          <p:cNvSpPr>
            <a:spLocks noGrp="1"/>
          </p:cNvSpPr>
          <p:nvPr>
            <p:ph sz="quarter" idx="1"/>
          </p:nvPr>
        </p:nvSpPr>
        <p:spPr/>
        <p:txBody>
          <a:bodyPr>
            <a:normAutofit fontScale="92500"/>
          </a:bodyPr>
          <a:lstStyle/>
          <a:p>
            <a:endParaRPr lang="en-US" dirty="0"/>
          </a:p>
          <a:p>
            <a:r>
              <a:rPr lang="en-US" b="1" dirty="0"/>
              <a:t>Corder (1967): The significance of learners’ errors Corder introduced the distinction between errors and mistakes </a:t>
            </a:r>
          </a:p>
          <a:p>
            <a:r>
              <a:rPr lang="en-US" dirty="0"/>
              <a:t>Mistake: lapse that reflects processing problems; linked to “performance”; can be self-corrected; occurs in native speakers of the L2 as well! </a:t>
            </a:r>
          </a:p>
          <a:p>
            <a:r>
              <a:rPr lang="en-US" dirty="0"/>
              <a:t>Error: deviation that is caused from lack of knowledge of the correct TL rule; linked to “competence”; cannot be self-corrected; limited to L2 learners. </a:t>
            </a:r>
          </a:p>
          <a:p>
            <a:r>
              <a:rPr lang="en-US" dirty="0" err="1"/>
              <a:t>Interlingual</a:t>
            </a:r>
            <a:r>
              <a:rPr lang="en-US" dirty="0"/>
              <a:t> errors: can be attributed to the NL. </a:t>
            </a:r>
          </a:p>
          <a:p>
            <a:r>
              <a:rPr lang="en-US" dirty="0" err="1"/>
              <a:t>Intralingual</a:t>
            </a:r>
            <a:r>
              <a:rPr lang="en-US" dirty="0"/>
              <a:t> errors: due to the language being learned, independent of the NL </a:t>
            </a: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Procedure for error analysis</a:t>
            </a:r>
          </a:p>
        </p:txBody>
      </p:sp>
      <p:sp>
        <p:nvSpPr>
          <p:cNvPr id="3" name="Content Placeholder 2"/>
          <p:cNvSpPr>
            <a:spLocks noGrp="1"/>
          </p:cNvSpPr>
          <p:nvPr>
            <p:ph sz="quarter" idx="2"/>
          </p:nvPr>
        </p:nvSpPr>
        <p:spPr/>
        <p:txBody>
          <a:bodyPr>
            <a:normAutofit fontScale="77500" lnSpcReduction="20000"/>
          </a:bodyPr>
          <a:lstStyle/>
          <a:p>
            <a:endParaRPr lang="en-US" dirty="0"/>
          </a:p>
          <a:p>
            <a:r>
              <a:rPr lang="en-US" dirty="0"/>
              <a:t>Errors = window into the state of a learner’s IL, not the result of faulty imitation Typical procedure in error analysis (G&amp;S, 103): </a:t>
            </a:r>
          </a:p>
          <a:p>
            <a:r>
              <a:rPr lang="en-US" dirty="0"/>
              <a:t>1.Collect data </a:t>
            </a:r>
          </a:p>
          <a:p>
            <a:r>
              <a:rPr lang="en-US" dirty="0"/>
              <a:t>2.Identify errors. </a:t>
            </a:r>
          </a:p>
          <a:p>
            <a:r>
              <a:rPr lang="en-US" dirty="0"/>
              <a:t>3.Classify errors. </a:t>
            </a:r>
          </a:p>
          <a:p>
            <a:r>
              <a:rPr lang="en-US" dirty="0"/>
              <a:t>4.Quantify errors. </a:t>
            </a:r>
          </a:p>
          <a:p>
            <a:r>
              <a:rPr lang="en-US" dirty="0"/>
              <a:t>5.Analyze source. </a:t>
            </a:r>
          </a:p>
          <a:p>
            <a:r>
              <a:rPr lang="en-US" dirty="0"/>
              <a:t>6.(Remediate.) Findings: </a:t>
            </a:r>
          </a:p>
          <a:p>
            <a:r>
              <a:rPr lang="en-US" dirty="0"/>
              <a:t>. </a:t>
            </a:r>
          </a:p>
          <a:p>
            <a:endParaRPr lang="en-US" dirty="0"/>
          </a:p>
        </p:txBody>
      </p:sp>
      <p:sp>
        <p:nvSpPr>
          <p:cNvPr id="6" name="Content Placeholder 5"/>
          <p:cNvSpPr>
            <a:spLocks noGrp="1"/>
          </p:cNvSpPr>
          <p:nvPr>
            <p:ph sz="quarter" idx="4"/>
          </p:nvPr>
        </p:nvSpPr>
        <p:spPr/>
        <p:txBody>
          <a:bodyPr/>
          <a:lstStyle/>
          <a:p>
            <a:r>
              <a:rPr lang="en-US" dirty="0" err="1"/>
              <a:t>Interlingual</a:t>
            </a:r>
            <a:r>
              <a:rPr lang="en-US" dirty="0"/>
              <a:t> errors are much less frequent than originally assumed! That is, comparably few errors are actually due to the L1 interference. </a:t>
            </a:r>
          </a:p>
          <a:p>
            <a:r>
              <a:rPr lang="en-US" dirty="0" err="1"/>
              <a:t>Dulay</a:t>
            </a:r>
            <a:r>
              <a:rPr lang="en-US" dirty="0"/>
              <a:t> &amp; Burt (1973): only 3% of errors are due to L1 interference</a:t>
            </a:r>
            <a:endParaRPr lang="en-GB" dirty="0"/>
          </a:p>
        </p:txBody>
      </p:sp>
      <p:sp>
        <p:nvSpPr>
          <p:cNvPr id="4" name="Text Placeholder 3"/>
          <p:cNvSpPr>
            <a:spLocks noGrp="1"/>
          </p:cNvSpPr>
          <p:nvPr>
            <p:ph type="body" sz="quarter" idx="1"/>
          </p:nvPr>
        </p:nvSpPr>
        <p:spPr/>
        <p:txBody>
          <a:bodyPr/>
          <a:lstStyle/>
          <a:p>
            <a:endParaRPr lang="en-GB"/>
          </a:p>
        </p:txBody>
      </p:sp>
      <p:sp>
        <p:nvSpPr>
          <p:cNvPr id="5" name="Text Placeholder 4"/>
          <p:cNvSpPr>
            <a:spLocks noGrp="1"/>
          </p:cNvSpPr>
          <p:nvPr>
            <p:ph type="body" sz="quarter" idx="3"/>
          </p:nvPr>
        </p:nvSpPr>
        <p:spPr/>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Morphemes</a:t>
            </a:r>
          </a:p>
        </p:txBody>
      </p:sp>
      <p:sp>
        <p:nvSpPr>
          <p:cNvPr id="3" name="Content Placeholder 2"/>
          <p:cNvSpPr>
            <a:spLocks noGrp="1"/>
          </p:cNvSpPr>
          <p:nvPr>
            <p:ph sz="quarter" idx="1"/>
          </p:nvPr>
        </p:nvSpPr>
        <p:spPr/>
        <p:txBody>
          <a:bodyPr/>
          <a:lstStyle/>
          <a:p>
            <a:endParaRPr lang="en-US" dirty="0"/>
          </a:p>
          <a:p>
            <a:r>
              <a:rPr lang="en-US" dirty="0"/>
              <a:t>Morpheme Order Studies </a:t>
            </a:r>
          </a:p>
          <a:p>
            <a:r>
              <a:rPr lang="en-US" dirty="0"/>
              <a:t>Children do not simply imitate adults when learning language, nor do they listen passively and soak in the language they are exposed to. </a:t>
            </a:r>
          </a:p>
          <a:p>
            <a:r>
              <a:rPr lang="en-US" dirty="0"/>
              <a:t>Children actively (though unconsciously) try to make sense of the language data and construct grammars. </a:t>
            </a:r>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
          </p:nvPr>
        </p:nvSpPr>
        <p:spPr/>
        <p:txBody>
          <a:bodyPr>
            <a:normAutofit fontScale="77500" lnSpcReduction="20000"/>
          </a:bodyPr>
          <a:lstStyle/>
          <a:p>
            <a:endParaRPr lang="en-US" dirty="0"/>
          </a:p>
          <a:p>
            <a:r>
              <a:rPr lang="en-US" dirty="0"/>
              <a:t>Roger Brown (1973) and collaborators (e.g., </a:t>
            </a:r>
            <a:r>
              <a:rPr lang="en-US" dirty="0" err="1"/>
              <a:t>Klima</a:t>
            </a:r>
            <a:r>
              <a:rPr lang="en-US" dirty="0"/>
              <a:t> &amp; </a:t>
            </a:r>
            <a:r>
              <a:rPr lang="en-US" dirty="0" err="1"/>
              <a:t>Bellugi</a:t>
            </a:r>
            <a:r>
              <a:rPr lang="en-US" dirty="0"/>
              <a:t>, 1966; </a:t>
            </a:r>
            <a:r>
              <a:rPr lang="en-US" dirty="0" err="1"/>
              <a:t>Cazden</a:t>
            </a:r>
            <a:r>
              <a:rPr lang="en-US" dirty="0"/>
              <a:t>, 1972): </a:t>
            </a:r>
          </a:p>
          <a:p>
            <a:r>
              <a:rPr lang="en-US" dirty="0"/>
              <a:t>Naturalistic data, recording of child-caretaker interaction (see CHILDES database). </a:t>
            </a:r>
          </a:p>
          <a:p>
            <a:r>
              <a:rPr lang="en-US" dirty="0"/>
              <a:t>Found that children acquire morphemes in the same order (even though the learning rate may vary). </a:t>
            </a:r>
          </a:p>
          <a:p>
            <a:r>
              <a:rPr lang="en-US" dirty="0"/>
              <a:t>1.present progressive -</a:t>
            </a:r>
            <a:r>
              <a:rPr lang="en-US" dirty="0" err="1"/>
              <a:t>ing</a:t>
            </a:r>
            <a:r>
              <a:rPr lang="en-US" dirty="0"/>
              <a:t> boy singing </a:t>
            </a:r>
          </a:p>
          <a:p>
            <a:r>
              <a:rPr lang="en-US" dirty="0"/>
              <a:t>2.prepositions dolly in car </a:t>
            </a:r>
          </a:p>
          <a:p>
            <a:r>
              <a:rPr lang="en-US" dirty="0"/>
              <a:t>3.plural -</a:t>
            </a:r>
            <a:r>
              <a:rPr lang="en-US" dirty="0" err="1"/>
              <a:t>s</a:t>
            </a:r>
            <a:r>
              <a:rPr lang="en-US" dirty="0"/>
              <a:t> sweeties </a:t>
            </a:r>
          </a:p>
          <a:p>
            <a:r>
              <a:rPr lang="en-US" dirty="0"/>
              <a:t>4.past irregular broke </a:t>
            </a:r>
          </a:p>
          <a:p>
            <a:r>
              <a:rPr lang="en-US" dirty="0"/>
              <a:t>5.possessive -</a:t>
            </a:r>
            <a:r>
              <a:rPr lang="en-US" dirty="0" err="1"/>
              <a:t>s</a:t>
            </a:r>
            <a:r>
              <a:rPr lang="en-US" dirty="0"/>
              <a:t> baby’s biscuit </a:t>
            </a:r>
          </a:p>
          <a:p>
            <a:r>
              <a:rPr lang="en-US" dirty="0"/>
              <a:t>6.articles a car </a:t>
            </a:r>
          </a:p>
          <a:p>
            <a:r>
              <a:rPr lang="en-US" dirty="0"/>
              <a:t>7.past regular -</a:t>
            </a:r>
            <a:r>
              <a:rPr lang="en-US" dirty="0" err="1"/>
              <a:t>ed</a:t>
            </a:r>
            <a:r>
              <a:rPr lang="en-US" dirty="0"/>
              <a:t> wanted </a:t>
            </a:r>
          </a:p>
          <a:p>
            <a:r>
              <a:rPr lang="en-US" dirty="0"/>
              <a:t>8.3rd person singular -</a:t>
            </a:r>
            <a:r>
              <a:rPr lang="en-US" dirty="0" err="1"/>
              <a:t>s</a:t>
            </a:r>
            <a:r>
              <a:rPr lang="en-US" dirty="0"/>
              <a:t> eats </a:t>
            </a:r>
          </a:p>
          <a:p>
            <a:r>
              <a:rPr lang="en-US" dirty="0"/>
              <a:t>9.auxiliary be he is running </a:t>
            </a:r>
          </a:p>
          <a:p>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
          </p:nvPr>
        </p:nvSpPr>
        <p:spPr/>
        <p:txBody>
          <a:bodyPr>
            <a:normAutofit fontScale="92500" lnSpcReduction="10000"/>
          </a:bodyPr>
          <a:lstStyle/>
          <a:p>
            <a:endParaRPr lang="en-US" dirty="0"/>
          </a:p>
          <a:p>
            <a:r>
              <a:rPr lang="en-US" dirty="0"/>
              <a:t>Other aspects of language were also studied (e.g., question formation, negation). Findings (adapted from Mitchell &amp; Myles, 1998) </a:t>
            </a:r>
          </a:p>
          <a:p>
            <a:r>
              <a:rPr lang="en-US" dirty="0"/>
              <a:t>1.Children go through stages. </a:t>
            </a:r>
          </a:p>
          <a:p>
            <a:r>
              <a:rPr lang="en-US" dirty="0"/>
              <a:t>2.These stages are similar across children for a given L1. </a:t>
            </a:r>
          </a:p>
          <a:p>
            <a:r>
              <a:rPr lang="en-US" dirty="0"/>
              <a:t>3.The rate at which individual children varies. </a:t>
            </a:r>
          </a:p>
          <a:p>
            <a:r>
              <a:rPr lang="en-US" dirty="0"/>
              <a:t>4.These stages are similar across languages. </a:t>
            </a:r>
          </a:p>
          <a:p>
            <a:r>
              <a:rPr lang="en-US" dirty="0"/>
              <a:t>5.Child language is rule-governed and systematic. Children’s rules often do not correspond to adult rules. </a:t>
            </a:r>
          </a:p>
          <a:p>
            <a:r>
              <a:rPr lang="en-US" dirty="0"/>
              <a:t>6.Children are resistant to corrective feedback. </a:t>
            </a:r>
          </a:p>
          <a:p>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Order of acquisition</a:t>
            </a:r>
          </a:p>
        </p:txBody>
      </p:sp>
      <p:sp>
        <p:nvSpPr>
          <p:cNvPr id="3" name="Content Placeholder 2"/>
          <p:cNvSpPr>
            <a:spLocks noGrp="1"/>
          </p:cNvSpPr>
          <p:nvPr>
            <p:ph sz="quarter" idx="1"/>
          </p:nvPr>
        </p:nvSpPr>
        <p:spPr/>
        <p:txBody>
          <a:bodyPr/>
          <a:lstStyle/>
          <a:p>
            <a:endParaRPr lang="en-US" dirty="0"/>
          </a:p>
          <a:p>
            <a:r>
              <a:rPr lang="en-US" dirty="0"/>
              <a:t>Several SLA researchers investigated whether there were similar acquisition orders in L2 acquisition. </a:t>
            </a:r>
            <a:r>
              <a:rPr lang="en-US" dirty="0" err="1"/>
              <a:t>Dulay</a:t>
            </a:r>
            <a:r>
              <a:rPr lang="en-US" dirty="0"/>
              <a:t> &amp; Burt (1973, 1974, 1975): L1=L2 Hypothesis </a:t>
            </a:r>
          </a:p>
          <a:p>
            <a:r>
              <a:rPr lang="en-US" dirty="0"/>
              <a:t>Used elicited production data: Bilingual Syntax Measure. </a:t>
            </a:r>
          </a:p>
          <a:p>
            <a:r>
              <a:rPr lang="en-US" dirty="0"/>
              <a:t>Finding: Spanish and Chinese L1 children that were English in the US (naturalistic setting) acquired the morphemes of English in the same order as L1 children! </a:t>
            </a:r>
          </a:p>
          <a:p>
            <a:r>
              <a:rPr lang="en-US" dirty="0"/>
              <a:t>What is the implication of this? </a:t>
            </a:r>
          </a:p>
          <a:p>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Role of L1</a:t>
            </a:r>
          </a:p>
        </p:txBody>
      </p:sp>
      <p:sp>
        <p:nvSpPr>
          <p:cNvPr id="3" name="Content Placeholder 2"/>
          <p:cNvSpPr>
            <a:spLocks noGrp="1"/>
          </p:cNvSpPr>
          <p:nvPr>
            <p:ph sz="quarter" idx="1"/>
          </p:nvPr>
        </p:nvSpPr>
        <p:spPr/>
        <p:txBody>
          <a:bodyPr/>
          <a:lstStyle/>
          <a:p>
            <a:endParaRPr lang="en-US" dirty="0"/>
          </a:p>
          <a:p>
            <a:r>
              <a:rPr lang="en-US" dirty="0"/>
              <a:t>Bailey, Madden, &amp; </a:t>
            </a:r>
            <a:r>
              <a:rPr lang="en-US" dirty="0" err="1"/>
              <a:t>Krashen</a:t>
            </a:r>
            <a:r>
              <a:rPr lang="en-US" dirty="0"/>
              <a:t> (1974): </a:t>
            </a:r>
          </a:p>
          <a:p>
            <a:r>
              <a:rPr lang="en-US" dirty="0"/>
              <a:t>Conducted the same type of study with adults. </a:t>
            </a:r>
          </a:p>
          <a:p>
            <a:r>
              <a:rPr lang="en-US" dirty="0"/>
              <a:t>Finding: Learners with 12 different L1 backgrounds followed the same “natural” order of acquisition when acquiring the morphemes of English! The existence of such an order suggested that L2 learners are guided by internal principles which are largely independent of their first language! </a:t>
            </a:r>
          </a:p>
          <a:p>
            <a:r>
              <a:rPr lang="en-US" b="1" dirty="0"/>
              <a:t>Conclusion: Role of L1 is minimal. </a:t>
            </a:r>
          </a:p>
          <a:p>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101600" y="196850"/>
            <a:ext cx="8940800" cy="646430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Error Analysis</a:t>
            </a:r>
          </a:p>
        </p:txBody>
      </p:sp>
      <p:sp>
        <p:nvSpPr>
          <p:cNvPr id="3" name="Content Placeholder 2"/>
          <p:cNvSpPr>
            <a:spLocks noGrp="1"/>
          </p:cNvSpPr>
          <p:nvPr>
            <p:ph sz="quarter" idx="1"/>
          </p:nvPr>
        </p:nvSpPr>
        <p:spPr/>
        <p:txBody>
          <a:bodyPr/>
          <a:lstStyle/>
          <a:p>
            <a:endParaRPr lang="en-US" dirty="0"/>
          </a:p>
          <a:p>
            <a:r>
              <a:rPr lang="en-US" dirty="0"/>
              <a:t>Both error analysis and the L2 morpheme order studies were criticized for several reasons.</a:t>
            </a:r>
          </a:p>
          <a:p>
            <a:endParaRPr lang="en-US" dirty="0"/>
          </a:p>
          <a:p>
            <a:r>
              <a:rPr lang="en-US" dirty="0"/>
              <a:t> Error Analysis: </a:t>
            </a:r>
            <a:r>
              <a:rPr lang="en-US" b="1" dirty="0"/>
              <a:t>L1 does account for a larger number of interference errors than argued by </a:t>
            </a:r>
            <a:r>
              <a:rPr lang="en-US" b="1" dirty="0" err="1"/>
              <a:t>Dulay</a:t>
            </a:r>
            <a:r>
              <a:rPr lang="en-US" b="1" dirty="0"/>
              <a:t> &amp; Burt (1973)! </a:t>
            </a: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Interference</a:t>
            </a:r>
          </a:p>
        </p:txBody>
      </p:sp>
      <p:sp>
        <p:nvSpPr>
          <p:cNvPr id="3" name="Content Placeholder 2"/>
          <p:cNvSpPr>
            <a:spLocks noGrp="1"/>
          </p:cNvSpPr>
          <p:nvPr>
            <p:ph sz="quarter" idx="1"/>
          </p:nvPr>
        </p:nvSpPr>
        <p:spPr/>
        <p:txBody>
          <a:bodyPr/>
          <a:lstStyle/>
          <a:p>
            <a:endParaRPr lang="en-US" dirty="0"/>
          </a:p>
          <a:p>
            <a:r>
              <a:rPr lang="en-US" dirty="0"/>
              <a:t>From Ellis (1985) review article: Study % of interference errors </a:t>
            </a:r>
            <a:r>
              <a:rPr lang="en-US" dirty="0" err="1"/>
              <a:t>Dulay</a:t>
            </a:r>
            <a:r>
              <a:rPr lang="en-US" dirty="0"/>
              <a:t> &amp; Burt (1973) 3 </a:t>
            </a:r>
            <a:r>
              <a:rPr lang="en-US" dirty="0" err="1"/>
              <a:t>Mukkatesh</a:t>
            </a:r>
            <a:r>
              <a:rPr lang="en-US" dirty="0"/>
              <a:t> (1977) 23 George (1972) 33</a:t>
            </a:r>
          </a:p>
          <a:p>
            <a:r>
              <a:rPr lang="en-US" dirty="0"/>
              <a:t> </a:t>
            </a:r>
            <a:r>
              <a:rPr lang="en-US" dirty="0" err="1"/>
              <a:t>Grauberg</a:t>
            </a:r>
            <a:r>
              <a:rPr lang="en-US" dirty="0"/>
              <a:t> (1971) 36 </a:t>
            </a:r>
          </a:p>
          <a:p>
            <a:r>
              <a:rPr lang="en-US" dirty="0"/>
              <a:t>Flick (1980) 31 </a:t>
            </a:r>
          </a:p>
          <a:p>
            <a:r>
              <a:rPr lang="en-US" dirty="0"/>
              <a:t>Lott (1980) 50 (approximately)</a:t>
            </a:r>
          </a:p>
          <a:p>
            <a:r>
              <a:rPr lang="en-US" dirty="0"/>
              <a:t> But native language is still less important than proposed by the Contrastive Analysis Hypothesis. L2 Morpheme Order Studies: </a:t>
            </a:r>
            <a:r>
              <a:rPr lang="en-US" b="1" dirty="0"/>
              <a:t>Data might be an artifact of the elicitation method (Bilingual Syntax Measure). </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1980s</a:t>
            </a:r>
          </a:p>
        </p:txBody>
      </p:sp>
      <p:sp>
        <p:nvSpPr>
          <p:cNvPr id="3" name="Content Placeholder 2"/>
          <p:cNvSpPr>
            <a:spLocks noGrp="1"/>
          </p:cNvSpPr>
          <p:nvPr>
            <p:ph sz="quarter" idx="1"/>
          </p:nvPr>
        </p:nvSpPr>
        <p:spPr/>
        <p:txBody>
          <a:bodyPr/>
          <a:lstStyle/>
          <a:p>
            <a:endParaRPr lang="en-US" dirty="0"/>
          </a:p>
          <a:p>
            <a:r>
              <a:rPr lang="en-US" b="1" dirty="0"/>
              <a:t>1980s onwards Current assumptions: </a:t>
            </a:r>
          </a:p>
          <a:p>
            <a:r>
              <a:rPr lang="en-US" dirty="0"/>
              <a:t>1.The L1 does play a role. </a:t>
            </a:r>
          </a:p>
          <a:p>
            <a:r>
              <a:rPr lang="en-US" dirty="0"/>
              <a:t>2.Transfer is considerably </a:t>
            </a:r>
            <a:r>
              <a:rPr lang="en-US" b="1" dirty="0"/>
              <a:t>more complex than anticipated. </a:t>
            </a:r>
          </a:p>
          <a:p>
            <a:r>
              <a:rPr lang="en-US" dirty="0"/>
              <a:t>3.Since the 1980s, the emphasis is on determining HOW and WHEN learners use their L1 in the process of L2 acquisition </a:t>
            </a:r>
          </a:p>
          <a:p>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Age as a factor</a:t>
            </a:r>
          </a:p>
        </p:txBody>
      </p:sp>
      <p:sp>
        <p:nvSpPr>
          <p:cNvPr id="3" name="Content Placeholder 2"/>
          <p:cNvSpPr>
            <a:spLocks noGrp="1"/>
          </p:cNvSpPr>
          <p:nvPr>
            <p:ph sz="quarter" idx="1"/>
          </p:nvPr>
        </p:nvSpPr>
        <p:spPr/>
        <p:txBody>
          <a:bodyPr/>
          <a:lstStyle/>
          <a:p>
            <a:endParaRPr lang="en-US" dirty="0"/>
          </a:p>
          <a:p>
            <a:r>
              <a:rPr lang="en-US" b="1" dirty="0"/>
              <a:t>Factors that determine if and when the L1 plays a role </a:t>
            </a:r>
          </a:p>
          <a:p>
            <a:r>
              <a:rPr lang="en-US" dirty="0"/>
              <a:t>1.Age </a:t>
            </a:r>
            <a:r>
              <a:rPr lang="en-US" dirty="0" err="1"/>
              <a:t>Cenoz</a:t>
            </a:r>
            <a:r>
              <a:rPr lang="en-US" dirty="0"/>
              <a:t> (2001): </a:t>
            </a:r>
          </a:p>
          <a:p>
            <a:r>
              <a:rPr lang="en-US" dirty="0"/>
              <a:t>Older learners show more cross-linguistic influence than younger children. </a:t>
            </a:r>
          </a:p>
          <a:p>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Metalinguistic</a:t>
            </a:r>
            <a:r>
              <a:rPr lang="en-US" dirty="0"/>
              <a:t> awareness</a:t>
            </a:r>
          </a:p>
        </p:txBody>
      </p:sp>
      <p:sp>
        <p:nvSpPr>
          <p:cNvPr id="3" name="Content Placeholder 2"/>
          <p:cNvSpPr>
            <a:spLocks noGrp="1"/>
          </p:cNvSpPr>
          <p:nvPr>
            <p:ph sz="quarter" idx="1"/>
          </p:nvPr>
        </p:nvSpPr>
        <p:spPr/>
        <p:txBody>
          <a:bodyPr/>
          <a:lstStyle/>
          <a:p>
            <a:endParaRPr lang="en-US" dirty="0"/>
          </a:p>
          <a:p>
            <a:endParaRPr lang="en-US" dirty="0"/>
          </a:p>
          <a:p>
            <a:r>
              <a:rPr lang="en-US" dirty="0"/>
              <a:t>2.What part of the L2 are we talking about? </a:t>
            </a:r>
          </a:p>
          <a:p>
            <a:endParaRPr lang="en-US" dirty="0"/>
          </a:p>
          <a:p>
            <a:r>
              <a:rPr lang="en-US" dirty="0"/>
              <a:t>Studies have found that transfer is more frequent at the levels of phonology, lexis and discourse than grammar. </a:t>
            </a:r>
          </a:p>
          <a:p>
            <a:r>
              <a:rPr lang="en-US" dirty="0"/>
              <a:t>This might be because learners have a more developed metalingual awareness of grammar. </a:t>
            </a:r>
          </a:p>
          <a:p>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proficiency</a:t>
            </a:r>
          </a:p>
        </p:txBody>
      </p:sp>
      <p:sp>
        <p:nvSpPr>
          <p:cNvPr id="3" name="Content Placeholder 2"/>
          <p:cNvSpPr>
            <a:spLocks noGrp="1"/>
          </p:cNvSpPr>
          <p:nvPr>
            <p:ph sz="quarter" idx="1"/>
          </p:nvPr>
        </p:nvSpPr>
        <p:spPr/>
        <p:txBody>
          <a:bodyPr/>
          <a:lstStyle/>
          <a:p>
            <a:endParaRPr lang="en-US" dirty="0"/>
          </a:p>
          <a:p>
            <a:endParaRPr lang="en-US" dirty="0"/>
          </a:p>
          <a:p>
            <a:r>
              <a:rPr lang="en-US" dirty="0"/>
              <a:t>Proficiency </a:t>
            </a:r>
          </a:p>
          <a:p>
            <a:r>
              <a:rPr lang="en-US" dirty="0"/>
              <a:t>Many studies have considered the role of proficiency in L1 transfer. </a:t>
            </a:r>
          </a:p>
          <a:p>
            <a:r>
              <a:rPr lang="en-US" dirty="0"/>
              <a:t>L1 transfer is more likely at low levels of proficiency. </a:t>
            </a:r>
          </a:p>
          <a:p>
            <a:r>
              <a:rPr lang="en-US" dirty="0"/>
              <a:t>The influence is less noticeable at high levels of proficiency </a:t>
            </a:r>
          </a:p>
          <a:p>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
          </p:nvPr>
        </p:nvSpPr>
        <p:spPr/>
        <p:txBody>
          <a:bodyPr>
            <a:normAutofit fontScale="92500"/>
          </a:bodyPr>
          <a:lstStyle/>
          <a:p>
            <a:endParaRPr lang="en-US" dirty="0"/>
          </a:p>
          <a:p>
            <a:r>
              <a:rPr lang="en-US" dirty="0"/>
              <a:t>Multilingualism: Other languages we have acquired </a:t>
            </a:r>
            <a:r>
              <a:rPr lang="en-US" b="1" dirty="0" err="1"/>
              <a:t>Kellerman</a:t>
            </a:r>
            <a:r>
              <a:rPr lang="en-US" b="1" dirty="0"/>
              <a:t> &amp; </a:t>
            </a:r>
            <a:r>
              <a:rPr lang="en-US" b="1" dirty="0" err="1"/>
              <a:t>Sharwood</a:t>
            </a:r>
            <a:r>
              <a:rPr lang="en-US" b="1" dirty="0"/>
              <a:t>-Smith (1986) “cross-linguistic influence” </a:t>
            </a:r>
          </a:p>
          <a:p>
            <a:r>
              <a:rPr lang="en-US" dirty="0"/>
              <a:t>The L1 can influence the L2. </a:t>
            </a:r>
          </a:p>
          <a:p>
            <a:r>
              <a:rPr lang="en-US" dirty="0"/>
              <a:t>The L2 can influence the L1. </a:t>
            </a:r>
          </a:p>
          <a:p>
            <a:r>
              <a:rPr lang="en-US" dirty="0"/>
              <a:t>The L2 can influence the L3. </a:t>
            </a:r>
          </a:p>
          <a:p>
            <a:r>
              <a:rPr lang="en-US" dirty="0"/>
              <a:t>The L3 can influence the L2. </a:t>
            </a:r>
          </a:p>
          <a:p>
            <a:r>
              <a:rPr lang="en-US" b="1" dirty="0"/>
              <a:t>All previously learned languages, not just the L1, can influence additional language learning </a:t>
            </a:r>
          </a:p>
          <a:p>
            <a:r>
              <a:rPr lang="en-US" dirty="0"/>
              <a:t>Typological closeness, proficiency, and recentness can impact the amount of influence. </a:t>
            </a:r>
          </a:p>
          <a:p>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br>
              <a:rPr lang="en-GB" dirty="0"/>
            </a:br>
            <a:r>
              <a:rPr lang="en-GB" dirty="0"/>
              <a:t>Classrooms are far from homogeneous: Difference between learners in heterogeneous classes </a:t>
            </a:r>
          </a:p>
        </p:txBody>
      </p:sp>
      <p:sp>
        <p:nvSpPr>
          <p:cNvPr id="3" name="Content Placeholder 2"/>
          <p:cNvSpPr>
            <a:spLocks noGrp="1"/>
          </p:cNvSpPr>
          <p:nvPr>
            <p:ph sz="quarter" idx="1"/>
          </p:nvPr>
        </p:nvSpPr>
        <p:spPr/>
        <p:txBody>
          <a:bodyPr>
            <a:normAutofit fontScale="85000" lnSpcReduction="20000"/>
          </a:bodyPr>
          <a:lstStyle/>
          <a:p>
            <a:endParaRPr lang="en-GB" dirty="0"/>
          </a:p>
          <a:p>
            <a:endParaRPr lang="en-GB" dirty="0"/>
          </a:p>
          <a:p>
            <a:r>
              <a:rPr lang="en-GB" dirty="0"/>
              <a:t>language-learning ability </a:t>
            </a:r>
          </a:p>
          <a:p>
            <a:r>
              <a:rPr lang="en-GB" dirty="0"/>
              <a:t>language knowledge </a:t>
            </a:r>
          </a:p>
          <a:p>
            <a:r>
              <a:rPr lang="en-GB" dirty="0"/>
              <a:t>cultural background </a:t>
            </a:r>
          </a:p>
          <a:p>
            <a:r>
              <a:rPr lang="en-GB" dirty="0"/>
              <a:t>learning style </a:t>
            </a:r>
          </a:p>
          <a:p>
            <a:r>
              <a:rPr lang="en-GB" dirty="0"/>
              <a:t>attitude to the language </a:t>
            </a:r>
          </a:p>
          <a:p>
            <a:r>
              <a:rPr lang="en-GB" dirty="0"/>
              <a:t>native language </a:t>
            </a:r>
          </a:p>
          <a:p>
            <a:r>
              <a:rPr lang="en-GB" dirty="0"/>
              <a:t>intelligence world knowledge </a:t>
            </a:r>
          </a:p>
          <a:p>
            <a:r>
              <a:rPr lang="en-GB" dirty="0"/>
              <a:t>learning experience </a:t>
            </a:r>
          </a:p>
          <a:p>
            <a:r>
              <a:rPr lang="en-GB" dirty="0"/>
              <a:t>knowledge of other languages </a:t>
            </a:r>
          </a:p>
          <a:p>
            <a:r>
              <a:rPr lang="en-GB" dirty="0"/>
              <a:t>age or maturity </a:t>
            </a:r>
          </a:p>
          <a:p>
            <a:pPr marL="0" indent="0">
              <a:buNone/>
            </a:pPr>
            <a:endParaRPr lang="en-US" dirty="0"/>
          </a:p>
        </p:txBody>
      </p:sp>
      <p:sp>
        <p:nvSpPr>
          <p:cNvPr id="5" name="Content Placeholder 4"/>
          <p:cNvSpPr>
            <a:spLocks noGrp="1"/>
          </p:cNvSpPr>
          <p:nvPr>
            <p:ph sz="quarter" idx="2"/>
          </p:nvPr>
        </p:nvSpPr>
        <p:spPr/>
        <p:txBody>
          <a:bodyPr>
            <a:normAutofit fontScale="85000" lnSpcReduction="20000"/>
          </a:bodyPr>
          <a:lstStyle/>
          <a:p>
            <a:endParaRPr lang="en-GB" dirty="0"/>
          </a:p>
          <a:p>
            <a:endParaRPr lang="en-GB" dirty="0"/>
          </a:p>
          <a:p>
            <a:r>
              <a:rPr lang="en-GB" dirty="0"/>
              <a:t>Gender </a:t>
            </a:r>
          </a:p>
          <a:p>
            <a:r>
              <a:rPr lang="en-GB" dirty="0"/>
              <a:t>Personality </a:t>
            </a:r>
          </a:p>
          <a:p>
            <a:r>
              <a:rPr lang="en-GB" dirty="0"/>
              <a:t>Confidence </a:t>
            </a:r>
          </a:p>
          <a:p>
            <a:r>
              <a:rPr lang="en-GB" dirty="0"/>
              <a:t>Motivation </a:t>
            </a:r>
          </a:p>
          <a:p>
            <a:r>
              <a:rPr lang="en-GB" dirty="0"/>
              <a:t>Interests </a:t>
            </a:r>
          </a:p>
          <a:p>
            <a:r>
              <a:rPr lang="en-GB" dirty="0"/>
              <a:t>Independence </a:t>
            </a:r>
          </a:p>
          <a:p>
            <a:r>
              <a:rPr lang="en-GB" dirty="0"/>
              <a:t>self-discipline </a:t>
            </a:r>
          </a:p>
          <a:p>
            <a:r>
              <a:rPr lang="en-GB" dirty="0"/>
              <a:t>educational level </a:t>
            </a:r>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SLA research</a:t>
            </a:r>
          </a:p>
        </p:txBody>
      </p:sp>
      <p:sp>
        <p:nvSpPr>
          <p:cNvPr id="3" name="Content Placeholder 2"/>
          <p:cNvSpPr>
            <a:spLocks noGrp="1"/>
          </p:cNvSpPr>
          <p:nvPr>
            <p:ph sz="quarter" idx="1"/>
          </p:nvPr>
        </p:nvSpPr>
        <p:spPr/>
        <p:txBody>
          <a:bodyPr/>
          <a:lstStyle/>
          <a:p>
            <a:endParaRPr lang="en-GB" dirty="0"/>
          </a:p>
          <a:p>
            <a:r>
              <a:rPr lang="en-GB" dirty="0"/>
              <a:t>Two of the objectives of SLA research: </a:t>
            </a:r>
          </a:p>
          <a:p>
            <a:r>
              <a:rPr lang="en-GB" dirty="0"/>
              <a:t>define the general principles that underlie the process of L2 acquisition </a:t>
            </a:r>
          </a:p>
          <a:p>
            <a:r>
              <a:rPr lang="en-GB" dirty="0"/>
              <a:t>explain variability in L2 learning outcome Individual differences “dimensions of enduring personal characteristics that are assumed to apply to everybody and on which people differ by degree” (</a:t>
            </a:r>
            <a:r>
              <a:rPr lang="en-GB" dirty="0" err="1"/>
              <a:t>Dörnyei</a:t>
            </a:r>
            <a:r>
              <a:rPr lang="en-GB" dirty="0"/>
              <a:t>, 2006, p. 42) </a:t>
            </a:r>
          </a:p>
        </p:txBody>
      </p:sp>
    </p:spTree>
    <p:extLst>
      <p:ext uri="{BB962C8B-B14F-4D97-AF65-F5344CB8AC3E}">
        <p14:creationId xmlns:p14="http://schemas.microsoft.com/office/powerpoint/2010/main" val="21442432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dirty="0"/>
          </a:p>
          <a:p>
            <a:r>
              <a:rPr lang="en-GB" dirty="0"/>
              <a:t>Domains of individual difference include: </a:t>
            </a:r>
          </a:p>
          <a:p>
            <a:r>
              <a:rPr lang="en-GB" dirty="0"/>
              <a:t>•aptitude </a:t>
            </a:r>
          </a:p>
          <a:p>
            <a:r>
              <a:rPr lang="en-GB" dirty="0"/>
              <a:t>•working memory </a:t>
            </a:r>
          </a:p>
          <a:p>
            <a:r>
              <a:rPr lang="en-GB" dirty="0"/>
              <a:t>•affective factors (anxiety, stress, etc.) </a:t>
            </a:r>
          </a:p>
          <a:p>
            <a:r>
              <a:rPr lang="en-GB" dirty="0"/>
              <a:t>•learning styles </a:t>
            </a:r>
          </a:p>
          <a:p>
            <a:r>
              <a:rPr lang="en-GB" dirty="0"/>
              <a:t>•learning strategies </a:t>
            </a:r>
          </a:p>
          <a:p>
            <a:r>
              <a:rPr lang="en-GB" dirty="0"/>
              <a:t>•motivation </a:t>
            </a:r>
          </a:p>
          <a:p>
            <a:endParaRPr lang="en-GB" dirty="0"/>
          </a:p>
        </p:txBody>
      </p:sp>
    </p:spTree>
    <p:extLst>
      <p:ext uri="{BB962C8B-B14F-4D97-AF65-F5344CB8AC3E}">
        <p14:creationId xmlns:p14="http://schemas.microsoft.com/office/powerpoint/2010/main" val="9838899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differences in L1 acquisition</a:t>
            </a:r>
          </a:p>
        </p:txBody>
      </p:sp>
      <p:sp>
        <p:nvSpPr>
          <p:cNvPr id="3" name="Content Placeholder 2"/>
          <p:cNvSpPr>
            <a:spLocks noGrp="1"/>
          </p:cNvSpPr>
          <p:nvPr>
            <p:ph sz="quarter" idx="1"/>
          </p:nvPr>
        </p:nvSpPr>
        <p:spPr/>
        <p:txBody>
          <a:bodyPr/>
          <a:lstStyle/>
          <a:p>
            <a:endParaRPr lang="en-GB" dirty="0"/>
          </a:p>
          <a:p>
            <a:r>
              <a:rPr lang="en-GB" dirty="0"/>
              <a:t>Individual differences exist in L1 acquisition but are believed to play a minor role. L1 acquisition All children – barring severe cognitive deficits or trauma – acquire their native languages in a few short years and reach the same level of mastery. L2 acquisition Individual differences are believed to play a bigger role, given the variability in the levels of proficiency that L2 learners achieve. </a:t>
            </a:r>
          </a:p>
        </p:txBody>
      </p:sp>
    </p:spTree>
    <p:extLst>
      <p:ext uri="{BB962C8B-B14F-4D97-AF65-F5344CB8AC3E}">
        <p14:creationId xmlns:p14="http://schemas.microsoft.com/office/powerpoint/2010/main" val="25591441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a:t>
            </a:r>
          </a:p>
        </p:txBody>
      </p:sp>
      <p:sp>
        <p:nvSpPr>
          <p:cNvPr id="3" name="Content Placeholder 2"/>
          <p:cNvSpPr>
            <a:spLocks noGrp="1"/>
          </p:cNvSpPr>
          <p:nvPr>
            <p:ph sz="quarter" idx="1"/>
          </p:nvPr>
        </p:nvSpPr>
        <p:spPr/>
        <p:txBody>
          <a:bodyPr>
            <a:normAutofit lnSpcReduction="10000"/>
          </a:bodyPr>
          <a:lstStyle/>
          <a:p>
            <a:pPr marL="0" indent="0">
              <a:buNone/>
            </a:pPr>
            <a:endParaRPr lang="en-GB" dirty="0"/>
          </a:p>
          <a:p>
            <a:r>
              <a:rPr lang="en-GB" dirty="0"/>
              <a:t>Some researchers suggest that L1 and L2 acquisition are fundamentally different (Fundamental Difference Hypothesis). </a:t>
            </a:r>
          </a:p>
          <a:p>
            <a:r>
              <a:rPr lang="en-GB" dirty="0"/>
              <a:t>Adult learners might not have access to the innate, domain-specific learning mechanism (Language Acquisition Device, UG) which guides L1 development. </a:t>
            </a:r>
          </a:p>
          <a:p>
            <a:r>
              <a:rPr lang="en-GB" dirty="0"/>
              <a:t>They must rely on L1 knowledge and on general problem-solving strategies. </a:t>
            </a:r>
          </a:p>
          <a:p>
            <a:r>
              <a:rPr lang="en-GB" dirty="0"/>
              <a:t>Individual differences in these problem-solving strategies contribute to differences in L2 attainment. </a:t>
            </a:r>
          </a:p>
          <a:p>
            <a:endParaRPr lang="en-GB" dirty="0"/>
          </a:p>
        </p:txBody>
      </p:sp>
    </p:spTree>
    <p:extLst>
      <p:ext uri="{BB962C8B-B14F-4D97-AF65-F5344CB8AC3E}">
        <p14:creationId xmlns:p14="http://schemas.microsoft.com/office/powerpoint/2010/main" val="18254032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Aptitude</a:t>
            </a:r>
          </a:p>
        </p:txBody>
      </p:sp>
      <p:sp>
        <p:nvSpPr>
          <p:cNvPr id="3" name="Content Placeholder 2"/>
          <p:cNvSpPr>
            <a:spLocks noGrp="1"/>
          </p:cNvSpPr>
          <p:nvPr>
            <p:ph sz="quarter" idx="1"/>
          </p:nvPr>
        </p:nvSpPr>
        <p:spPr/>
        <p:txBody>
          <a:bodyPr/>
          <a:lstStyle/>
          <a:p>
            <a:endParaRPr lang="en-GB" dirty="0"/>
          </a:p>
          <a:p>
            <a:endParaRPr lang="en-GB" dirty="0"/>
          </a:p>
          <a:p>
            <a:r>
              <a:rPr lang="en-GB" dirty="0"/>
              <a:t>Set of characteristics which can define a learner who is going to be more successful in L2 acquisition than other learners. </a:t>
            </a:r>
          </a:p>
          <a:p>
            <a:r>
              <a:rPr lang="en-GB" dirty="0"/>
              <a:t>“one’s ability to learn another language” – usually only applies to L2 acquisition. </a:t>
            </a:r>
          </a:p>
          <a:p>
            <a:r>
              <a:rPr lang="en-GB" dirty="0"/>
              <a:t>Aptitude measures “can be used to guide decisions about how to match learners to the learning contexts and options to which they are most suited” (Robinson, 2005, p. 47) </a:t>
            </a:r>
          </a:p>
          <a:p>
            <a:endParaRPr lang="en-GB" dirty="0"/>
          </a:p>
        </p:txBody>
      </p:sp>
    </p:spTree>
    <p:extLst>
      <p:ext uri="{BB962C8B-B14F-4D97-AF65-F5344CB8AC3E}">
        <p14:creationId xmlns:p14="http://schemas.microsoft.com/office/powerpoint/2010/main" val="17312309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Real life implications</a:t>
            </a:r>
          </a:p>
        </p:txBody>
      </p:sp>
      <p:sp>
        <p:nvSpPr>
          <p:cNvPr id="3" name="Content Placeholder 2"/>
          <p:cNvSpPr>
            <a:spLocks noGrp="1"/>
          </p:cNvSpPr>
          <p:nvPr>
            <p:ph sz="quarter" idx="1"/>
          </p:nvPr>
        </p:nvSpPr>
        <p:spPr/>
        <p:txBody>
          <a:bodyPr/>
          <a:lstStyle/>
          <a:p>
            <a:pPr marL="0" indent="0">
              <a:buNone/>
            </a:pPr>
            <a:endParaRPr lang="en-GB" dirty="0"/>
          </a:p>
          <a:p>
            <a:r>
              <a:rPr lang="en-GB" dirty="0"/>
              <a:t>Aptitude measures often determine whether or not an individual has access to a specific training program. Consider: </a:t>
            </a:r>
          </a:p>
          <a:p>
            <a:r>
              <a:rPr lang="en-GB" dirty="0"/>
              <a:t>If an aptitude measure is inaccurate and students placed in an inappropriate learning environment. </a:t>
            </a:r>
          </a:p>
          <a:p>
            <a:r>
              <a:rPr lang="en-GB" dirty="0"/>
              <a:t>If an aptitude measure is accurate and students placed in a program for which they have greater aptitude. </a:t>
            </a:r>
          </a:p>
        </p:txBody>
      </p:sp>
    </p:spTree>
    <p:extLst>
      <p:ext uri="{BB962C8B-B14F-4D97-AF65-F5344CB8AC3E}">
        <p14:creationId xmlns:p14="http://schemas.microsoft.com/office/powerpoint/2010/main" val="14964559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measures of aptitude</a:t>
            </a:r>
          </a:p>
        </p:txBody>
      </p:sp>
      <p:sp>
        <p:nvSpPr>
          <p:cNvPr id="3" name="Content Placeholder 2"/>
          <p:cNvSpPr>
            <a:spLocks noGrp="1"/>
          </p:cNvSpPr>
          <p:nvPr>
            <p:ph sz="quarter" idx="1"/>
          </p:nvPr>
        </p:nvSpPr>
        <p:spPr/>
        <p:txBody>
          <a:bodyPr/>
          <a:lstStyle/>
          <a:p>
            <a:endParaRPr lang="en-GB" dirty="0"/>
          </a:p>
          <a:p>
            <a:pPr marL="0" indent="0">
              <a:buNone/>
            </a:pPr>
            <a:r>
              <a:rPr lang="en-GB" b="1" dirty="0"/>
              <a:t>(1960s, 1970s) </a:t>
            </a:r>
            <a:endParaRPr lang="en-GB" dirty="0"/>
          </a:p>
          <a:p>
            <a:r>
              <a:rPr lang="en-GB" dirty="0"/>
              <a:t>Traditional tests were developed to predict differences in learning rate, when starting L2 acquisition from scratch (ab initio learning), and during instructed exposure to the L2. </a:t>
            </a:r>
          </a:p>
          <a:p>
            <a:r>
              <a:rPr lang="en-GB" dirty="0"/>
              <a:t>They were not developed to predict the very high levels of attainment some candidates can continue to make progress towards after the initial period. </a:t>
            </a:r>
          </a:p>
          <a:p>
            <a:endParaRPr lang="en-GB" dirty="0"/>
          </a:p>
        </p:txBody>
      </p:sp>
    </p:spTree>
    <p:extLst>
      <p:ext uri="{BB962C8B-B14F-4D97-AF65-F5344CB8AC3E}">
        <p14:creationId xmlns:p14="http://schemas.microsoft.com/office/powerpoint/2010/main" val="39086972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a:t>
            </a:r>
          </a:p>
        </p:txBody>
      </p:sp>
      <p:sp>
        <p:nvSpPr>
          <p:cNvPr id="3" name="Content Placeholder 2"/>
          <p:cNvSpPr>
            <a:spLocks noGrp="1"/>
          </p:cNvSpPr>
          <p:nvPr>
            <p:ph sz="quarter" idx="1"/>
          </p:nvPr>
        </p:nvSpPr>
        <p:spPr/>
        <p:txBody>
          <a:bodyPr/>
          <a:lstStyle/>
          <a:p>
            <a:pPr marL="0" indent="0">
              <a:buNone/>
            </a:pPr>
            <a:endParaRPr lang="en-GB" dirty="0"/>
          </a:p>
          <a:p>
            <a:r>
              <a:rPr lang="en-GB" dirty="0"/>
              <a:t>Modern Language Aptitude Test (MLAT: Carroll &amp; </a:t>
            </a:r>
            <a:r>
              <a:rPr lang="en-GB" dirty="0" err="1"/>
              <a:t>Sapon</a:t>
            </a:r>
            <a:r>
              <a:rPr lang="en-GB" dirty="0"/>
              <a:t>, 1959) </a:t>
            </a:r>
          </a:p>
          <a:p>
            <a:r>
              <a:rPr lang="en-GB" dirty="0" err="1"/>
              <a:t>Defense</a:t>
            </a:r>
            <a:r>
              <a:rPr lang="en-GB" dirty="0"/>
              <a:t> Language Aptitude Battery (DLAB: Peterson &amp; Al Haik, 1976) </a:t>
            </a:r>
          </a:p>
          <a:p>
            <a:r>
              <a:rPr lang="en-GB" dirty="0" err="1"/>
              <a:t>Pimsleur’s</a:t>
            </a:r>
            <a:r>
              <a:rPr lang="en-GB" dirty="0"/>
              <a:t> Language Aptitude Battery (PLAB: </a:t>
            </a:r>
            <a:r>
              <a:rPr lang="en-GB" dirty="0" err="1"/>
              <a:t>Pimsleur</a:t>
            </a:r>
            <a:r>
              <a:rPr lang="en-GB" dirty="0"/>
              <a:t>, 1966) </a:t>
            </a:r>
            <a:r>
              <a:rPr lang="en-GB" b="1" dirty="0"/>
              <a:t>Objective: </a:t>
            </a:r>
            <a:endParaRPr lang="en-GB" dirty="0"/>
          </a:p>
          <a:p>
            <a:r>
              <a:rPr lang="en-GB" dirty="0"/>
              <a:t>selection of candidates for specific programs (e.g., languages of differing levels of difficulty)  Aptitude measures make prediction of learning rate </a:t>
            </a:r>
          </a:p>
          <a:p>
            <a:endParaRPr lang="en-GB" dirty="0"/>
          </a:p>
        </p:txBody>
      </p:sp>
    </p:spTree>
    <p:extLst>
      <p:ext uri="{BB962C8B-B14F-4D97-AF65-F5344CB8AC3E}">
        <p14:creationId xmlns:p14="http://schemas.microsoft.com/office/powerpoint/2010/main" val="14999730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7467600" cy="1228998"/>
          </a:xfrm>
        </p:spPr>
        <p:txBody>
          <a:bodyPr>
            <a:normAutofit fontScale="90000"/>
          </a:bodyPr>
          <a:lstStyle/>
          <a:p>
            <a:br>
              <a:rPr lang="en-GB" dirty="0"/>
            </a:br>
            <a:r>
              <a:rPr lang="en-GB" sz="2200" dirty="0"/>
              <a:t>These four abilities are good predictors of L2 learning success. If a learner is excellent in one or more of these components, he or she is more likely to learn an L2 successfully. </a:t>
            </a:r>
          </a:p>
        </p:txBody>
      </p:sp>
      <p:pic>
        <p:nvPicPr>
          <p:cNvPr id="4" name="Content Placeholder 3"/>
          <p:cNvPicPr>
            <a:picLocks noGrp="1" noChangeAspect="1"/>
          </p:cNvPicPr>
          <p:nvPr>
            <p:ph sz="quarter" idx="1"/>
          </p:nvPr>
        </p:nvPicPr>
        <p:blipFill>
          <a:blip r:embed="rId2"/>
          <a:stretch>
            <a:fillRect/>
          </a:stretch>
        </p:blipFill>
        <p:spPr>
          <a:xfrm>
            <a:off x="457200" y="2109217"/>
            <a:ext cx="7467600" cy="3855591"/>
          </a:xfrm>
          <a:prstGeom prst="rect">
            <a:avLst/>
          </a:prstGeom>
        </p:spPr>
      </p:pic>
    </p:spTree>
    <p:extLst>
      <p:ext uri="{BB962C8B-B14F-4D97-AF65-F5344CB8AC3E}">
        <p14:creationId xmlns:p14="http://schemas.microsoft.com/office/powerpoint/2010/main" val="25153889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t>Modern Language Aptitude Test </a:t>
            </a:r>
            <a:r>
              <a:rPr lang="en-GB" dirty="0"/>
              <a:t>(Carroll &amp; </a:t>
            </a:r>
            <a:r>
              <a:rPr lang="en-GB" dirty="0" err="1"/>
              <a:t>Sapon</a:t>
            </a:r>
            <a:r>
              <a:rPr lang="en-GB" dirty="0"/>
              <a:t>, 1959) </a:t>
            </a:r>
          </a:p>
        </p:txBody>
      </p:sp>
      <p:sp>
        <p:nvSpPr>
          <p:cNvPr id="3" name="Content Placeholder 2"/>
          <p:cNvSpPr>
            <a:spLocks noGrp="1"/>
          </p:cNvSpPr>
          <p:nvPr>
            <p:ph sz="quarter" idx="1"/>
          </p:nvPr>
        </p:nvSpPr>
        <p:spPr/>
        <p:txBody>
          <a:bodyPr>
            <a:normAutofit fontScale="92500" lnSpcReduction="20000"/>
          </a:bodyPr>
          <a:lstStyle/>
          <a:p>
            <a:endParaRPr lang="en-GB" dirty="0"/>
          </a:p>
          <a:p>
            <a:r>
              <a:rPr lang="en-GB" dirty="0"/>
              <a:t>Five subtests: Part 1: Number learning </a:t>
            </a:r>
          </a:p>
          <a:p>
            <a:r>
              <a:rPr lang="en-GB" dirty="0"/>
              <a:t>•Students taught Kurdish number system and then tested. </a:t>
            </a:r>
          </a:p>
          <a:p>
            <a:r>
              <a:rPr lang="en-GB" dirty="0"/>
              <a:t>•Measure of associative memory. Part 2: Phonetic script </a:t>
            </a:r>
          </a:p>
          <a:p>
            <a:r>
              <a:rPr lang="en-GB" dirty="0"/>
              <a:t>•Students learn system of phonetic notations and then tested on new words. </a:t>
            </a:r>
          </a:p>
          <a:p>
            <a:r>
              <a:rPr lang="en-GB" dirty="0"/>
              <a:t>•Measure of phonemic coding ability. Part 3: Spelling cues </a:t>
            </a:r>
          </a:p>
          <a:p>
            <a:r>
              <a:rPr lang="en-GB" dirty="0"/>
              <a:t>•Students given clues to pronunciation of a word and is then asked to choose a synonym out of list of alternatives. </a:t>
            </a:r>
          </a:p>
          <a:p>
            <a:r>
              <a:rPr lang="en-GB" dirty="0"/>
              <a:t>•Measure of L1 vocabulary and phonemic coding ability. </a:t>
            </a:r>
          </a:p>
          <a:p>
            <a:endParaRPr lang="en-GB" dirty="0"/>
          </a:p>
        </p:txBody>
      </p:sp>
    </p:spTree>
    <p:extLst>
      <p:ext uri="{BB962C8B-B14F-4D97-AF65-F5344CB8AC3E}">
        <p14:creationId xmlns:p14="http://schemas.microsoft.com/office/powerpoint/2010/main" val="5829072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Words in sentences</a:t>
            </a:r>
          </a:p>
        </p:txBody>
      </p:sp>
      <p:sp>
        <p:nvSpPr>
          <p:cNvPr id="3" name="Content Placeholder 2"/>
          <p:cNvSpPr>
            <a:spLocks noGrp="1"/>
          </p:cNvSpPr>
          <p:nvPr>
            <p:ph sz="quarter" idx="1"/>
          </p:nvPr>
        </p:nvSpPr>
        <p:spPr/>
        <p:txBody>
          <a:bodyPr/>
          <a:lstStyle/>
          <a:p>
            <a:endParaRPr lang="en-GB" dirty="0"/>
          </a:p>
          <a:p>
            <a:r>
              <a:rPr lang="en-GB" dirty="0"/>
              <a:t>Part 4: Words in sentences </a:t>
            </a:r>
          </a:p>
          <a:p>
            <a:r>
              <a:rPr lang="en-GB" dirty="0"/>
              <a:t>•Students given different sentences with underlined words, have to decided whether the underlined words serve the same grammatical function. </a:t>
            </a:r>
          </a:p>
          <a:p>
            <a:r>
              <a:rPr lang="en-GB" dirty="0"/>
              <a:t>•Measure of grammatical sensitivity. Part 5: Paired associates </a:t>
            </a:r>
          </a:p>
          <a:p>
            <a:r>
              <a:rPr lang="en-GB" dirty="0"/>
              <a:t>•Students memorize Kurdish-English vocabulary list, then tested on paired-associates. </a:t>
            </a:r>
          </a:p>
          <a:p>
            <a:r>
              <a:rPr lang="en-GB" dirty="0"/>
              <a:t>•Measure of associative memory. </a:t>
            </a:r>
          </a:p>
          <a:p>
            <a:endParaRPr lang="en-GB" dirty="0"/>
          </a:p>
        </p:txBody>
      </p:sp>
    </p:spTree>
    <p:extLst>
      <p:ext uri="{BB962C8B-B14F-4D97-AF65-F5344CB8AC3E}">
        <p14:creationId xmlns:p14="http://schemas.microsoft.com/office/powerpoint/2010/main" val="24160805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Aptitude and proficiency</a:t>
            </a:r>
          </a:p>
        </p:txBody>
      </p:sp>
      <p:sp>
        <p:nvSpPr>
          <p:cNvPr id="3" name="Content Placeholder 2"/>
          <p:cNvSpPr>
            <a:spLocks noGrp="1"/>
          </p:cNvSpPr>
          <p:nvPr>
            <p:ph sz="quarter" idx="1"/>
          </p:nvPr>
        </p:nvSpPr>
        <p:spPr/>
        <p:txBody>
          <a:bodyPr/>
          <a:lstStyle/>
          <a:p>
            <a:endParaRPr lang="en-GB" dirty="0"/>
          </a:p>
          <a:p>
            <a:endParaRPr lang="en-GB" dirty="0"/>
          </a:p>
          <a:p>
            <a:r>
              <a:rPr lang="en-GB" dirty="0"/>
              <a:t>Early research in the 1960s and 1970s generally found a fairly strong relationship between general aptitude and proficiency in the second language. </a:t>
            </a:r>
          </a:p>
          <a:p>
            <a:r>
              <a:rPr lang="en-GB" dirty="0"/>
              <a:t>•Learners who scored highly on language aptitude tests typically achieved higher levels of L2 proficiency than learners who obtained lower scores. </a:t>
            </a:r>
          </a:p>
          <a:p>
            <a:endParaRPr lang="en-GB" dirty="0"/>
          </a:p>
        </p:txBody>
      </p:sp>
    </p:spTree>
    <p:extLst>
      <p:ext uri="{BB962C8B-B14F-4D97-AF65-F5344CB8AC3E}">
        <p14:creationId xmlns:p14="http://schemas.microsoft.com/office/powerpoint/2010/main" val="10037415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Recent research</a:t>
            </a:r>
          </a:p>
        </p:txBody>
      </p:sp>
      <p:sp>
        <p:nvSpPr>
          <p:cNvPr id="3" name="Content Placeholder 2"/>
          <p:cNvSpPr>
            <a:spLocks noGrp="1"/>
          </p:cNvSpPr>
          <p:nvPr>
            <p:ph sz="quarter" idx="1"/>
          </p:nvPr>
        </p:nvSpPr>
        <p:spPr/>
        <p:txBody>
          <a:bodyPr/>
          <a:lstStyle/>
          <a:p>
            <a:endParaRPr lang="en-GB" dirty="0"/>
          </a:p>
          <a:p>
            <a:r>
              <a:rPr lang="en-GB" b="1" dirty="0"/>
              <a:t>Contemporary research </a:t>
            </a:r>
          </a:p>
          <a:p>
            <a:r>
              <a:rPr lang="en-GB" dirty="0"/>
              <a:t>Can traditional measures of aptitude predict: </a:t>
            </a:r>
          </a:p>
          <a:p>
            <a:r>
              <a:rPr lang="en-GB" dirty="0"/>
              <a:t>high levels of attainment, and </a:t>
            </a:r>
          </a:p>
          <a:p>
            <a:r>
              <a:rPr lang="en-GB" dirty="0"/>
              <a:t>the ability to profit from incidental exposure to the L2. </a:t>
            </a:r>
          </a:p>
          <a:p>
            <a:r>
              <a:rPr lang="en-GB" dirty="0"/>
              <a:t>If not, what additional measures are needed to help ensure this (Robinson, 2005)? </a:t>
            </a:r>
          </a:p>
          <a:p>
            <a:endParaRPr lang="en-GB" dirty="0"/>
          </a:p>
        </p:txBody>
      </p:sp>
    </p:spTree>
    <p:extLst>
      <p:ext uri="{BB962C8B-B14F-4D97-AF65-F5344CB8AC3E}">
        <p14:creationId xmlns:p14="http://schemas.microsoft.com/office/powerpoint/2010/main" val="25590271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Skehan’s</a:t>
            </a:r>
            <a:r>
              <a:rPr lang="en-GB" dirty="0"/>
              <a:t> model</a:t>
            </a:r>
          </a:p>
        </p:txBody>
      </p:sp>
      <p:pic>
        <p:nvPicPr>
          <p:cNvPr id="4" name="Content Placeholder 3"/>
          <p:cNvPicPr>
            <a:picLocks noGrp="1" noChangeAspect="1"/>
          </p:cNvPicPr>
          <p:nvPr>
            <p:ph sz="quarter" idx="1"/>
          </p:nvPr>
        </p:nvPicPr>
        <p:blipFill>
          <a:blip r:embed="rId2"/>
          <a:stretch>
            <a:fillRect/>
          </a:stretch>
        </p:blipFill>
        <p:spPr>
          <a:xfrm>
            <a:off x="457200" y="1858489"/>
            <a:ext cx="7467600" cy="4357046"/>
          </a:xfrm>
          <a:prstGeom prst="rect">
            <a:avLst/>
          </a:prstGeom>
        </p:spPr>
      </p:pic>
    </p:spTree>
    <p:extLst>
      <p:ext uri="{BB962C8B-B14F-4D97-AF65-F5344CB8AC3E}">
        <p14:creationId xmlns:p14="http://schemas.microsoft.com/office/powerpoint/2010/main" val="20653129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sz="quarter" idx="1"/>
          </p:nvPr>
        </p:nvSpPr>
        <p:spPr/>
        <p:txBody>
          <a:bodyPr/>
          <a:lstStyle/>
          <a:p>
            <a:endParaRPr lang="en-US" dirty="0"/>
          </a:p>
          <a:p>
            <a:r>
              <a:rPr lang="en-US" dirty="0"/>
              <a:t>Adult L2 acquisition is a complex process. A variety of factors affect the learning outcome. </a:t>
            </a:r>
          </a:p>
          <a:p>
            <a:r>
              <a:rPr lang="en-US" dirty="0"/>
              <a:t>Your first language… </a:t>
            </a:r>
          </a:p>
          <a:p>
            <a:r>
              <a:rPr lang="en-US" dirty="0"/>
              <a:t>The age at which you start learning the new language… </a:t>
            </a:r>
          </a:p>
          <a:p>
            <a:r>
              <a:rPr lang="en-US" dirty="0"/>
              <a:t>Your language learning aptitude… </a:t>
            </a:r>
          </a:p>
          <a:p>
            <a:r>
              <a:rPr lang="en-US" dirty="0"/>
              <a:t>How you deal with stress and anxiety… </a:t>
            </a:r>
          </a:p>
          <a:p>
            <a:r>
              <a:rPr lang="en-US" dirty="0"/>
              <a:t>Your levels of motivation… </a:t>
            </a:r>
          </a:p>
          <a:p>
            <a:r>
              <a:rPr lang="en-US" dirty="0"/>
              <a:t>Cognitive factors like attentional capacity, working memory, etc. </a:t>
            </a:r>
          </a:p>
          <a:p>
            <a:endParaRPr lang="en-US"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Finally…..</a:t>
            </a:r>
          </a:p>
        </p:txBody>
      </p:sp>
      <p:sp>
        <p:nvSpPr>
          <p:cNvPr id="3" name="Content Placeholder 2"/>
          <p:cNvSpPr>
            <a:spLocks noGrp="1"/>
          </p:cNvSpPr>
          <p:nvPr>
            <p:ph sz="quarter" idx="1"/>
          </p:nvPr>
        </p:nvSpPr>
        <p:spPr/>
        <p:txBody>
          <a:bodyPr/>
          <a:lstStyle/>
          <a:p>
            <a:pPr marL="0" indent="0">
              <a:buNone/>
            </a:pPr>
            <a:endParaRPr lang="en-US" dirty="0"/>
          </a:p>
          <a:p>
            <a:r>
              <a:rPr lang="en-US" dirty="0"/>
              <a:t>Individual differences do not operate in isolation, but rather influence and are influenced by other individual characteristics. </a:t>
            </a:r>
          </a:p>
          <a:p>
            <a:r>
              <a:rPr lang="en-US" b="1" dirty="0"/>
              <a:t>There is not a single factor that determines success! </a:t>
            </a:r>
          </a:p>
          <a:p>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0667" y="4037076"/>
            <a:ext cx="7620000" cy="2436876"/>
          </a:xfrm>
          <a:prstGeom prst="rect">
            <a:avLst/>
          </a:prstGeom>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Reading</a:t>
            </a:r>
          </a:p>
        </p:txBody>
      </p:sp>
      <p:sp>
        <p:nvSpPr>
          <p:cNvPr id="3" name="Content Placeholder 2"/>
          <p:cNvSpPr>
            <a:spLocks noGrp="1"/>
          </p:cNvSpPr>
          <p:nvPr>
            <p:ph sz="quarter" idx="1"/>
          </p:nvPr>
        </p:nvSpPr>
        <p:spPr/>
        <p:txBody>
          <a:bodyPr/>
          <a:lstStyle/>
          <a:p>
            <a:r>
              <a:rPr lang="en-US"/>
              <a:t>Ellis </a:t>
            </a:r>
            <a:r>
              <a:rPr lang="en-US" dirty="0"/>
              <a:t>, R et al (2009) Implicit Knowledge in Second Language Learning, testing and Teaching, Multilingual Matters, </a:t>
            </a:r>
            <a:r>
              <a:rPr lang="en-US"/>
              <a:t>Bristol.</a:t>
            </a:r>
          </a:p>
          <a:p>
            <a:r>
              <a:rPr lang="en-US" dirty="0" err="1"/>
              <a:t>Leowen</a:t>
            </a:r>
            <a:r>
              <a:rPr lang="en-US" dirty="0"/>
              <a:t> S and </a:t>
            </a:r>
            <a:r>
              <a:rPr lang="en-US" dirty="0" err="1"/>
              <a:t>Reinders</a:t>
            </a:r>
            <a:r>
              <a:rPr lang="en-US" dirty="0"/>
              <a:t>, H. (2011) Key Concepts in second Language Acquisition, Palgrave. London.</a:t>
            </a:r>
          </a:p>
          <a:p>
            <a:r>
              <a:rPr lang="en-US" dirty="0"/>
              <a:t>Fitzpatrick ,T and Barfield A (2009) Lexical Processing in second Language Learners, Multilingual Matters, Bristol.</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142</TotalTime>
  <Words>2953</Words>
  <Application>Microsoft Office PowerPoint</Application>
  <PresentationFormat>On-screen Show (4:3)</PresentationFormat>
  <Paragraphs>317</Paragraphs>
  <Slides>50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Calibri</vt:lpstr>
      <vt:lpstr>Century Schoolbook</vt:lpstr>
      <vt:lpstr>Wingdings</vt:lpstr>
      <vt:lpstr>Wingdings 2</vt:lpstr>
      <vt:lpstr>Oriel</vt:lpstr>
      <vt:lpstr> Embedding SLA into LanguageTeaching</vt:lpstr>
      <vt:lpstr>Learning Outcomes</vt:lpstr>
      <vt:lpstr>Second Language Acquisition and Language Teaching </vt:lpstr>
      <vt:lpstr>Concepts</vt:lpstr>
      <vt:lpstr>Questions:  in pairs</vt:lpstr>
      <vt:lpstr>Spolsky’s Research</vt:lpstr>
      <vt:lpstr>PowerPoint Presentation</vt:lpstr>
      <vt:lpstr>Factor: First language  How does the L1 influence L2 acquisition ?</vt:lpstr>
      <vt:lpstr>Traditional Assumptions</vt:lpstr>
      <vt:lpstr>Behaviourist Learning Theory</vt:lpstr>
      <vt:lpstr>Fries </vt:lpstr>
      <vt:lpstr>              </vt:lpstr>
      <vt:lpstr> Contrastive Analysis Hypothesis </vt:lpstr>
      <vt:lpstr>Language Transfer</vt:lpstr>
      <vt:lpstr>CA Hypothesis</vt:lpstr>
      <vt:lpstr>CA Hypothesis</vt:lpstr>
      <vt:lpstr>Error Analysis</vt:lpstr>
      <vt:lpstr>Learners’ Errors</vt:lpstr>
      <vt:lpstr>Procedure for error analysis</vt:lpstr>
      <vt:lpstr>Morphemes</vt:lpstr>
      <vt:lpstr>PowerPoint Presentation</vt:lpstr>
      <vt:lpstr>PowerPoint Presentation</vt:lpstr>
      <vt:lpstr>Order of acquisition</vt:lpstr>
      <vt:lpstr>Role of L1</vt:lpstr>
      <vt:lpstr>PowerPoint Presentation</vt:lpstr>
      <vt:lpstr>Error Analysis</vt:lpstr>
      <vt:lpstr>Interference</vt:lpstr>
      <vt:lpstr>1980s</vt:lpstr>
      <vt:lpstr>Age as a factor</vt:lpstr>
      <vt:lpstr>Metalinguistic awareness</vt:lpstr>
      <vt:lpstr>proficiency</vt:lpstr>
      <vt:lpstr>PowerPoint Presentation</vt:lpstr>
      <vt:lpstr> Classrooms are far from homogeneous: Difference between learners in heterogeneous classes </vt:lpstr>
      <vt:lpstr>SLA research</vt:lpstr>
      <vt:lpstr>PowerPoint Presentation</vt:lpstr>
      <vt:lpstr>Individual differences in L1 acquisition</vt:lpstr>
      <vt:lpstr>Why?</vt:lpstr>
      <vt:lpstr>Aptitude</vt:lpstr>
      <vt:lpstr>Real life implications</vt:lpstr>
      <vt:lpstr>Early measures of aptitude</vt:lpstr>
      <vt:lpstr>examples</vt:lpstr>
      <vt:lpstr> These four abilities are good predictors of L2 learning success. If a learner is excellent in one or more of these components, he or she is more likely to learn an L2 successfully. </vt:lpstr>
      <vt:lpstr> Modern Language Aptitude Test (Carroll &amp; Sapon, 1959) </vt:lpstr>
      <vt:lpstr>Words in sentences</vt:lpstr>
      <vt:lpstr>Aptitude and proficiency</vt:lpstr>
      <vt:lpstr>Recent research</vt:lpstr>
      <vt:lpstr>Skehan’s model</vt:lpstr>
      <vt:lpstr>Summary</vt:lpstr>
      <vt:lpstr>Finally…..</vt:lpstr>
      <vt:lpstr>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Embedding SLA into LanguageTeaching</dc:title>
  <dc:creator>Sean Clapham</dc:creator>
  <cp:lastModifiedBy>Jessica Clapham</cp:lastModifiedBy>
  <cp:revision>28</cp:revision>
  <cp:lastPrinted>2016-02-01T16:33:41Z</cp:lastPrinted>
  <dcterms:created xsi:type="dcterms:W3CDTF">2016-01-31T23:06:42Z</dcterms:created>
  <dcterms:modified xsi:type="dcterms:W3CDTF">2020-02-07T17:52:25Z</dcterms:modified>
</cp:coreProperties>
</file>