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jpg!d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6" r:id="rId7"/>
    <p:sldId id="268" r:id="rId8"/>
    <p:sldId id="269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640"/>
    <p:restoredTop sz="94649"/>
  </p:normalViewPr>
  <p:slideViewPr>
    <p:cSldViewPr snapToGrid="0">
      <p:cViewPr varScale="1">
        <p:scale>
          <a:sx n="102" d="100"/>
          <a:sy n="102" d="100"/>
        </p:scale>
        <p:origin x="28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10C43-A517-2A33-F0CA-C6807CA8E0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95150F-2DF5-BA4E-E8E3-287DADBEC3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8AE5FD-7FFA-6059-99A8-378712418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8EAA4-8259-7240-8317-B4CEF33202B1}" type="datetimeFigureOut">
              <a:rPr lang="en-US" smtClean="0"/>
              <a:t>3/11/25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4F2159-67E2-4063-E9F8-9A9E9FA7D3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E09F2B-6D05-B6FA-6C6B-71CD600783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996BD-E3D7-A840-BF35-3F3CB94DF5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0547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6FA69-E290-158D-0EAB-303063D942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9606D8-75E3-8070-92BD-441B80C3C2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4F7D36-F049-7954-D253-8DCE208B70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8EAA4-8259-7240-8317-B4CEF33202B1}" type="datetimeFigureOut">
              <a:rPr lang="en-US" smtClean="0"/>
              <a:t>3/11/25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02F16F-4E83-51AC-6C1C-865C88BEF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E3CA33-2623-6CC1-48FE-5D713A0B0A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996BD-E3D7-A840-BF35-3F3CB94DF5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8805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94828-F249-2F16-2841-907277D44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BA8058-1AB7-2139-320B-800C464055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5CB811-A189-E1E7-81A4-2A4B0681D0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8EAA4-8259-7240-8317-B4CEF33202B1}" type="datetimeFigureOut">
              <a:rPr lang="en-US" smtClean="0"/>
              <a:t>3/11/25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D245E3-12A2-11F9-F468-37DADFFA6B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5BA6A5-7DE3-CB85-CE79-AB799FEF72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996BD-E3D7-A840-BF35-3F3CB94DF5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1456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261C53-E762-B37B-911E-8B665D4009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3A668F-7738-EF94-DB13-A95C06E69B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DA3CCE-5501-BAE0-A311-7AF0595570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D7C48A-0A0F-4CF5-710F-00786AF9F4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8EAA4-8259-7240-8317-B4CEF33202B1}" type="datetimeFigureOut">
              <a:rPr lang="en-US" smtClean="0"/>
              <a:t>3/11/25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F2D1F4-2DCE-1F7F-54A2-1DDBA931FF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E772CB-E978-C4F8-BBEB-2EEEB1DEEA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996BD-E3D7-A840-BF35-3F3CB94DF5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49065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794E1-4A1A-1460-0740-83DED50EEF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617B1D-0E6C-0383-FEA8-63E3C77C25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7FCF43-0EDD-963C-F395-595056A4FF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48F836-902A-5647-8511-488D610EF5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71164B-0A52-2EC0-BF5D-40D0F966C5D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E65AA21-6139-1900-1223-EF213A5978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8EAA4-8259-7240-8317-B4CEF33202B1}" type="datetimeFigureOut">
              <a:rPr lang="en-US" smtClean="0"/>
              <a:t>3/11/25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BD9C653-CCC3-6229-BBBA-5991F650C8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2D6E00-BA49-B81D-5669-3F86E338D2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996BD-E3D7-A840-BF35-3F3CB94DF5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474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343A4-6F39-AB6D-ED43-A7F90B0C8C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085255-E17E-10E8-D965-3EF16D91A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8EAA4-8259-7240-8317-B4CEF33202B1}" type="datetimeFigureOut">
              <a:rPr lang="en-US" smtClean="0"/>
              <a:t>3/11/25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38FFDA-DFCC-3DA8-6ECD-4A3CB11C74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DABE2E-90C8-EB75-DCF8-1084C634D1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996BD-E3D7-A840-BF35-3F3CB94DF5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0591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204820-EA90-607B-AD26-8E258EC0E7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8EAA4-8259-7240-8317-B4CEF33202B1}" type="datetimeFigureOut">
              <a:rPr lang="en-US" smtClean="0"/>
              <a:t>3/11/25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B67710-8904-5004-C10A-4D0EBC9DF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5E3612-ED89-6DA8-4FE5-B896078E1E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996BD-E3D7-A840-BF35-3F3CB94DF5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72199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61701-C67E-30FC-6499-FD69FF432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34DFDA-3F43-DB65-B110-0B985A5DD4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1D844E-8B81-5695-73BA-D769B03AE8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90748A-0FAD-A23C-95A0-36EF19106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8EAA4-8259-7240-8317-B4CEF33202B1}" type="datetimeFigureOut">
              <a:rPr lang="en-US" smtClean="0"/>
              <a:t>3/11/25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EF4B6C-E2DC-5D70-3126-6A8DA5595A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17AA5F-B6ED-2071-84D0-34CE471C84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996BD-E3D7-A840-BF35-3F3CB94DF5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165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EA6C2-54DF-170D-EECD-3F323A643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24AD74-FCC6-5111-E10F-1AB75A1E88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46DD60-F89E-3AE7-2077-8B993470DF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416590-3520-925F-6345-08DD2689F8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8EAA4-8259-7240-8317-B4CEF33202B1}" type="datetimeFigureOut">
              <a:rPr lang="en-US" smtClean="0"/>
              <a:t>3/11/25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BD3CBD-22CD-F5FB-2FF2-DAB78229CA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86AA24-6D22-44FD-63E9-EF349E6C33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996BD-E3D7-A840-BF35-3F3CB94DF5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7461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6FACE-1BBB-69CB-B160-226C4E37FD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FFC35E-4DC5-5A3C-75CA-51C46E9063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3571B1-0663-4C89-7E0D-50B9784C1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8EAA4-8259-7240-8317-B4CEF33202B1}" type="datetimeFigureOut">
              <a:rPr lang="en-US" smtClean="0"/>
              <a:t>3/11/25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7F370D-0607-6EF5-296C-70135A66DF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92FE33-BB6B-A510-3CDB-3D6AC87F9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996BD-E3D7-A840-BF35-3F3CB94DF5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11451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177219D-8C68-277F-D128-B167055E4D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5EE2A7-13C3-177F-89F9-39DC812394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096E0B-2FA5-F429-91B5-17DD674996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8EAA4-8259-7240-8317-B4CEF33202B1}" type="datetimeFigureOut">
              <a:rPr lang="en-US" smtClean="0"/>
              <a:t>3/11/25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A65BE7-CB22-1228-9012-8E92C99F9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89A4EF-3651-478B-9CA6-71CEC865C3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996BD-E3D7-A840-BF35-3F3CB94DF5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838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6056F2E-910D-5C98-D747-25FA33C7D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44ED3A-7A3B-CC1B-41A5-13B3E5854E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DDE079-F7F5-0638-4EF8-69047DED079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08EAA4-8259-7240-8317-B4CEF33202B1}" type="datetimeFigureOut">
              <a:rPr lang="en-US" smtClean="0"/>
              <a:t>3/11/25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53693E-DB33-0B84-5956-F87CB16CC0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0268F6-39E9-94C3-B70B-46783A26C9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2996BD-E3D7-A840-BF35-3F3CB94DF5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4295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veggierevolution.blogspot.com/2012/01/review-of-great-book-healthy-eating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nd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s/photo/920170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Injustice_(2021_film)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interacc.typepad.com/synthesis/2009/10/tribal-selfpreservation.html" TargetMode="Externa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formationphilosopher.com/freedom/history/index.html" TargetMode="External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ciwf/3218231674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802303" TargetMode="External"/><Relationship Id="rId2" Type="http://schemas.openxmlformats.org/officeDocument/2006/relationships/image" Target="../media/image7.jpg!d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lickr.com/photos/ciwf/3218231674/" TargetMode="External"/><Relationship Id="rId13" Type="http://schemas.openxmlformats.org/officeDocument/2006/relationships/hyperlink" Target="https://ourworldindata.org/how-many-animals-are-factory-farmed" TargetMode="External"/><Relationship Id="rId3" Type="http://schemas.openxmlformats.org/officeDocument/2006/relationships/hyperlink" Target="https://creativecommons.org/licenses/by-sa/3.0/" TargetMode="External"/><Relationship Id="rId7" Type="http://schemas.openxmlformats.org/officeDocument/2006/relationships/hyperlink" Target="https://creativecommons.org/licenses/by/3.0/" TargetMode="External"/><Relationship Id="rId12" Type="http://schemas.openxmlformats.org/officeDocument/2006/relationships/hyperlink" Target="https://www.kateraworth.com/2020/04/08/amsterdam-city-doughnut/" TargetMode="External"/><Relationship Id="rId2" Type="http://schemas.openxmlformats.org/officeDocument/2006/relationships/hyperlink" Target="https://en.wikipedia.org/wiki/Injustice_(2021_film)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nformationphilosopher.com/freedom/history/index.html" TargetMode="External"/><Relationship Id="rId11" Type="http://schemas.openxmlformats.org/officeDocument/2006/relationships/hyperlink" Target="https://www.ciwf.org.uk/factory-farming/environmental-damage/#:~:text=Factory%20farming%20produces%20greenhouse%20gases,in%20the%20soil%20and%20vegetation" TargetMode="External"/><Relationship Id="rId5" Type="http://schemas.openxmlformats.org/officeDocument/2006/relationships/hyperlink" Target="https://creativecommons.org/licenses/by-nc-sa/3.0/" TargetMode="External"/><Relationship Id="rId10" Type="http://schemas.openxmlformats.org/officeDocument/2006/relationships/hyperlink" Target="https://www.amsterdam.nl/en/policy/sustainability/circular-economy/" TargetMode="External"/><Relationship Id="rId4" Type="http://schemas.openxmlformats.org/officeDocument/2006/relationships/hyperlink" Target="https://interacc.typepad.com/synthesis/2009/10/tribal-selfpreservation.html" TargetMode="External"/><Relationship Id="rId9" Type="http://schemas.openxmlformats.org/officeDocument/2006/relationships/hyperlink" Target="https://doughnuteconomics.org/stories/amsterdam-city-doughnut" TargetMode="External"/><Relationship Id="rId14" Type="http://schemas.openxmlformats.org/officeDocument/2006/relationships/hyperlink" Target="https://animalequality.org/blog/factory-farming-fact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93140DD-0FAF-0CAE-53C0-2DBBA33F18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-2298700"/>
            <a:ext cx="12208933" cy="91567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7AC8C98-CBB0-EF96-C901-FC3F1E3F35C3}"/>
              </a:ext>
            </a:extLst>
          </p:cNvPr>
          <p:cNvSpPr txBox="1"/>
          <p:nvPr/>
        </p:nvSpPr>
        <p:spPr>
          <a:xfrm>
            <a:off x="0" y="6740251"/>
            <a:ext cx="1052741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b="1">
                <a:hlinkClick r:id="rId3" tooltip="https://veggierevolution.blogspot.com/2012/01/review-of-great-book-healthy-eating.html"/>
              </a:rPr>
              <a:t>This Photo</a:t>
            </a:r>
            <a:r>
              <a:rPr lang="en-US" sz="900" b="1"/>
              <a:t> by Unknown Author is licensed under </a:t>
            </a:r>
            <a:r>
              <a:rPr lang="en-US" sz="900" b="1">
                <a:hlinkClick r:id="rId4" tooltip="https://creativecommons.org/licenses/by-nc-nd/3.0/"/>
              </a:rPr>
              <a:t>CC BY-NC-ND</a:t>
            </a:r>
            <a:endParaRPr lang="en-US" sz="900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238F0E-629A-1D89-617D-F1448D64A2B8}"/>
              </a:ext>
            </a:extLst>
          </p:cNvPr>
          <p:cNvSpPr txBox="1"/>
          <p:nvPr/>
        </p:nvSpPr>
        <p:spPr>
          <a:xfrm>
            <a:off x="6091826" y="798375"/>
            <a:ext cx="6100174" cy="69249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Free-market Environmentalist, Big </a:t>
            </a:r>
            <a:r>
              <a:rPr lang="en-GB" sz="4000" b="1" dirty="0">
                <a:solidFill>
                  <a:schemeClr val="bg1"/>
                </a:solidFill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</a:t>
            </a:r>
            <a:r>
              <a:rPr lang="en-GB" sz="4000" b="1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usiness and Global </a:t>
            </a:r>
            <a:r>
              <a:rPr lang="en-GB" sz="4000" b="1" dirty="0">
                <a:solidFill>
                  <a:schemeClr val="bg1"/>
                </a:solidFill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GB" sz="4000" b="1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olitics </a:t>
            </a:r>
            <a:endParaRPr lang="en-GB" sz="4000" b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4400" b="1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4400" b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4400" b="1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4400" b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4400" b="1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4400" b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4400" b="1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Vuthy Hastings </a:t>
            </a:r>
            <a:endParaRPr lang="en-GB" sz="4400" b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4400" b="1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4400" b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4400" b="1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4400" b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0D1E545-DCCF-9B38-5404-DF3B6E47712E}"/>
              </a:ext>
            </a:extLst>
          </p:cNvPr>
          <p:cNvSpPr txBox="1"/>
          <p:nvPr/>
        </p:nvSpPr>
        <p:spPr>
          <a:xfrm>
            <a:off x="6021947" y="3775841"/>
            <a:ext cx="623993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3600" b="1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HPPH5035</a:t>
            </a:r>
            <a:endParaRPr lang="en-GB" sz="4000" b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94555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B322165-F338-DF92-D0C5-3C5D8FCEE4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E85B239-1D02-E3EF-7B80-118B192A4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449791"/>
            <a:ext cx="4157133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Factory Farming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D16F7F-B7E9-F62C-D380-21A972F7C4B6}"/>
              </a:ext>
            </a:extLst>
          </p:cNvPr>
          <p:cNvSpPr txBox="1"/>
          <p:nvPr/>
        </p:nvSpPr>
        <p:spPr>
          <a:xfrm>
            <a:off x="584200" y="1578814"/>
            <a:ext cx="6096000" cy="646331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</a:rPr>
              <a:t>- ‘concentrated animal feeding operations (CAFO)’ (Ritchie, 2024)</a:t>
            </a:r>
            <a:r>
              <a:rPr lang="en-GB" dirty="0">
                <a:solidFill>
                  <a:schemeClr val="bg1"/>
                </a:solidFill>
                <a:effectLst/>
              </a:rPr>
              <a:t>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05A6A7A-6034-D659-31EA-1F29BB23FF9C}"/>
              </a:ext>
            </a:extLst>
          </p:cNvPr>
          <p:cNvSpPr txBox="1"/>
          <p:nvPr/>
        </p:nvSpPr>
        <p:spPr>
          <a:xfrm>
            <a:off x="584200" y="2581211"/>
            <a:ext cx="6339840" cy="646331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</a:rPr>
              <a:t>- 100 billion animals are killed for meat and other animal products every year’ (Ritchie, 2024)</a:t>
            </a:r>
            <a:r>
              <a:rPr lang="en-GB" dirty="0">
                <a:solidFill>
                  <a:schemeClr val="bg1"/>
                </a:solidFill>
                <a:effectLst/>
              </a:rPr>
              <a:t> 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0652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89DE1AB-3450-940E-053C-0716D120BC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4531699" cy="679754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2DFF533-7EEC-CB72-BEC9-D7F05614C3C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-1" r="-4851" b="53302"/>
          <a:stretch/>
        </p:blipFill>
        <p:spPr>
          <a:xfrm>
            <a:off x="6357232" y="1623894"/>
            <a:ext cx="5834768" cy="3209363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81CE2F72-8B78-48E5-5218-636036167CB3}"/>
              </a:ext>
            </a:extLst>
          </p:cNvPr>
          <p:cNvSpPr/>
          <p:nvPr/>
        </p:nvSpPr>
        <p:spPr>
          <a:xfrm>
            <a:off x="5134070" y="2937109"/>
            <a:ext cx="8907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8CD008B-987B-A8EF-C5B3-BF7F9631E214}"/>
              </a:ext>
            </a:extLst>
          </p:cNvPr>
          <p:cNvSpPr txBox="1"/>
          <p:nvPr/>
        </p:nvSpPr>
        <p:spPr>
          <a:xfrm>
            <a:off x="6568337" y="3228575"/>
            <a:ext cx="1114408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5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D</a:t>
            </a:r>
          </a:p>
        </p:txBody>
      </p:sp>
    </p:spTree>
    <p:extLst>
      <p:ext uri="{BB962C8B-B14F-4D97-AF65-F5344CB8AC3E}">
        <p14:creationId xmlns:p14="http://schemas.microsoft.com/office/powerpoint/2010/main" val="15673559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5B239-1D02-E3EF-7B80-118B192A4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Determinism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CE916E-7B4D-064B-84AF-A14E6A9B17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8200" y="658467"/>
            <a:ext cx="8888356" cy="5834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2061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23DEA1F9-596C-813C-4407-5A96B7E0A8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47472" y="0"/>
            <a:ext cx="1029705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E85B239-1D02-E3EF-7B80-118B192A4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Justice (Animal Welfare)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2F5800-3031-1B7C-C5C6-283DDD0B5D87}"/>
              </a:ext>
            </a:extLst>
          </p:cNvPr>
          <p:cNvSpPr txBox="1"/>
          <p:nvPr/>
        </p:nvSpPr>
        <p:spPr>
          <a:xfrm>
            <a:off x="1767840" y="1903413"/>
            <a:ext cx="6096000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dirty="0">
                <a:latin typeface="Calibri Light" panose="020F0302020204030204" pitchFamily="34" charset="0"/>
                <a:ea typeface="Calibri" panose="020F0502020204030204" pitchFamily="34" charset="0"/>
              </a:rPr>
              <a:t>A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</a:rPr>
              <a:t>nthropomorphic </a:t>
            </a:r>
            <a:r>
              <a:rPr lang="en-GB" sz="1800" dirty="0" err="1">
                <a:effectLst/>
                <a:latin typeface="Calibri Light" panose="020F0302020204030204" pitchFamily="34" charset="0"/>
                <a:ea typeface="Calibri" panose="020F0502020204030204" pitchFamily="34" charset="0"/>
              </a:rPr>
              <a:t>sentientism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2511A03-AC0B-0F2A-EF78-E4813F3C2C90}"/>
              </a:ext>
            </a:extLst>
          </p:cNvPr>
          <p:cNvSpPr txBox="1"/>
          <p:nvPr/>
        </p:nvSpPr>
        <p:spPr>
          <a:xfrm>
            <a:off x="1767840" y="2439472"/>
            <a:ext cx="6096000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1800" dirty="0" err="1">
                <a:effectLst/>
                <a:latin typeface="Calibri Light" panose="020F0302020204030204" pitchFamily="34" charset="0"/>
                <a:ea typeface="Calibri" panose="020F0502020204030204" pitchFamily="34" charset="0"/>
              </a:rPr>
              <a:t>sentientism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02D7DCB-F10A-0429-B731-F1534042E6C6}"/>
              </a:ext>
            </a:extLst>
          </p:cNvPr>
          <p:cNvSpPr txBox="1"/>
          <p:nvPr/>
        </p:nvSpPr>
        <p:spPr>
          <a:xfrm>
            <a:off x="1767840" y="3021529"/>
            <a:ext cx="6096000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</a:rPr>
              <a:t>self-consciousness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84133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538131C-D03C-5193-7F5E-DCFB767BB9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25062" y="0"/>
            <a:ext cx="10128738" cy="68580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DF9ABDE7-B48E-B77C-7066-8AA714CC9F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4695520" y="2467278"/>
            <a:ext cx="10515600" cy="1325563"/>
          </a:xfrm>
        </p:spPr>
        <p:txBody>
          <a:bodyPr/>
          <a:lstStyle/>
          <a:p>
            <a:pPr algn="ctr"/>
            <a:r>
              <a:rPr lang="en-US" dirty="0"/>
              <a:t>Justice (Environment)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E15AF5-DB99-C97B-A37B-8C8794869CC6}"/>
              </a:ext>
            </a:extLst>
          </p:cNvPr>
          <p:cNvSpPr txBox="1"/>
          <p:nvPr/>
        </p:nvSpPr>
        <p:spPr>
          <a:xfrm>
            <a:off x="3210951" y="897037"/>
            <a:ext cx="6156960" cy="120032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457200"/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‘We need to reduce greenhouse-gas emissions in developed countries by at least 80% by 2050 in order to have a chance of staying below an average temperature of over 2 degrees Celsius’ (Compassion in World Farming International, 2025) </a:t>
            </a:r>
            <a:endParaRPr lang="en-GB" sz="1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ACBA2E-906A-9D5E-AB76-594F28D370B4}"/>
              </a:ext>
            </a:extLst>
          </p:cNvPr>
          <p:cNvSpPr txBox="1"/>
          <p:nvPr/>
        </p:nvSpPr>
        <p:spPr>
          <a:xfrm>
            <a:off x="3215305" y="2668394"/>
            <a:ext cx="6152606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‘</a:t>
            </a:r>
            <a:r>
              <a:rPr lang="en-GB" sz="1800" dirty="0">
                <a:solidFill>
                  <a:srgbClr val="1E1E1E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Livestock farming produces 37% and 65% of our global methane and nitrous oxide emissions respectively’ (Anon., 2006) </a:t>
            </a:r>
            <a:endParaRPr lang="en-GB" sz="1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65250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5B239-1D02-E3EF-7B80-118B192A4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A solution (Doughnut Economics)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330EEB2-8F0C-A243-2233-A99CE98EF8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8311" y="1553528"/>
            <a:ext cx="4834844" cy="4834844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5F7BD73-1A1E-EFEF-C028-B23E2D17BB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815737"/>
            <a:ext cx="5462237" cy="4481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39993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C8A5C-8D7C-5CD3-C1D7-8D98D65632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D03877-C066-B11F-0274-FF044066EF02}"/>
              </a:ext>
            </a:extLst>
          </p:cNvPr>
          <p:cNvSpPr txBox="1"/>
          <p:nvPr/>
        </p:nvSpPr>
        <p:spPr>
          <a:xfrm>
            <a:off x="1730679" y="1690688"/>
            <a:ext cx="8730641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/>
              <a:t>My main objectives: </a:t>
            </a:r>
          </a:p>
          <a:p>
            <a:r>
              <a:rPr lang="en-US" dirty="0"/>
              <a:t>- Demonstrate Issues with factory farming </a:t>
            </a:r>
          </a:p>
          <a:p>
            <a:r>
              <a:rPr lang="en-US" dirty="0"/>
              <a:t>- Ask if justice can be applied to this situation. </a:t>
            </a:r>
          </a:p>
          <a:p>
            <a:endParaRPr lang="en-US" dirty="0"/>
          </a:p>
          <a:p>
            <a:r>
              <a:rPr lang="en-US" u="sng" dirty="0"/>
              <a:t>Presentation slides</a:t>
            </a:r>
            <a:r>
              <a:rPr lang="en-US" dirty="0"/>
              <a:t>:  </a:t>
            </a:r>
          </a:p>
          <a:p>
            <a:r>
              <a:rPr lang="en-US" dirty="0"/>
              <a:t>- injustice vs self preservation (no need for justice) </a:t>
            </a:r>
          </a:p>
          <a:p>
            <a:r>
              <a:rPr lang="en-US" dirty="0"/>
              <a:t>- Determinism (no need for justice) </a:t>
            </a:r>
          </a:p>
          <a:p>
            <a:endParaRPr lang="en-US" dirty="0"/>
          </a:p>
          <a:p>
            <a:r>
              <a:rPr lang="en-US" dirty="0"/>
              <a:t>*</a:t>
            </a:r>
            <a:r>
              <a:rPr lang="en-US" i="1" dirty="0"/>
              <a:t>insert belief that we can be held morally responsible* </a:t>
            </a:r>
            <a:r>
              <a:rPr lang="en-US" dirty="0"/>
              <a:t>(justice is applied again)</a:t>
            </a:r>
          </a:p>
          <a:p>
            <a:r>
              <a:rPr lang="en-US" dirty="0"/>
              <a:t> </a:t>
            </a:r>
          </a:p>
          <a:p>
            <a:r>
              <a:rPr lang="en-US" dirty="0"/>
              <a:t>- animal welfare (justice needed) </a:t>
            </a:r>
          </a:p>
          <a:p>
            <a:r>
              <a:rPr lang="en-US" dirty="0"/>
              <a:t>- environment ( justice needed) </a:t>
            </a:r>
          </a:p>
          <a:p>
            <a:endParaRPr lang="en-US" dirty="0"/>
          </a:p>
          <a:p>
            <a:r>
              <a:rPr lang="en-US" dirty="0"/>
              <a:t>- Factory farming (justice needed) </a:t>
            </a:r>
          </a:p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652880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5B239-1D02-E3EF-7B80-118B192A4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7647"/>
            <a:ext cx="10515600" cy="1325563"/>
          </a:xfrm>
        </p:spPr>
        <p:txBody>
          <a:bodyPr/>
          <a:lstStyle/>
          <a:p>
            <a:pPr algn="ctr"/>
            <a:r>
              <a:rPr lang="en-US" dirty="0"/>
              <a:t>Reference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7E0449-17FA-4102-6A13-8991047283BE}"/>
              </a:ext>
            </a:extLst>
          </p:cNvPr>
          <p:cNvSpPr txBox="1"/>
          <p:nvPr/>
        </p:nvSpPr>
        <p:spPr>
          <a:xfrm>
            <a:off x="520191" y="1271720"/>
            <a:ext cx="32476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latin typeface="+mj-lt"/>
                <a:hlinkClick r:id="rId2" tooltip="https://en.wikipedia.org/wiki/Injustice_(2021_film)"/>
              </a:rPr>
              <a:t>This Photo</a:t>
            </a:r>
            <a:r>
              <a:rPr lang="en-US" sz="900" dirty="0">
                <a:latin typeface="+mj-lt"/>
              </a:rPr>
              <a:t> by Unknown Author is licensed under </a:t>
            </a:r>
            <a:r>
              <a:rPr lang="en-US" sz="900" dirty="0">
                <a:latin typeface="+mj-lt"/>
                <a:hlinkClick r:id="rId3" tooltip="https://creativecommons.org/licenses/by-sa/3.0/"/>
              </a:rPr>
              <a:t>CC BY-SA</a:t>
            </a:r>
            <a:r>
              <a:rPr lang="en-US" sz="900" dirty="0">
                <a:latin typeface="+mj-lt"/>
              </a:rPr>
              <a:t> (injustice picture)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AD4A1D8-D014-E611-0C4D-2D9F0E43E741}"/>
              </a:ext>
            </a:extLst>
          </p:cNvPr>
          <p:cNvSpPr txBox="1"/>
          <p:nvPr/>
        </p:nvSpPr>
        <p:spPr>
          <a:xfrm>
            <a:off x="525770" y="1633298"/>
            <a:ext cx="5080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latin typeface="+mj-lt"/>
                <a:hlinkClick r:id="rId4" tooltip="https://interacc.typepad.com/synthesis/2009/10/tribal-selfpreservation.html"/>
              </a:rPr>
              <a:t>This Photo</a:t>
            </a:r>
            <a:r>
              <a:rPr lang="en-US" sz="900" dirty="0">
                <a:latin typeface="+mj-lt"/>
              </a:rPr>
              <a:t> by Unknown Author is licensed under </a:t>
            </a:r>
            <a:r>
              <a:rPr lang="en-US" sz="900" dirty="0">
                <a:latin typeface="+mj-lt"/>
                <a:hlinkClick r:id="rId5" tooltip="https://creativecommons.org/licenses/by-nc-sa/3.0/"/>
              </a:rPr>
              <a:t>CC BY-SA-NC</a:t>
            </a:r>
            <a:r>
              <a:rPr lang="en-US" sz="900" dirty="0">
                <a:latin typeface="+mj-lt"/>
              </a:rPr>
              <a:t> (Self preservation)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9B8DBA-5C4D-1B14-1EE1-16079B46752F}"/>
              </a:ext>
            </a:extLst>
          </p:cNvPr>
          <p:cNvSpPr txBox="1"/>
          <p:nvPr/>
        </p:nvSpPr>
        <p:spPr>
          <a:xfrm>
            <a:off x="520191" y="1944393"/>
            <a:ext cx="888835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latin typeface="+mj-lt"/>
                <a:hlinkClick r:id="rId6" tooltip="https://www.informationphilosopher.com/freedom/history/index.html"/>
              </a:rPr>
              <a:t>This Photo</a:t>
            </a:r>
            <a:r>
              <a:rPr lang="en-US" sz="900" dirty="0">
                <a:latin typeface="+mj-lt"/>
              </a:rPr>
              <a:t> by Unknown Author is licensed under </a:t>
            </a:r>
            <a:r>
              <a:rPr lang="en-US" sz="900" dirty="0">
                <a:latin typeface="+mj-lt"/>
                <a:hlinkClick r:id="rId7" tooltip="https://creativecommons.org/licenses/by/3.0/"/>
              </a:rPr>
              <a:t>CC BY</a:t>
            </a:r>
            <a:r>
              <a:rPr lang="en-US" sz="900" dirty="0">
                <a:latin typeface="+mj-lt"/>
              </a:rPr>
              <a:t> (determinism)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60CF06-0409-801D-28C5-1C3E4C773687}"/>
              </a:ext>
            </a:extLst>
          </p:cNvPr>
          <p:cNvSpPr txBox="1"/>
          <p:nvPr/>
        </p:nvSpPr>
        <p:spPr>
          <a:xfrm>
            <a:off x="520191" y="2175225"/>
            <a:ext cx="52578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latin typeface="+mj-lt"/>
                <a:hlinkClick r:id="rId8" tooltip="https://www.flickr.com/photos/ciwf/3218231674/"/>
              </a:rPr>
              <a:t>This Photo</a:t>
            </a:r>
            <a:r>
              <a:rPr lang="en-US" sz="900" dirty="0">
                <a:latin typeface="+mj-lt"/>
              </a:rPr>
              <a:t> by Unknown Author is licensed under </a:t>
            </a:r>
            <a:r>
              <a:rPr lang="en-US" sz="900" dirty="0">
                <a:latin typeface="+mj-lt"/>
                <a:hlinkClick r:id="rId5" tooltip="https://creativecommons.org/licenses/by-nc-sa/3.0/"/>
              </a:rPr>
              <a:t>CC BY-SA-NC</a:t>
            </a:r>
            <a:endParaRPr lang="en-US" sz="900" dirty="0">
              <a:latin typeface="+mj-lt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01F6EB43-0F55-DA1C-46E0-B7AE28FC1A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0191" y="2545591"/>
            <a:ext cx="11671809" cy="4247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Amsterdam Donut Coalition &amp; the DEAL Team, 2020.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Doughnut Economics Action Lab.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https://doughnuteconomics.org/stories/amsterdam-city-doughnut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[Accessed 11 03 2025].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Anon., 2006.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Livestock's long shadow.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Rome: FAO.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Attfield, R., 1990.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 Theory of Value and Obligation..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s.l.:Wiley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City of Amsterdam, 2025.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City of Amsterdam.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https://www.amsterdam.nl/en/policy/sustainability/circular-economy/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[Accessed 11 03 2025].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Compassion in World Farming International, 2025.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ENDING FACTORY FARMING - END.IT ENVIRONMENTAL DAMAGE.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https://www.ciwf.org.uk/factory-farming/environmental-damage/#:~:text=Factory%20farming%20produces%20greenhouse%20gases,in%20the%20soil%20and%20vegetation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[Accessed 09 03 2025]. 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Raworth, K., 2013-25.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Kate Raworth Exploring Doughnut economics.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12"/>
              </a:rPr>
              <a:t>https://www.kateraworth.com/2020/04/08/amsterdam-city-doughnut/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[Accessed 11 March 2025].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Raworth, K., 2017.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Doughnut economics.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United States of America: Chelsea Green Publishing.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Ritchie, H., 2024.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our world data.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13"/>
              </a:rPr>
              <a:t>https://ourworldindata.org/how-many-animals-are-factory-farmed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[Accessed 02 03 2025].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Roberson, C., 2025.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AnimalEquality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14"/>
              </a:rPr>
              <a:t>https://animalequality.org/blog/factory-farming-facts/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[Accessed 02 03 2025].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72549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688</TotalTime>
  <Words>583</Words>
  <Application>Microsoft Macintosh PowerPoint</Application>
  <PresentationFormat>Widescreen</PresentationFormat>
  <Paragraphs>53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PowerPoint Presentation</vt:lpstr>
      <vt:lpstr>Factory Farming</vt:lpstr>
      <vt:lpstr>PowerPoint Presentation</vt:lpstr>
      <vt:lpstr>Determinism</vt:lpstr>
      <vt:lpstr>Justice (Animal Welfare) </vt:lpstr>
      <vt:lpstr>Justice (Environment) </vt:lpstr>
      <vt:lpstr>A solution (Doughnut Economics) </vt:lpstr>
      <vt:lpstr>Conclusion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64</cp:revision>
  <dcterms:created xsi:type="dcterms:W3CDTF">2025-03-02T13:58:46Z</dcterms:created>
  <dcterms:modified xsi:type="dcterms:W3CDTF">2025-03-11T12:05:30Z</dcterms:modified>
</cp:coreProperties>
</file>