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58" r:id="rId2"/>
    <p:sldId id="289" r:id="rId3"/>
    <p:sldId id="331" r:id="rId4"/>
    <p:sldId id="367" r:id="rId5"/>
    <p:sldId id="387" r:id="rId6"/>
    <p:sldId id="382" r:id="rId7"/>
    <p:sldId id="383" r:id="rId8"/>
    <p:sldId id="384" r:id="rId9"/>
    <p:sldId id="385" r:id="rId10"/>
    <p:sldId id="285" r:id="rId11"/>
    <p:sldId id="386" r:id="rId12"/>
    <p:sldId id="380" r:id="rId13"/>
    <p:sldId id="388" r:id="rId14"/>
    <p:sldId id="377" r:id="rId15"/>
    <p:sldId id="379" r:id="rId16"/>
    <p:sldId id="378" r:id="rId17"/>
    <p:sldId id="381" r:id="rId18"/>
    <p:sldId id="389" r:id="rId19"/>
    <p:sldId id="276"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882" autoAdjust="0"/>
    <p:restoredTop sz="93372" autoAdjust="0"/>
  </p:normalViewPr>
  <p:slideViewPr>
    <p:cSldViewPr>
      <p:cViewPr varScale="1">
        <p:scale>
          <a:sx n="71" d="100"/>
          <a:sy n="71" d="100"/>
        </p:scale>
        <p:origin x="78" y="79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08/08/2021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08/08/2021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08/08/2021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08/08/2021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08/08/2021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274" y="764704"/>
            <a:ext cx="8497452" cy="2952328"/>
          </a:xfrm>
        </p:spPr>
        <p:txBody>
          <a:bodyPr/>
          <a:lstStyle/>
          <a:p>
            <a:pPr eaLnBrk="1" fontAlgn="auto" hangingPunct="1">
              <a:spcAft>
                <a:spcPts val="0"/>
              </a:spcAft>
              <a:defRPr/>
            </a:pPr>
            <a:r>
              <a:rPr lang="en-GB" sz="4000" b="1" dirty="0"/>
              <a:t>Week 9</a:t>
            </a:r>
            <a:br>
              <a:rPr lang="en-GB" sz="4000" b="1" dirty="0"/>
            </a:br>
            <a:br>
              <a:rPr lang="en-GB" sz="4000" b="1" dirty="0"/>
            </a:br>
            <a:br>
              <a:rPr lang="en-GB" sz="4000" dirty="0"/>
            </a:br>
            <a:r>
              <a:rPr lang="en-GB" dirty="0"/>
              <a:t>The Practicality of Implementing Long-term Approaches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628800"/>
            <a:ext cx="3528392" cy="2520279"/>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3635897" y="1628800"/>
            <a:ext cx="5082852" cy="3384376"/>
          </a:xfrm>
        </p:spPr>
        <p:txBody>
          <a:bodyPr wrap="square" anchor="t">
            <a:noAutofit/>
          </a:bodyPr>
          <a:lstStyle/>
          <a:p>
            <a:pPr marL="0" indent="0">
              <a:buNone/>
            </a:pPr>
            <a:r>
              <a:rPr lang="en-GB" sz="2400" dirty="0"/>
              <a:t>Last week we looked at:</a:t>
            </a:r>
          </a:p>
          <a:p>
            <a:pPr marL="0" indent="0">
              <a:buNone/>
            </a:pPr>
            <a:endParaRPr lang="en-GB" sz="2400" dirty="0"/>
          </a:p>
          <a:p>
            <a:r>
              <a:rPr lang="en-GB" sz="2400" dirty="0"/>
              <a:t>What Community Engagement Evaluate is.</a:t>
            </a:r>
          </a:p>
          <a:p>
            <a:r>
              <a:rPr lang="en-GB" sz="2400" dirty="0"/>
              <a:t>The Monitoring and Evaluation Methods of Community Engagement.</a:t>
            </a:r>
          </a:p>
          <a:p>
            <a:r>
              <a:rPr lang="en-GB" sz="2400" dirty="0"/>
              <a:t>The dimension of Change.</a:t>
            </a:r>
          </a:p>
          <a:p>
            <a:pPr marL="0" indent="0">
              <a:buNone/>
            </a:pPr>
            <a:endParaRPr lang="en-GB" sz="2400" dirty="0"/>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08/08/2021</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2592291"/>
          </a:xfrm>
        </p:spPr>
        <p:txBody>
          <a:bodyPr/>
          <a:lstStyle/>
          <a:p>
            <a:pPr marL="0" indent="0">
              <a:buNone/>
            </a:pPr>
            <a:r>
              <a:rPr lang="en-GB" dirty="0"/>
              <a:t>At the end of the session, you will understand:</a:t>
            </a:r>
          </a:p>
          <a:p>
            <a:r>
              <a:rPr lang="en-GB" dirty="0"/>
              <a:t>How important it is to adopt practical strategies.</a:t>
            </a:r>
          </a:p>
          <a:p>
            <a:endParaRPr lang="en-GB" sz="2000" dirty="0"/>
          </a:p>
          <a:p>
            <a:pPr marL="0" indent="0">
              <a:buNone/>
            </a:pPr>
            <a:endParaRPr lang="en-GB" sz="2000" dirty="0"/>
          </a:p>
          <a:p>
            <a:endParaRPr lang="en-GB" sz="2000" dirty="0"/>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60437"/>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107504" y="1268760"/>
            <a:ext cx="8928992" cy="4392488"/>
          </a:xfrm>
        </p:spPr>
        <p:txBody>
          <a:bodyPr/>
          <a:lstStyle/>
          <a:p>
            <a:pPr marL="0" indent="0">
              <a:buNone/>
            </a:pPr>
            <a:r>
              <a:rPr lang="en-GB" sz="2400" dirty="0"/>
              <a:t>Community Engagement is complicated; it requires a range of soft/hard skills, including communication, dialogue, listening, patience, interpersonal skills and people management.</a:t>
            </a:r>
          </a:p>
          <a:p>
            <a:pPr marL="0" indent="0">
              <a:buNone/>
            </a:pPr>
            <a:endParaRPr lang="en-GB" sz="2400" dirty="0"/>
          </a:p>
          <a:p>
            <a:pPr marL="0" indent="0">
              <a:buNone/>
            </a:pPr>
            <a:r>
              <a:rPr lang="en-GB" sz="2400" dirty="0"/>
              <a:t>Beyond Designing, planning, implementing and evaluating the community engagement process, it is important to consider how to sustain the community engagement. </a:t>
            </a:r>
          </a:p>
          <a:p>
            <a:pPr marL="0" indent="0">
              <a:buNone/>
            </a:pPr>
            <a:endParaRPr lang="en-GB" sz="2400" dirty="0"/>
          </a:p>
          <a:p>
            <a:pPr marL="0" indent="0">
              <a:buNone/>
            </a:pPr>
            <a:r>
              <a:rPr lang="en-GB" sz="2400" dirty="0"/>
              <a:t>For it to have an impact, it must have robust strategic planning and implementation.</a:t>
            </a:r>
          </a:p>
          <a:p>
            <a:pPr marL="0" indent="0">
              <a:buNone/>
            </a:pPr>
            <a:endParaRPr lang="en-GB" sz="2000" dirty="0"/>
          </a:p>
          <a:p>
            <a:pPr marL="0" indent="0">
              <a:buNone/>
            </a:pPr>
            <a:endParaRPr lang="en-GB" sz="2000" dirty="0"/>
          </a:p>
          <a:p>
            <a:pPr marL="0" indent="0">
              <a:buNone/>
            </a:pPr>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B34E-2838-41D9-9089-4534FB85EE3F}"/>
              </a:ext>
            </a:extLst>
          </p:cNvPr>
          <p:cNvSpPr>
            <a:spLocks noGrp="1"/>
          </p:cNvSpPr>
          <p:nvPr>
            <p:ph type="title"/>
          </p:nvPr>
        </p:nvSpPr>
        <p:spPr/>
        <p:txBody>
          <a:bodyPr/>
          <a:lstStyle/>
          <a:p>
            <a:r>
              <a:rPr lang="en-GB" sz="3600" b="1" dirty="0"/>
              <a:t>Write the Plan: The Concept</a:t>
            </a:r>
          </a:p>
        </p:txBody>
      </p:sp>
      <p:pic>
        <p:nvPicPr>
          <p:cNvPr id="8" name="Content Placeholder 7" descr="Text, whiteboard&#10;&#10;Description automatically generated">
            <a:extLst>
              <a:ext uri="{FF2B5EF4-FFF2-40B4-BE49-F238E27FC236}">
                <a16:creationId xmlns:a16="http://schemas.microsoft.com/office/drawing/2014/main" id="{5548AECA-3187-450F-94EA-50AA08981B0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8588" y="2060848"/>
            <a:ext cx="4038600" cy="2880320"/>
          </a:xfrm>
        </p:spPr>
      </p:pic>
      <p:sp>
        <p:nvSpPr>
          <p:cNvPr id="4" name="Content Placeholder 3">
            <a:extLst>
              <a:ext uri="{FF2B5EF4-FFF2-40B4-BE49-F238E27FC236}">
                <a16:creationId xmlns:a16="http://schemas.microsoft.com/office/drawing/2014/main" id="{D6647E7F-12B9-487D-842B-C852A4ED389D}"/>
              </a:ext>
            </a:extLst>
          </p:cNvPr>
          <p:cNvSpPr>
            <a:spLocks noGrp="1"/>
          </p:cNvSpPr>
          <p:nvPr>
            <p:ph sz="half" idx="2"/>
          </p:nvPr>
        </p:nvSpPr>
        <p:spPr/>
        <p:txBody>
          <a:bodyPr/>
          <a:lstStyle/>
          <a:p>
            <a:r>
              <a:rPr lang="en-GB" sz="2000" dirty="0"/>
              <a:t>Mission Statement</a:t>
            </a:r>
          </a:p>
          <a:p>
            <a:r>
              <a:rPr lang="en-GB" sz="2000" dirty="0"/>
              <a:t>Vision Statement</a:t>
            </a:r>
          </a:p>
          <a:p>
            <a:r>
              <a:rPr lang="en-GB" sz="2000" dirty="0"/>
              <a:t>SWOT of the community</a:t>
            </a:r>
          </a:p>
          <a:p>
            <a:r>
              <a:rPr lang="en-GB" sz="2000" dirty="0"/>
              <a:t>Competitive Advantage </a:t>
            </a:r>
          </a:p>
          <a:p>
            <a:r>
              <a:rPr lang="en-GB" sz="2000" dirty="0"/>
              <a:t>Long-term strategic objectives</a:t>
            </a:r>
          </a:p>
          <a:p>
            <a:r>
              <a:rPr lang="en-GB" sz="2000" dirty="0"/>
              <a:t>Strategies </a:t>
            </a:r>
          </a:p>
          <a:p>
            <a:r>
              <a:rPr lang="en-GB" sz="2000" dirty="0"/>
              <a:t>Short-term Goal/Priorities</a:t>
            </a:r>
          </a:p>
          <a:p>
            <a:r>
              <a:rPr lang="en-GB" sz="2000" dirty="0"/>
              <a:t>Action Plan</a:t>
            </a:r>
          </a:p>
          <a:p>
            <a:r>
              <a:rPr lang="en-GB" sz="2000" dirty="0"/>
              <a:t>Monitoring and Evaluation</a:t>
            </a:r>
          </a:p>
          <a:p>
            <a:r>
              <a:rPr lang="en-GB" sz="2000" dirty="0"/>
              <a:t>Financial Assessment</a:t>
            </a:r>
          </a:p>
        </p:txBody>
      </p:sp>
      <p:sp>
        <p:nvSpPr>
          <p:cNvPr id="5" name="Date Placeholder 4">
            <a:extLst>
              <a:ext uri="{FF2B5EF4-FFF2-40B4-BE49-F238E27FC236}">
                <a16:creationId xmlns:a16="http://schemas.microsoft.com/office/drawing/2014/main" id="{71CCFF69-46FD-4B0F-892A-960518D5B240}"/>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3FD795DA-F916-4FBA-AE8D-3091AA3E0FA1}"/>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191540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215A-D464-4B92-BA52-3E551AF42AE1}"/>
              </a:ext>
            </a:extLst>
          </p:cNvPr>
          <p:cNvSpPr>
            <a:spLocks noGrp="1"/>
          </p:cNvSpPr>
          <p:nvPr>
            <p:ph type="title"/>
          </p:nvPr>
        </p:nvSpPr>
        <p:spPr>
          <a:xfrm>
            <a:off x="457200" y="205699"/>
            <a:ext cx="8229600" cy="778098"/>
          </a:xfrm>
        </p:spPr>
        <p:txBody>
          <a:bodyPr wrap="square" anchor="ctr">
            <a:normAutofit/>
          </a:bodyPr>
          <a:lstStyle/>
          <a:p>
            <a:r>
              <a:rPr lang="en-GB" sz="3600" b="1" dirty="0"/>
              <a:t>Write the Plan: Mission and Vision</a:t>
            </a:r>
          </a:p>
        </p:txBody>
      </p:sp>
      <p:pic>
        <p:nvPicPr>
          <p:cNvPr id="7" name="Picture 6" descr="Diagram, text&#10;&#10;Description automatically generated">
            <a:extLst>
              <a:ext uri="{FF2B5EF4-FFF2-40B4-BE49-F238E27FC236}">
                <a16:creationId xmlns:a16="http://schemas.microsoft.com/office/drawing/2014/main" id="{8D78E815-108C-43BA-A5F3-41B402859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00808"/>
            <a:ext cx="3765600" cy="2611696"/>
          </a:xfrm>
          <a:prstGeom prst="rect">
            <a:avLst/>
          </a:prstGeom>
          <a:noFill/>
        </p:spPr>
      </p:pic>
      <p:sp>
        <p:nvSpPr>
          <p:cNvPr id="4" name="Content Placeholder 3">
            <a:extLst>
              <a:ext uri="{FF2B5EF4-FFF2-40B4-BE49-F238E27FC236}">
                <a16:creationId xmlns:a16="http://schemas.microsoft.com/office/drawing/2014/main" id="{891E5872-D76A-44B7-864B-CACD2F55A421}"/>
              </a:ext>
            </a:extLst>
          </p:cNvPr>
          <p:cNvSpPr>
            <a:spLocks noGrp="1"/>
          </p:cNvSpPr>
          <p:nvPr>
            <p:ph sz="half" idx="2"/>
          </p:nvPr>
        </p:nvSpPr>
        <p:spPr>
          <a:xfrm>
            <a:off x="3851920" y="1340769"/>
            <a:ext cx="5112568" cy="4248472"/>
          </a:xfrm>
        </p:spPr>
        <p:txBody>
          <a:bodyPr wrap="square" anchor="t">
            <a:normAutofit lnSpcReduction="10000"/>
          </a:bodyPr>
          <a:lstStyle/>
          <a:p>
            <a:pPr marL="0" indent="0">
              <a:lnSpc>
                <a:spcPct val="90000"/>
              </a:lnSpc>
              <a:buNone/>
            </a:pPr>
            <a:r>
              <a:rPr lang="en-GB" sz="2000" dirty="0"/>
              <a:t>To be effective and efficient in community engagement:</a:t>
            </a:r>
          </a:p>
          <a:p>
            <a:pPr>
              <a:lnSpc>
                <a:spcPct val="90000"/>
              </a:lnSpc>
            </a:pPr>
            <a:r>
              <a:rPr lang="en-GB" sz="2000" dirty="0"/>
              <a:t>The mission and vision statement must clearly define what the engagement is all about, who it is for, how long it will last, how much will be invested in the process, and what is the expected impact of the community engagement.</a:t>
            </a:r>
          </a:p>
          <a:p>
            <a:pPr>
              <a:lnSpc>
                <a:spcPct val="90000"/>
              </a:lnSpc>
            </a:pPr>
            <a:r>
              <a:rPr lang="en-GB" sz="2000" dirty="0"/>
              <a:t>The strategic plan must include growth potentials.</a:t>
            </a:r>
          </a:p>
          <a:p>
            <a:pPr>
              <a:lnSpc>
                <a:spcPct val="90000"/>
              </a:lnSpc>
            </a:pPr>
            <a:r>
              <a:rPr lang="en-GB" sz="2000" dirty="0"/>
              <a:t>The vision must be made clear, concise and meet an objective that will holistically impact the community.</a:t>
            </a:r>
          </a:p>
          <a:p>
            <a:pPr>
              <a:lnSpc>
                <a:spcPct val="90000"/>
              </a:lnSpc>
            </a:pPr>
            <a:r>
              <a:rPr lang="en-GB" sz="2000" dirty="0"/>
              <a:t>The vision should be a pathway that includes all stakeholders and is simple enough for them to interpret.</a:t>
            </a:r>
          </a:p>
          <a:p>
            <a:pPr marL="0" indent="0">
              <a:lnSpc>
                <a:spcPct val="90000"/>
              </a:lnSpc>
              <a:buNone/>
            </a:pPr>
            <a:endParaRPr lang="en-GB" sz="1500" dirty="0"/>
          </a:p>
        </p:txBody>
      </p:sp>
      <p:sp>
        <p:nvSpPr>
          <p:cNvPr id="5" name="Date Placeholder 4">
            <a:extLst>
              <a:ext uri="{FF2B5EF4-FFF2-40B4-BE49-F238E27FC236}">
                <a16:creationId xmlns:a16="http://schemas.microsoft.com/office/drawing/2014/main" id="{36675830-B548-427D-91F4-DB6F8F1459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067CAAEB-9DB8-4E33-BEA6-AF1FD74311B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23852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BB02D-5BAD-4879-B5A0-CF44CA666ED1}"/>
              </a:ext>
            </a:extLst>
          </p:cNvPr>
          <p:cNvSpPr>
            <a:spLocks noGrp="1"/>
          </p:cNvSpPr>
          <p:nvPr>
            <p:ph type="title"/>
          </p:nvPr>
        </p:nvSpPr>
        <p:spPr>
          <a:xfrm>
            <a:off x="457200" y="274638"/>
            <a:ext cx="8229600" cy="706090"/>
          </a:xfrm>
        </p:spPr>
        <p:txBody>
          <a:bodyPr wrap="square" anchor="ctr">
            <a:normAutofit/>
          </a:bodyPr>
          <a:lstStyle/>
          <a:p>
            <a:r>
              <a:rPr lang="en-GB" sz="3600" b="1" dirty="0"/>
              <a:t>Write the Plan: Objective</a:t>
            </a:r>
          </a:p>
        </p:txBody>
      </p:sp>
      <p:pic>
        <p:nvPicPr>
          <p:cNvPr id="7" name="Picture 6" descr="Diagram&#10;&#10;Description automatically generated">
            <a:extLst>
              <a:ext uri="{FF2B5EF4-FFF2-40B4-BE49-F238E27FC236}">
                <a16:creationId xmlns:a16="http://schemas.microsoft.com/office/drawing/2014/main" id="{0F6A74D6-E7ED-42C6-8A81-FCEB8AE8D7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84784"/>
            <a:ext cx="4038600" cy="3337354"/>
          </a:xfrm>
          <a:prstGeom prst="rect">
            <a:avLst/>
          </a:prstGeom>
          <a:noFill/>
        </p:spPr>
      </p:pic>
      <p:sp>
        <p:nvSpPr>
          <p:cNvPr id="4" name="Content Placeholder 3">
            <a:extLst>
              <a:ext uri="{FF2B5EF4-FFF2-40B4-BE49-F238E27FC236}">
                <a16:creationId xmlns:a16="http://schemas.microsoft.com/office/drawing/2014/main" id="{C915FDDA-77FB-447B-BC7C-10B111FDA210}"/>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Ensure the strategic plan is comprehensive and embodies the vision.</a:t>
            </a:r>
          </a:p>
          <a:p>
            <a:pPr>
              <a:lnSpc>
                <a:spcPct val="90000"/>
              </a:lnSpc>
            </a:pPr>
            <a:r>
              <a:rPr lang="en-GB" sz="2000" dirty="0"/>
              <a:t>Break down the engagement objectives, the inclusive plan, communication plan, leadership, organisation and the expected outcome.</a:t>
            </a:r>
          </a:p>
          <a:p>
            <a:pPr>
              <a:lnSpc>
                <a:spcPct val="90000"/>
              </a:lnSpc>
            </a:pPr>
            <a:r>
              <a:rPr lang="en-GB" sz="2000" dirty="0"/>
              <a:t>The plan must be designed to identify existing systematic issues that are detrimental to the community’s progress and growth.</a:t>
            </a:r>
          </a:p>
          <a:p>
            <a:pPr marL="0" indent="0">
              <a:lnSpc>
                <a:spcPct val="90000"/>
              </a:lnSpc>
              <a:buNone/>
            </a:pPr>
            <a:endParaRPr lang="en-GB" sz="2000" dirty="0"/>
          </a:p>
          <a:p>
            <a:pPr>
              <a:lnSpc>
                <a:spcPct val="90000"/>
              </a:lnSpc>
            </a:pPr>
            <a:endParaRPr lang="en-GB" sz="2000" dirty="0"/>
          </a:p>
        </p:txBody>
      </p:sp>
      <p:sp>
        <p:nvSpPr>
          <p:cNvPr id="5" name="Date Placeholder 4">
            <a:extLst>
              <a:ext uri="{FF2B5EF4-FFF2-40B4-BE49-F238E27FC236}">
                <a16:creationId xmlns:a16="http://schemas.microsoft.com/office/drawing/2014/main" id="{ED063975-78D7-4D02-86F5-2EDFE0107C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2C74092C-830C-4C12-A0C3-FEB5DEB897F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05931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31EBE-F77A-45D5-BD48-86291E9C812B}"/>
              </a:ext>
            </a:extLst>
          </p:cNvPr>
          <p:cNvSpPr>
            <a:spLocks noGrp="1"/>
          </p:cNvSpPr>
          <p:nvPr>
            <p:ph type="title"/>
          </p:nvPr>
        </p:nvSpPr>
        <p:spPr>
          <a:xfrm>
            <a:off x="457200" y="274638"/>
            <a:ext cx="8229600" cy="634082"/>
          </a:xfrm>
        </p:spPr>
        <p:txBody>
          <a:bodyPr wrap="square" anchor="ctr">
            <a:normAutofit fontScale="90000"/>
          </a:bodyPr>
          <a:lstStyle/>
          <a:p>
            <a:pPr>
              <a:lnSpc>
                <a:spcPct val="90000"/>
              </a:lnSpc>
            </a:pPr>
            <a:r>
              <a:rPr lang="en-GB" sz="3700" b="1" dirty="0"/>
              <a:t>Write the Plan: Community Mapping</a:t>
            </a:r>
          </a:p>
        </p:txBody>
      </p:sp>
      <p:pic>
        <p:nvPicPr>
          <p:cNvPr id="7" name="Picture 6" descr="Diagram&#10;&#10;Description automatically generated">
            <a:extLst>
              <a:ext uri="{FF2B5EF4-FFF2-40B4-BE49-F238E27FC236}">
                <a16:creationId xmlns:a16="http://schemas.microsoft.com/office/drawing/2014/main" id="{4A8EDA0D-A787-46F7-B941-4E587E58862B}"/>
              </a:ext>
            </a:extLst>
          </p:cNvPr>
          <p:cNvPicPr>
            <a:picLocks noChangeAspect="1"/>
          </p:cNvPicPr>
          <p:nvPr/>
        </p:nvPicPr>
        <p:blipFill rotWithShape="1">
          <a:blip r:embed="rId2">
            <a:extLst>
              <a:ext uri="{28A0092B-C50C-407E-A947-70E740481C1C}">
                <a14:useLocalDpi xmlns:a14="http://schemas.microsoft.com/office/drawing/2010/main" val="0"/>
              </a:ext>
            </a:extLst>
          </a:blip>
          <a:srcRect l="12280" r="11789" b="2"/>
          <a:stretch/>
        </p:blipFill>
        <p:spPr>
          <a:xfrm>
            <a:off x="457200" y="1600201"/>
            <a:ext cx="3682752" cy="3989040"/>
          </a:xfrm>
          <a:prstGeom prst="rect">
            <a:avLst/>
          </a:prstGeom>
          <a:noFill/>
        </p:spPr>
      </p:pic>
      <p:sp>
        <p:nvSpPr>
          <p:cNvPr id="4" name="Content Placeholder 3">
            <a:extLst>
              <a:ext uri="{FF2B5EF4-FFF2-40B4-BE49-F238E27FC236}">
                <a16:creationId xmlns:a16="http://schemas.microsoft.com/office/drawing/2014/main" id="{F3706576-F7B5-4C4C-8ECD-7E65A90E50CF}"/>
              </a:ext>
            </a:extLst>
          </p:cNvPr>
          <p:cNvSpPr>
            <a:spLocks noGrp="1"/>
          </p:cNvSpPr>
          <p:nvPr>
            <p:ph sz="half" idx="2"/>
          </p:nvPr>
        </p:nvSpPr>
        <p:spPr>
          <a:xfrm>
            <a:off x="4139952" y="1124745"/>
            <a:ext cx="5004048" cy="4521648"/>
          </a:xfrm>
        </p:spPr>
        <p:txBody>
          <a:bodyPr wrap="square" anchor="t">
            <a:noAutofit/>
          </a:bodyPr>
          <a:lstStyle/>
          <a:p>
            <a:pPr>
              <a:lnSpc>
                <a:spcPct val="90000"/>
              </a:lnSpc>
            </a:pPr>
            <a:r>
              <a:rPr lang="en-GB" sz="1600" dirty="0"/>
              <a:t>Map out the contact points with the community.</a:t>
            </a:r>
          </a:p>
          <a:p>
            <a:pPr>
              <a:lnSpc>
                <a:spcPct val="90000"/>
              </a:lnSpc>
            </a:pPr>
            <a:r>
              <a:rPr lang="en-GB" sz="1600" dirty="0"/>
              <a:t>Identifying and understanding the stakeholders and the strategic partners of the engagement.</a:t>
            </a:r>
          </a:p>
          <a:p>
            <a:pPr>
              <a:lnSpc>
                <a:spcPct val="90000"/>
              </a:lnSpc>
            </a:pPr>
            <a:r>
              <a:rPr lang="en-GB" sz="1600" dirty="0"/>
              <a:t>Research on areas of need to give you a visual picture of the community and their challenges.</a:t>
            </a:r>
          </a:p>
          <a:p>
            <a:pPr>
              <a:lnSpc>
                <a:spcPct val="90000"/>
              </a:lnSpc>
            </a:pPr>
            <a:r>
              <a:rPr lang="en-GB" sz="1600" dirty="0"/>
              <a:t>Current challenges and why other engagements have failed.</a:t>
            </a:r>
          </a:p>
          <a:p>
            <a:pPr lvl="1">
              <a:lnSpc>
                <a:spcPct val="90000"/>
              </a:lnSpc>
              <a:buFont typeface="Arial" panose="020B0604020202020204" pitchFamily="34" charset="0"/>
              <a:buChar char="•"/>
            </a:pPr>
            <a:r>
              <a:rPr lang="en-GB" sz="1600" dirty="0"/>
              <a:t>Realist solution over a timeframe.</a:t>
            </a:r>
          </a:p>
          <a:p>
            <a:pPr lvl="1">
              <a:lnSpc>
                <a:spcPct val="90000"/>
              </a:lnSpc>
              <a:buFont typeface="Arial" panose="020B0604020202020204" pitchFamily="34" charset="0"/>
              <a:buChar char="•"/>
            </a:pPr>
            <a:r>
              <a:rPr lang="en-GB" sz="1600" dirty="0"/>
              <a:t>What are the various categories of people within the community.</a:t>
            </a:r>
          </a:p>
          <a:p>
            <a:pPr lvl="1">
              <a:lnSpc>
                <a:spcPct val="90000"/>
              </a:lnSpc>
              <a:buFont typeface="Arial" panose="020B0604020202020204" pitchFamily="34" charset="0"/>
              <a:buChar char="•"/>
            </a:pPr>
            <a:r>
              <a:rPr lang="en-GB" sz="1600" dirty="0"/>
              <a:t>What are their culture, norms, belief and values?</a:t>
            </a:r>
          </a:p>
          <a:p>
            <a:pPr lvl="1">
              <a:lnSpc>
                <a:spcPct val="90000"/>
              </a:lnSpc>
              <a:buFont typeface="Arial" panose="020B0604020202020204" pitchFamily="34" charset="0"/>
              <a:buChar char="•"/>
            </a:pPr>
            <a:r>
              <a:rPr lang="en-GB" sz="1600" dirty="0"/>
              <a:t>How do they perceive such engagement?</a:t>
            </a:r>
          </a:p>
          <a:p>
            <a:pPr lvl="1">
              <a:lnSpc>
                <a:spcPct val="90000"/>
              </a:lnSpc>
              <a:buFont typeface="Arial" panose="020B0604020202020204" pitchFamily="34" charset="0"/>
              <a:buChar char="•"/>
            </a:pPr>
            <a:r>
              <a:rPr lang="en-GB" sz="1600" dirty="0"/>
              <a:t>Are there existing issues of trust in the community?</a:t>
            </a:r>
          </a:p>
        </p:txBody>
      </p:sp>
      <p:sp>
        <p:nvSpPr>
          <p:cNvPr id="5" name="Date Placeholder 4">
            <a:extLst>
              <a:ext uri="{FF2B5EF4-FFF2-40B4-BE49-F238E27FC236}">
                <a16:creationId xmlns:a16="http://schemas.microsoft.com/office/drawing/2014/main" id="{E96E592F-CC2E-4C04-A14A-70212AA271D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45AB5B5E-2CE2-46DC-84DE-72ACA6203FB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02168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21F9-8841-4516-8957-4B230E569E5C}"/>
              </a:ext>
            </a:extLst>
          </p:cNvPr>
          <p:cNvSpPr>
            <a:spLocks noGrp="1"/>
          </p:cNvSpPr>
          <p:nvPr>
            <p:ph type="title"/>
          </p:nvPr>
        </p:nvSpPr>
        <p:spPr>
          <a:xfrm>
            <a:off x="0" y="274638"/>
            <a:ext cx="9144000" cy="706090"/>
          </a:xfrm>
        </p:spPr>
        <p:txBody>
          <a:bodyPr/>
          <a:lstStyle/>
          <a:p>
            <a:r>
              <a:rPr lang="en-GB" sz="3200" b="1" dirty="0"/>
              <a:t>Write the Plan: Define the type of Engagement</a:t>
            </a:r>
          </a:p>
        </p:txBody>
      </p:sp>
      <p:pic>
        <p:nvPicPr>
          <p:cNvPr id="8" name="Content Placeholder 7" descr="Diagram&#10;&#10;Description automatically generated">
            <a:extLst>
              <a:ext uri="{FF2B5EF4-FFF2-40B4-BE49-F238E27FC236}">
                <a16:creationId xmlns:a16="http://schemas.microsoft.com/office/drawing/2014/main" id="{BA17FD6E-E7A3-4EFC-A164-FB83CA43DF3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0" y="2132856"/>
            <a:ext cx="3923928" cy="2592288"/>
          </a:xfrm>
        </p:spPr>
      </p:pic>
      <p:sp>
        <p:nvSpPr>
          <p:cNvPr id="4" name="Content Placeholder 3">
            <a:extLst>
              <a:ext uri="{FF2B5EF4-FFF2-40B4-BE49-F238E27FC236}">
                <a16:creationId xmlns:a16="http://schemas.microsoft.com/office/drawing/2014/main" id="{6AA7A37E-D478-4EC2-A8DF-C29BBDD0AF00}"/>
              </a:ext>
            </a:extLst>
          </p:cNvPr>
          <p:cNvSpPr>
            <a:spLocks noGrp="1"/>
          </p:cNvSpPr>
          <p:nvPr>
            <p:ph sz="half" idx="2"/>
          </p:nvPr>
        </p:nvSpPr>
        <p:spPr>
          <a:xfrm>
            <a:off x="3779912" y="1506488"/>
            <a:ext cx="5194300" cy="3989040"/>
          </a:xfrm>
        </p:spPr>
        <p:txBody>
          <a:bodyPr/>
          <a:lstStyle/>
          <a:p>
            <a:r>
              <a:rPr lang="en-GB" sz="2000" b="1" dirty="0"/>
              <a:t>Direct Service (people</a:t>
            </a:r>
            <a:r>
              <a:rPr lang="en-GB" sz="2000" dirty="0"/>
              <a:t>)- Hands-on involvement to address immediate issues in the community.</a:t>
            </a:r>
          </a:p>
          <a:p>
            <a:r>
              <a:rPr lang="en-GB" sz="2000" b="1" dirty="0"/>
              <a:t>Community Building- </a:t>
            </a:r>
            <a:r>
              <a:rPr lang="en-GB" sz="2000" dirty="0"/>
              <a:t>involves neighbourhood redevelopment projects.</a:t>
            </a:r>
          </a:p>
          <a:p>
            <a:r>
              <a:rPr lang="en-GB" sz="2000" b="1" dirty="0"/>
              <a:t>Community Education </a:t>
            </a:r>
            <a:r>
              <a:rPr lang="en-GB" sz="2000" dirty="0"/>
              <a:t>involves creating platforms for traditional and non-tradition teaching methods.</a:t>
            </a:r>
          </a:p>
          <a:p>
            <a:r>
              <a:rPr lang="en-GB" sz="2000" b="1" dirty="0"/>
              <a:t>Economic Development </a:t>
            </a:r>
            <a:r>
              <a:rPr lang="en-GB" sz="2000" dirty="0"/>
              <a:t>involve projects that are designed to promote the community’s economic growth and prosperity.</a:t>
            </a:r>
          </a:p>
        </p:txBody>
      </p:sp>
      <p:sp>
        <p:nvSpPr>
          <p:cNvPr id="5" name="Date Placeholder 4">
            <a:extLst>
              <a:ext uri="{FF2B5EF4-FFF2-40B4-BE49-F238E27FC236}">
                <a16:creationId xmlns:a16="http://schemas.microsoft.com/office/drawing/2014/main" id="{522C2CB0-A673-4DDB-ABFB-98CC18EFE6B2}"/>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26158DE4-8A89-4B14-821A-934BA2F6195C}"/>
              </a:ext>
            </a:extLst>
          </p:cNvPr>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dirty="0"/>
          </a:p>
        </p:txBody>
      </p:sp>
    </p:spTree>
    <p:extLst>
      <p:ext uri="{BB962C8B-B14F-4D97-AF65-F5344CB8AC3E}">
        <p14:creationId xmlns:p14="http://schemas.microsoft.com/office/powerpoint/2010/main" val="179065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5E0D6-B0DB-4AA6-B60B-A14B83A48902}"/>
              </a:ext>
            </a:extLst>
          </p:cNvPr>
          <p:cNvSpPr>
            <a:spLocks noGrp="1"/>
          </p:cNvSpPr>
          <p:nvPr>
            <p:ph type="title"/>
          </p:nvPr>
        </p:nvSpPr>
        <p:spPr/>
        <p:txBody>
          <a:bodyPr/>
          <a:lstStyle/>
          <a:p>
            <a:r>
              <a:rPr lang="en-GB" sz="3200" dirty="0"/>
              <a:t>10 minutes break! Due back at 10:10</a:t>
            </a:r>
          </a:p>
        </p:txBody>
      </p:sp>
      <p:sp>
        <p:nvSpPr>
          <p:cNvPr id="5" name="Date Placeholder 4">
            <a:extLst>
              <a:ext uri="{FF2B5EF4-FFF2-40B4-BE49-F238E27FC236}">
                <a16:creationId xmlns:a16="http://schemas.microsoft.com/office/drawing/2014/main" id="{674150E3-B7B0-4981-AFDE-E63406A39097}"/>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A3FC0804-A135-4ECD-98C2-81BA48BD700F}"/>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dirty="0"/>
          </a:p>
        </p:txBody>
      </p:sp>
      <p:pic>
        <p:nvPicPr>
          <p:cNvPr id="14338" name="Picture 2" descr="CA Court Affirms Rest Break Timing Requirement - HRWatchdog">
            <a:extLst>
              <a:ext uri="{FF2B5EF4-FFF2-40B4-BE49-F238E27FC236}">
                <a16:creationId xmlns:a16="http://schemas.microsoft.com/office/drawing/2014/main" id="{0517B4DC-7D18-47A3-956A-EA1EBEAF946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331640" y="1772817"/>
            <a:ext cx="6480720"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500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794E-426F-484D-81A1-861DC9B2ABD5}"/>
              </a:ext>
            </a:extLst>
          </p:cNvPr>
          <p:cNvSpPr>
            <a:spLocks noGrp="1"/>
          </p:cNvSpPr>
          <p:nvPr>
            <p:ph type="title"/>
          </p:nvPr>
        </p:nvSpPr>
        <p:spPr>
          <a:xfrm>
            <a:off x="457200" y="274638"/>
            <a:ext cx="8229600" cy="634082"/>
          </a:xfrm>
        </p:spPr>
        <p:txBody>
          <a:bodyPr wrap="square" anchor="ctr">
            <a:normAutofit fontScale="90000"/>
          </a:bodyPr>
          <a:lstStyle/>
          <a:p>
            <a:r>
              <a:rPr lang="en-GB" sz="3600" b="1" dirty="0"/>
              <a:t>Write the Plan: Target Audience</a:t>
            </a:r>
          </a:p>
        </p:txBody>
      </p:sp>
      <p:pic>
        <p:nvPicPr>
          <p:cNvPr id="1026" name="Picture 2" descr="Getting to know your audience: how and why you should - Further">
            <a:extLst>
              <a:ext uri="{FF2B5EF4-FFF2-40B4-BE49-F238E27FC236}">
                <a16:creationId xmlns:a16="http://schemas.microsoft.com/office/drawing/2014/main" id="{269DCC0C-5F91-44E5-AFA1-7A9B7ED851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3132" y="1772816"/>
            <a:ext cx="4038600" cy="2596242"/>
          </a:xfrm>
          <a:prstGeom prst="rect">
            <a:avLst/>
          </a:prstGeom>
          <a:solidFill>
            <a:srgbClr val="FFFFFF"/>
          </a:solidFill>
        </p:spPr>
      </p:pic>
      <p:sp>
        <p:nvSpPr>
          <p:cNvPr id="4" name="Content Placeholder 3">
            <a:extLst>
              <a:ext uri="{FF2B5EF4-FFF2-40B4-BE49-F238E27FC236}">
                <a16:creationId xmlns:a16="http://schemas.microsoft.com/office/drawing/2014/main" id="{366CCBFA-7251-47E6-BB89-982F055E32C7}"/>
              </a:ext>
            </a:extLst>
          </p:cNvPr>
          <p:cNvSpPr>
            <a:spLocks noGrp="1"/>
          </p:cNvSpPr>
          <p:nvPr>
            <p:ph sz="half" idx="2"/>
          </p:nvPr>
        </p:nvSpPr>
        <p:spPr>
          <a:xfrm>
            <a:off x="4648200" y="1484784"/>
            <a:ext cx="4038600" cy="3672408"/>
          </a:xfrm>
        </p:spPr>
        <p:txBody>
          <a:bodyPr wrap="square" anchor="t">
            <a:normAutofit/>
          </a:bodyPr>
          <a:lstStyle/>
          <a:p>
            <a:pPr>
              <a:lnSpc>
                <a:spcPct val="90000"/>
              </a:lnSpc>
            </a:pPr>
            <a:r>
              <a:rPr lang="en-GB" sz="2000" dirty="0"/>
              <a:t>What framework defines how the engagement will operate.</a:t>
            </a:r>
          </a:p>
          <a:p>
            <a:pPr>
              <a:lnSpc>
                <a:spcPct val="90000"/>
              </a:lnSpc>
            </a:pPr>
            <a:r>
              <a:rPr lang="en-GB" sz="2000" dirty="0"/>
              <a:t>How many people will the engagement serve?</a:t>
            </a:r>
          </a:p>
          <a:p>
            <a:pPr>
              <a:lnSpc>
                <a:spcPct val="90000"/>
              </a:lnSpc>
            </a:pPr>
            <a:r>
              <a:rPr lang="en-GB" sz="2000" dirty="0"/>
              <a:t>Who are the key facilitators of the engagement?</a:t>
            </a:r>
          </a:p>
          <a:p>
            <a:pPr>
              <a:lnSpc>
                <a:spcPct val="90000"/>
              </a:lnSpc>
            </a:pPr>
            <a:r>
              <a:rPr lang="en-GB" sz="2000" dirty="0"/>
              <a:t>What type of result do you want to see.</a:t>
            </a:r>
          </a:p>
          <a:p>
            <a:pPr>
              <a:lnSpc>
                <a:spcPct val="90000"/>
              </a:lnSpc>
            </a:pPr>
            <a:r>
              <a:rPr lang="en-GB" sz="2000" dirty="0"/>
              <a:t>What type of training program will be in place to train community members.</a:t>
            </a:r>
          </a:p>
        </p:txBody>
      </p:sp>
      <p:sp>
        <p:nvSpPr>
          <p:cNvPr id="5" name="Date Placeholder 4">
            <a:extLst>
              <a:ext uri="{FF2B5EF4-FFF2-40B4-BE49-F238E27FC236}">
                <a16:creationId xmlns:a16="http://schemas.microsoft.com/office/drawing/2014/main" id="{671B441A-7265-4B42-A626-A46C48B0C2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3E4AA498-AEB3-4601-BAD4-6139C4FC466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73418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8420-BFB4-437F-8B3F-6E5C745CB1C0}"/>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Write the Plan: Creation of Timeline</a:t>
            </a:r>
          </a:p>
        </p:txBody>
      </p:sp>
      <p:sp>
        <p:nvSpPr>
          <p:cNvPr id="4" name="Content Placeholder 3">
            <a:extLst>
              <a:ext uri="{FF2B5EF4-FFF2-40B4-BE49-F238E27FC236}">
                <a16:creationId xmlns:a16="http://schemas.microsoft.com/office/drawing/2014/main" id="{D5FFBFFC-2BCF-4750-A21C-41062537230C}"/>
              </a:ext>
            </a:extLst>
          </p:cNvPr>
          <p:cNvSpPr>
            <a:spLocks noGrp="1"/>
          </p:cNvSpPr>
          <p:nvPr>
            <p:ph sz="half" idx="2"/>
          </p:nvPr>
        </p:nvSpPr>
        <p:spPr>
          <a:xfrm>
            <a:off x="4648199" y="1600201"/>
            <a:ext cx="4343401" cy="3628999"/>
          </a:xfrm>
        </p:spPr>
        <p:txBody>
          <a:bodyPr wrap="square" anchor="t">
            <a:normAutofit/>
          </a:bodyPr>
          <a:lstStyle/>
          <a:p>
            <a:pPr>
              <a:lnSpc>
                <a:spcPct val="90000"/>
              </a:lnSpc>
            </a:pPr>
            <a:r>
              <a:rPr lang="en-GB" sz="2000" dirty="0"/>
              <a:t>The timeline is a significant tool for tracking and monitoring progress in community engagement.</a:t>
            </a:r>
          </a:p>
          <a:p>
            <a:pPr>
              <a:lnSpc>
                <a:spcPct val="90000"/>
              </a:lnSpc>
            </a:pPr>
            <a:r>
              <a:rPr lang="en-GB" sz="2000" dirty="0"/>
              <a:t>It is essential in plotting how the resources like time and money are spent on an engagement.</a:t>
            </a:r>
          </a:p>
          <a:p>
            <a:pPr>
              <a:lnSpc>
                <a:spcPct val="90000"/>
              </a:lnSpc>
            </a:pPr>
            <a:r>
              <a:rPr lang="en-GB" sz="2000" dirty="0"/>
              <a:t>It is significant in mapping impacts through the life cycle of the engagement process.</a:t>
            </a:r>
          </a:p>
          <a:p>
            <a:pPr>
              <a:lnSpc>
                <a:spcPct val="90000"/>
              </a:lnSpc>
            </a:pPr>
            <a:r>
              <a:rPr lang="en-GB" sz="2000" dirty="0"/>
              <a:t>It is also important in projecting success against time.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D31FA962-6D32-477D-BB34-7E46B3412F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2F521B8C-D6AD-4ACD-B50C-5E99CD2A0E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a:t>
            </a:fld>
            <a:endParaRPr lang="en-GB" altLang="en-US"/>
          </a:p>
        </p:txBody>
      </p:sp>
      <p:pic>
        <p:nvPicPr>
          <p:cNvPr id="15" name="Picture 14" descr="Diagram&#10;&#10;Description automatically generated">
            <a:extLst>
              <a:ext uri="{FF2B5EF4-FFF2-40B4-BE49-F238E27FC236}">
                <a16:creationId xmlns:a16="http://schemas.microsoft.com/office/drawing/2014/main" id="{2130525D-ADCB-492B-9A72-901BABBBC5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9" y="1412776"/>
            <a:ext cx="4495801" cy="3989040"/>
          </a:xfrm>
          <a:prstGeom prst="rect">
            <a:avLst/>
          </a:prstGeom>
        </p:spPr>
      </p:pic>
    </p:spTree>
    <p:extLst>
      <p:ext uri="{BB962C8B-B14F-4D97-AF65-F5344CB8AC3E}">
        <p14:creationId xmlns:p14="http://schemas.microsoft.com/office/powerpoint/2010/main" val="106221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C95C-6D59-4FE3-BC1B-3AEF41DF38AB}"/>
              </a:ext>
            </a:extLst>
          </p:cNvPr>
          <p:cNvSpPr>
            <a:spLocks noGrp="1"/>
          </p:cNvSpPr>
          <p:nvPr>
            <p:ph type="title"/>
          </p:nvPr>
        </p:nvSpPr>
        <p:spPr>
          <a:xfrm>
            <a:off x="92074" y="278163"/>
            <a:ext cx="9051925" cy="918589"/>
          </a:xfrm>
        </p:spPr>
        <p:txBody>
          <a:bodyPr/>
          <a:lstStyle/>
          <a:p>
            <a:r>
              <a:rPr lang="en-GB" sz="3200" b="1" dirty="0"/>
              <a:t>Write the Plan: Examine Community Assets</a:t>
            </a:r>
          </a:p>
        </p:txBody>
      </p:sp>
      <p:pic>
        <p:nvPicPr>
          <p:cNvPr id="8" name="Content Placeholder 7" descr="A picture containing diagram&#10;&#10;Description automatically generated">
            <a:extLst>
              <a:ext uri="{FF2B5EF4-FFF2-40B4-BE49-F238E27FC236}">
                <a16:creationId xmlns:a16="http://schemas.microsoft.com/office/drawing/2014/main" id="{E14321CF-F67A-46F1-B297-20AACB4CC8D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829" y="2000345"/>
            <a:ext cx="4038600" cy="2857309"/>
          </a:xfrm>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378821" y="1340768"/>
            <a:ext cx="4330824" cy="3989040"/>
          </a:xfrm>
        </p:spPr>
        <p:txBody>
          <a:bodyPr/>
          <a:lstStyle/>
          <a:p>
            <a:r>
              <a:rPr lang="en-GB" sz="2000" dirty="0"/>
              <a:t>Assess the community assets, determine what assets are in-house and what you need from outside.</a:t>
            </a:r>
          </a:p>
          <a:p>
            <a:r>
              <a:rPr lang="en-GB" sz="2000" dirty="0"/>
              <a:t>Build a team from community members and network partners.</a:t>
            </a:r>
          </a:p>
          <a:p>
            <a:r>
              <a:rPr lang="en-GB" sz="2000" dirty="0"/>
              <a:t>Collaborate with partners to strengthen the bond and bridge the gap between the community and the organisation.</a:t>
            </a:r>
          </a:p>
          <a:p>
            <a:r>
              <a:rPr lang="en-GB" sz="2000" dirty="0"/>
              <a:t>Define how knowledge and information will be shared.</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dirty="0"/>
          </a:p>
        </p:txBody>
      </p:sp>
    </p:spTree>
    <p:extLst>
      <p:ext uri="{BB962C8B-B14F-4D97-AF65-F5344CB8AC3E}">
        <p14:creationId xmlns:p14="http://schemas.microsoft.com/office/powerpoint/2010/main" val="56040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CF2-EC80-4E48-A2DF-1B86CEC73B26}"/>
              </a:ext>
            </a:extLst>
          </p:cNvPr>
          <p:cNvSpPr>
            <a:spLocks noGrp="1"/>
          </p:cNvSpPr>
          <p:nvPr>
            <p:ph type="title"/>
          </p:nvPr>
        </p:nvSpPr>
        <p:spPr>
          <a:xfrm>
            <a:off x="107504" y="274638"/>
            <a:ext cx="8579296" cy="699537"/>
          </a:xfrm>
        </p:spPr>
        <p:txBody>
          <a:bodyPr/>
          <a:lstStyle/>
          <a:p>
            <a:r>
              <a:rPr lang="en-GB" sz="3600" b="1" dirty="0"/>
              <a:t>The Guide to Effective Implementation</a:t>
            </a:r>
          </a:p>
        </p:txBody>
      </p:sp>
      <p:sp>
        <p:nvSpPr>
          <p:cNvPr id="4" name="Content Placeholder 3">
            <a:extLst>
              <a:ext uri="{FF2B5EF4-FFF2-40B4-BE49-F238E27FC236}">
                <a16:creationId xmlns:a16="http://schemas.microsoft.com/office/drawing/2014/main" id="{4F2CD597-5E22-4673-A7F9-FAA55440FB01}"/>
              </a:ext>
            </a:extLst>
          </p:cNvPr>
          <p:cNvSpPr>
            <a:spLocks noGrp="1"/>
          </p:cNvSpPr>
          <p:nvPr>
            <p:ph sz="half" idx="2"/>
          </p:nvPr>
        </p:nvSpPr>
        <p:spPr>
          <a:xfrm>
            <a:off x="4716016" y="1300917"/>
            <a:ext cx="4316288" cy="3712259"/>
          </a:xfrm>
        </p:spPr>
        <p:txBody>
          <a:bodyPr/>
          <a:lstStyle/>
          <a:p>
            <a:r>
              <a:rPr lang="en-GB" sz="2000" dirty="0"/>
              <a:t>The bedrock of any community engagement process starts with research into the barriers and planning system.</a:t>
            </a:r>
          </a:p>
          <a:p>
            <a:r>
              <a:rPr lang="en-GB" sz="2000" dirty="0"/>
              <a:t>Review of finding and recommendation on inclusion and empowerment.</a:t>
            </a:r>
          </a:p>
          <a:p>
            <a:r>
              <a:rPr lang="en-GB" sz="2000" dirty="0"/>
              <a:t>Utilise the available engagement tools and techniques.</a:t>
            </a:r>
          </a:p>
          <a:p>
            <a:r>
              <a:rPr lang="en-GB" sz="2000" dirty="0"/>
              <a:t>Communicate the benefits through empirical evidence.</a:t>
            </a:r>
          </a:p>
        </p:txBody>
      </p:sp>
      <p:sp>
        <p:nvSpPr>
          <p:cNvPr id="5" name="Date Placeholder 4">
            <a:extLst>
              <a:ext uri="{FF2B5EF4-FFF2-40B4-BE49-F238E27FC236}">
                <a16:creationId xmlns:a16="http://schemas.microsoft.com/office/drawing/2014/main" id="{E1953E2D-36FC-4CBF-99B1-8C8F9A212F70}"/>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0D80AC23-07CC-41BD-B614-A04EADA29CA9}"/>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dirty="0"/>
          </a:p>
        </p:txBody>
      </p:sp>
      <p:pic>
        <p:nvPicPr>
          <p:cNvPr id="10" name="Picture 9" descr="Diagram, bubble chart&#10;&#10;Description automatically generated">
            <a:extLst>
              <a:ext uri="{FF2B5EF4-FFF2-40B4-BE49-F238E27FC236}">
                <a16:creationId xmlns:a16="http://schemas.microsoft.com/office/drawing/2014/main" id="{39E46F00-3F2B-4F47-A94D-1208B1414C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73035"/>
            <a:ext cx="4211960" cy="4256166"/>
          </a:xfrm>
          <a:prstGeom prst="rect">
            <a:avLst/>
          </a:prstGeom>
        </p:spPr>
      </p:pic>
    </p:spTree>
    <p:extLst>
      <p:ext uri="{BB962C8B-B14F-4D97-AF65-F5344CB8AC3E}">
        <p14:creationId xmlns:p14="http://schemas.microsoft.com/office/powerpoint/2010/main" val="64786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ogram Implementation Model | World Vision">
            <a:extLst>
              <a:ext uri="{FF2B5EF4-FFF2-40B4-BE49-F238E27FC236}">
                <a16:creationId xmlns:a16="http://schemas.microsoft.com/office/drawing/2014/main" id="{D15CD031-1D94-4E1E-9CA1-371F82BE503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0" y="1592797"/>
            <a:ext cx="4038600" cy="2520280"/>
          </a:xfrm>
          <a:prstGeom prst="rect">
            <a:avLst/>
          </a:prstGeom>
          <a:solidFill>
            <a:srgbClr val="FFFFFF"/>
          </a:solidFill>
        </p:spPr>
      </p:pic>
      <p:sp>
        <p:nvSpPr>
          <p:cNvPr id="4" name="Content Placeholder 3">
            <a:extLst>
              <a:ext uri="{FF2B5EF4-FFF2-40B4-BE49-F238E27FC236}">
                <a16:creationId xmlns:a16="http://schemas.microsoft.com/office/drawing/2014/main" id="{3F117AE3-380B-471C-89BA-10D41059C26D}"/>
              </a:ext>
            </a:extLst>
          </p:cNvPr>
          <p:cNvSpPr>
            <a:spLocks noGrp="1"/>
          </p:cNvSpPr>
          <p:nvPr>
            <p:ph sz="half" idx="2"/>
          </p:nvPr>
        </p:nvSpPr>
        <p:spPr>
          <a:xfrm>
            <a:off x="4283968" y="1412776"/>
            <a:ext cx="4402832" cy="3744415"/>
          </a:xfrm>
        </p:spPr>
        <p:txBody>
          <a:bodyPr wrap="square" anchor="t">
            <a:normAutofit/>
          </a:bodyPr>
          <a:lstStyle/>
          <a:p>
            <a:pPr>
              <a:lnSpc>
                <a:spcPct val="90000"/>
              </a:lnSpc>
            </a:pPr>
            <a:r>
              <a:rPr lang="en-GB" sz="2000" dirty="0"/>
              <a:t>Strike a balance between local needs and public infrastructure during the planning.</a:t>
            </a:r>
          </a:p>
          <a:p>
            <a:pPr>
              <a:lnSpc>
                <a:spcPct val="90000"/>
              </a:lnSpc>
            </a:pPr>
            <a:r>
              <a:rPr lang="en-GB" sz="2000" dirty="0"/>
              <a:t>Practically identify the cause of exclusion from the planning process.</a:t>
            </a:r>
          </a:p>
          <a:p>
            <a:pPr>
              <a:lnSpc>
                <a:spcPct val="90000"/>
              </a:lnSpc>
            </a:pPr>
            <a:r>
              <a:rPr lang="en-GB" sz="2000" dirty="0"/>
              <a:t>Identify issues for discussion and set the agenda for them to be addressed.</a:t>
            </a:r>
          </a:p>
          <a:p>
            <a:pPr>
              <a:lnSpc>
                <a:spcPct val="90000"/>
              </a:lnSpc>
            </a:pPr>
            <a:r>
              <a:rPr lang="en-GB" sz="2000" dirty="0"/>
              <a:t>Develop a bespoke framework to navigate the engagement process.</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400BF392-5361-4622-B16D-55A1B07108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B0E13791-D71C-48B5-B14D-E83EA009EAA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427114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ommunity Opinions - Home | Facebook">
            <a:extLst>
              <a:ext uri="{FF2B5EF4-FFF2-40B4-BE49-F238E27FC236}">
                <a16:creationId xmlns:a16="http://schemas.microsoft.com/office/drawing/2014/main" id="{1FF79971-9EC9-4FCA-B8A1-806EF447B7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764704"/>
            <a:ext cx="3989040" cy="3989040"/>
          </a:xfrm>
          <a:prstGeom prst="rect">
            <a:avLst/>
          </a:prstGeom>
          <a:solidFill>
            <a:srgbClr val="FFFFFF"/>
          </a:solidFill>
        </p:spPr>
      </p:pic>
      <p:sp>
        <p:nvSpPr>
          <p:cNvPr id="4" name="Content Placeholder 3">
            <a:extLst>
              <a:ext uri="{FF2B5EF4-FFF2-40B4-BE49-F238E27FC236}">
                <a16:creationId xmlns:a16="http://schemas.microsoft.com/office/drawing/2014/main" id="{06383BB8-5CE9-4992-AA61-F8E4C52924D7}"/>
              </a:ext>
            </a:extLst>
          </p:cNvPr>
          <p:cNvSpPr>
            <a:spLocks noGrp="1"/>
          </p:cNvSpPr>
          <p:nvPr>
            <p:ph sz="half" idx="2"/>
          </p:nvPr>
        </p:nvSpPr>
        <p:spPr>
          <a:xfrm>
            <a:off x="4682455" y="908720"/>
            <a:ext cx="4038600" cy="3989040"/>
          </a:xfrm>
        </p:spPr>
        <p:txBody>
          <a:bodyPr wrap="square" anchor="t">
            <a:normAutofit/>
          </a:bodyPr>
          <a:lstStyle/>
          <a:p>
            <a:pPr>
              <a:lnSpc>
                <a:spcPct val="90000"/>
              </a:lnSpc>
            </a:pPr>
            <a:r>
              <a:rPr lang="en-GB" sz="2000" dirty="0"/>
              <a:t>Test ideas and opinions from the consultation and surveys.</a:t>
            </a:r>
          </a:p>
          <a:p>
            <a:pPr>
              <a:lnSpc>
                <a:spcPct val="90000"/>
              </a:lnSpc>
            </a:pPr>
            <a:r>
              <a:rPr lang="en-GB" sz="2000" dirty="0"/>
              <a:t>Evaluate the responses from the stakeholders for improvement.</a:t>
            </a:r>
          </a:p>
          <a:p>
            <a:pPr>
              <a:lnSpc>
                <a:spcPct val="90000"/>
              </a:lnSpc>
            </a:pPr>
            <a:r>
              <a:rPr lang="en-GB" sz="2000" dirty="0"/>
              <a:t>Evaluate the perception of the system.</a:t>
            </a:r>
          </a:p>
          <a:p>
            <a:pPr>
              <a:lnSpc>
                <a:spcPct val="90000"/>
              </a:lnSpc>
            </a:pPr>
            <a:r>
              <a:rPr lang="en-GB" sz="2000" dirty="0"/>
              <a:t>Ensure that professional support is gained across the board.</a:t>
            </a:r>
          </a:p>
          <a:p>
            <a:pPr>
              <a:lnSpc>
                <a:spcPct val="90000"/>
              </a:lnSpc>
            </a:pPr>
            <a:r>
              <a:rPr lang="en-GB" sz="2000" dirty="0"/>
              <a:t>Reflect on concerns about practical implications.</a:t>
            </a:r>
          </a:p>
        </p:txBody>
      </p:sp>
      <p:sp>
        <p:nvSpPr>
          <p:cNvPr id="5" name="Date Placeholder 4">
            <a:extLst>
              <a:ext uri="{FF2B5EF4-FFF2-40B4-BE49-F238E27FC236}">
                <a16:creationId xmlns:a16="http://schemas.microsoft.com/office/drawing/2014/main" id="{2E031489-28D8-4699-A002-14751D658FA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3CE2A59E-0680-4CE8-AB60-3F4A86F9C37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111272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rawing of a cartoon character&#10;&#10;Description automatically generated">
            <a:extLst>
              <a:ext uri="{FF2B5EF4-FFF2-40B4-BE49-F238E27FC236}">
                <a16:creationId xmlns:a16="http://schemas.microsoft.com/office/drawing/2014/main" id="{E4DFC405-DC72-4A29-87C7-EA1D19573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4038600" cy="2976621"/>
          </a:xfrm>
          <a:prstGeom prst="rect">
            <a:avLst/>
          </a:prstGeom>
          <a:noFill/>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648202" y="980728"/>
            <a:ext cx="4038600" cy="3989040"/>
          </a:xfrm>
        </p:spPr>
        <p:txBody>
          <a:bodyPr wrap="square" anchor="t">
            <a:normAutofit/>
          </a:bodyPr>
          <a:lstStyle/>
          <a:p>
            <a:pPr>
              <a:lnSpc>
                <a:spcPct val="90000"/>
              </a:lnSpc>
            </a:pPr>
            <a:r>
              <a:rPr lang="en-GB" sz="1800" dirty="0"/>
              <a:t>Encourage everyone to get involved in the activities to make a difference.</a:t>
            </a:r>
          </a:p>
          <a:p>
            <a:pPr>
              <a:lnSpc>
                <a:spcPct val="90000"/>
              </a:lnSpc>
            </a:pPr>
            <a:r>
              <a:rPr lang="en-GB" sz="1800" dirty="0"/>
              <a:t>Figure out strategies to manage expectations.</a:t>
            </a:r>
          </a:p>
          <a:p>
            <a:pPr>
              <a:lnSpc>
                <a:spcPct val="90000"/>
              </a:lnSpc>
            </a:pPr>
            <a:r>
              <a:rPr lang="en-GB" sz="1800" dirty="0"/>
              <a:t>Have a policy document that describes the pathway for collaboration and inclusive planning: respect, trust, confidence, transparency, commitment, diversity and fairness.</a:t>
            </a:r>
          </a:p>
          <a:p>
            <a:pPr>
              <a:lnSpc>
                <a:spcPct val="90000"/>
              </a:lnSpc>
            </a:pPr>
            <a:r>
              <a:rPr lang="en-GB" sz="1800" dirty="0"/>
              <a:t>Encourage effective communication and feedback.</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08/08/2021</a:t>
            </a:fld>
            <a:endParaRPr lang="en-GB" altLang="en-US" sz="90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8190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16BC7-096F-4AF5-BD2E-638F6AA05888}"/>
              </a:ext>
            </a:extLst>
          </p:cNvPr>
          <p:cNvSpPr>
            <a:spLocks noGrp="1"/>
          </p:cNvSpPr>
          <p:nvPr>
            <p:ph type="title"/>
          </p:nvPr>
        </p:nvSpPr>
        <p:spPr>
          <a:xfrm>
            <a:off x="250825" y="476672"/>
            <a:ext cx="8229600" cy="1143000"/>
          </a:xfrm>
        </p:spPr>
        <p:txBody>
          <a:bodyPr/>
          <a:lstStyle/>
          <a:p>
            <a:r>
              <a:rPr lang="en-GB" sz="3600" b="1" dirty="0"/>
              <a:t>Conclusion</a:t>
            </a:r>
          </a:p>
        </p:txBody>
      </p:sp>
      <p:sp>
        <p:nvSpPr>
          <p:cNvPr id="4" name="Content Placeholder 3">
            <a:extLst>
              <a:ext uri="{FF2B5EF4-FFF2-40B4-BE49-F238E27FC236}">
                <a16:creationId xmlns:a16="http://schemas.microsoft.com/office/drawing/2014/main" id="{1071004A-B4AF-4085-BFB1-1837F6E0B7F8}"/>
              </a:ext>
            </a:extLst>
          </p:cNvPr>
          <p:cNvSpPr>
            <a:spLocks noGrp="1"/>
          </p:cNvSpPr>
          <p:nvPr>
            <p:ph sz="half" idx="2"/>
          </p:nvPr>
        </p:nvSpPr>
        <p:spPr>
          <a:xfrm>
            <a:off x="837928" y="1952626"/>
            <a:ext cx="7848872" cy="1476374"/>
          </a:xfrm>
        </p:spPr>
        <p:txBody>
          <a:bodyPr/>
          <a:lstStyle/>
          <a:p>
            <a:pPr marL="0" indent="0">
              <a:buNone/>
            </a:pPr>
            <a:r>
              <a:rPr lang="en-GB" sz="2000" dirty="0"/>
              <a:t>Meeting community expectation through active engagement is fulfilling and most rewarding if implemented with strategies that works. </a:t>
            </a:r>
          </a:p>
        </p:txBody>
      </p:sp>
      <p:sp>
        <p:nvSpPr>
          <p:cNvPr id="5" name="Date Placeholder 4">
            <a:extLst>
              <a:ext uri="{FF2B5EF4-FFF2-40B4-BE49-F238E27FC236}">
                <a16:creationId xmlns:a16="http://schemas.microsoft.com/office/drawing/2014/main" id="{3CCDC0B3-5200-4689-B944-CE31FE18EAB3}"/>
              </a:ext>
            </a:extLst>
          </p:cNvPr>
          <p:cNvSpPr>
            <a:spLocks noGrp="1"/>
          </p:cNvSpPr>
          <p:nvPr>
            <p:ph type="dt" sz="half" idx="10"/>
          </p:nvPr>
        </p:nvSpPr>
        <p:spPr/>
        <p:txBody>
          <a:bodyPr/>
          <a:lstStyle/>
          <a:p>
            <a:pPr>
              <a:defRPr/>
            </a:pPr>
            <a:fld id="{F7614AD2-EBEE-4B9C-B8EB-7B45076136C4}" type="datetime1">
              <a:rPr lang="en-GB" altLang="en-US" smtClean="0"/>
              <a:pPr>
                <a:defRPr/>
              </a:pPr>
              <a:t>08/08/2021</a:t>
            </a:fld>
            <a:endParaRPr lang="en-GB" altLang="en-US" dirty="0"/>
          </a:p>
        </p:txBody>
      </p:sp>
      <p:sp>
        <p:nvSpPr>
          <p:cNvPr id="6" name="Slide Number Placeholder 5">
            <a:extLst>
              <a:ext uri="{FF2B5EF4-FFF2-40B4-BE49-F238E27FC236}">
                <a16:creationId xmlns:a16="http://schemas.microsoft.com/office/drawing/2014/main" id="{28F8B00C-98BC-4A01-8B2E-AA8E965947EB}"/>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dirty="0"/>
          </a:p>
        </p:txBody>
      </p:sp>
    </p:spTree>
    <p:extLst>
      <p:ext uri="{BB962C8B-B14F-4D97-AF65-F5344CB8AC3E}">
        <p14:creationId xmlns:p14="http://schemas.microsoft.com/office/powerpoint/2010/main" val="2997702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08/08/2021</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921</Words>
  <Application>Microsoft Office PowerPoint</Application>
  <PresentationFormat>On-screen Show (4:3)</PresentationFormat>
  <Paragraphs>125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Myriad Pro</vt:lpstr>
      <vt:lpstr>Verdana</vt:lpstr>
      <vt:lpstr>20140311PresentationUWTSDTemplate</vt:lpstr>
      <vt:lpstr>Week 9   The Practicality of Implementing Long-term Approaches </vt:lpstr>
      <vt:lpstr>PowerPoint Presentation</vt:lpstr>
      <vt:lpstr>PowerPoint Presentation</vt:lpstr>
      <vt:lpstr>Introduction</vt:lpstr>
      <vt:lpstr>Write the Plan: The Concept</vt:lpstr>
      <vt:lpstr>Write the Plan: Mission and Vision</vt:lpstr>
      <vt:lpstr>Write the Plan: Objective</vt:lpstr>
      <vt:lpstr>Write the Plan: Community Mapping</vt:lpstr>
      <vt:lpstr>Write the Plan: Define the type of Engagement</vt:lpstr>
      <vt:lpstr>10 minutes break! Due back at 10:10</vt:lpstr>
      <vt:lpstr>Write the Plan: Target Audience</vt:lpstr>
      <vt:lpstr>Write the Plan: Creation of Timeline</vt:lpstr>
      <vt:lpstr>Write the Plan: Examine Community Assets</vt:lpstr>
      <vt:lpstr>The Guide to Effective Implementation</vt:lpstr>
      <vt:lpstr>PowerPoint Presentation</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  The Practicality of Implementing Long Term Approaches</dc:title>
  <dc:creator>Molly</dc:creator>
  <cp:lastModifiedBy>Molly Jack</cp:lastModifiedBy>
  <cp:revision>25</cp:revision>
  <dcterms:created xsi:type="dcterms:W3CDTF">2020-11-30T16:21:07Z</dcterms:created>
  <dcterms:modified xsi:type="dcterms:W3CDTF">2021-08-08T15:32:34Z</dcterms:modified>
</cp:coreProperties>
</file>