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4"/>
  </p:sldMasterIdLst>
  <p:sldIdLst>
    <p:sldId id="257" r:id="rId5"/>
    <p:sldId id="300" r:id="rId6"/>
    <p:sldId id="302" r:id="rId7"/>
    <p:sldId id="303" r:id="rId8"/>
    <p:sldId id="270" r:id="rId9"/>
    <p:sldId id="299" r:id="rId10"/>
    <p:sldId id="304" r:id="rId11"/>
    <p:sldId id="305" r:id="rId12"/>
    <p:sldId id="30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44529"/>
    <a:srgbClr val="2B3922"/>
    <a:srgbClr val="2E3722"/>
    <a:srgbClr val="FCF7F1"/>
    <a:srgbClr val="B8D233"/>
    <a:srgbClr val="5CC6D6"/>
    <a:srgbClr val="F8D22F"/>
    <a:srgbClr val="F03F2B"/>
    <a:srgbClr val="3488A0"/>
    <a:srgbClr val="5790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19" autoAdjust="0"/>
  </p:normalViewPr>
  <p:slideViewPr>
    <p:cSldViewPr snapToGrid="0">
      <p:cViewPr varScale="1">
        <p:scale>
          <a:sx n="66" d="100"/>
          <a:sy n="66" d="100"/>
        </p:scale>
        <p:origin x="90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11/17/2020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770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3708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11/17/2020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60714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4672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11/17/2020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9960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11/17/2020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7413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11/17/2020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72471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11/17/2020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8602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11/17/2020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7822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1577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65" r:id="rId5"/>
    <p:sldLayoutId id="2147483671" r:id="rId6"/>
    <p:sldLayoutId id="2147483672" r:id="rId7"/>
    <p:sldLayoutId id="2147483662" r:id="rId8"/>
    <p:sldLayoutId id="2147483663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www.ted.com/talks/anna_post_how_to_set_the_table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g374UymUv4I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ationalgeographic.com/history/magazine/2017/03-04/table-manners-renaissance-catherine-de-medici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bstract image">
            <a:extLst>
              <a:ext uri="{FF2B5EF4-FFF2-40B4-BE49-F238E27FC236}">
                <a16:creationId xmlns:a16="http://schemas.microsoft.com/office/drawing/2014/main" id="{8045422F-7258-40AC-BD2E-2469AA44892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82" name="Rectangle 81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5067" y="1808532"/>
            <a:ext cx="5452527" cy="3240936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61010" y="1975104"/>
            <a:ext cx="5120640" cy="2907792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61009" y="1975104"/>
            <a:ext cx="5120640" cy="2011261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schemeClr val="tx1"/>
                </a:solidFill>
              </a:rPr>
              <a:t>Etiquette, elbows and other things…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722DDC-8EEE-4A06-8DFE-B44871EAA2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61011" y="4152936"/>
            <a:ext cx="5120640" cy="402707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 dirty="0">
                <a:solidFill>
                  <a:schemeClr val="tx1"/>
                </a:solidFill>
              </a:rPr>
              <a:t>   </a:t>
            </a:r>
            <a:r>
              <a:rPr lang="en-US" sz="2000" dirty="0">
                <a:solidFill>
                  <a:schemeClr val="tx1"/>
                </a:solidFill>
              </a:rPr>
              <a:t>Dining in style…?</a:t>
            </a: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42807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6236" y="410818"/>
            <a:ext cx="10458964" cy="1046922"/>
          </a:xfrm>
        </p:spPr>
        <p:txBody>
          <a:bodyPr>
            <a:noAutofit/>
          </a:bodyPr>
          <a:lstStyle/>
          <a:p>
            <a:r>
              <a:rPr lang="en-US" sz="2800" b="1" dirty="0"/>
              <a:t>Anna Post – how to set the table…</a:t>
            </a:r>
            <a:endParaRPr lang="en-US" sz="32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8BA938-F783-4E4C-9A6A-41D8B63D5A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98971" y="1457739"/>
            <a:ext cx="3318243" cy="4837043"/>
          </a:xfrm>
        </p:spPr>
        <p:txBody>
          <a:bodyPr>
            <a:normAutofit/>
          </a:bodyPr>
          <a:lstStyle/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85F3E2-C4EC-4590-ABAD-BBA4DEEEBD21}"/>
              </a:ext>
            </a:extLst>
          </p:cNvPr>
          <p:cNvSpPr txBox="1"/>
          <p:nvPr/>
        </p:nvSpPr>
        <p:spPr>
          <a:xfrm>
            <a:off x="8258629" y="1535336"/>
            <a:ext cx="2866571" cy="18466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https://www.ted.com/talks/anna_post_how_to_set_the_table</a:t>
            </a:r>
            <a:endParaRPr lang="en-GB" sz="2400" dirty="0">
              <a:solidFill>
                <a:srgbClr val="FF0000"/>
              </a:solidFill>
            </a:endParaRP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3F752C8-774D-41C9-A5E2-B491225581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19" y="1318777"/>
            <a:ext cx="7331135" cy="49760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93005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9115" y="410818"/>
            <a:ext cx="10714383" cy="822896"/>
          </a:xfrm>
        </p:spPr>
        <p:txBody>
          <a:bodyPr>
            <a:noAutofit/>
          </a:bodyPr>
          <a:lstStyle/>
          <a:p>
            <a:br>
              <a:rPr lang="en-US" sz="3200" b="1" dirty="0">
                <a:solidFill>
                  <a:srgbClr val="FF0000"/>
                </a:solidFill>
              </a:rPr>
            </a:br>
            <a:r>
              <a:rPr lang="en-US" sz="3200" b="1" dirty="0">
                <a:solidFill>
                  <a:srgbClr val="FF0000"/>
                </a:solidFill>
              </a:rPr>
              <a:t>How to set the table - questions?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35F35A-4E52-44CF-B4EB-2E2776FE7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115" y="1524000"/>
            <a:ext cx="10714383" cy="4923181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000" b="1" dirty="0"/>
              <a:t>When would you not need to use a table mat or placemat? </a:t>
            </a:r>
            <a:endParaRPr lang="en-GB" sz="2000" b="1" dirty="0">
              <a:solidFill>
                <a:srgbClr val="FF0000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000" b="1" dirty="0"/>
              <a:t>Always eat from </a:t>
            </a:r>
            <a:r>
              <a:rPr lang="en-GB" sz="2000" b="1" dirty="0">
                <a:solidFill>
                  <a:srgbClr val="FF0000"/>
                </a:solidFill>
              </a:rPr>
              <a:t>………………..</a:t>
            </a:r>
            <a:r>
              <a:rPr lang="en-GB" sz="2000" b="1" dirty="0"/>
              <a:t> to </a:t>
            </a:r>
            <a:r>
              <a:rPr lang="en-GB" sz="2000" b="1" dirty="0">
                <a:solidFill>
                  <a:srgbClr val="FF0000"/>
                </a:solidFill>
              </a:rPr>
              <a:t>…………………..</a:t>
            </a:r>
            <a:r>
              <a:rPr lang="en-GB" sz="2000" b="1" dirty="0"/>
              <a:t> ?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b="1" dirty="0"/>
              <a:t>Which side does the knife go on? </a:t>
            </a:r>
            <a:endParaRPr lang="en-GB" sz="2000" b="1" dirty="0">
              <a:solidFill>
                <a:srgbClr val="FF0000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000" b="1" dirty="0"/>
              <a:t>Which side does the fork go on? </a:t>
            </a:r>
            <a:endParaRPr lang="en-GB" sz="2000" b="1" dirty="0">
              <a:solidFill>
                <a:srgbClr val="FF0000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000" b="1" dirty="0"/>
              <a:t>What is the spoon on the far right for? </a:t>
            </a:r>
            <a:endParaRPr lang="en-GB" sz="2000" b="1" dirty="0">
              <a:solidFill>
                <a:srgbClr val="FF0000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000" b="1" dirty="0"/>
              <a:t>What is the other spoon for? </a:t>
            </a:r>
            <a:endParaRPr lang="en-GB" sz="2000" b="1" dirty="0">
              <a:solidFill>
                <a:srgbClr val="FF0000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000" b="1" dirty="0"/>
              <a:t>Why are there 2 knives and 2 forks? </a:t>
            </a:r>
            <a:endParaRPr lang="en-GB" sz="2000" b="1" dirty="0">
              <a:solidFill>
                <a:srgbClr val="FF0000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000" b="1" dirty="0"/>
              <a:t>Where does the bread plate go? </a:t>
            </a:r>
            <a:endParaRPr lang="en-GB" sz="2000" b="1" dirty="0">
              <a:solidFill>
                <a:srgbClr val="FF0000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000" b="1" dirty="0"/>
              <a:t>Where do the glasses go? </a:t>
            </a:r>
            <a:endParaRPr lang="en-GB" sz="2000" b="1" dirty="0">
              <a:solidFill>
                <a:srgbClr val="FF0000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000" b="1" dirty="0"/>
              <a:t>The napkin goes last – but where? </a:t>
            </a:r>
            <a:endParaRPr lang="en-GB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70694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9115" y="410818"/>
            <a:ext cx="10714383" cy="822896"/>
          </a:xfrm>
        </p:spPr>
        <p:txBody>
          <a:bodyPr>
            <a:noAutofit/>
          </a:bodyPr>
          <a:lstStyle/>
          <a:p>
            <a:br>
              <a:rPr lang="en-US" sz="3200" b="1" dirty="0"/>
            </a:br>
            <a:r>
              <a:rPr lang="en-US" sz="3200" b="1" dirty="0"/>
              <a:t>How to set the table - answers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35F35A-4E52-44CF-B4EB-2E2776FE7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115" y="1524000"/>
            <a:ext cx="10714383" cy="4923181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000" dirty="0"/>
              <a:t>When would you not need to use a table mat or placemat? </a:t>
            </a:r>
            <a:r>
              <a:rPr lang="en-GB" sz="2000" dirty="0">
                <a:solidFill>
                  <a:srgbClr val="FF0000"/>
                </a:solidFill>
              </a:rPr>
              <a:t>At a picnic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Always eat from </a:t>
            </a:r>
            <a:r>
              <a:rPr lang="en-GB" sz="2000" dirty="0">
                <a:solidFill>
                  <a:srgbClr val="FF0000"/>
                </a:solidFill>
              </a:rPr>
              <a:t>outside</a:t>
            </a:r>
            <a:r>
              <a:rPr lang="en-GB" sz="2000" dirty="0"/>
              <a:t> to </a:t>
            </a:r>
            <a:r>
              <a:rPr lang="en-GB" sz="2000" dirty="0">
                <a:solidFill>
                  <a:srgbClr val="FF0000"/>
                </a:solidFill>
              </a:rPr>
              <a:t>inside</a:t>
            </a:r>
            <a:r>
              <a:rPr lang="en-GB" sz="2000" dirty="0"/>
              <a:t> ?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Which side does the knife go on? </a:t>
            </a:r>
            <a:r>
              <a:rPr lang="en-GB" sz="2000" dirty="0">
                <a:solidFill>
                  <a:srgbClr val="FF0000"/>
                </a:solidFill>
              </a:rPr>
              <a:t>Right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Which side does the fork go on? </a:t>
            </a:r>
            <a:r>
              <a:rPr lang="en-GB" sz="2000" dirty="0">
                <a:solidFill>
                  <a:srgbClr val="FF0000"/>
                </a:solidFill>
              </a:rPr>
              <a:t>Left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What is the spoon on the far right for? </a:t>
            </a:r>
            <a:r>
              <a:rPr lang="en-GB" sz="2000" dirty="0">
                <a:solidFill>
                  <a:srgbClr val="FF0000"/>
                </a:solidFill>
              </a:rPr>
              <a:t>Soup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What is the other spoon for? </a:t>
            </a:r>
            <a:r>
              <a:rPr lang="en-GB" sz="2000" dirty="0">
                <a:solidFill>
                  <a:srgbClr val="FF0000"/>
                </a:solidFill>
              </a:rPr>
              <a:t>Dessert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Why are there 2 knives and 2 forks? </a:t>
            </a:r>
            <a:r>
              <a:rPr lang="en-GB" sz="2000" dirty="0">
                <a:solidFill>
                  <a:srgbClr val="FF0000"/>
                </a:solidFill>
              </a:rPr>
              <a:t>For starter course and main course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Where does the bread plate go? </a:t>
            </a:r>
            <a:r>
              <a:rPr lang="en-GB" sz="2000" dirty="0">
                <a:solidFill>
                  <a:srgbClr val="FF0000"/>
                </a:solidFill>
              </a:rPr>
              <a:t>Top left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Where do the glasses go? </a:t>
            </a:r>
            <a:r>
              <a:rPr lang="en-GB" sz="2000" dirty="0">
                <a:solidFill>
                  <a:srgbClr val="FF0000"/>
                </a:solidFill>
              </a:rPr>
              <a:t>Top right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The napkin goes last – but where? </a:t>
            </a:r>
            <a:r>
              <a:rPr lang="en-GB" sz="2000" dirty="0">
                <a:solidFill>
                  <a:srgbClr val="FF0000"/>
                </a:solidFill>
              </a:rPr>
              <a:t>On the left – over or under plate</a:t>
            </a:r>
          </a:p>
        </p:txBody>
      </p:sp>
    </p:spTree>
    <p:extLst>
      <p:ext uri="{BB962C8B-B14F-4D97-AF65-F5344CB8AC3E}">
        <p14:creationId xmlns:p14="http://schemas.microsoft.com/office/powerpoint/2010/main" val="30585784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6236" y="410818"/>
            <a:ext cx="10458964" cy="1046922"/>
          </a:xfrm>
        </p:spPr>
        <p:txBody>
          <a:bodyPr>
            <a:noAutofit/>
          </a:bodyPr>
          <a:lstStyle/>
          <a:p>
            <a:r>
              <a:rPr lang="en-US" sz="2800" b="1" dirty="0"/>
              <a:t>Table manners and you…</a:t>
            </a:r>
            <a:endParaRPr lang="en-US" sz="32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8BA938-F783-4E4C-9A6A-41D8B63D5A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98971" y="1457739"/>
            <a:ext cx="3318243" cy="4837043"/>
          </a:xfrm>
        </p:spPr>
        <p:txBody>
          <a:bodyPr>
            <a:normAutofit/>
          </a:bodyPr>
          <a:lstStyle/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631A71D-CBA5-45B2-8180-0EA795FD4B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4786" y="1356138"/>
            <a:ext cx="7028449" cy="493864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285F3E2-C4EC-4590-ABAD-BBA4DEEEBD21}"/>
              </a:ext>
            </a:extLst>
          </p:cNvPr>
          <p:cNvSpPr txBox="1"/>
          <p:nvPr/>
        </p:nvSpPr>
        <p:spPr>
          <a:xfrm>
            <a:off x="8098971" y="1535336"/>
            <a:ext cx="3318243" cy="32008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rgbClr val="FF000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https://www.youtube.com/watch?v=g374UymUv4I</a:t>
            </a:r>
            <a:endParaRPr lang="en-GB" sz="2800" dirty="0">
              <a:solidFill>
                <a:srgbClr val="FF0000"/>
              </a:solidFill>
            </a:endParaRPr>
          </a:p>
          <a:p>
            <a:endParaRPr lang="en-GB" sz="2800" dirty="0">
              <a:solidFill>
                <a:srgbClr val="FF0000"/>
              </a:solidFill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4435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9115" y="410818"/>
            <a:ext cx="10714383" cy="619696"/>
          </a:xfrm>
        </p:spPr>
        <p:txBody>
          <a:bodyPr>
            <a:noAutofit/>
          </a:bodyPr>
          <a:lstStyle/>
          <a:p>
            <a:br>
              <a:rPr lang="en-US" sz="3200" b="1" dirty="0"/>
            </a:br>
            <a:r>
              <a:rPr lang="en-US" sz="3200" b="1" dirty="0">
                <a:solidFill>
                  <a:srgbClr val="FF0000"/>
                </a:solidFill>
              </a:rPr>
              <a:t>How to set the table - questions?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35F35A-4E52-44CF-B4EB-2E2776FE7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29" y="1335314"/>
            <a:ext cx="11045371" cy="5111867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000" b="1" dirty="0"/>
              <a:t>List some of the biggest ‘gripes’?</a:t>
            </a:r>
          </a:p>
          <a:p>
            <a:pPr marL="457200" indent="-457200">
              <a:buFont typeface="+mj-lt"/>
              <a:buAutoNum type="arabicPeriod"/>
            </a:pPr>
            <a:endParaRPr lang="en-GB" sz="2000" b="1" dirty="0"/>
          </a:p>
          <a:p>
            <a:pPr marL="457200" indent="-457200">
              <a:buFont typeface="+mj-lt"/>
              <a:buAutoNum type="arabicPeriod"/>
            </a:pPr>
            <a:r>
              <a:rPr lang="en-GB" sz="2000" b="1" dirty="0"/>
              <a:t>Where does the tradition of no elbows on the table come from?</a:t>
            </a:r>
          </a:p>
          <a:p>
            <a:pPr marL="457200" indent="-457200">
              <a:buFont typeface="+mj-lt"/>
              <a:buAutoNum type="arabicPeriod"/>
            </a:pPr>
            <a:endParaRPr lang="en-GB" sz="2000" b="1" dirty="0"/>
          </a:p>
          <a:p>
            <a:pPr marL="457200" indent="-457200">
              <a:buFont typeface="+mj-lt"/>
              <a:buAutoNum type="arabicPeriod"/>
            </a:pPr>
            <a:r>
              <a:rPr lang="en-GB" sz="2000" b="1" dirty="0"/>
              <a:t>How should you eat soup?</a:t>
            </a:r>
          </a:p>
          <a:p>
            <a:pPr marL="457200" indent="-457200">
              <a:buFont typeface="+mj-lt"/>
              <a:buAutoNum type="arabicPeriod"/>
            </a:pPr>
            <a:endParaRPr lang="en-GB" sz="2000" b="1" dirty="0"/>
          </a:p>
          <a:p>
            <a:pPr marL="457200" indent="-457200">
              <a:buFont typeface="+mj-lt"/>
              <a:buAutoNum type="arabicPeriod"/>
            </a:pPr>
            <a:r>
              <a:rPr lang="en-GB" sz="2000" b="1" dirty="0"/>
              <a:t>Is it okay to make noise when eating?</a:t>
            </a:r>
          </a:p>
          <a:p>
            <a:pPr marL="457200" indent="-457200">
              <a:buFont typeface="+mj-lt"/>
              <a:buAutoNum type="arabicPeriod"/>
            </a:pPr>
            <a:endParaRPr lang="en-GB" sz="2000" b="1" dirty="0"/>
          </a:p>
          <a:p>
            <a:pPr marL="457200" indent="-457200">
              <a:buFont typeface="+mj-lt"/>
              <a:buAutoNum type="arabicPeriod"/>
            </a:pPr>
            <a:r>
              <a:rPr lang="en-GB" sz="2000" b="1" dirty="0"/>
              <a:t>Why were pointed knives banned in France?</a:t>
            </a:r>
          </a:p>
          <a:p>
            <a:pPr marL="457200" indent="-457200">
              <a:buFont typeface="+mj-lt"/>
              <a:buAutoNum type="arabicPeriod"/>
            </a:pPr>
            <a:endParaRPr lang="en-GB" sz="2000" b="1" dirty="0"/>
          </a:p>
          <a:p>
            <a:pPr marL="457200" indent="-457200">
              <a:buFont typeface="+mj-lt"/>
              <a:buAutoNum type="arabicPeriod"/>
            </a:pPr>
            <a:r>
              <a:rPr lang="en-GB" sz="2000" b="1" dirty="0"/>
              <a:t>Why do some cultures still eat with their hands? </a:t>
            </a:r>
          </a:p>
        </p:txBody>
      </p:sp>
    </p:spTree>
    <p:extLst>
      <p:ext uri="{BB962C8B-B14F-4D97-AF65-F5344CB8AC3E}">
        <p14:creationId xmlns:p14="http://schemas.microsoft.com/office/powerpoint/2010/main" val="33566694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9115" y="410818"/>
            <a:ext cx="10714383" cy="532611"/>
          </a:xfrm>
        </p:spPr>
        <p:txBody>
          <a:bodyPr>
            <a:noAutofit/>
          </a:bodyPr>
          <a:lstStyle/>
          <a:p>
            <a:br>
              <a:rPr lang="en-US" sz="3200" b="1" dirty="0"/>
            </a:br>
            <a:r>
              <a:rPr lang="en-US" sz="3200" b="1" dirty="0"/>
              <a:t>How to set the table - answers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35F35A-4E52-44CF-B4EB-2E2776FE7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4457" y="1190172"/>
            <a:ext cx="11161486" cy="5257010"/>
          </a:xfrm>
        </p:spPr>
        <p:txBody>
          <a:bodyPr>
            <a:normAutofit fontScale="92500"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000" dirty="0"/>
              <a:t>List some of the biggest ‘gripes’? </a:t>
            </a:r>
            <a:r>
              <a:rPr lang="en-GB" sz="2000" dirty="0">
                <a:solidFill>
                  <a:srgbClr val="FF0000"/>
                </a:solidFill>
              </a:rPr>
              <a:t>Licking the knife / blowing your nose / eating too quickly / taking big bites / elbows on the table</a:t>
            </a:r>
          </a:p>
          <a:p>
            <a:pPr marL="457200" indent="-457200">
              <a:buFont typeface="+mj-lt"/>
              <a:buAutoNum type="arabicPeriod"/>
            </a:pPr>
            <a:endParaRPr lang="en-GB" sz="2000" dirty="0">
              <a:solidFill>
                <a:srgbClr val="FF0000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Where does the tradition of no elbows on the table come from? </a:t>
            </a:r>
            <a:r>
              <a:rPr lang="en-GB" sz="2000" dirty="0">
                <a:solidFill>
                  <a:srgbClr val="FF0000"/>
                </a:solidFill>
              </a:rPr>
              <a:t>Mediaeval times when tables weren’t properly balanced</a:t>
            </a:r>
          </a:p>
          <a:p>
            <a:pPr marL="457200" indent="-457200">
              <a:buFont typeface="+mj-lt"/>
              <a:buAutoNum type="arabicPeriod"/>
            </a:pPr>
            <a:endParaRPr lang="en-GB" sz="2000" dirty="0">
              <a:solidFill>
                <a:srgbClr val="FF0000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How should you eat soup? </a:t>
            </a:r>
            <a:r>
              <a:rPr lang="en-GB" sz="2000" dirty="0">
                <a:solidFill>
                  <a:srgbClr val="FF0000"/>
                </a:solidFill>
              </a:rPr>
              <a:t>Using your spoon moving the spoon away from you</a:t>
            </a:r>
          </a:p>
          <a:p>
            <a:pPr marL="457200" indent="-457200">
              <a:buFont typeface="+mj-lt"/>
              <a:buAutoNum type="arabicPeriod"/>
            </a:pPr>
            <a:endParaRPr lang="en-GB" sz="2000" dirty="0">
              <a:solidFill>
                <a:srgbClr val="FF0000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Is it okay to make noise when eating? </a:t>
            </a:r>
            <a:r>
              <a:rPr lang="en-GB" sz="2000" dirty="0">
                <a:solidFill>
                  <a:srgbClr val="FF0000"/>
                </a:solidFill>
              </a:rPr>
              <a:t>Depends on your cultural background</a:t>
            </a:r>
          </a:p>
          <a:p>
            <a:pPr marL="457200" indent="-457200">
              <a:buFont typeface="+mj-lt"/>
              <a:buAutoNum type="arabicPeriod"/>
            </a:pPr>
            <a:endParaRPr lang="en-GB" sz="2000" dirty="0">
              <a:solidFill>
                <a:srgbClr val="FF0000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Why were pointed knives banned in France? </a:t>
            </a:r>
            <a:r>
              <a:rPr lang="en-GB" sz="2000" dirty="0">
                <a:solidFill>
                  <a:srgbClr val="FF0000"/>
                </a:solidFill>
              </a:rPr>
              <a:t>Risk of being stabbed!</a:t>
            </a:r>
          </a:p>
          <a:p>
            <a:pPr marL="457200" indent="-457200">
              <a:buFont typeface="+mj-lt"/>
              <a:buAutoNum type="arabicPeriod"/>
            </a:pPr>
            <a:endParaRPr lang="en-GB" sz="2000" dirty="0">
              <a:solidFill>
                <a:srgbClr val="FF0000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Why do some cultures still eat with their hands? </a:t>
            </a:r>
            <a:r>
              <a:rPr lang="en-GB" sz="2000" dirty="0">
                <a:solidFill>
                  <a:srgbClr val="FF0000"/>
                </a:solidFill>
              </a:rPr>
              <a:t>To feel more connected to the food!</a:t>
            </a:r>
          </a:p>
        </p:txBody>
      </p:sp>
    </p:spTree>
    <p:extLst>
      <p:ext uri="{BB962C8B-B14F-4D97-AF65-F5344CB8AC3E}">
        <p14:creationId xmlns:p14="http://schemas.microsoft.com/office/powerpoint/2010/main" val="27038706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7C7D0F6-5C33-4528-A09F-A1B8376C2E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599" y="203200"/>
            <a:ext cx="7696201" cy="641531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rmAutofit/>
          </a:bodyPr>
          <a:lstStyle/>
          <a:p>
            <a:br>
              <a:rPr lang="en-US" b="1"/>
            </a:br>
            <a:r>
              <a:rPr lang="en-US" b="1"/>
              <a:t>Any questions?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35F35A-4E52-44CF-B4EB-2E2776FE7A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/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08746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9115" y="410818"/>
            <a:ext cx="10714383" cy="822896"/>
          </a:xfrm>
        </p:spPr>
        <p:txBody>
          <a:bodyPr>
            <a:noAutofit/>
          </a:bodyPr>
          <a:lstStyle/>
          <a:p>
            <a:br>
              <a:rPr lang="en-US" sz="3200" b="1" dirty="0"/>
            </a:br>
            <a:r>
              <a:rPr lang="en-US" sz="3200" b="1" dirty="0"/>
              <a:t>What next?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35F35A-4E52-44CF-B4EB-2E2776FE7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115" y="1524000"/>
            <a:ext cx="10714383" cy="4923181"/>
          </a:xfrm>
        </p:spPr>
        <p:txBody>
          <a:bodyPr>
            <a:normAutofit/>
          </a:bodyPr>
          <a:lstStyle/>
          <a:p>
            <a:endParaRPr lang="en-GB" sz="2000" dirty="0"/>
          </a:p>
          <a:p>
            <a:r>
              <a:rPr lang="en-GB" sz="2000" dirty="0"/>
              <a:t>Check the background reading on how to make the perfect cup of tea – Downton Abbey style, and British Tea etiquette.</a:t>
            </a:r>
          </a:p>
          <a:p>
            <a:endParaRPr lang="en-GB" sz="2000" dirty="0"/>
          </a:p>
          <a:p>
            <a:r>
              <a:rPr lang="en-GB" sz="2000" dirty="0"/>
              <a:t>Read about the history of British table manners.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FF000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https://www.nationalgeographic.com/history/magazine/2017/03-04/table-manners-renaissance-catherine-de-medici/</a:t>
            </a:r>
            <a:endParaRPr lang="en-GB" sz="2000" dirty="0">
              <a:solidFill>
                <a:srgbClr val="FF0000"/>
              </a:solidFill>
            </a:endParaRPr>
          </a:p>
          <a:p>
            <a:endParaRPr lang="en-GB" sz="2000" dirty="0"/>
          </a:p>
          <a:p>
            <a:r>
              <a:rPr lang="en-GB" sz="2000" dirty="0"/>
              <a:t>Tune in next week for……….????? 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57517008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FIVE">
      <a:dk1>
        <a:sysClr val="windowText" lastClr="000000"/>
      </a:dk1>
      <a:lt1>
        <a:sysClr val="window" lastClr="FFFFFF"/>
      </a:lt1>
      <a:dk2>
        <a:srgbClr val="505046"/>
      </a:dk2>
      <a:lt2>
        <a:srgbClr val="F5F6F4"/>
      </a:lt2>
      <a:accent1>
        <a:srgbClr val="57903F"/>
      </a:accent1>
      <a:accent2>
        <a:srgbClr val="F03F2B"/>
      </a:accent2>
      <a:accent3>
        <a:srgbClr val="3488A0"/>
      </a:accent3>
      <a:accent4>
        <a:srgbClr val="F8D22F"/>
      </a:accent4>
      <a:accent5>
        <a:srgbClr val="5CC6D6"/>
      </a:accent5>
      <a:accent6>
        <a:srgbClr val="B8D233"/>
      </a:accent6>
      <a:hlink>
        <a:srgbClr val="00B0F0"/>
      </a:hlink>
      <a:folHlink>
        <a:srgbClr val="B2B2B2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iginal 5_01_Win32" id="{77344C68-A3F1-476B-8680-97D7F429B46B}" vid="{89780073-58E8-4DFF-BF29-BA99F8052841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2D276E62-80A3-44DD-9BCC-97ED2B99B57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DB58277-F8DF-46FF-84EC-EF41B835E69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37651BA-F45C-4845-9AB3-E0A65B39F5E1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511</Words>
  <Application>Microsoft Office PowerPoint</Application>
  <PresentationFormat>Widescreen</PresentationFormat>
  <Paragraphs>68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Century Gothic</vt:lpstr>
      <vt:lpstr>Garamond</vt:lpstr>
      <vt:lpstr>SavonVTI</vt:lpstr>
      <vt:lpstr>Etiquette, elbows and other things…</vt:lpstr>
      <vt:lpstr>Anna Post – how to set the table…</vt:lpstr>
      <vt:lpstr> How to set the table - questions?</vt:lpstr>
      <vt:lpstr> How to set the table - answers</vt:lpstr>
      <vt:lpstr>Table manners and you…</vt:lpstr>
      <vt:lpstr> How to set the table - questions?</vt:lpstr>
      <vt:lpstr> How to set the table - answers</vt:lpstr>
      <vt:lpstr> Any questions?</vt:lpstr>
      <vt:lpstr> What next?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Etiquette, elbows and other things…</dc:title>
  <dc:creator>Annieacsc24@gmail.com</dc:creator>
  <cp:lastModifiedBy>Annieacsc24@gmail.com</cp:lastModifiedBy>
  <cp:revision>5</cp:revision>
  <dcterms:created xsi:type="dcterms:W3CDTF">2020-11-17T20:11:11Z</dcterms:created>
  <dcterms:modified xsi:type="dcterms:W3CDTF">2020-11-17T20:15:40Z</dcterms:modified>
</cp:coreProperties>
</file>