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4"/>
  </p:sldMasterIdLst>
  <p:notesMasterIdLst>
    <p:notesMasterId r:id="rId16"/>
  </p:notesMasterIdLst>
  <p:handoutMasterIdLst>
    <p:handoutMasterId r:id="rId17"/>
  </p:handoutMasterIdLst>
  <p:sldIdLst>
    <p:sldId id="283" r:id="rId5"/>
    <p:sldId id="287" r:id="rId6"/>
    <p:sldId id="299" r:id="rId7"/>
    <p:sldId id="293" r:id="rId8"/>
    <p:sldId id="300" r:id="rId9"/>
    <p:sldId id="302" r:id="rId10"/>
    <p:sldId id="303" r:id="rId11"/>
    <p:sldId id="304" r:id="rId12"/>
    <p:sldId id="305" r:id="rId13"/>
    <p:sldId id="292" r:id="rId14"/>
    <p:sldId id="294" r:id="rId1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DB91DC-345A-A7B1-0D29-A1300595B702}" v="59" dt="2019-09-29T07:40:23.144"/>
    <p1510:client id="{9DB16345-E189-BE72-751F-A87AEC9E817F}" v="179" dt="2019-10-01T14:40:52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774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4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4062" y="276220"/>
            <a:ext cx="1048629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>
                <a:solidFill>
                  <a:schemeClr val="bg1"/>
                </a:solidFill>
              </a:rPr>
              <a:t>ECAD6012/C</a:t>
            </a:r>
          </a:p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1576274"/>
            <a:ext cx="11557000" cy="95410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cs typeface="Calibri"/>
              </a:rPr>
              <a:t>Numeracy 2: Mathematics and Numeracy and Science and Technology</a:t>
            </a:r>
          </a:p>
          <a:p>
            <a:pPr algn="ctr"/>
            <a:endParaRPr lang="en-US" sz="2800">
              <a:solidFill>
                <a:schemeClr val="bg1"/>
              </a:solidFill>
              <a:cs typeface="Calibri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8886" y="4192072"/>
            <a:ext cx="2547300" cy="21346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9482" y="4295102"/>
            <a:ext cx="2582675" cy="2083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1701801" y="408735"/>
            <a:ext cx="8661400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err="1"/>
              <a:t>Amcanion</a:t>
            </a:r>
            <a:r>
              <a:rPr lang="en-GB" sz="4000" b="1"/>
              <a:t> y </a:t>
            </a:r>
            <a:r>
              <a:rPr lang="en-GB" sz="4000" b="1" err="1"/>
              <a:t>sesiwn</a:t>
            </a:r>
            <a:r>
              <a:rPr lang="en-GB" sz="4000" b="1"/>
              <a:t> </a:t>
            </a:r>
            <a:r>
              <a:rPr lang="mr-IN" sz="4000" b="1"/>
              <a:t>–</a:t>
            </a:r>
            <a:r>
              <a:rPr lang="en-GB" sz="4000" b="1"/>
              <a:t> Session objectives</a:t>
            </a:r>
            <a:endParaRPr lang="en-US" sz="4000" b="1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7200" y="1628800"/>
            <a:ext cx="5361709" cy="371067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err="1"/>
              <a:t>Adnabod</a:t>
            </a:r>
            <a:r>
              <a:rPr lang="en-US"/>
              <a:t> </a:t>
            </a:r>
            <a:r>
              <a:rPr lang="en-US" err="1"/>
              <a:t>strategaethau</a:t>
            </a:r>
            <a:r>
              <a:rPr lang="en-US"/>
              <a:t> </a:t>
            </a:r>
            <a:r>
              <a:rPr lang="en-US" err="1"/>
              <a:t>penodol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gyfer</a:t>
            </a:r>
            <a:r>
              <a:rPr lang="en-US"/>
              <a:t> </a:t>
            </a:r>
            <a:r>
              <a:rPr lang="en-US" err="1"/>
              <a:t>cefnogi</a:t>
            </a:r>
            <a:r>
              <a:rPr lang="en-US"/>
              <a:t> </a:t>
            </a:r>
            <a:r>
              <a:rPr lang="en-US" err="1"/>
              <a:t>mathemateg</a:t>
            </a:r>
            <a:r>
              <a:rPr lang="en-US"/>
              <a:t> o </a:t>
            </a:r>
            <a:r>
              <a:rPr lang="en-US" err="1"/>
              <a:t>fewn</a:t>
            </a:r>
            <a:r>
              <a:rPr lang="en-US"/>
              <a:t> </a:t>
            </a:r>
            <a:r>
              <a:rPr lang="en-US" err="1"/>
              <a:t>meysydd</a:t>
            </a:r>
            <a:r>
              <a:rPr lang="en-US"/>
              <a:t> </a:t>
            </a:r>
            <a:r>
              <a:rPr lang="en-US" err="1"/>
              <a:t>eraill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err="1"/>
              <a:t>Gwerthuso</a:t>
            </a:r>
            <a:r>
              <a:rPr lang="en-US"/>
              <a:t> </a:t>
            </a:r>
            <a:r>
              <a:rPr lang="en-US" err="1"/>
              <a:t>syniadau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gyfer</a:t>
            </a:r>
            <a:r>
              <a:rPr lang="en-US"/>
              <a:t> </a:t>
            </a:r>
            <a:r>
              <a:rPr lang="en-US" err="1"/>
              <a:t>datblygu</a:t>
            </a:r>
            <a:r>
              <a:rPr lang="en-US"/>
              <a:t> </a:t>
            </a:r>
            <a:r>
              <a:rPr lang="en-US" err="1"/>
              <a:t>rhifedd</a:t>
            </a:r>
            <a:r>
              <a:rPr lang="en-US"/>
              <a:t> o </a:t>
            </a:r>
            <a:r>
              <a:rPr lang="en-US" err="1"/>
              <a:t>fewn</a:t>
            </a:r>
            <a:r>
              <a:rPr lang="en-US"/>
              <a:t> </a:t>
            </a:r>
            <a:r>
              <a:rPr lang="en-US" err="1"/>
              <a:t>Gwyddoniaeth</a:t>
            </a:r>
            <a:r>
              <a:rPr lang="en-US"/>
              <a:t> a </a:t>
            </a:r>
            <a:r>
              <a:rPr lang="en-US" err="1"/>
              <a:t>Thechnoleg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feirniadol</a:t>
            </a:r>
            <a:r>
              <a:rPr lang="en-US"/>
              <a:t>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030782" y="1628800"/>
            <a:ext cx="5361709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>
                <a:ea typeface="ＭＳ Ｐゴシック" charset="-128"/>
              </a:rPr>
              <a:t>To critically consider the relationship between Mathematics and Numeracy and Science and Technology</a:t>
            </a:r>
          </a:p>
          <a:p>
            <a:r>
              <a:rPr lang="en-GB" altLang="en-US">
                <a:ea typeface="ＭＳ Ｐゴシック" charset="-128"/>
              </a:rPr>
              <a:t>To critically evaluate ideas for developing numeracy within Science and Technology</a:t>
            </a: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55724" y="412123"/>
            <a:ext cx="51515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How could connections be made between the What Matters statements for Science and Technology and Mathematics and Numeracy?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5724" y="2121788"/>
            <a:ext cx="3688400" cy="30909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526" y="2168669"/>
            <a:ext cx="3773978" cy="30440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0CD81A-8D68-452C-BB6C-3AA079A0ED60}"/>
              </a:ext>
            </a:extLst>
          </p:cNvPr>
          <p:cNvSpPr txBox="1"/>
          <p:nvPr/>
        </p:nvSpPr>
        <p:spPr>
          <a:xfrm>
            <a:off x="721217" y="379925"/>
            <a:ext cx="5151549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400" err="1"/>
              <a:t>Sut</a:t>
            </a:r>
            <a:r>
              <a:rPr lang="en-GB" sz="2400"/>
              <a:t> </a:t>
            </a:r>
            <a:r>
              <a:rPr lang="en-GB" sz="2400" err="1"/>
              <a:t>allem</a:t>
            </a:r>
            <a:r>
              <a:rPr lang="en-GB" sz="2400"/>
              <a:t> </a:t>
            </a:r>
            <a:r>
              <a:rPr lang="en-GB" sz="2400" err="1"/>
              <a:t>wneud</a:t>
            </a:r>
            <a:r>
              <a:rPr lang="en-GB" sz="2400"/>
              <a:t> </a:t>
            </a:r>
            <a:r>
              <a:rPr lang="en-GB" sz="2400" err="1"/>
              <a:t>cysylltiadau</a:t>
            </a:r>
            <a:r>
              <a:rPr lang="en-GB" sz="2400"/>
              <a:t> </a:t>
            </a:r>
            <a:r>
              <a:rPr lang="en-GB" sz="2400" err="1"/>
              <a:t>rhwng</a:t>
            </a:r>
            <a:r>
              <a:rPr lang="en-GB" sz="2400"/>
              <a:t> y </a:t>
            </a:r>
            <a:r>
              <a:rPr lang="en-GB" sz="2400" err="1"/>
              <a:t>datganiadau</a:t>
            </a:r>
            <a:r>
              <a:rPr lang="en-GB" sz="2400"/>
              <a:t> Beth </a:t>
            </a:r>
            <a:r>
              <a:rPr lang="en-GB" sz="2400" err="1"/>
              <a:t>Sy'n</a:t>
            </a:r>
            <a:r>
              <a:rPr lang="en-GB" sz="2400"/>
              <a:t> </a:t>
            </a:r>
            <a:r>
              <a:rPr lang="en-GB" sz="2400" err="1"/>
              <a:t>Bwysig</a:t>
            </a:r>
            <a:r>
              <a:rPr lang="en-GB" sz="2400"/>
              <a:t> </a:t>
            </a:r>
            <a:r>
              <a:rPr lang="en-GB" sz="2400" err="1"/>
              <a:t>mewn</a:t>
            </a:r>
            <a:r>
              <a:rPr lang="en-GB" sz="2400"/>
              <a:t> </a:t>
            </a:r>
            <a:r>
              <a:rPr lang="en-GB" sz="2400" err="1"/>
              <a:t>Gwyddoniaeth</a:t>
            </a:r>
            <a:r>
              <a:rPr lang="en-GB" sz="2400"/>
              <a:t> a </a:t>
            </a:r>
            <a:r>
              <a:rPr lang="en-GB" sz="2400" err="1"/>
              <a:t>Thechnoleg</a:t>
            </a:r>
            <a:r>
              <a:rPr lang="en-GB" sz="2400"/>
              <a:t>  a </a:t>
            </a:r>
            <a:r>
              <a:rPr lang="en-GB" sz="2400" err="1"/>
              <a:t>Mathemateg</a:t>
            </a:r>
            <a:r>
              <a:rPr lang="en-GB" sz="2400"/>
              <a:t> a </a:t>
            </a:r>
            <a:r>
              <a:rPr lang="en-GB" sz="2400" err="1"/>
              <a:t>Rhifedd</a:t>
            </a:r>
            <a:r>
              <a:rPr lang="en-GB" sz="240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40620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231" y="251620"/>
            <a:ext cx="11347938" cy="780011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altLang="en-US" err="1">
                <a:ea typeface="ＭＳ Ｐゴシック" panose="020B0600070205080204" pitchFamily="34" charset="-128"/>
              </a:rPr>
              <a:t>Dwy</a:t>
            </a:r>
            <a:r>
              <a:rPr lang="en-GB" altLang="en-US">
                <a:ea typeface="ＭＳ Ｐゴシック" panose="020B0600070205080204" pitchFamily="34" charset="-128"/>
              </a:rPr>
              <a:t> </a:t>
            </a:r>
            <a:r>
              <a:rPr lang="en-GB" altLang="en-US" err="1">
                <a:ea typeface="ＭＳ Ｐゴシック" panose="020B0600070205080204" pitchFamily="34" charset="-128"/>
              </a:rPr>
              <a:t>ochr</a:t>
            </a:r>
            <a:r>
              <a:rPr lang="en-GB" altLang="en-US">
                <a:ea typeface="ＭＳ Ｐゴシック" panose="020B0600070205080204" pitchFamily="34" charset="-128"/>
              </a:rPr>
              <a:t> </a:t>
            </a:r>
            <a:r>
              <a:rPr lang="en-GB" altLang="en-US" err="1">
                <a:ea typeface="ＭＳ Ｐゴシック" panose="020B0600070205080204" pitchFamily="34" charset="-128"/>
              </a:rPr>
              <a:t>i</a:t>
            </a:r>
            <a:r>
              <a:rPr lang="en-GB" altLang="en-US">
                <a:ea typeface="ＭＳ Ｐゴシック" panose="020B0600070205080204" pitchFamily="34" charset="-128"/>
              </a:rPr>
              <a:t> bob </a:t>
            </a:r>
            <a:r>
              <a:rPr lang="en-GB" altLang="en-US" err="1">
                <a:ea typeface="ＭＳ Ｐゴシック" panose="020B0600070205080204" pitchFamily="34" charset="-128"/>
              </a:rPr>
              <a:t>stori</a:t>
            </a:r>
            <a:r>
              <a:rPr lang="en-GB" altLang="en-US">
                <a:ea typeface="ＭＳ Ｐゴシック" panose="020B0600070205080204" pitchFamily="34" charset="-128"/>
              </a:rPr>
              <a:t> - Two sides to every story…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5486728"/>
              </p:ext>
            </p:extLst>
          </p:nvPr>
        </p:nvGraphicFramePr>
        <p:xfrm>
          <a:off x="1992922" y="4008255"/>
          <a:ext cx="7877907" cy="2650454"/>
        </p:xfrm>
        <a:graphic>
          <a:graphicData uri="http://schemas.openxmlformats.org/drawingml/2006/table">
            <a:tbl>
              <a:tblPr/>
              <a:tblGrid>
                <a:gridCol w="29438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194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504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Using numeracy to support science / technology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or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Using science / technology to support numeracy learning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9986171"/>
              </p:ext>
            </p:extLst>
          </p:nvPr>
        </p:nvGraphicFramePr>
        <p:xfrm>
          <a:off x="1992922" y="1031631"/>
          <a:ext cx="7877908" cy="2602523"/>
        </p:xfrm>
        <a:graphic>
          <a:graphicData uri="http://schemas.openxmlformats.org/drawingml/2006/table">
            <a:tbl>
              <a:tblPr/>
              <a:tblGrid>
                <a:gridCol w="27900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977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900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0252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rhifedd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i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gefnogi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Gwyddoniaeth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Technoleg</a:t>
                      </a: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neu</a:t>
                      </a: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Gwyddoniaeth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Technoleg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i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gefnogi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dysgu</a:t>
                      </a: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rhifedd</a:t>
                      </a:r>
                      <a:endParaRPr kumimoji="0" lang="en-US" altLang="en-US" sz="3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7179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3" r="24213"/>
          <a:stretch>
            <a:fillRect/>
          </a:stretch>
        </p:blipFill>
        <p:spPr bwMode="auto">
          <a:xfrm>
            <a:off x="4914900" y="2449085"/>
            <a:ext cx="2133600" cy="237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1043940" y="1128028"/>
            <a:ext cx="9875520" cy="2370138"/>
            <a:chOff x="1043940" y="1128028"/>
            <a:chExt cx="9875520" cy="2370138"/>
          </a:xfrm>
        </p:grpSpPr>
        <p:sp>
          <p:nvSpPr>
            <p:cNvPr id="3" name="Rounded Rectangle 2"/>
            <p:cNvSpPr/>
            <p:nvPr/>
          </p:nvSpPr>
          <p:spPr>
            <a:xfrm>
              <a:off x="1043940" y="1128028"/>
              <a:ext cx="9875520" cy="2370138"/>
            </a:xfrm>
            <a:prstGeom prst="round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897379" y="1534996"/>
              <a:ext cx="854964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err="1"/>
                <a:t>Sut</a:t>
              </a:r>
              <a:r>
                <a:rPr lang="en-US" sz="3200"/>
                <a:t> </a:t>
              </a:r>
              <a:r>
                <a:rPr lang="en-US" sz="3200" err="1"/>
                <a:t>mae</a:t>
              </a:r>
              <a:r>
                <a:rPr lang="en-US" sz="3200"/>
                <a:t> </a:t>
              </a:r>
              <a:r>
                <a:rPr lang="en-US" sz="3200" err="1"/>
                <a:t>hyn</a:t>
              </a:r>
              <a:r>
                <a:rPr lang="en-US" sz="3200"/>
                <a:t> </a:t>
              </a:r>
              <a:r>
                <a:rPr lang="en-US" sz="3200" err="1"/>
                <a:t>yn</a:t>
              </a:r>
              <a:r>
                <a:rPr lang="en-US" sz="3200"/>
                <a:t> </a:t>
              </a:r>
              <a:r>
                <a:rPr lang="en-US" sz="3200" err="1"/>
                <a:t>cysylltu</a:t>
              </a:r>
              <a:r>
                <a:rPr lang="en-US" sz="3200"/>
                <a:t> </a:t>
              </a:r>
              <a:r>
                <a:rPr lang="en-US" sz="3200" err="1"/>
                <a:t>gyda’ch</a:t>
              </a:r>
              <a:r>
                <a:rPr lang="en-US" sz="3200"/>
                <a:t> </a:t>
              </a:r>
              <a:r>
                <a:rPr lang="en-US" sz="3200" err="1"/>
                <a:t>profiadau</a:t>
              </a:r>
              <a:r>
                <a:rPr lang="en-US" sz="3200"/>
                <a:t> PAP? </a:t>
              </a:r>
              <a:endParaRPr 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5439" y="2364608"/>
              <a:ext cx="911352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/>
                <a:t>How does this relate to your PTE experiences?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606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3646"/>
            <a:ext cx="10515600" cy="1325563"/>
          </a:xfrm>
        </p:spPr>
        <p:txBody>
          <a:bodyPr/>
          <a:lstStyle/>
          <a:p>
            <a:r>
              <a:rPr lang="en-GB"/>
              <a:t>Beth </a:t>
            </a:r>
            <a:r>
              <a:rPr lang="en-GB" err="1"/>
              <a:t>allai</a:t>
            </a:r>
            <a:r>
              <a:rPr lang="en-GB"/>
              <a:t> </a:t>
            </a:r>
            <a:r>
              <a:rPr lang="en-GB" err="1"/>
              <a:t>fod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cysylltu'r</a:t>
            </a:r>
            <a:r>
              <a:rPr lang="en-GB"/>
              <a:t> </a:t>
            </a:r>
            <a:r>
              <a:rPr lang="en-GB" err="1"/>
              <a:t>bobl</a:t>
            </a:r>
            <a:r>
              <a:rPr lang="en-GB"/>
              <a:t> </a:t>
            </a:r>
            <a:r>
              <a:rPr lang="en-GB" err="1"/>
              <a:t>hyn</a:t>
            </a:r>
            <a:r>
              <a:rPr lang="en-GB"/>
              <a:t>?</a:t>
            </a:r>
            <a:r>
              <a:rPr lang="en-GB">
                <a:cs typeface="Calibri Light"/>
              </a:rPr>
              <a:t/>
            </a:r>
            <a:br>
              <a:rPr lang="en-GB">
                <a:cs typeface="Calibri Light"/>
              </a:rPr>
            </a:br>
            <a:r>
              <a:rPr lang="en-GB"/>
              <a:t>What might connect these people? </a:t>
            </a:r>
            <a:endParaRPr lang="en-GB">
              <a:cs typeface="Calibri Ligh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4165" y="1732089"/>
            <a:ext cx="3357707" cy="18803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4167" y="3612405"/>
            <a:ext cx="3265842" cy="381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Isaac Newton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014718" y="4084887"/>
            <a:ext cx="2946312" cy="2592808"/>
            <a:chOff x="3628352" y="3975417"/>
            <a:chExt cx="2946312" cy="2592808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28352" y="3975417"/>
              <a:ext cx="2946312" cy="2066816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3628352" y="6188299"/>
              <a:ext cx="2946312" cy="3799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Florence Nightingale 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7388049" y="1690688"/>
            <a:ext cx="3558994" cy="2505635"/>
            <a:chOff x="6853575" y="1287897"/>
            <a:chExt cx="3558994" cy="2505635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53575" y="1287897"/>
              <a:ext cx="3507480" cy="208070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6853575" y="3424200"/>
              <a:ext cx="3558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Fibonacci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5111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Blodau</a:t>
            </a:r>
            <a:r>
              <a:rPr lang="en-GB" dirty="0" smtClean="0"/>
              <a:t> - </a:t>
            </a:r>
            <a:r>
              <a:rPr lang="en-GB" dirty="0" smtClean="0"/>
              <a:t>Flowers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7262" y="1770207"/>
            <a:ext cx="60447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Look at the images of flowers.  How could you sort them into discrete groups?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399" y="4713668"/>
            <a:ext cx="2395289" cy="17927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6327" y="4536872"/>
            <a:ext cx="2662204" cy="19939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8072" y="4536872"/>
            <a:ext cx="3932261" cy="193869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96487" y="1825625"/>
            <a:ext cx="60447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3600" dirty="0" err="1" smtClean="0"/>
              <a:t>Edrychwch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ddelweddau’r</a:t>
            </a:r>
            <a:r>
              <a:rPr lang="en-GB" sz="3600" dirty="0" smtClean="0"/>
              <a:t> </a:t>
            </a:r>
            <a:r>
              <a:rPr lang="en-GB" sz="3600" dirty="0" err="1" smtClean="0"/>
              <a:t>blodau</a:t>
            </a:r>
            <a:r>
              <a:rPr lang="en-GB" sz="3600" dirty="0" smtClean="0"/>
              <a:t>. </a:t>
            </a: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allech</a:t>
            </a:r>
            <a:r>
              <a:rPr lang="en-GB" sz="3600" dirty="0" smtClean="0"/>
              <a:t> </a:t>
            </a:r>
            <a:r>
              <a:rPr lang="en-GB" sz="3600" dirty="0" err="1" smtClean="0"/>
              <a:t>eu</a:t>
            </a:r>
            <a:r>
              <a:rPr lang="en-GB" sz="3600" dirty="0" smtClean="0"/>
              <a:t> </a:t>
            </a:r>
            <a:r>
              <a:rPr lang="en-GB" sz="3600" dirty="0" err="1" smtClean="0"/>
              <a:t>didoli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grwpiau</a:t>
            </a:r>
            <a:r>
              <a:rPr lang="en-GB" sz="3600" dirty="0" smtClean="0"/>
              <a:t>?</a:t>
            </a:r>
          </a:p>
          <a:p>
            <a:pPr marL="0" indent="0">
              <a:buFont typeface="Arial"/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3623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 smtClean="0"/>
              <a:t>Byd</a:t>
            </a:r>
            <a:r>
              <a:rPr lang="en-GB" sz="4000" dirty="0" smtClean="0"/>
              <a:t> </a:t>
            </a:r>
            <a:r>
              <a:rPr lang="en-GB" sz="4000" dirty="0" err="1" smtClean="0"/>
              <a:t>Natur</a:t>
            </a:r>
            <a:r>
              <a:rPr lang="en-GB" sz="4000" dirty="0" smtClean="0"/>
              <a:t> – Nature</a:t>
            </a:r>
            <a:br>
              <a:rPr lang="en-GB" sz="4000" dirty="0" smtClean="0"/>
            </a:br>
            <a:r>
              <a:rPr lang="en-GB" sz="4000" dirty="0" smtClean="0"/>
              <a:t>SBIRAL FIBONACCI SPIRAL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1" y="1943703"/>
            <a:ext cx="2843010" cy="22766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8446" y="1827793"/>
            <a:ext cx="3039476" cy="22766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9364" y="1817533"/>
            <a:ext cx="2945292" cy="228693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1" y="4436905"/>
            <a:ext cx="2843010" cy="212951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8446" y="4244605"/>
            <a:ext cx="2312563" cy="23218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0644" y="4396437"/>
            <a:ext cx="1837441" cy="208426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7720" y="4388474"/>
            <a:ext cx="2793227" cy="209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191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451" y="531685"/>
            <a:ext cx="8905461" cy="1325563"/>
          </a:xfrm>
        </p:spPr>
        <p:txBody>
          <a:bodyPr>
            <a:normAutofit/>
          </a:bodyPr>
          <a:lstStyle/>
          <a:p>
            <a:r>
              <a:rPr lang="en-GB" sz="5000" dirty="0" err="1" smtClean="0"/>
              <a:t>Dilyniant</a:t>
            </a:r>
            <a:r>
              <a:rPr lang="en-GB" sz="5000" dirty="0" smtClean="0"/>
              <a:t> Fibonacci </a:t>
            </a:r>
            <a:r>
              <a:rPr lang="en-GB" sz="5000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61650" y="2297024"/>
            <a:ext cx="5314603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800" dirty="0"/>
              <a:t>What are the first 12 terms in the Fibonacci series?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Divide each term by its subsequent term, what do you notice?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0451" y="2297024"/>
            <a:ext cx="5314603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4800" dirty="0" smtClean="0"/>
              <a:t>Beth </a:t>
            </a:r>
            <a:r>
              <a:rPr lang="en-GB" sz="4800" dirty="0" err="1" smtClean="0"/>
              <a:t>yw’r</a:t>
            </a:r>
            <a:r>
              <a:rPr lang="en-GB" sz="4800" dirty="0" smtClean="0"/>
              <a:t> 12 term </a:t>
            </a:r>
            <a:r>
              <a:rPr lang="en-GB" sz="4800" dirty="0" err="1" smtClean="0"/>
              <a:t>cyntaf</a:t>
            </a:r>
            <a:r>
              <a:rPr lang="en-GB" sz="4800" dirty="0" smtClean="0"/>
              <a:t> o </a:t>
            </a:r>
            <a:r>
              <a:rPr lang="en-GB" sz="4800" dirty="0" err="1" smtClean="0"/>
              <a:t>fewn</a:t>
            </a:r>
            <a:r>
              <a:rPr lang="en-GB" sz="4800" dirty="0" smtClean="0"/>
              <a:t> </a:t>
            </a:r>
            <a:r>
              <a:rPr lang="en-GB" sz="4800" dirty="0" err="1" smtClean="0"/>
              <a:t>dilyniant</a:t>
            </a:r>
            <a:r>
              <a:rPr lang="en-GB" sz="4800" dirty="0" smtClean="0"/>
              <a:t> Fibonacci? </a:t>
            </a:r>
          </a:p>
          <a:p>
            <a:pPr marL="0" indent="0">
              <a:buFont typeface="Arial"/>
              <a:buNone/>
            </a:pPr>
            <a:endParaRPr lang="en-GB" sz="4800" dirty="0" smtClean="0"/>
          </a:p>
          <a:p>
            <a:pPr marL="0" indent="0">
              <a:buFont typeface="Arial"/>
              <a:buNone/>
            </a:pPr>
            <a:r>
              <a:rPr lang="en-GB" sz="4800" dirty="0" err="1" smtClean="0"/>
              <a:t>Rhannwch</a:t>
            </a:r>
            <a:r>
              <a:rPr lang="en-GB" sz="4800" dirty="0" smtClean="0"/>
              <a:t> bob term </a:t>
            </a:r>
            <a:r>
              <a:rPr lang="en-GB" sz="4800" dirty="0" err="1" smtClean="0"/>
              <a:t>gyda’r</a:t>
            </a:r>
            <a:r>
              <a:rPr lang="en-GB" sz="4800" dirty="0" smtClean="0"/>
              <a:t> term </a:t>
            </a:r>
            <a:r>
              <a:rPr lang="en-GB" sz="4800" dirty="0" err="1" smtClean="0"/>
              <a:t>sy’n</a:t>
            </a:r>
            <a:r>
              <a:rPr lang="en-GB" sz="4800" dirty="0" smtClean="0"/>
              <a:t> </a:t>
            </a:r>
            <a:r>
              <a:rPr lang="en-GB" sz="4800" dirty="0" err="1" smtClean="0"/>
              <a:t>dilyn</a:t>
            </a:r>
            <a:r>
              <a:rPr lang="en-GB" sz="4800" dirty="0" smtClean="0"/>
              <a:t> – </a:t>
            </a:r>
            <a:r>
              <a:rPr lang="en-GB" sz="4800" dirty="0" err="1" smtClean="0"/>
              <a:t>beth</a:t>
            </a:r>
            <a:r>
              <a:rPr lang="en-GB" sz="4800" dirty="0" smtClean="0"/>
              <a:t> </a:t>
            </a:r>
            <a:r>
              <a:rPr lang="en-GB" sz="4800" dirty="0" err="1" smtClean="0"/>
              <a:t>ydych</a:t>
            </a:r>
            <a:r>
              <a:rPr lang="en-GB" sz="4800" dirty="0" smtClean="0"/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</a:t>
            </a:r>
            <a:r>
              <a:rPr lang="en-GB" sz="4800" dirty="0" err="1" smtClean="0"/>
              <a:t>sylwi</a:t>
            </a:r>
            <a:r>
              <a:rPr lang="en-GB" sz="4800" dirty="0" smtClean="0"/>
              <a:t>? </a:t>
            </a:r>
            <a:endParaRPr lang="en-GB" sz="4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8582" y="40794"/>
            <a:ext cx="2872164" cy="1899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863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164" y="219692"/>
            <a:ext cx="11222997" cy="1456267"/>
          </a:xfrm>
        </p:spPr>
        <p:txBody>
          <a:bodyPr>
            <a:normAutofit fontScale="90000"/>
          </a:bodyPr>
          <a:lstStyle/>
          <a:p>
            <a:r>
              <a:rPr lang="en-GB" sz="5400" b="1" dirty="0" smtClean="0"/>
              <a:t>Y </a:t>
            </a:r>
            <a:r>
              <a:rPr lang="en-GB" sz="5400" b="1" dirty="0" err="1" smtClean="0"/>
              <a:t>Gymhareb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Euraidd</a:t>
            </a:r>
            <a:r>
              <a:rPr lang="en-GB" sz="5400" b="1" dirty="0" smtClean="0"/>
              <a:t> - THE </a:t>
            </a:r>
            <a:r>
              <a:rPr lang="en-GB" sz="5400" b="1" dirty="0"/>
              <a:t>GOLDEN RATIO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519" y="1765239"/>
            <a:ext cx="2358597" cy="26010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1181" y="1765239"/>
            <a:ext cx="3916159" cy="24019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5093" y="4502089"/>
            <a:ext cx="3417770" cy="21226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519" y="4586354"/>
            <a:ext cx="2238375" cy="20383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2539" y="1765239"/>
            <a:ext cx="2686050" cy="34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337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999656" y="0"/>
            <a:ext cx="6172200" cy="51252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err="1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17600">
                <a:solidFill>
                  <a:schemeClr val="accent1">
                    <a:lumMod val="75000"/>
                  </a:schemeClr>
                </a:solidFill>
              </a:rPr>
              <a:t> - Task</a:t>
            </a:r>
          </a:p>
          <a:p>
            <a:r>
              <a:rPr lang="en-GB" sz="3975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>
                <a:solidFill>
                  <a:schemeClr val="accent1">
                    <a:lumMod val="75000"/>
                  </a:schemeClr>
                </a:solidFill>
              </a:rPr>
            </a:br>
            <a:endParaRPr lang="en-GB" sz="3975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085755" y="726831"/>
            <a:ext cx="5452309" cy="480646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>
                <a:ea typeface="ＭＳ Ｐゴシック" charset="-128"/>
              </a:rPr>
              <a:t>You will be working on one of the following cross-curricular themes: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>
                <a:ea typeface="ＭＳ Ｐゴシック" charset="-128"/>
              </a:rPr>
              <a:t>Nature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>
                <a:ea typeface="ＭＳ Ｐゴシック" charset="-128"/>
              </a:rPr>
              <a:t>Earth and Space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>
                <a:ea typeface="ＭＳ Ｐゴシック" charset="-128"/>
              </a:rPr>
              <a:t>Food</a:t>
            </a:r>
          </a:p>
          <a:p>
            <a:pPr>
              <a:spcAft>
                <a:spcPts val="1200"/>
              </a:spcAft>
            </a:pPr>
            <a:r>
              <a:rPr lang="en-US" altLang="x-none" sz="2400">
                <a:ea typeface="ＭＳ Ｐゴシック" charset="-128"/>
              </a:rPr>
              <a:t>Browse through the resources within the e-book on Moodle.</a:t>
            </a:r>
          </a:p>
          <a:p>
            <a:pPr>
              <a:spcAft>
                <a:spcPts val="1200"/>
              </a:spcAft>
            </a:pPr>
            <a:r>
              <a:rPr lang="en-US" altLang="x-none" sz="2400">
                <a:ea typeface="ＭＳ Ｐゴシック" charset="-128"/>
              </a:rPr>
              <a:t>As a group you will need to collaborate on your task (instructions on following slide)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12889" y="726831"/>
            <a:ext cx="5222893" cy="503956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err="1">
                <a:ea typeface="ＭＳ Ｐゴシック" charset="-128"/>
              </a:rPr>
              <a:t>Byddwch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yn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gweithio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ar</a:t>
            </a:r>
            <a:r>
              <a:rPr lang="en-US" altLang="x-none" sz="2400">
                <a:ea typeface="ＭＳ Ｐゴシック" charset="-128"/>
              </a:rPr>
              <a:t> un </a:t>
            </a:r>
            <a:r>
              <a:rPr lang="en-US" altLang="x-none" sz="2400" err="1">
                <a:ea typeface="ＭＳ Ｐゴシック" charset="-128"/>
              </a:rPr>
              <a:t>o’r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dair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thema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sydd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isod</a:t>
            </a:r>
            <a:r>
              <a:rPr lang="en-US" altLang="x-none" sz="2400">
                <a:ea typeface="ＭＳ Ｐゴシック" charset="-128"/>
              </a:rPr>
              <a:t>: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err="1">
                <a:ea typeface="ＭＳ Ｐゴシック" charset="-128"/>
              </a:rPr>
              <a:t>Byd</a:t>
            </a:r>
            <a:r>
              <a:rPr lang="en-US" altLang="x-none" sz="2400" b="1">
                <a:ea typeface="ＭＳ Ｐゴシック" charset="-128"/>
              </a:rPr>
              <a:t> </a:t>
            </a:r>
            <a:r>
              <a:rPr lang="en-US" altLang="x-none" sz="2400" b="1" err="1">
                <a:ea typeface="ＭＳ Ｐゴシック" charset="-128"/>
              </a:rPr>
              <a:t>Natur</a:t>
            </a:r>
            <a:endParaRPr lang="en-US" altLang="x-none" sz="2400" b="1">
              <a:ea typeface="ＭＳ Ｐゴシック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>
                <a:ea typeface="ＭＳ Ｐゴシック" charset="-128"/>
              </a:rPr>
              <a:t>Y </a:t>
            </a:r>
            <a:r>
              <a:rPr lang="en-US" altLang="x-none" sz="2400" b="1" err="1">
                <a:ea typeface="ＭＳ Ｐゴシック" charset="-128"/>
              </a:rPr>
              <a:t>Ddaear</a:t>
            </a:r>
            <a:r>
              <a:rPr lang="en-US" altLang="x-none" sz="2400" b="1">
                <a:ea typeface="ＭＳ Ｐゴシック" charset="-128"/>
              </a:rPr>
              <a:t> </a:t>
            </a:r>
            <a:r>
              <a:rPr lang="en-US" altLang="x-none" sz="2400" b="1" err="1">
                <a:ea typeface="ＭＳ Ｐゴシック" charset="-128"/>
              </a:rPr>
              <a:t>a’r</a:t>
            </a:r>
            <a:r>
              <a:rPr lang="en-US" altLang="x-none" sz="2400" b="1">
                <a:ea typeface="ＭＳ Ｐゴシック" charset="-128"/>
              </a:rPr>
              <a:t> </a:t>
            </a:r>
            <a:r>
              <a:rPr lang="en-US" altLang="x-none" sz="2400" b="1" err="1">
                <a:ea typeface="ＭＳ Ｐゴシック" charset="-128"/>
              </a:rPr>
              <a:t>Gofod</a:t>
            </a:r>
            <a:endParaRPr lang="en-US" altLang="x-none" sz="2400" b="1">
              <a:ea typeface="ＭＳ Ｐゴシック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err="1">
                <a:ea typeface="ＭＳ Ｐゴシック" charset="-128"/>
              </a:rPr>
              <a:t>Bwyd</a:t>
            </a:r>
            <a:endParaRPr lang="en-US" altLang="x-none" sz="2400" b="1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 err="1">
                <a:ea typeface="ＭＳ Ｐゴシック" charset="-128"/>
              </a:rPr>
              <a:t>Porwch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dwry’r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adnoddau</a:t>
            </a:r>
            <a:r>
              <a:rPr lang="en-US" altLang="x-none" sz="2400">
                <a:ea typeface="ＭＳ Ｐゴシック" charset="-128"/>
              </a:rPr>
              <a:t> o </a:t>
            </a:r>
            <a:r>
              <a:rPr lang="en-US" altLang="x-none" sz="2400" err="1">
                <a:ea typeface="ＭＳ Ｐゴシック" charset="-128"/>
              </a:rPr>
              <a:t>fewn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yr</a:t>
            </a:r>
            <a:r>
              <a:rPr lang="en-US" altLang="x-none" sz="2400">
                <a:ea typeface="ＭＳ Ｐゴシック" charset="-128"/>
              </a:rPr>
              <a:t> e-</a:t>
            </a:r>
            <a:r>
              <a:rPr lang="en-US" altLang="x-none" sz="2400" err="1">
                <a:ea typeface="ＭＳ Ｐゴシック" charset="-128"/>
              </a:rPr>
              <a:t>lyfr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ar</a:t>
            </a:r>
            <a:r>
              <a:rPr lang="en-US" altLang="x-none" sz="2400">
                <a:ea typeface="ＭＳ Ｐゴシック" charset="-128"/>
              </a:rPr>
              <a:t> Moodle.</a:t>
            </a:r>
          </a:p>
          <a:p>
            <a:pPr>
              <a:spcAft>
                <a:spcPts val="1200"/>
              </a:spcAft>
            </a:pPr>
            <a:r>
              <a:rPr lang="en-US" altLang="x-none" sz="2400" err="1">
                <a:ea typeface="ＭＳ Ｐゴシック" charset="-128"/>
              </a:rPr>
              <a:t>Fel</a:t>
            </a:r>
            <a:r>
              <a:rPr lang="en-US" altLang="x-none" sz="2400">
                <a:ea typeface="ＭＳ Ｐゴシック" charset="-128"/>
              </a:rPr>
              <a:t> gr</a:t>
            </a:r>
            <a:r>
              <a:rPr lang="en-GB" sz="2400" err="1"/>
              <a:t>ŵp</a:t>
            </a:r>
            <a:r>
              <a:rPr lang="en-GB" sz="2400"/>
              <a:t> </a:t>
            </a:r>
            <a:r>
              <a:rPr lang="en-GB" sz="2400" err="1"/>
              <a:t>bydd</a:t>
            </a:r>
            <a:r>
              <a:rPr lang="en-GB" sz="2400"/>
              <a:t> </a:t>
            </a:r>
            <a:r>
              <a:rPr lang="en-GB" sz="2400" err="1"/>
              <a:t>angen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chi </a:t>
            </a:r>
            <a:r>
              <a:rPr lang="en-GB" sz="2400" err="1"/>
              <a:t>gyd-weithio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tasg</a:t>
            </a:r>
            <a:r>
              <a:rPr lang="en-GB" sz="2400"/>
              <a:t> (</a:t>
            </a:r>
            <a:r>
              <a:rPr lang="en-GB" sz="2400" err="1"/>
              <a:t>cyfarwyddiadau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y </a:t>
            </a:r>
            <a:r>
              <a:rPr lang="en-GB" sz="2400" err="1"/>
              <a:t>sleid</a:t>
            </a:r>
            <a:r>
              <a:rPr lang="en-GB" sz="2400"/>
              <a:t> </a:t>
            </a:r>
            <a:r>
              <a:rPr lang="en-GB" sz="2400" err="1"/>
              <a:t>nesaf</a:t>
            </a:r>
            <a:r>
              <a:rPr lang="en-GB" sz="2400"/>
              <a:t>).</a:t>
            </a:r>
            <a:endParaRPr lang="en-US" altLang="x-none" sz="2400">
              <a:ea typeface="ＭＳ Ｐゴシック" charset="-128"/>
            </a:endParaRPr>
          </a:p>
          <a:p>
            <a:pPr marL="0" indent="0">
              <a:buNone/>
            </a:pPr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804474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999656" y="390333"/>
            <a:ext cx="6172200" cy="51252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err="1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17600">
                <a:solidFill>
                  <a:schemeClr val="accent1">
                    <a:lumMod val="75000"/>
                  </a:schemeClr>
                </a:solidFill>
              </a:rPr>
              <a:t> - Task</a:t>
            </a:r>
          </a:p>
          <a:p>
            <a:r>
              <a:rPr lang="en-GB" sz="3975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>
                <a:solidFill>
                  <a:schemeClr val="accent1">
                    <a:lumMod val="75000"/>
                  </a:schemeClr>
                </a:solidFill>
              </a:rPr>
            </a:br>
            <a:endParaRPr lang="en-GB" sz="3975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085756" y="1223280"/>
            <a:ext cx="5319306" cy="439612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en-US" sz="2400">
                <a:ea typeface="ＭＳ Ｐゴシック" panose="020B0600070205080204" pitchFamily="34" charset="-128"/>
              </a:rPr>
              <a:t>Build a MIND-MAP around your Science / Technology focused theme</a:t>
            </a:r>
          </a:p>
          <a:p>
            <a:pPr>
              <a:spcAft>
                <a:spcPts val="1200"/>
              </a:spcAft>
            </a:pPr>
            <a:r>
              <a:rPr lang="en-US" altLang="en-US" sz="2400">
                <a:ea typeface="ＭＳ Ｐゴシック" panose="020B0600070205080204" pitchFamily="34" charset="-128"/>
              </a:rPr>
              <a:t>Incorporate numeracy activities</a:t>
            </a:r>
          </a:p>
          <a:p>
            <a:pPr>
              <a:spcAft>
                <a:spcPts val="1200"/>
              </a:spcAft>
            </a:pPr>
            <a:r>
              <a:rPr lang="en-US" altLang="en-US" sz="2400">
                <a:ea typeface="ＭＳ Ｐゴシック" panose="020B0600070205080204" pitchFamily="34" charset="-128"/>
              </a:rPr>
              <a:t>Make some critical comments about this approach e.g. justification, acknowledging limitation</a:t>
            </a:r>
            <a:r>
              <a:rPr lang="mr-IN" altLang="en-US" sz="2400">
                <a:ea typeface="ＭＳ Ｐゴシック" panose="020B0600070205080204" pitchFamily="34" charset="-128"/>
              </a:rPr>
              <a:t>…</a:t>
            </a:r>
            <a:endParaRPr lang="en-US" altLang="en-US" sz="2400">
              <a:ea typeface="ＭＳ Ｐゴシック" panose="020B0600070205080204" pitchFamily="34" charset="-128"/>
            </a:endParaRPr>
          </a:p>
          <a:p>
            <a:pPr>
              <a:spcAft>
                <a:spcPts val="1200"/>
              </a:spcAft>
            </a:pPr>
            <a:r>
              <a:rPr lang="en-US" altLang="en-US" sz="2400">
                <a:ea typeface="ＭＳ Ｐゴシック" panose="020B0600070205080204" pitchFamily="34" charset="-128"/>
              </a:rPr>
              <a:t>What multi-disciplinary or inter-disciplinary opportunities with Literacy and Digital Competence can you add?</a:t>
            </a:r>
          </a:p>
          <a:p>
            <a:pPr>
              <a:spcAft>
                <a:spcPts val="1200"/>
              </a:spcAft>
            </a:pP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12889" y="1223280"/>
            <a:ext cx="5222893" cy="454312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err="1">
                <a:ea typeface="ＭＳ Ｐゴシック" charset="-128"/>
              </a:rPr>
              <a:t>Adeiladwch</a:t>
            </a:r>
            <a:r>
              <a:rPr lang="en-US" altLang="x-none" sz="2400">
                <a:ea typeface="ＭＳ Ｐゴシック" charset="-128"/>
              </a:rPr>
              <a:t> FAP-MEDDWL o </a:t>
            </a:r>
            <a:r>
              <a:rPr lang="en-US" altLang="x-none" sz="2400" err="1">
                <a:ea typeface="ＭＳ Ｐゴシック" charset="-128"/>
              </a:rPr>
              <a:t>gwmpas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eich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thema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â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ffocws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wyddonol</a:t>
            </a:r>
            <a:r>
              <a:rPr lang="en-US" altLang="x-none" sz="2400">
                <a:ea typeface="ＭＳ Ｐゴシック" charset="-128"/>
              </a:rPr>
              <a:t> / </a:t>
            </a:r>
            <a:r>
              <a:rPr lang="en-US" altLang="x-none" sz="2400" err="1">
                <a:ea typeface="ＭＳ Ｐゴシック" charset="-128"/>
              </a:rPr>
              <a:t>dechnolegol</a:t>
            </a:r>
            <a:endParaRPr lang="en-US" altLang="x-none" sz="240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>
                <a:ea typeface="ＭＳ Ｐゴシック" charset="-128"/>
              </a:rPr>
              <a:t>Mae </a:t>
            </a:r>
            <a:r>
              <a:rPr lang="en-US" altLang="x-none" sz="2400" err="1">
                <a:ea typeface="ＭＳ Ｐゴシック" charset="-128"/>
              </a:rPr>
              <a:t>angen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cynnwys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gweithgareddau</a:t>
            </a:r>
            <a:r>
              <a:rPr lang="en-US" altLang="x-none" sz="2400">
                <a:ea typeface="ＭＳ Ｐゴシック" charset="-128"/>
              </a:rPr>
              <a:t> </a:t>
            </a:r>
            <a:r>
              <a:rPr lang="en-US" altLang="x-none" sz="2400" err="1">
                <a:ea typeface="ＭＳ Ｐゴシック" charset="-128"/>
              </a:rPr>
              <a:t>rhifedd</a:t>
            </a:r>
            <a:endParaRPr lang="en-US" altLang="x-none" sz="240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sz="2400" err="1">
                <a:ea typeface="ＭＳ Ｐゴシック" charset="-128"/>
              </a:rPr>
              <a:t>Gwnewch</a:t>
            </a:r>
            <a:r>
              <a:rPr lang="en-US" sz="2400">
                <a:ea typeface="ＭＳ Ｐゴシック" charset="-128"/>
              </a:rPr>
              <a:t> </a:t>
            </a:r>
            <a:r>
              <a:rPr lang="en-US" sz="2400" err="1">
                <a:ea typeface="ＭＳ Ｐゴシック" charset="-128"/>
              </a:rPr>
              <a:t>sylwadau</a:t>
            </a:r>
            <a:r>
              <a:rPr lang="en-US" sz="2400">
                <a:ea typeface="ＭＳ Ｐゴシック" charset="-128"/>
              </a:rPr>
              <a:t> </a:t>
            </a:r>
            <a:r>
              <a:rPr lang="en-US" sz="2400" err="1">
                <a:ea typeface="ＭＳ Ｐゴシック" charset="-128"/>
              </a:rPr>
              <a:t>beirniadol</a:t>
            </a:r>
            <a:r>
              <a:rPr lang="en-US" sz="2400">
                <a:ea typeface="ＭＳ Ｐゴシック" charset="-128"/>
              </a:rPr>
              <a:t> am y dull </a:t>
            </a:r>
            <a:r>
              <a:rPr lang="en-US" sz="2400" err="1">
                <a:ea typeface="ＭＳ Ｐゴシック" charset="-128"/>
              </a:rPr>
              <a:t>e.e</a:t>
            </a:r>
            <a:r>
              <a:rPr lang="en-US" sz="2400">
                <a:ea typeface="ＭＳ Ｐゴシック" charset="-128"/>
              </a:rPr>
              <a:t>. </a:t>
            </a:r>
            <a:r>
              <a:rPr lang="en-US" sz="2400" err="1">
                <a:ea typeface="ＭＳ Ｐゴシック" charset="-128"/>
              </a:rPr>
              <a:t>cyfiawnhad</a:t>
            </a:r>
            <a:r>
              <a:rPr lang="en-US" sz="2400">
                <a:ea typeface="ＭＳ Ｐゴシック" charset="-128"/>
              </a:rPr>
              <a:t>, </a:t>
            </a:r>
            <a:r>
              <a:rPr lang="en-US" sz="2400" err="1">
                <a:ea typeface="ＭＳ Ｐゴシック" charset="-128"/>
              </a:rPr>
              <a:t>cydnabod</a:t>
            </a:r>
            <a:r>
              <a:rPr lang="en-US" sz="2400">
                <a:ea typeface="ＭＳ Ｐゴシック" charset="-128"/>
              </a:rPr>
              <a:t> </a:t>
            </a:r>
            <a:r>
              <a:rPr lang="en-US" sz="2400" err="1">
                <a:ea typeface="ＭＳ Ｐゴシック" charset="-128"/>
              </a:rPr>
              <a:t>cyfyngiadau</a:t>
            </a:r>
            <a:r>
              <a:rPr lang="mr-IN" sz="2400">
                <a:ea typeface="ＭＳ Ｐゴシック" charset="-128"/>
              </a:rPr>
              <a:t>…</a:t>
            </a:r>
            <a:endParaRPr lang="en-GB" sz="240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sz="2400"/>
              <a:t>Pa </a:t>
            </a:r>
            <a:r>
              <a:rPr lang="en-US" sz="2400" err="1"/>
              <a:t>gyfleoedd</a:t>
            </a:r>
            <a:r>
              <a:rPr lang="en-US" sz="2400"/>
              <a:t> </a:t>
            </a:r>
            <a:r>
              <a:rPr lang="en-US" sz="2400" err="1"/>
              <a:t>aml-ddisgyblaethol</a:t>
            </a:r>
            <a:r>
              <a:rPr lang="en-US" sz="2400"/>
              <a:t> </a:t>
            </a:r>
            <a:r>
              <a:rPr lang="en-US" sz="2400" err="1"/>
              <a:t>neu</a:t>
            </a:r>
            <a:r>
              <a:rPr lang="en-US" sz="2400"/>
              <a:t> </a:t>
            </a:r>
            <a:r>
              <a:rPr lang="en-US" sz="2400" err="1"/>
              <a:t>rhyng-ddisgyblaethol</a:t>
            </a:r>
            <a:r>
              <a:rPr lang="en-US" sz="2400"/>
              <a:t> </a:t>
            </a:r>
            <a:r>
              <a:rPr lang="en-US" sz="2400" err="1"/>
              <a:t>gyda</a:t>
            </a:r>
            <a:r>
              <a:rPr lang="en-US" sz="2400"/>
              <a:t> </a:t>
            </a:r>
            <a:r>
              <a:rPr lang="en-US" sz="2400" err="1"/>
              <a:t>Llythrennedd</a:t>
            </a:r>
            <a:r>
              <a:rPr lang="en-US" sz="2400"/>
              <a:t> a </a:t>
            </a:r>
            <a:r>
              <a:rPr lang="en-US" sz="2400" err="1"/>
              <a:t>Chymhwysedd</a:t>
            </a:r>
            <a:r>
              <a:rPr lang="en-US" sz="2400"/>
              <a:t> </a:t>
            </a:r>
            <a:r>
              <a:rPr lang="en-US" sz="2400" err="1"/>
              <a:t>Digidol</a:t>
            </a:r>
            <a:r>
              <a:rPr lang="en-US" sz="2400"/>
              <a:t> </a:t>
            </a:r>
            <a:r>
              <a:rPr lang="en-US" sz="2400" err="1"/>
              <a:t>fedrwch</a:t>
            </a:r>
            <a:r>
              <a:rPr lang="en-US" sz="2400"/>
              <a:t> </a:t>
            </a:r>
            <a:r>
              <a:rPr lang="en-US" sz="2400" err="1"/>
              <a:t>eu</a:t>
            </a:r>
            <a:r>
              <a:rPr lang="en-US" sz="2400"/>
              <a:t> </a:t>
            </a:r>
            <a:r>
              <a:rPr lang="en-US" sz="2400" err="1"/>
              <a:t>hychwanegu</a:t>
            </a:r>
            <a:r>
              <a:rPr lang="en-US" sz="240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1998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Props1.xml><?xml version="1.0" encoding="utf-8"?>
<ds:datastoreItem xmlns:ds="http://schemas.openxmlformats.org/officeDocument/2006/customXml" ds:itemID="{2ABF0A75-0875-4E09-B28A-4285C0939B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BFCBB5-45DD-4C38-AAA1-4EA4A695D4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097CDBB-E7F5-4A80-A2A4-AD8CBC63BA30}">
  <ds:schemaRefs>
    <ds:schemaRef ds:uri="19514574-b5d9-49eb-9678-28308461b4ba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449</Words>
  <Application>Microsoft Office PowerPoint</Application>
  <PresentationFormat>Widescreen</PresentationFormat>
  <Paragraphs>66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ＭＳ Ｐゴシック</vt:lpstr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Dwy ochr i bob stori - Two sides to every story…</vt:lpstr>
      <vt:lpstr>Beth allai fod yn cysylltu'r bobl hyn? What might connect these people? </vt:lpstr>
      <vt:lpstr>Blodau - Flowers</vt:lpstr>
      <vt:lpstr>Byd Natur – Nature SBIRAL FIBONACCI SPIRAL</vt:lpstr>
      <vt:lpstr>Dilyniant Fibonacci Sequence</vt:lpstr>
      <vt:lpstr>Y Gymhareb Euraidd - THE GOLDEN RATIO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4</cp:revision>
  <dcterms:created xsi:type="dcterms:W3CDTF">2016-11-03T15:01:41Z</dcterms:created>
  <dcterms:modified xsi:type="dcterms:W3CDTF">2019-10-02T15:44:10Z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