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13"/>
  </p:notesMasterIdLst>
  <p:handoutMasterIdLst>
    <p:handoutMasterId r:id="rId14"/>
  </p:handoutMasterIdLst>
  <p:sldIdLst>
    <p:sldId id="278" r:id="rId2"/>
    <p:sldId id="279" r:id="rId3"/>
    <p:sldId id="280" r:id="rId4"/>
    <p:sldId id="294" r:id="rId5"/>
    <p:sldId id="295" r:id="rId6"/>
    <p:sldId id="296" r:id="rId7"/>
    <p:sldId id="297" r:id="rId8"/>
    <p:sldId id="298" r:id="rId9"/>
    <p:sldId id="292" r:id="rId10"/>
    <p:sldId id="299" r:id="rId11"/>
    <p:sldId id="293" r:id="rId1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DA37D80-6434-44D0-A028-1B22A696006F}">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554" autoAdjust="0"/>
  </p:normalViewPr>
  <p:slideViewPr>
    <p:cSldViewPr snapToGrid="0" snapToObjects="1">
      <p:cViewPr varScale="1">
        <p:scale>
          <a:sx n="48" d="100"/>
          <a:sy n="48" d="100"/>
        </p:scale>
        <p:origin x="1578" y="6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4" d="100"/>
          <a:sy n="24" d="100"/>
        </p:scale>
        <p:origin x="3475" y="125"/>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D9D42D35-0463-4920-BEF7-2B88080E67A2}" type="datetimeFigureOut">
              <a:rPr lang="en-US" smtClean="0"/>
              <a:t>10/21/2023</a:t>
            </a:fld>
            <a:endParaRPr lang="en-US"/>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02926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3749394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endParaRPr lang="en-GB" dirty="0"/>
          </a:p>
        </p:txBody>
      </p:sp>
    </p:spTree>
    <p:extLst>
      <p:ext uri="{BB962C8B-B14F-4D97-AF65-F5344CB8AC3E}">
        <p14:creationId xmlns:p14="http://schemas.microsoft.com/office/powerpoint/2010/main" val="3592128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228600" algn="just">
              <a:lnSpc>
                <a:spcPct val="150000"/>
              </a:lnSpc>
              <a:spcAft>
                <a:spcPts val="800"/>
              </a:spcAft>
            </a:pPr>
            <a:endParaRPr lang="en-GB" dirty="0"/>
          </a:p>
        </p:txBody>
      </p:sp>
    </p:spTree>
    <p:extLst>
      <p:ext uri="{BB962C8B-B14F-4D97-AF65-F5344CB8AC3E}">
        <p14:creationId xmlns:p14="http://schemas.microsoft.com/office/powerpoint/2010/main" val="606522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endParaRPr lang="en-GB" dirty="0"/>
          </a:p>
        </p:txBody>
      </p:sp>
    </p:spTree>
    <p:extLst>
      <p:ext uri="{BB962C8B-B14F-4D97-AF65-F5344CB8AC3E}">
        <p14:creationId xmlns:p14="http://schemas.microsoft.com/office/powerpoint/2010/main" val="3491526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145392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3968669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1617854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600201"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3403092" y="69574"/>
            <a:ext cx="5385816" cy="3139970"/>
          </a:xfrm>
        </p:spPr>
        <p:txBody>
          <a:bodyPr tIns="0" anchor="b" anchorCtr="0">
            <a:noAutofit/>
          </a:bodyPr>
          <a:lstStyle>
            <a:lvl1pPr algn="ctr">
              <a:defRPr sz="4400"/>
            </a:lvl1pPr>
          </a:lstStyle>
          <a:p>
            <a:r>
              <a:rPr lang="en-US" dirty="0"/>
              <a:t>Click to add title</a:t>
            </a:r>
          </a:p>
        </p:txBody>
      </p:sp>
      <p:sp>
        <p:nvSpPr>
          <p:cNvPr id="3" name="Subtitle 2"/>
          <p:cNvSpPr>
            <a:spLocks noGrp="1"/>
          </p:cNvSpPr>
          <p:nvPr>
            <p:ph type="subTitle" idx="1" hasCustomPrompt="1"/>
          </p:nvPr>
        </p:nvSpPr>
        <p:spPr>
          <a:xfrm>
            <a:off x="4349496" y="3255267"/>
            <a:ext cx="3493008" cy="1644724"/>
          </a:xfrm>
        </p:spPr>
        <p:txBody>
          <a:bodyPr lIns="0" tIns="0" rIns="0" bIns="0" anchor="ctr" anchorCtr="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1499616" y="89452"/>
            <a:ext cx="5693664" cy="2580596"/>
          </a:xfrm>
        </p:spPr>
        <p:txBody>
          <a:bodyPr>
            <a:noAutofit/>
          </a:bodyPr>
          <a:lstStyle>
            <a:lvl1pPr algn="l">
              <a:lnSpc>
                <a:spcPct val="100000"/>
              </a:lnSpc>
              <a:defRPr/>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1499616" y="2770632"/>
            <a:ext cx="5693664" cy="3122168"/>
          </a:xfrm>
        </p:spPr>
        <p:txBody>
          <a:bodyPr>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 uri="{C183D7F6-B498-43B3-948B-1728B52AA6E4}">
                <adec:decorative xmlns:adec="http://schemas.microsoft.com/office/drawing/2017/decorative" val="1"/>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 uri="{C183D7F6-B498-43B3-948B-1728B52AA6E4}">
                <adec:decorative xmlns:adec="http://schemas.microsoft.com/office/drawing/2017/decorative" val="1"/>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 uri="{C183D7F6-B498-43B3-948B-1728B52AA6E4}">
                <adec:decorative xmlns:adec="http://schemas.microsoft.com/office/drawing/2017/decorative" val="1"/>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7" name="Freeform: Shape 16">
            <a:extLst>
              <a:ext uri="{FF2B5EF4-FFF2-40B4-BE49-F238E27FC236}">
                <a16:creationId xmlns:a16="http://schemas.microsoft.com/office/drawing/2014/main" id="{217CBC9E-B934-828F-2AE5-211CEF5B1D25}"/>
              </a:ext>
              <a:ext uri="{C183D7F6-B498-43B3-948B-1728B52AA6E4}">
                <adec:decorative xmlns:adec="http://schemas.microsoft.com/office/drawing/2017/decorative" val="1"/>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hasCustomPrompt="1"/>
          </p:nvPr>
        </p:nvSpPr>
        <p:spPr>
          <a:xfrm>
            <a:off x="4224528" y="815009"/>
            <a:ext cx="6766560" cy="2811462"/>
          </a:xfrm>
        </p:spPr>
        <p:txBody>
          <a:bodyPr>
            <a:noAutofit/>
          </a:bodyPr>
          <a:lstStyle>
            <a:lvl1pPr algn="l">
              <a:lnSpc>
                <a:spcPct val="100000"/>
              </a:lnSpc>
              <a:defRPr b="1"/>
            </a:lvl1pPr>
          </a:lstStyle>
          <a:p>
            <a:r>
              <a:rPr lang="en-US" dirty="0"/>
              <a:t>Click to add title</a:t>
            </a:r>
          </a:p>
        </p:txBody>
      </p:sp>
      <p:sp>
        <p:nvSpPr>
          <p:cNvPr id="5" name="Footer Placeholder 4"/>
          <p:cNvSpPr>
            <a:spLocks noGrp="1"/>
          </p:cNvSpPr>
          <p:nvPr userDrawn="1">
            <p:ph type="ftr" sz="quarter" idx="11"/>
          </p:nvPr>
        </p:nvSpPr>
        <p:spPr>
          <a:xfrm>
            <a:off x="4224528" y="457200"/>
            <a:ext cx="3200400" cy="274320"/>
          </a:xfrm>
        </p:spPr>
        <p:txBody>
          <a:bodyPr>
            <a:noAutofit/>
          </a:bodyPr>
          <a:lstStyle>
            <a:lvl1pPr>
              <a:defRPr>
                <a:latin typeface="+mn-lt"/>
              </a:defRPr>
            </a:lvl1pPr>
          </a:lstStyle>
          <a:p>
            <a:r>
              <a:rPr lang="en-US"/>
              <a:t>Presentation title</a:t>
            </a:r>
            <a:endParaRPr lang="en-US" dirty="0"/>
          </a:p>
        </p:txBody>
      </p:sp>
      <p:sp>
        <p:nvSpPr>
          <p:cNvPr id="6" name="Slide Number Placeholder 5"/>
          <p:cNvSpPr>
            <a:spLocks noGrp="1"/>
          </p:cNvSpPr>
          <p:nvPr userDrawn="1">
            <p:ph type="sldNum" sz="quarter" idx="12"/>
          </p:nvPr>
        </p:nvSpPr>
        <p:spPr>
          <a:xfrm>
            <a:off x="10003536" y="472108"/>
            <a:ext cx="987552" cy="244503"/>
          </a:xfrm>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userDrawn="1">
            <p:ph idx="1" hasCustomPrompt="1"/>
          </p:nvPr>
        </p:nvSpPr>
        <p:spPr>
          <a:xfrm>
            <a:off x="4224528" y="3723748"/>
            <a:ext cx="6766560" cy="2447238"/>
          </a:xfrm>
        </p:spPr>
        <p:txBody>
          <a:bodyPr>
            <a:normAutofit/>
          </a:bodyPr>
          <a:lstStyle>
            <a:lvl1pPr marL="0" indent="0">
              <a:buNone/>
              <a:defRPr sz="1500"/>
            </a:lvl1pPr>
            <a:lvl2pPr>
              <a:defRPr sz="1500"/>
            </a:lvl2pPr>
            <a:lvl3pPr>
              <a:defRPr sz="1500"/>
            </a:lvl3pPr>
            <a:lvl4pPr>
              <a:defRPr sz="1500"/>
            </a:lvl4pPr>
            <a:lvl5pPr>
              <a:defRPr sz="15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 uri="{C183D7F6-B498-43B3-948B-1728B52AA6E4}">
                <adec:decorative xmlns:adec="http://schemas.microsoft.com/office/drawing/2017/decorative" val="1"/>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 uri="{C183D7F6-B498-43B3-948B-1728B52AA6E4}">
                <adec:decorative xmlns:adec="http://schemas.microsoft.com/office/drawing/2017/decorative" val="1"/>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 uri="{C183D7F6-B498-43B3-948B-1728B52AA6E4}">
                <adec:decorative xmlns:adec="http://schemas.microsoft.com/office/drawing/2017/decorative" val="1"/>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 uri="{C183D7F6-B498-43B3-948B-1728B52AA6E4}">
                <adec:decorative xmlns:adec="http://schemas.microsoft.com/office/drawing/2017/decorative" val="1"/>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 uri="{C183D7F6-B498-43B3-948B-1728B52AA6E4}">
                <adec:decorative xmlns:adec="http://schemas.microsoft.com/office/drawing/2017/decorative" val="1"/>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 uri="{C183D7F6-B498-43B3-948B-1728B52AA6E4}">
                <adec:decorative xmlns:adec="http://schemas.microsoft.com/office/drawing/2017/decorative" val="1"/>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hasCustomPrompt="1"/>
          </p:nvPr>
        </p:nvSpPr>
        <p:spPr>
          <a:xfrm>
            <a:off x="2895600" y="1699591"/>
            <a:ext cx="6400800" cy="2844977"/>
          </a:xfrm>
        </p:spPr>
        <p:txBody>
          <a:bodyPr anchor="b" anchorCtr="0">
            <a:noAutofit/>
          </a:bodyPr>
          <a:lstStyle>
            <a:lvl1pPr>
              <a:lnSpc>
                <a:spcPct val="100000"/>
              </a:lnSpc>
              <a:defRPr sz="4400"/>
            </a:lvl1pPr>
          </a:lstStyle>
          <a:p>
            <a:r>
              <a:rPr lang="en-US" dirty="0"/>
              <a:t>Click to add title</a:t>
            </a:r>
          </a:p>
        </p:txBody>
      </p:sp>
      <p:sp>
        <p:nvSpPr>
          <p:cNvPr id="3" name="Text Placeholder 2"/>
          <p:cNvSpPr>
            <a:spLocks noGrp="1"/>
          </p:cNvSpPr>
          <p:nvPr>
            <p:ph type="body" idx="1" hasCustomPrompt="1"/>
          </p:nvPr>
        </p:nvSpPr>
        <p:spPr>
          <a:xfrm>
            <a:off x="2895600" y="4598948"/>
            <a:ext cx="6400800" cy="847695"/>
          </a:xfrm>
        </p:spPr>
        <p:txBody>
          <a:bodyPr lIns="0" tIns="0" rIns="0" bIns="0" anchor="ctr" anchorCtr="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31520"/>
            <a:ext cx="10665089" cy="1362057"/>
          </a:xfrm>
        </p:spPr>
        <p:txBody>
          <a:bodyPr>
            <a:noAutofit/>
          </a:bodyPr>
          <a:lstStyle>
            <a:lvl1pPr>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sz="half" idx="1" hasCustomPrompt="1"/>
          </p:nvPr>
        </p:nvSpPr>
        <p:spPr>
          <a:xfrm>
            <a:off x="539496" y="2103120"/>
            <a:ext cx="11119104" cy="4434840"/>
          </a:xfrm>
        </p:spPr>
        <p:txBody>
          <a:bodyPr>
            <a:normAutofit/>
          </a:bodyPr>
          <a:lstStyle>
            <a:lvl1pPr>
              <a:defRPr sz="1800"/>
            </a:lvl1pPr>
            <a:lvl2pPr>
              <a:defRPr sz="1600"/>
            </a:lvl2pPr>
            <a:lvl3pPr>
              <a:defRPr sz="14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 uri="{C183D7F6-B498-43B3-948B-1728B52AA6E4}">
                <adec:decorative xmlns:adec="http://schemas.microsoft.com/office/drawing/2017/decorative" val="1"/>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chemeClr val="accent3">
              <a:lumMod val="20000"/>
              <a:lumOff val="80000"/>
            </a:schemeClr>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oAutofit/>
          </a:bodyPr>
          <a:lstStyle>
            <a:lvl1pPr>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sz="half" idx="1" hasCustomPrompt="1"/>
          </p:nvPr>
        </p:nvSpPr>
        <p:spPr>
          <a:xfrm>
            <a:off x="755904" y="2825496"/>
            <a:ext cx="10680192" cy="2834640"/>
          </a:xfrm>
        </p:spPr>
        <p:txBody>
          <a:bodyPr>
            <a:normAutofit/>
          </a:bodyPr>
          <a:lstStyle>
            <a:lvl1pPr>
              <a:defRPr sz="1800"/>
            </a:lvl1pPr>
            <a:lvl2pPr>
              <a:defRPr sz="1600"/>
            </a:lvl2pPr>
            <a:lvl3pPr>
              <a:defRPr sz="14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4441121" y="1344404"/>
            <a:ext cx="6984906" cy="2560441"/>
          </a:xfrm>
        </p:spPr>
        <p:txBody>
          <a:bodyPr lIns="0" tIns="0" rIns="0" bIns="0" anchor="b" anchorCtr="0">
            <a:noAutofit/>
          </a:bodyPr>
          <a:lstStyle>
            <a:lvl1pPr algn="l">
              <a:lnSpc>
                <a:spcPct val="100000"/>
              </a:lnSpc>
              <a:defRPr sz="3300" b="1">
                <a:latin typeface="+mj-lt"/>
                <a:cs typeface="Arial" panose="020B0604020202020204" pitchFamily="34" charset="0"/>
              </a:defRPr>
            </a:lvl1pPr>
          </a:lstStyle>
          <a:p>
            <a:r>
              <a:rPr lang="en-US" dirty="0"/>
              <a:t>Click to add title</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347664"/>
            <a:ext cx="768096" cy="1882471"/>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hasCustomPrompt="1"/>
          </p:nvPr>
        </p:nvSpPr>
        <p:spPr>
          <a:xfrm>
            <a:off x="4441120" y="3977196"/>
            <a:ext cx="4971237" cy="864804"/>
          </a:xfrm>
        </p:spPr>
        <p:txBody>
          <a:bodyPr lIns="0" tIns="0" rIns="0" bIns="0" anchor="ctr" anchorCtr="0">
            <a:noAutofit/>
          </a:bodyPr>
          <a:lstStyle>
            <a:lvl1pPr marL="0" indent="0">
              <a:buNone/>
              <a:defRPr sz="2400"/>
            </a:lvl1pPr>
          </a:lstStyle>
          <a:p>
            <a:r>
              <a:rPr lang="en-US" dirty="0"/>
              <a:t>Click to add subtitle</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hasCustomPrompt="1"/>
          </p:nvPr>
        </p:nvSpPr>
        <p:spPr>
          <a:xfrm>
            <a:off x="758952" y="751398"/>
            <a:ext cx="10671048" cy="1362057"/>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Click to add text</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Click to add text</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Click to add text</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Click to add text</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hasCustomPrompt="1"/>
          </p:nvPr>
        </p:nvSpPr>
        <p:spPr>
          <a:xfrm>
            <a:off x="760937" y="755729"/>
            <a:ext cx="10665089" cy="859972"/>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hasCustomPrompt="1"/>
          </p:nvPr>
        </p:nvSpPr>
        <p:spPr>
          <a:xfrm>
            <a:off x="1271016"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r>
              <a:rPr lang="en-US" dirty="0"/>
              <a:t>Click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320463"/>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hasCustomPrompt="1"/>
          </p:nvPr>
        </p:nvSpPr>
        <p:spPr>
          <a:xfrm>
            <a:off x="1271016"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919391"/>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hasCustomPrompt="1"/>
          </p:nvPr>
        </p:nvSpPr>
        <p:spPr>
          <a:xfrm>
            <a:off x="3828288"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320463"/>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hasCustomPrompt="1"/>
          </p:nvPr>
        </p:nvSpPr>
        <p:spPr>
          <a:xfrm>
            <a:off x="3828288"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919391"/>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hasCustomPrompt="1"/>
          </p:nvPr>
        </p:nvSpPr>
        <p:spPr>
          <a:xfrm>
            <a:off x="6385560"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320463"/>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hasCustomPrompt="1"/>
          </p:nvPr>
        </p:nvSpPr>
        <p:spPr>
          <a:xfrm>
            <a:off x="6385560"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919391"/>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hasCustomPrompt="1"/>
          </p:nvPr>
        </p:nvSpPr>
        <p:spPr>
          <a:xfrm>
            <a:off x="8942832"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320463"/>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hasCustomPrompt="1"/>
          </p:nvPr>
        </p:nvSpPr>
        <p:spPr>
          <a:xfrm>
            <a:off x="8942832"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919391"/>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hasCustomPrompt="1"/>
          </p:nvPr>
        </p:nvSpPr>
        <p:spPr>
          <a:xfrm>
            <a:off x="758952" y="701702"/>
            <a:ext cx="10671048" cy="1444351"/>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7" name="Oval 6">
            <a:extLst>
              <a:ext uri="{FF2B5EF4-FFF2-40B4-BE49-F238E27FC236}">
                <a16:creationId xmlns:a16="http://schemas.microsoft.com/office/drawing/2014/main" id="{5C32B254-F115-AAF3-09C2-B631F5CDC4C7}"/>
              </a:ext>
              <a:ext uri="{C183D7F6-B498-43B3-948B-1728B52AA6E4}">
                <adec:decorative xmlns:adec="http://schemas.microsoft.com/office/drawing/2017/decorative" val="1"/>
              </a:ext>
            </a:extLst>
          </p:cNvPr>
          <p:cNvSpPr>
            <a:spLocks noChangeAspect="1"/>
          </p:cNvSpPr>
          <p:nvPr userDrawn="1"/>
        </p:nvSpPr>
        <p:spPr>
          <a:xfrm>
            <a:off x="1329989" y="2370268"/>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hasCustomPrompt="1"/>
          </p:nvPr>
        </p:nvSpPr>
        <p:spPr>
          <a:xfrm>
            <a:off x="1339134"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hasCustomPrompt="1"/>
          </p:nvPr>
        </p:nvSpPr>
        <p:spPr>
          <a:xfrm>
            <a:off x="685338"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46257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1598 h 2826771"/>
              <a:gd name="connsiteX1" fmla="*/ 646257 w 2011680"/>
              <a:gd name="connsiteY1" fmla="*/ 0 h 2826771"/>
              <a:gd name="connsiteX2" fmla="*/ 1358727 w 2011680"/>
              <a:gd name="connsiteY2" fmla="*/ 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46257 w 2011680"/>
              <a:gd name="connsiteY1" fmla="*/ 0 h 2826771"/>
              <a:gd name="connsiteX2" fmla="*/ 1010112 w 2011680"/>
              <a:gd name="connsiteY2" fmla="*/ 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46257" y="0"/>
                </a:lnTo>
                <a:cubicBezTo>
                  <a:pt x="699597" y="218440"/>
                  <a:pt x="783417" y="292100"/>
                  <a:pt x="1012017" y="335280"/>
                </a:cubicBezTo>
                <a:cubicBezTo>
                  <a:pt x="1289512" y="299720"/>
                  <a:pt x="1340312" y="106045"/>
                  <a:pt x="1358727" y="0"/>
                </a:cubicBezTo>
                <a:lnTo>
                  <a:pt x="2011680" y="1598"/>
                </a:lnTo>
                <a:lnTo>
                  <a:pt x="2011680" y="2826771"/>
                </a:lnTo>
                <a:lnTo>
                  <a:pt x="0" y="2826771"/>
                </a:lnTo>
                <a:lnTo>
                  <a:pt x="0" y="1598"/>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6" name="Rectangle 15">
            <a:extLst>
              <a:ext uri="{FF2B5EF4-FFF2-40B4-BE49-F238E27FC236}">
                <a16:creationId xmlns:a16="http://schemas.microsoft.com/office/drawing/2014/main" id="{B950ED98-B5D1-206C-403F-FA954F9D2CFF}"/>
              </a:ext>
              <a:ext uri="{C183D7F6-B498-43B3-948B-1728B52AA6E4}">
                <adec:decorative xmlns:adec="http://schemas.microsoft.com/office/drawing/2017/decorative" val="1"/>
              </a:ext>
            </a:extLst>
          </p:cNvPr>
          <p:cNvSpPr/>
          <p:nvPr userDrawn="1"/>
        </p:nvSpPr>
        <p:spPr>
          <a:xfrm>
            <a:off x="685338"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hasCustomPrompt="1"/>
          </p:nvPr>
        </p:nvSpPr>
        <p:spPr>
          <a:xfrm>
            <a:off x="731058"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8" name="Oval 7">
            <a:extLst>
              <a:ext uri="{FF2B5EF4-FFF2-40B4-BE49-F238E27FC236}">
                <a16:creationId xmlns:a16="http://schemas.microsoft.com/office/drawing/2014/main" id="{B2485599-A799-0E8C-D368-451B9DE022B2}"/>
              </a:ext>
              <a:ext uri="{C183D7F6-B498-43B3-948B-1728B52AA6E4}">
                <adec:decorative xmlns:adec="http://schemas.microsoft.com/office/drawing/2017/decorative" val="1"/>
              </a:ext>
            </a:extLst>
          </p:cNvPr>
          <p:cNvSpPr>
            <a:spLocks noChangeAspect="1"/>
          </p:cNvSpPr>
          <p:nvPr userDrawn="1"/>
        </p:nvSpPr>
        <p:spPr>
          <a:xfrm>
            <a:off x="3545563" y="2373190"/>
            <a:ext cx="722376" cy="722376"/>
          </a:xfrm>
          <a:prstGeom prst="ellipse">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hasCustomPrompt="1"/>
          </p:nvPr>
        </p:nvSpPr>
        <p:spPr>
          <a:xfrm>
            <a:off x="3554707" y="2379412"/>
            <a:ext cx="704088" cy="704088"/>
          </a:xfrm>
          <a:prstGeom prst="ellipse">
            <a:avLst/>
          </a:prstGeom>
          <a:solidFill>
            <a:schemeClr val="accent3"/>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hasCustomPrompt="1"/>
          </p:nvPr>
        </p:nvSpPr>
        <p:spPr>
          <a:xfrm>
            <a:off x="2900910" y="2756536"/>
            <a:ext cx="2011680" cy="2828676"/>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1362480 w 2011680"/>
              <a:gd name="connsiteY2" fmla="*/ 3048 h 2829819"/>
              <a:gd name="connsiteX3" fmla="*/ 2011680 w 2011680"/>
              <a:gd name="connsiteY3" fmla="*/ 4646 h 2829819"/>
              <a:gd name="connsiteX4" fmla="*/ 2011680 w 2011680"/>
              <a:gd name="connsiteY4" fmla="*/ 2829819 h 2829819"/>
              <a:gd name="connsiteX5" fmla="*/ 0 w 2011680"/>
              <a:gd name="connsiteY5" fmla="*/ 2829819 h 2829819"/>
              <a:gd name="connsiteX6" fmla="*/ 0 w 2011680"/>
              <a:gd name="connsiteY6" fmla="*/ 4646 h 2829819"/>
              <a:gd name="connsiteX0" fmla="*/ 0 w 2011680"/>
              <a:gd name="connsiteY0" fmla="*/ 4646 h 2829819"/>
              <a:gd name="connsiteX1" fmla="*/ 651915 w 2011680"/>
              <a:gd name="connsiteY1" fmla="*/ 1143 h 2829819"/>
              <a:gd name="connsiteX2" fmla="*/ 994434 w 2011680"/>
              <a:gd name="connsiteY2" fmla="*/ 0 h 2829819"/>
              <a:gd name="connsiteX3" fmla="*/ 1362480 w 2011680"/>
              <a:gd name="connsiteY3" fmla="*/ 3048 h 2829819"/>
              <a:gd name="connsiteX4" fmla="*/ 2011680 w 2011680"/>
              <a:gd name="connsiteY4" fmla="*/ 4646 h 2829819"/>
              <a:gd name="connsiteX5" fmla="*/ 2011680 w 2011680"/>
              <a:gd name="connsiteY5" fmla="*/ 2829819 h 2829819"/>
              <a:gd name="connsiteX6" fmla="*/ 0 w 2011680"/>
              <a:gd name="connsiteY6" fmla="*/ 2829819 h 2829819"/>
              <a:gd name="connsiteX7" fmla="*/ 0 w 2011680"/>
              <a:gd name="connsiteY7" fmla="*/ 4646 h 2829819"/>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8676">
                <a:moveTo>
                  <a:pt x="0" y="3503"/>
                </a:moveTo>
                <a:lnTo>
                  <a:pt x="651915" y="0"/>
                </a:lnTo>
                <a:cubicBezTo>
                  <a:pt x="665123" y="83439"/>
                  <a:pt x="720241" y="317373"/>
                  <a:pt x="1005864" y="336042"/>
                </a:cubicBezTo>
                <a:cubicBezTo>
                  <a:pt x="1248561" y="340868"/>
                  <a:pt x="1359813" y="80899"/>
                  <a:pt x="1362480" y="1905"/>
                </a:cubicBezTo>
                <a:lnTo>
                  <a:pt x="2011680" y="3503"/>
                </a:lnTo>
                <a:lnTo>
                  <a:pt x="2011680" y="2828676"/>
                </a:lnTo>
                <a:lnTo>
                  <a:pt x="0" y="2828676"/>
                </a:lnTo>
                <a:lnTo>
                  <a:pt x="0" y="3503"/>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8" name="Rectangle 17">
            <a:extLst>
              <a:ext uri="{FF2B5EF4-FFF2-40B4-BE49-F238E27FC236}">
                <a16:creationId xmlns:a16="http://schemas.microsoft.com/office/drawing/2014/main" id="{0E8643CE-01D9-3E5E-15F6-20689F775F15}"/>
              </a:ext>
              <a:ext uri="{C183D7F6-B498-43B3-948B-1728B52AA6E4}">
                <adec:decorative xmlns:adec="http://schemas.microsoft.com/office/drawing/2017/decorative" val="1"/>
              </a:ext>
            </a:extLst>
          </p:cNvPr>
          <p:cNvSpPr/>
          <p:nvPr userDrawn="1"/>
        </p:nvSpPr>
        <p:spPr>
          <a:xfrm>
            <a:off x="2900911" y="4064834"/>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hasCustomPrompt="1"/>
          </p:nvPr>
        </p:nvSpPr>
        <p:spPr>
          <a:xfrm>
            <a:off x="2946630"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9" name="Oval 8">
            <a:extLst>
              <a:ext uri="{FF2B5EF4-FFF2-40B4-BE49-F238E27FC236}">
                <a16:creationId xmlns:a16="http://schemas.microsoft.com/office/drawing/2014/main" id="{944D3449-0EF5-D439-CC36-5C761D35D494}"/>
              </a:ext>
              <a:ext uri="{C183D7F6-B498-43B3-948B-1728B52AA6E4}">
                <adec:decorative xmlns:adec="http://schemas.microsoft.com/office/drawing/2017/decorative" val="1"/>
              </a:ext>
            </a:extLst>
          </p:cNvPr>
          <p:cNvSpPr>
            <a:spLocks noChangeAspect="1"/>
          </p:cNvSpPr>
          <p:nvPr userDrawn="1"/>
        </p:nvSpPr>
        <p:spPr>
          <a:xfrm>
            <a:off x="5761135" y="2373190"/>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hasCustomPrompt="1"/>
          </p:nvPr>
        </p:nvSpPr>
        <p:spPr>
          <a:xfrm>
            <a:off x="5770280"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hasCustomPrompt="1"/>
          </p:nvPr>
        </p:nvSpPr>
        <p:spPr>
          <a:xfrm>
            <a:off x="5116484" y="2756535"/>
            <a:ext cx="2011680" cy="2828676"/>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49951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3503 h 2828676"/>
              <a:gd name="connsiteX1" fmla="*/ 649951 w 2011680"/>
              <a:gd name="connsiteY1" fmla="*/ 1905 h 2828676"/>
              <a:gd name="connsiteX2" fmla="*/ 1358611 w 2011680"/>
              <a:gd name="connsiteY2" fmla="*/ 0 h 2828676"/>
              <a:gd name="connsiteX3" fmla="*/ 2011680 w 2011680"/>
              <a:gd name="connsiteY3" fmla="*/ 3503 h 2828676"/>
              <a:gd name="connsiteX4" fmla="*/ 2011680 w 2011680"/>
              <a:gd name="connsiteY4" fmla="*/ 2828676 h 2828676"/>
              <a:gd name="connsiteX5" fmla="*/ 0 w 2011680"/>
              <a:gd name="connsiteY5" fmla="*/ 2828676 h 2828676"/>
              <a:gd name="connsiteX6" fmla="*/ 0 w 2011680"/>
              <a:gd name="connsiteY6" fmla="*/ 3503 h 2828676"/>
              <a:gd name="connsiteX0" fmla="*/ 0 w 2011680"/>
              <a:gd name="connsiteY0" fmla="*/ 3503 h 2828676"/>
              <a:gd name="connsiteX1" fmla="*/ 649951 w 2011680"/>
              <a:gd name="connsiteY1" fmla="*/ 1905 h 2828676"/>
              <a:gd name="connsiteX2" fmla="*/ 1006186 w 2011680"/>
              <a:gd name="connsiteY2" fmla="*/ 0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8676">
                <a:moveTo>
                  <a:pt x="0" y="3503"/>
                </a:moveTo>
                <a:lnTo>
                  <a:pt x="649951" y="1905"/>
                </a:lnTo>
                <a:cubicBezTo>
                  <a:pt x="676621" y="123825"/>
                  <a:pt x="743296" y="316230"/>
                  <a:pt x="1009996" y="333375"/>
                </a:cubicBezTo>
                <a:cubicBezTo>
                  <a:pt x="1261456" y="319405"/>
                  <a:pt x="1349086" y="114935"/>
                  <a:pt x="1358611" y="0"/>
                </a:cubicBezTo>
                <a:lnTo>
                  <a:pt x="2011680" y="3503"/>
                </a:lnTo>
                <a:lnTo>
                  <a:pt x="2011680" y="2828676"/>
                </a:lnTo>
                <a:lnTo>
                  <a:pt x="0" y="2828676"/>
                </a:lnTo>
                <a:lnTo>
                  <a:pt x="0" y="3503"/>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0" name="Rectangle 19">
            <a:extLst>
              <a:ext uri="{FF2B5EF4-FFF2-40B4-BE49-F238E27FC236}">
                <a16:creationId xmlns:a16="http://schemas.microsoft.com/office/drawing/2014/main" id="{5AF82DDD-EDEC-7D87-F43A-113C5E4A4FE7}"/>
              </a:ext>
              <a:ext uri="{C183D7F6-B498-43B3-948B-1728B52AA6E4}">
                <adec:decorative xmlns:adec="http://schemas.microsoft.com/office/drawing/2017/decorative" val="1"/>
              </a:ext>
            </a:extLst>
          </p:cNvPr>
          <p:cNvSpPr/>
          <p:nvPr userDrawn="1"/>
        </p:nvSpPr>
        <p:spPr>
          <a:xfrm>
            <a:off x="5116484"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hasCustomPrompt="1"/>
          </p:nvPr>
        </p:nvSpPr>
        <p:spPr>
          <a:xfrm>
            <a:off x="5162204"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10" name="Oval 9">
            <a:extLst>
              <a:ext uri="{FF2B5EF4-FFF2-40B4-BE49-F238E27FC236}">
                <a16:creationId xmlns:a16="http://schemas.microsoft.com/office/drawing/2014/main" id="{476F2D13-53B7-CE37-EA90-449A726B8A73}"/>
              </a:ext>
              <a:ext uri="{C183D7F6-B498-43B3-948B-1728B52AA6E4}">
                <adec:decorative xmlns:adec="http://schemas.microsoft.com/office/drawing/2017/decorative" val="1"/>
              </a:ext>
            </a:extLst>
          </p:cNvPr>
          <p:cNvSpPr>
            <a:spLocks noChangeAspect="1"/>
          </p:cNvSpPr>
          <p:nvPr userDrawn="1"/>
        </p:nvSpPr>
        <p:spPr>
          <a:xfrm>
            <a:off x="7976707" y="2373190"/>
            <a:ext cx="722376" cy="722376"/>
          </a:xfrm>
          <a:prstGeom prst="ellipse">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hasCustomPrompt="1"/>
          </p:nvPr>
        </p:nvSpPr>
        <p:spPr>
          <a:xfrm>
            <a:off x="7985853" y="2379412"/>
            <a:ext cx="704088" cy="704088"/>
          </a:xfrm>
          <a:prstGeom prst="ellipse">
            <a:avLst/>
          </a:prstGeom>
          <a:solidFill>
            <a:schemeClr val="accent3"/>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hasCustomPrompt="1"/>
          </p:nvPr>
        </p:nvSpPr>
        <p:spPr>
          <a:xfrm>
            <a:off x="7332057"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51163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1598 h 2826771"/>
              <a:gd name="connsiteX1" fmla="*/ 651163 w 2011680"/>
              <a:gd name="connsiteY1" fmla="*/ 0 h 2826771"/>
              <a:gd name="connsiteX2" fmla="*/ 1357283 w 2011680"/>
              <a:gd name="connsiteY2" fmla="*/ 254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51163" y="0"/>
                </a:lnTo>
                <a:cubicBezTo>
                  <a:pt x="681643" y="210820"/>
                  <a:pt x="861983" y="330200"/>
                  <a:pt x="1014383" y="330200"/>
                </a:cubicBezTo>
                <a:cubicBezTo>
                  <a:pt x="1164243" y="312420"/>
                  <a:pt x="1331883" y="218440"/>
                  <a:pt x="1357283" y="2540"/>
                </a:cubicBezTo>
                <a:lnTo>
                  <a:pt x="2011680" y="1598"/>
                </a:lnTo>
                <a:lnTo>
                  <a:pt x="2011680" y="2826771"/>
                </a:lnTo>
                <a:lnTo>
                  <a:pt x="0" y="2826771"/>
                </a:lnTo>
                <a:lnTo>
                  <a:pt x="0" y="1598"/>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4" name="Rectangle 23">
            <a:extLst>
              <a:ext uri="{FF2B5EF4-FFF2-40B4-BE49-F238E27FC236}">
                <a16:creationId xmlns:a16="http://schemas.microsoft.com/office/drawing/2014/main" id="{DC0053FE-E44A-CA97-F782-67FC633E722E}"/>
              </a:ext>
              <a:ext uri="{C183D7F6-B498-43B3-948B-1728B52AA6E4}">
                <adec:decorative xmlns:adec="http://schemas.microsoft.com/office/drawing/2017/decorative" val="1"/>
              </a:ext>
            </a:extLst>
          </p:cNvPr>
          <p:cNvSpPr/>
          <p:nvPr userDrawn="1"/>
        </p:nvSpPr>
        <p:spPr>
          <a:xfrm>
            <a:off x="7332057" y="4064834"/>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hasCustomPrompt="1"/>
          </p:nvPr>
        </p:nvSpPr>
        <p:spPr>
          <a:xfrm>
            <a:off x="7377777"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11" name="Oval 10">
            <a:extLst>
              <a:ext uri="{FF2B5EF4-FFF2-40B4-BE49-F238E27FC236}">
                <a16:creationId xmlns:a16="http://schemas.microsoft.com/office/drawing/2014/main" id="{0288DB6F-1A86-5713-2420-7554D75CB811}"/>
              </a:ext>
              <a:ext uri="{C183D7F6-B498-43B3-948B-1728B52AA6E4}">
                <adec:decorative xmlns:adec="http://schemas.microsoft.com/office/drawing/2017/decorative" val="1"/>
              </a:ext>
            </a:extLst>
          </p:cNvPr>
          <p:cNvSpPr>
            <a:spLocks noChangeAspect="1"/>
          </p:cNvSpPr>
          <p:nvPr userDrawn="1"/>
        </p:nvSpPr>
        <p:spPr>
          <a:xfrm>
            <a:off x="10190018" y="2373190"/>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hasCustomPrompt="1"/>
          </p:nvPr>
        </p:nvSpPr>
        <p:spPr>
          <a:xfrm>
            <a:off x="10201425"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hasCustomPrompt="1"/>
          </p:nvPr>
        </p:nvSpPr>
        <p:spPr>
          <a:xfrm>
            <a:off x="9547629"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0 h 2825173"/>
              <a:gd name="connsiteX1" fmla="*/ 655551 w 2011680"/>
              <a:gd name="connsiteY1" fmla="*/ 942 h 2825173"/>
              <a:gd name="connsiteX2" fmla="*/ 2011680 w 2011680"/>
              <a:gd name="connsiteY2" fmla="*/ 0 h 2825173"/>
              <a:gd name="connsiteX3" fmla="*/ 2011680 w 2011680"/>
              <a:gd name="connsiteY3" fmla="*/ 2825173 h 2825173"/>
              <a:gd name="connsiteX4" fmla="*/ 0 w 2011680"/>
              <a:gd name="connsiteY4" fmla="*/ 2825173 h 2825173"/>
              <a:gd name="connsiteX5" fmla="*/ 0 w 2011680"/>
              <a:gd name="connsiteY5" fmla="*/ 0 h 2825173"/>
              <a:gd name="connsiteX0" fmla="*/ 0 w 2011680"/>
              <a:gd name="connsiteY0" fmla="*/ 1598 h 2826771"/>
              <a:gd name="connsiteX1" fmla="*/ 655551 w 2011680"/>
              <a:gd name="connsiteY1" fmla="*/ 2540 h 2826771"/>
              <a:gd name="connsiteX2" fmla="*/ 1364211 w 2011680"/>
              <a:gd name="connsiteY2" fmla="*/ 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55551" y="2540"/>
                </a:lnTo>
                <a:cubicBezTo>
                  <a:pt x="686031" y="198120"/>
                  <a:pt x="833351" y="335280"/>
                  <a:pt x="1016231" y="327660"/>
                </a:cubicBezTo>
                <a:cubicBezTo>
                  <a:pt x="1205884" y="340360"/>
                  <a:pt x="1362518" y="137160"/>
                  <a:pt x="1364211" y="0"/>
                </a:cubicBezTo>
                <a:lnTo>
                  <a:pt x="2011680" y="1598"/>
                </a:lnTo>
                <a:lnTo>
                  <a:pt x="2011680" y="2826771"/>
                </a:lnTo>
                <a:lnTo>
                  <a:pt x="0" y="2826771"/>
                </a:lnTo>
                <a:lnTo>
                  <a:pt x="0" y="1598"/>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2" name="Rectangle 21">
            <a:extLst>
              <a:ext uri="{FF2B5EF4-FFF2-40B4-BE49-F238E27FC236}">
                <a16:creationId xmlns:a16="http://schemas.microsoft.com/office/drawing/2014/main" id="{E47E492E-967F-54B7-55B1-08A5E1C3615B}"/>
              </a:ext>
              <a:ext uri="{C183D7F6-B498-43B3-948B-1728B52AA6E4}">
                <adec:decorative xmlns:adec="http://schemas.microsoft.com/office/drawing/2017/decorative" val="1"/>
              </a:ext>
            </a:extLst>
          </p:cNvPr>
          <p:cNvSpPr/>
          <p:nvPr userDrawn="1"/>
        </p:nvSpPr>
        <p:spPr>
          <a:xfrm>
            <a:off x="9547629"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hasCustomPrompt="1"/>
          </p:nvPr>
        </p:nvSpPr>
        <p:spPr>
          <a:xfrm>
            <a:off x="9593349"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 uri="{C183D7F6-B498-43B3-948B-1728B52AA6E4}">
                <adec:decorative xmlns:adec="http://schemas.microsoft.com/office/drawing/2017/decorative" val="1"/>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758952" y="731520"/>
            <a:ext cx="10671048" cy="2126438"/>
          </a:xfrm>
        </p:spPr>
        <p:txBody>
          <a:bodyPr/>
          <a:lstStyle>
            <a:lvl1pPr>
              <a:lnSpc>
                <a:spcPct val="100000"/>
              </a:lnSpc>
              <a:defRPr>
                <a:solidFill>
                  <a:schemeClr val="accent6"/>
                </a:solidFill>
              </a:defRPr>
            </a:lvl1pPr>
          </a:lstStyle>
          <a:p>
            <a:r>
              <a:rPr lang="en-US" dirty="0"/>
              <a:t>Click to add title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cxnSp>
        <p:nvCxnSpPr>
          <p:cNvPr id="42" name="Straight Connector 41">
            <a:extLst>
              <a:ext uri="{FF2B5EF4-FFF2-40B4-BE49-F238E27FC236}">
                <a16:creationId xmlns:a16="http://schemas.microsoft.com/office/drawing/2014/main" id="{E6BE61D7-B0A3-902B-4F58-727982880EF5}"/>
              </a:ext>
              <a:ext uri="{C183D7F6-B498-43B3-948B-1728B52AA6E4}">
                <adec:decorative xmlns:adec="http://schemas.microsoft.com/office/drawing/2017/decorative" val="1"/>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835B4623-C6B7-83B6-05A1-17D69EA8DAB1}"/>
              </a:ext>
              <a:ext uri="{C183D7F6-B498-43B3-948B-1728B52AA6E4}">
                <adec:decorative xmlns:adec="http://schemas.microsoft.com/office/drawing/2017/decorative" val="1"/>
              </a:ext>
            </a:extLst>
          </p:cNvPr>
          <p:cNvSpPr/>
          <p:nvPr userDrawn="1"/>
        </p:nvSpPr>
        <p:spPr>
          <a:xfrm rot="16200000">
            <a:off x="1669440"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C16B48C-2241-2A09-2A32-FB55BCFD6524}"/>
              </a:ext>
              <a:ext uri="{C183D7F6-B498-43B3-948B-1728B52AA6E4}">
                <adec:decorative xmlns:adec="http://schemas.microsoft.com/office/drawing/2017/decorative" val="1"/>
              </a:ext>
            </a:extLst>
          </p:cNvPr>
          <p:cNvSpPr/>
          <p:nvPr userDrawn="1"/>
        </p:nvSpPr>
        <p:spPr>
          <a:xfrm rot="16200000">
            <a:off x="3881150"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3DC7B0C-730B-4FE8-3BFD-D787B1950638}"/>
              </a:ext>
              <a:ext uri="{C183D7F6-B498-43B3-948B-1728B52AA6E4}">
                <adec:decorative xmlns:adec="http://schemas.microsoft.com/office/drawing/2017/decorative" val="1"/>
              </a:ext>
            </a:extLst>
          </p:cNvPr>
          <p:cNvSpPr/>
          <p:nvPr userDrawn="1"/>
        </p:nvSpPr>
        <p:spPr>
          <a:xfrm rot="16200000">
            <a:off x="6045016"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47B2BF2-C193-18BC-3798-C9611C4182C4}"/>
              </a:ext>
              <a:ext uri="{C183D7F6-B498-43B3-948B-1728B52AA6E4}">
                <adec:decorative xmlns:adec="http://schemas.microsoft.com/office/drawing/2017/decorative" val="1"/>
              </a:ext>
            </a:extLst>
          </p:cNvPr>
          <p:cNvSpPr/>
          <p:nvPr userDrawn="1"/>
        </p:nvSpPr>
        <p:spPr>
          <a:xfrm rot="16200000">
            <a:off x="8264631"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A8E087E-B71E-C8CE-2C40-B3EACA40D29C}"/>
              </a:ext>
              <a:ext uri="{C183D7F6-B498-43B3-948B-1728B52AA6E4}">
                <adec:decorative xmlns:adec="http://schemas.microsoft.com/office/drawing/2017/decorative" val="1"/>
              </a:ext>
            </a:extLst>
          </p:cNvPr>
          <p:cNvSpPr/>
          <p:nvPr userDrawn="1"/>
        </p:nvSpPr>
        <p:spPr>
          <a:xfrm rot="16200000">
            <a:off x="10475505"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hasCustomPrompt="1"/>
          </p:nvPr>
        </p:nvSpPr>
        <p:spPr>
          <a:xfrm>
            <a:off x="685338"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hasCustomPrompt="1"/>
          </p:nvPr>
        </p:nvSpPr>
        <p:spPr>
          <a:xfrm>
            <a:off x="2900911"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hasCustomPrompt="1"/>
          </p:nvPr>
        </p:nvSpPr>
        <p:spPr>
          <a:xfrm>
            <a:off x="5116484"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hasCustomPrompt="1"/>
          </p:nvPr>
        </p:nvSpPr>
        <p:spPr>
          <a:xfrm>
            <a:off x="7332057"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hasCustomPrompt="1"/>
          </p:nvPr>
        </p:nvSpPr>
        <p:spPr>
          <a:xfrm>
            <a:off x="9547629"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3986784" y="701702"/>
            <a:ext cx="7439243" cy="1309978"/>
          </a:xfrm>
        </p:spPr>
        <p:txBody>
          <a:bodyPr>
            <a:noAutofit/>
          </a:bodyPr>
          <a:lstStyle>
            <a:lvl1pPr algn="l">
              <a:lnSpc>
                <a:spcPct val="100000"/>
              </a:lnSpc>
              <a:defRPr/>
            </a:lvl1pPr>
          </a:lstStyle>
          <a:p>
            <a:r>
              <a:rPr lang="en-US" dirty="0"/>
              <a:t>Click to add title</a:t>
            </a:r>
          </a:p>
        </p:txBody>
      </p:sp>
      <p:sp>
        <p:nvSpPr>
          <p:cNvPr id="9" name="Slide Number Placeholder 8"/>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hasCustomPrompt="1"/>
          </p:nvPr>
        </p:nvSpPr>
        <p:spPr>
          <a:xfrm>
            <a:off x="3986784" y="2071314"/>
            <a:ext cx="3813048" cy="730504"/>
          </a:xfrm>
        </p:spPr>
        <p:txBody>
          <a:bodyPr anchor="ctr" anchorCtr="0">
            <a:noAutofit/>
          </a:bodyPr>
          <a:lstStyle>
            <a:lvl1pPr marL="0" indent="0">
              <a:spcBef>
                <a:spcPts val="0"/>
              </a:spcBef>
              <a:buNone/>
              <a:defRPr sz="1800" b="0" cap="all" baseline="0">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p:cNvSpPr>
            <a:spLocks noGrp="1"/>
          </p:cNvSpPr>
          <p:nvPr>
            <p:ph sz="half" idx="2" hasCustomPrompt="1"/>
          </p:nvPr>
        </p:nvSpPr>
        <p:spPr>
          <a:xfrm>
            <a:off x="3986784" y="2877312"/>
            <a:ext cx="3803992" cy="3684588"/>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7857877" y="2071314"/>
            <a:ext cx="3568150" cy="730504"/>
          </a:xfrm>
        </p:spPr>
        <p:txBody>
          <a:bodyPr anchor="ctr" anchorCtr="0">
            <a:noAutofit/>
          </a:bodyPr>
          <a:lstStyle>
            <a:lvl1pPr marL="0" indent="0">
              <a:spcBef>
                <a:spcPts val="0"/>
              </a:spcBef>
              <a:buNone/>
              <a:defRPr sz="1800" b="0" cap="all" baseline="0">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p:cNvSpPr>
            <a:spLocks noGrp="1"/>
          </p:cNvSpPr>
          <p:nvPr>
            <p:ph sz="quarter" idx="4" hasCustomPrompt="1"/>
          </p:nvPr>
        </p:nvSpPr>
        <p:spPr>
          <a:xfrm>
            <a:off x="7857877" y="2877312"/>
            <a:ext cx="3568150" cy="3684588"/>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hasCustomPrompt="1"/>
          </p:nvPr>
        </p:nvSpPr>
        <p:spPr>
          <a:xfrm>
            <a:off x="758952" y="741458"/>
            <a:ext cx="10671048" cy="1459858"/>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hasCustomPrompt="1"/>
          </p:nvPr>
        </p:nvSpPr>
        <p:spPr>
          <a:xfrm>
            <a:off x="1911096" y="2407653"/>
            <a:ext cx="932688" cy="932688"/>
          </a:xfrm>
          <a:prstGeom prst="ellipse">
            <a:avLst/>
          </a:prstGeom>
          <a:solidFill>
            <a:schemeClr val="accent3"/>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hasCustomPrompt="1"/>
          </p:nvPr>
        </p:nvSpPr>
        <p:spPr>
          <a:xfrm>
            <a:off x="713232" y="2885439"/>
            <a:ext cx="3328416" cy="356386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6845 h 3563861"/>
              <a:gd name="connsiteX1" fmla="*/ 1191768 w 3328416"/>
              <a:gd name="connsiteY1" fmla="*/ 0 h 3563861"/>
              <a:gd name="connsiteX2" fmla="*/ 3328416 w 3328416"/>
              <a:gd name="connsiteY2" fmla="*/ 6845 h 3563861"/>
              <a:gd name="connsiteX3" fmla="*/ 3328416 w 3328416"/>
              <a:gd name="connsiteY3" fmla="*/ 3563861 h 3563861"/>
              <a:gd name="connsiteX4" fmla="*/ 0 w 3328416"/>
              <a:gd name="connsiteY4" fmla="*/ 3563861 h 3563861"/>
              <a:gd name="connsiteX5" fmla="*/ 0 w 3328416"/>
              <a:gd name="connsiteY5"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63861">
                <a:moveTo>
                  <a:pt x="0" y="6845"/>
                </a:moveTo>
                <a:lnTo>
                  <a:pt x="1191768" y="0"/>
                </a:lnTo>
                <a:cubicBezTo>
                  <a:pt x="1278636" y="383458"/>
                  <a:pt x="1523661" y="452121"/>
                  <a:pt x="1679448" y="452121"/>
                </a:cubicBezTo>
                <a:cubicBezTo>
                  <a:pt x="1835235" y="452121"/>
                  <a:pt x="2146300" y="265349"/>
                  <a:pt x="2126488" y="1"/>
                </a:cubicBezTo>
                <a:lnTo>
                  <a:pt x="3328416" y="6845"/>
                </a:lnTo>
                <a:lnTo>
                  <a:pt x="3328416" y="3563861"/>
                </a:lnTo>
                <a:lnTo>
                  <a:pt x="0" y="3563861"/>
                </a:lnTo>
                <a:lnTo>
                  <a:pt x="0" y="6845"/>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hasCustomPrompt="1"/>
          </p:nvPr>
        </p:nvSpPr>
        <p:spPr>
          <a:xfrm>
            <a:off x="992124"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hasCustomPrompt="1"/>
          </p:nvPr>
        </p:nvSpPr>
        <p:spPr>
          <a:xfrm>
            <a:off x="5641848" y="2407653"/>
            <a:ext cx="932688" cy="932688"/>
          </a:xfrm>
          <a:prstGeom prst="ellipse">
            <a:avLst/>
          </a:prstGeom>
          <a:solidFill>
            <a:schemeClr val="accent1"/>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hasCustomPrompt="1"/>
          </p:nvPr>
        </p:nvSpPr>
        <p:spPr>
          <a:xfrm>
            <a:off x="4443984" y="2890519"/>
            <a:ext cx="3328416" cy="355878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1765 h 3558781"/>
              <a:gd name="connsiteX1" fmla="*/ 1189736 w 3328416"/>
              <a:gd name="connsiteY1" fmla="*/ 0 h 3558781"/>
              <a:gd name="connsiteX2" fmla="*/ 3328416 w 3328416"/>
              <a:gd name="connsiteY2" fmla="*/ 1765 h 3558781"/>
              <a:gd name="connsiteX3" fmla="*/ 3328416 w 3328416"/>
              <a:gd name="connsiteY3" fmla="*/ 3558781 h 3558781"/>
              <a:gd name="connsiteX4" fmla="*/ 0 w 3328416"/>
              <a:gd name="connsiteY4" fmla="*/ 3558781 h 3558781"/>
              <a:gd name="connsiteX5" fmla="*/ 0 w 3328416"/>
              <a:gd name="connsiteY5" fmla="*/ 1765 h 3558781"/>
              <a:gd name="connsiteX0" fmla="*/ 0 w 3328416"/>
              <a:gd name="connsiteY0" fmla="*/ 1765 h 3558781"/>
              <a:gd name="connsiteX1" fmla="*/ 1189736 w 3328416"/>
              <a:gd name="connsiteY1" fmla="*/ 0 h 3558781"/>
              <a:gd name="connsiteX2" fmla="*/ 2134616 w 3328416"/>
              <a:gd name="connsiteY2" fmla="*/ 1 h 3558781"/>
              <a:gd name="connsiteX3" fmla="*/ 3328416 w 3328416"/>
              <a:gd name="connsiteY3" fmla="*/ 1765 h 3558781"/>
              <a:gd name="connsiteX4" fmla="*/ 3328416 w 3328416"/>
              <a:gd name="connsiteY4" fmla="*/ 3558781 h 3558781"/>
              <a:gd name="connsiteX5" fmla="*/ 0 w 3328416"/>
              <a:gd name="connsiteY5" fmla="*/ 3558781 h 3558781"/>
              <a:gd name="connsiteX6" fmla="*/ 0 w 3328416"/>
              <a:gd name="connsiteY6" fmla="*/ 1765 h 3558781"/>
              <a:gd name="connsiteX0" fmla="*/ 0 w 3328416"/>
              <a:gd name="connsiteY0" fmla="*/ 1765 h 3558781"/>
              <a:gd name="connsiteX1" fmla="*/ 1189736 w 3328416"/>
              <a:gd name="connsiteY1" fmla="*/ 0 h 3558781"/>
              <a:gd name="connsiteX2" fmla="*/ 1672336 w 3328416"/>
              <a:gd name="connsiteY2" fmla="*/ 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58781">
                <a:moveTo>
                  <a:pt x="0" y="1765"/>
                </a:moveTo>
                <a:lnTo>
                  <a:pt x="1189736" y="0"/>
                </a:lnTo>
                <a:cubicBezTo>
                  <a:pt x="1213443" y="191770"/>
                  <a:pt x="1332399" y="417831"/>
                  <a:pt x="1672336" y="461011"/>
                </a:cubicBezTo>
                <a:cubicBezTo>
                  <a:pt x="2024549" y="425451"/>
                  <a:pt x="2136733" y="127001"/>
                  <a:pt x="2134616" y="1"/>
                </a:cubicBezTo>
                <a:lnTo>
                  <a:pt x="3328416" y="1765"/>
                </a:lnTo>
                <a:lnTo>
                  <a:pt x="3328416" y="3558781"/>
                </a:lnTo>
                <a:lnTo>
                  <a:pt x="0" y="3558781"/>
                </a:lnTo>
                <a:lnTo>
                  <a:pt x="0" y="1765"/>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hasCustomPrompt="1"/>
          </p:nvPr>
        </p:nvSpPr>
        <p:spPr>
          <a:xfrm>
            <a:off x="4722876"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hasCustomPrompt="1"/>
          </p:nvPr>
        </p:nvSpPr>
        <p:spPr>
          <a:xfrm>
            <a:off x="9290304" y="2407653"/>
            <a:ext cx="932688" cy="932688"/>
          </a:xfrm>
          <a:prstGeom prst="ellipse">
            <a:avLst/>
          </a:prstGeom>
          <a:solidFill>
            <a:schemeClr val="accent4"/>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hasCustomPrompt="1"/>
          </p:nvPr>
        </p:nvSpPr>
        <p:spPr>
          <a:xfrm>
            <a:off x="8092440" y="2891789"/>
            <a:ext cx="3328416" cy="355751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495 h 3557511"/>
              <a:gd name="connsiteX1" fmla="*/ 1184910 w 3328416"/>
              <a:gd name="connsiteY1" fmla="*/ 0 h 3557511"/>
              <a:gd name="connsiteX2" fmla="*/ 3328416 w 3328416"/>
              <a:gd name="connsiteY2" fmla="*/ 495 h 3557511"/>
              <a:gd name="connsiteX3" fmla="*/ 3328416 w 3328416"/>
              <a:gd name="connsiteY3" fmla="*/ 3557511 h 3557511"/>
              <a:gd name="connsiteX4" fmla="*/ 0 w 3328416"/>
              <a:gd name="connsiteY4" fmla="*/ 3557511 h 3557511"/>
              <a:gd name="connsiteX5" fmla="*/ 0 w 3328416"/>
              <a:gd name="connsiteY5" fmla="*/ 495 h 3557511"/>
              <a:gd name="connsiteX0" fmla="*/ 0 w 3328416"/>
              <a:gd name="connsiteY0" fmla="*/ 495 h 3557511"/>
              <a:gd name="connsiteX1" fmla="*/ 1184910 w 3328416"/>
              <a:gd name="connsiteY1" fmla="*/ 0 h 3557511"/>
              <a:gd name="connsiteX2" fmla="*/ 2133600 w 3328416"/>
              <a:gd name="connsiteY2" fmla="*/ 1 h 3557511"/>
              <a:gd name="connsiteX3" fmla="*/ 3328416 w 3328416"/>
              <a:gd name="connsiteY3" fmla="*/ 495 h 3557511"/>
              <a:gd name="connsiteX4" fmla="*/ 3328416 w 3328416"/>
              <a:gd name="connsiteY4" fmla="*/ 3557511 h 3557511"/>
              <a:gd name="connsiteX5" fmla="*/ 0 w 3328416"/>
              <a:gd name="connsiteY5" fmla="*/ 3557511 h 3557511"/>
              <a:gd name="connsiteX6" fmla="*/ 0 w 3328416"/>
              <a:gd name="connsiteY6" fmla="*/ 495 h 3557511"/>
              <a:gd name="connsiteX0" fmla="*/ 0 w 3328416"/>
              <a:gd name="connsiteY0" fmla="*/ 495 h 3557511"/>
              <a:gd name="connsiteX1" fmla="*/ 1184910 w 3328416"/>
              <a:gd name="connsiteY1" fmla="*/ 0 h 3557511"/>
              <a:gd name="connsiteX2" fmla="*/ 1642110 w 3328416"/>
              <a:gd name="connsiteY2" fmla="*/ 47625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57511">
                <a:moveTo>
                  <a:pt x="0" y="495"/>
                </a:moveTo>
                <a:lnTo>
                  <a:pt x="1184910" y="0"/>
                </a:lnTo>
                <a:cubicBezTo>
                  <a:pt x="1215390" y="266700"/>
                  <a:pt x="1375410" y="415291"/>
                  <a:pt x="1672590" y="457201"/>
                </a:cubicBezTo>
                <a:cubicBezTo>
                  <a:pt x="2032000" y="411481"/>
                  <a:pt x="2098040" y="179071"/>
                  <a:pt x="2133600" y="1"/>
                </a:cubicBezTo>
                <a:lnTo>
                  <a:pt x="3328416" y="495"/>
                </a:lnTo>
                <a:lnTo>
                  <a:pt x="3328416" y="3557511"/>
                </a:lnTo>
                <a:lnTo>
                  <a:pt x="0" y="3557511"/>
                </a:lnTo>
                <a:lnTo>
                  <a:pt x="0" y="495"/>
                </a:lnTo>
                <a:close/>
              </a:path>
            </a:pathLst>
          </a:custGeo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hasCustomPrompt="1"/>
          </p:nvPr>
        </p:nvSpPr>
        <p:spPr>
          <a:xfrm>
            <a:off x="8371332"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3" name="Oval 2">
            <a:extLst>
              <a:ext uri="{FF2B5EF4-FFF2-40B4-BE49-F238E27FC236}">
                <a16:creationId xmlns:a16="http://schemas.microsoft.com/office/drawing/2014/main" id="{44CA3ED5-BEA8-79A4-A782-B2CDF23DA49B}"/>
              </a:ext>
            </a:extLst>
          </p:cNvPr>
          <p:cNvSpPr>
            <a:spLocks noChangeAspect="1"/>
          </p:cNvSpPr>
          <p:nvPr userDrawn="1"/>
        </p:nvSpPr>
        <p:spPr>
          <a:xfrm>
            <a:off x="1911096" y="2409684"/>
            <a:ext cx="932688" cy="932688"/>
          </a:xfrm>
          <a:prstGeom prst="ellipse">
            <a:avLst/>
          </a:prstGeom>
          <a:no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578A295-1123-7741-FF14-7A34BF88FADA}"/>
              </a:ext>
            </a:extLst>
          </p:cNvPr>
          <p:cNvSpPr>
            <a:spLocks noChangeAspect="1"/>
          </p:cNvSpPr>
          <p:nvPr userDrawn="1"/>
        </p:nvSpPr>
        <p:spPr>
          <a:xfrm>
            <a:off x="5642356" y="2407653"/>
            <a:ext cx="932688" cy="932688"/>
          </a:xfrm>
          <a:prstGeom prst="ellips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88CFDE8A-AB48-8603-AAE2-E2C68488105C}"/>
              </a:ext>
            </a:extLst>
          </p:cNvPr>
          <p:cNvSpPr>
            <a:spLocks noChangeAspect="1"/>
          </p:cNvSpPr>
          <p:nvPr userDrawn="1"/>
        </p:nvSpPr>
        <p:spPr>
          <a:xfrm>
            <a:off x="9289796" y="2412733"/>
            <a:ext cx="932688" cy="932688"/>
          </a:xfrm>
          <a:prstGeom prst="ellipse">
            <a:avLst/>
          </a:pr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a:extLst>
              <a:ext uri="{FF2B5EF4-FFF2-40B4-BE49-F238E27FC236}">
                <a16:creationId xmlns:a16="http://schemas.microsoft.com/office/drawing/2014/main" id="{ABC388A2-FFC7-1A87-02FB-C97B50161FD3}"/>
              </a:ext>
              <a:ext uri="{C183D7F6-B498-43B3-948B-1728B52AA6E4}">
                <adec:decorative xmlns:adec="http://schemas.microsoft.com/office/drawing/2017/decorative" val="1"/>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a:extLst>
              <a:ext uri="{FF2B5EF4-FFF2-40B4-BE49-F238E27FC236}">
                <a16:creationId xmlns:a16="http://schemas.microsoft.com/office/drawing/2014/main" id="{D64C4994-B525-F4C0-B74F-D5E8296DFC43}"/>
              </a:ext>
              <a:ext uri="{C183D7F6-B498-43B3-948B-1728B52AA6E4}">
                <adec:decorative xmlns:adec="http://schemas.microsoft.com/office/drawing/2017/decorative" val="1"/>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a:extLst>
              <a:ext uri="{FF2B5EF4-FFF2-40B4-BE49-F238E27FC236}">
                <a16:creationId xmlns:a16="http://schemas.microsoft.com/office/drawing/2014/main" id="{FEA70E9F-C506-413C-11EF-5915A2296643}"/>
              </a:ext>
              <a:ext uri="{C183D7F6-B498-43B3-948B-1728B52AA6E4}">
                <adec:decorative xmlns:adec="http://schemas.microsoft.com/office/drawing/2017/decorative" val="1"/>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a:extLst>
              <a:ext uri="{FF2B5EF4-FFF2-40B4-BE49-F238E27FC236}">
                <a16:creationId xmlns:a16="http://schemas.microsoft.com/office/drawing/2014/main" id="{F19C81EC-0322-58A2-C455-6E2C84D1E6E8}"/>
              </a:ext>
              <a:ext uri="{C183D7F6-B498-43B3-948B-1728B52AA6E4}">
                <adec:decorative xmlns:adec="http://schemas.microsoft.com/office/drawing/2017/decorative" val="1"/>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hasCustomPrompt="1"/>
          </p:nvPr>
        </p:nvSpPr>
        <p:spPr>
          <a:xfrm>
            <a:off x="1508760" y="831101"/>
            <a:ext cx="6527800" cy="2628053"/>
          </a:xfrm>
        </p:spPr>
        <p:txBody>
          <a:bodyPr>
            <a:noAutofit/>
          </a:bodyPr>
          <a:lstStyle>
            <a:lvl1pPr algn="l">
              <a:lnSpc>
                <a:spcPct val="100000"/>
              </a:lnSpc>
              <a:defRPr b="1"/>
            </a:lvl1pPr>
          </a:lstStyle>
          <a:p>
            <a:r>
              <a:rPr lang="en-US" dirty="0"/>
              <a:t>Click to add title</a:t>
            </a:r>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lvl1pPr>
              <a:defRPr>
                <a:latin typeface="+mn-lt"/>
              </a:defRPr>
            </a:lvl1pPr>
          </a:lstStyle>
          <a:p>
            <a:r>
              <a:rPr lang="en-US"/>
              <a:t>Presentation title</a:t>
            </a:r>
            <a:endParaRPr lang="en-US" dirty="0"/>
          </a:p>
        </p:txBody>
      </p:sp>
      <p:sp>
        <p:nvSpPr>
          <p:cNvPr id="6" name="Slide Number Placeholder 5"/>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idx="1" hasCustomPrompt="1"/>
          </p:nvPr>
        </p:nvSpPr>
        <p:spPr>
          <a:xfrm>
            <a:off x="1508760" y="3556431"/>
            <a:ext cx="6527800" cy="1893217"/>
          </a:xfrm>
        </p:spPr>
        <p:txBody>
          <a:bodyPr>
            <a:normAutofit/>
          </a:bodyPr>
          <a:lstStyle>
            <a:lvl1pPr marL="0" indent="0">
              <a:buNone/>
              <a:defRPr sz="1500"/>
            </a:lvl1pPr>
            <a:lvl2pPr>
              <a:defRPr sz="1500"/>
            </a:lvl2pPr>
            <a:lvl3pPr>
              <a:defRPr sz="1500"/>
            </a:lvl3pPr>
            <a:lvl4pPr>
              <a:defRPr sz="1500"/>
            </a:lvl4pPr>
            <a:lvl5pPr>
              <a:defRPr sz="15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hasCustomPrompt="1"/>
          </p:nvPr>
        </p:nvSpPr>
        <p:spPr>
          <a:xfrm>
            <a:off x="1527048" y="327989"/>
            <a:ext cx="4550664" cy="2453773"/>
          </a:xfrm>
        </p:spPr>
        <p:txBody>
          <a:bodyPr tIns="0" anchor="b" anchorCtr="0">
            <a:noAutofit/>
          </a:bodyPr>
          <a:lstStyle>
            <a:lvl1pPr algn="l">
              <a:defRPr sz="4400"/>
            </a:lvl1pPr>
          </a:lstStyle>
          <a:p>
            <a:r>
              <a:rPr lang="en-US" dirty="0"/>
              <a:t>Click to add title</a:t>
            </a:r>
          </a:p>
        </p:txBody>
      </p:sp>
      <p:sp>
        <p:nvSpPr>
          <p:cNvPr id="3" name="Subtitle 2"/>
          <p:cNvSpPr>
            <a:spLocks noGrp="1"/>
          </p:cNvSpPr>
          <p:nvPr>
            <p:ph type="subTitle" idx="1" hasCustomPrompt="1"/>
          </p:nvPr>
        </p:nvSpPr>
        <p:spPr>
          <a:xfrm>
            <a:off x="1545336" y="2846832"/>
            <a:ext cx="4550664" cy="2314448"/>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a:extLst>
              <a:ext uri="{FF2B5EF4-FFF2-40B4-BE49-F238E27FC236}">
                <a16:creationId xmlns:a16="http://schemas.microsoft.com/office/drawing/2014/main" id="{8D5D10FF-3DE5-39CA-FA9A-29A09DC47BF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a:extLst>
              <a:ext uri="{FF2B5EF4-FFF2-40B4-BE49-F238E27FC236}">
                <a16:creationId xmlns:a16="http://schemas.microsoft.com/office/drawing/2014/main" id="{BFA89E6A-8342-AE30-45E0-BC1DFE3276CC}"/>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 uri="{C183D7F6-B498-43B3-948B-1728B52AA6E4}">
                <adec:decorative xmlns:adec="http://schemas.microsoft.com/office/drawing/2017/decorative" val="1"/>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a:extLst>
              <a:ext uri="{FF2B5EF4-FFF2-40B4-BE49-F238E27FC236}">
                <a16:creationId xmlns:a16="http://schemas.microsoft.com/office/drawing/2014/main" id="{D9D7EB49-4BC9-040F-C4CC-5771C5FB312B}"/>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a:extLst>
              <a:ext uri="{FF2B5EF4-FFF2-40B4-BE49-F238E27FC236}">
                <a16:creationId xmlns:a16="http://schemas.microsoft.com/office/drawing/2014/main" id="{3CE04498-C285-EFB8-340C-1A064078152B}"/>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8" name="Title 19">
            <a:extLst>
              <a:ext uri="{FF2B5EF4-FFF2-40B4-BE49-F238E27FC236}">
                <a16:creationId xmlns:a16="http://schemas.microsoft.com/office/drawing/2014/main" id="{9CBE0ADC-7FA0-F7E3-96EF-BBACB6A9076E}"/>
              </a:ext>
            </a:extLst>
          </p:cNvPr>
          <p:cNvSpPr>
            <a:spLocks noGrp="1"/>
          </p:cNvSpPr>
          <p:nvPr>
            <p:ph type="title" hasCustomPrompt="1"/>
          </p:nvPr>
        </p:nvSpPr>
        <p:spPr>
          <a:xfrm>
            <a:off x="3685032" y="755374"/>
            <a:ext cx="7740995" cy="1500145"/>
          </a:xfrm>
        </p:spPr>
        <p:txBody>
          <a:bodyPr>
            <a:noAutofit/>
          </a:bodyPr>
          <a:lstStyle>
            <a:lvl1pPr algn="l">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hasCustomPrompt="1"/>
          </p:nvPr>
        </p:nvSpPr>
        <p:spPr>
          <a:xfrm>
            <a:off x="3685032" y="2305215"/>
            <a:ext cx="3741928" cy="4306380"/>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hasCustomPrompt="1"/>
          </p:nvPr>
        </p:nvSpPr>
        <p:spPr>
          <a:xfrm>
            <a:off x="7684539" y="2305215"/>
            <a:ext cx="3741928" cy="4306380"/>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lstStyle/>
          <a:p>
            <a:r>
              <a:rPr lang="en-US" dirty="0"/>
              <a:t>Click to add title</a:t>
            </a:r>
          </a:p>
        </p:txBody>
      </p:sp>
      <p:sp>
        <p:nvSpPr>
          <p:cNvPr id="4" name="Footer Placeholder 3"/>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70215" y="741458"/>
            <a:ext cx="3932237" cy="1524662"/>
          </a:xfrm>
        </p:spPr>
        <p:txBody>
          <a:bodyPr anchor="b"/>
          <a:lstStyle>
            <a:lvl1pPr>
              <a:lnSpc>
                <a:spcPct val="100000"/>
              </a:lnSpc>
              <a:defRPr sz="3200"/>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70215" y="2301902"/>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3"/>
            <a:ext cx="4011087" cy="1480931"/>
          </a:xfrm>
        </p:spPr>
        <p:txBody>
          <a:bodyPr anchor="b"/>
          <a:lstStyle>
            <a:lvl1pPr>
              <a:lnSpc>
                <a:spcPct val="100000"/>
              </a:lnSpc>
              <a:defRPr sz="3200"/>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401108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a:xfrm>
            <a:off x="760938" y="457200"/>
            <a:ext cx="3200400" cy="244502"/>
          </a:xfrm>
          <a:prstGeom prst="rect">
            <a:avLst/>
          </a:prstGeom>
        </p:spPr>
        <p:txBody>
          <a:bodyPr vert="horz" lIns="0" tIns="45720" rIns="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2122964"/>
            <a:ext cx="5385816" cy="3139970"/>
          </a:xfrm>
        </p:spPr>
        <p:txBody>
          <a:bodyPr/>
          <a:lstStyle/>
          <a:p>
            <a:r>
              <a:rPr lang="en-US" sz="2800" dirty="0"/>
              <a:t>The ROLE and IMPORTANCE OF HOSPITALITY &amp; GUEST SERVICES WITHIN THE HOTEL INDUSTRY at Banyan Tree</a:t>
            </a:r>
          </a:p>
        </p:txBody>
      </p:sp>
      <p:sp>
        <p:nvSpPr>
          <p:cNvPr id="3" name="TextBox 2">
            <a:extLst>
              <a:ext uri="{FF2B5EF4-FFF2-40B4-BE49-F238E27FC236}">
                <a16:creationId xmlns:a16="http://schemas.microsoft.com/office/drawing/2014/main" id="{0A6D49D5-EE76-82B0-53B9-2CC4320785F0}"/>
              </a:ext>
            </a:extLst>
          </p:cNvPr>
          <p:cNvSpPr txBox="1"/>
          <p:nvPr/>
        </p:nvSpPr>
        <p:spPr>
          <a:xfrm>
            <a:off x="4385111" y="220607"/>
            <a:ext cx="3859099" cy="523220"/>
          </a:xfrm>
          <a:prstGeom prst="rect">
            <a:avLst/>
          </a:prstGeom>
          <a:noFill/>
        </p:spPr>
        <p:txBody>
          <a:bodyPr wrap="square" rtlCol="0">
            <a:spAutoFit/>
          </a:bodyPr>
          <a:lstStyle/>
          <a:p>
            <a:r>
              <a:rPr lang="en-US" sz="2800" b="1" dirty="0">
                <a:solidFill>
                  <a:schemeClr val="accent6">
                    <a:lumMod val="75000"/>
                  </a:schemeClr>
                </a:solidFill>
                <a:latin typeface="+mj-lt"/>
              </a:rPr>
              <a:t>IONELA BADALAU</a:t>
            </a:r>
            <a:endParaRPr lang="en-GB" sz="2800" b="1" dirty="0">
              <a:solidFill>
                <a:schemeClr val="accent6">
                  <a:lumMod val="75000"/>
                </a:schemeClr>
              </a:solidFill>
              <a:latin typeface="+mj-lt"/>
            </a:endParaRPr>
          </a:p>
        </p:txBody>
      </p:sp>
      <p:sp>
        <p:nvSpPr>
          <p:cNvPr id="4" name="TextBox 3">
            <a:extLst>
              <a:ext uri="{FF2B5EF4-FFF2-40B4-BE49-F238E27FC236}">
                <a16:creationId xmlns:a16="http://schemas.microsoft.com/office/drawing/2014/main" id="{73533FB2-BF5B-F4AD-6064-4E07F6E3C3B5}"/>
              </a:ext>
            </a:extLst>
          </p:cNvPr>
          <p:cNvSpPr txBox="1"/>
          <p:nvPr/>
        </p:nvSpPr>
        <p:spPr>
          <a:xfrm>
            <a:off x="3403092" y="968273"/>
            <a:ext cx="5665303" cy="523220"/>
          </a:xfrm>
          <a:prstGeom prst="rect">
            <a:avLst/>
          </a:prstGeom>
          <a:noFill/>
        </p:spPr>
        <p:txBody>
          <a:bodyPr wrap="square" rtlCol="0">
            <a:spAutoFit/>
          </a:bodyPr>
          <a:lstStyle/>
          <a:p>
            <a:r>
              <a:rPr lang="en-US" sz="2800" b="1" dirty="0">
                <a:solidFill>
                  <a:schemeClr val="accent6">
                    <a:lumMod val="75000"/>
                  </a:schemeClr>
                </a:solidFill>
              </a:rPr>
              <a:t>STUDENT ID NUMBER: 2109035</a:t>
            </a:r>
            <a:endParaRPr lang="en-GB" sz="2800" b="1" dirty="0">
              <a:solidFill>
                <a:schemeClr val="accent6">
                  <a:lumMod val="75000"/>
                </a:schemeClr>
              </a:solidFill>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69945" y="-1537636"/>
            <a:ext cx="6970616" cy="2580596"/>
          </a:xfrm>
        </p:spPr>
        <p:txBody>
          <a:bodyPr/>
          <a:lstStyle/>
          <a:p>
            <a:r>
              <a:rPr lang="en-US" dirty="0"/>
              <a:t>Table of content</a:t>
            </a: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272717" y="1184932"/>
            <a:ext cx="6657472" cy="5582653"/>
          </a:xfrm>
        </p:spPr>
        <p:txBody>
          <a:bodyPr>
            <a:normAutofit/>
          </a:bodyPr>
          <a:lstStyle/>
          <a:p>
            <a:r>
              <a:rPr lang="en-US" dirty="0"/>
              <a:t>Introduction​</a:t>
            </a:r>
          </a:p>
          <a:p>
            <a:r>
              <a:rPr lang="en-US" dirty="0"/>
              <a:t>Main clientele of banyan tree and their attraction</a:t>
            </a:r>
          </a:p>
          <a:p>
            <a:r>
              <a:rPr lang="en-US" dirty="0"/>
              <a:t>Types, extents and functions of facilities and service for visitors</a:t>
            </a:r>
          </a:p>
          <a:p>
            <a:r>
              <a:rPr lang="en-US" dirty="0"/>
              <a:t>Utilizing Banyan Tree</a:t>
            </a:r>
          </a:p>
          <a:p>
            <a:r>
              <a:rPr lang="en-US" dirty="0"/>
              <a:t>Banyan tree amenities</a:t>
            </a:r>
          </a:p>
          <a:p>
            <a:r>
              <a:rPr lang="en-US" dirty="0"/>
              <a:t>Importance of hospitality and exceeding guest experience</a:t>
            </a:r>
          </a:p>
          <a:p>
            <a:r>
              <a:rPr lang="en-US" dirty="0"/>
              <a:t>conclusion</a:t>
            </a:r>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70359" y="-2080081"/>
            <a:ext cx="6767512" cy="2811462"/>
          </a:xfrm>
        </p:spPr>
        <p:txBody>
          <a:bodyPr/>
          <a:lstStyle/>
          <a:p>
            <a:r>
              <a:rPr lang="en-US" dirty="0"/>
              <a:t>introduction</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003536" y="472108"/>
            <a:ext cx="987552" cy="244503"/>
          </a:xfrm>
        </p:spPr>
        <p:txBody>
          <a:bodyPr/>
          <a:lstStyle/>
          <a:p>
            <a:fld id="{48F63A3B-78C7-47BE-AE5E-E10140E04643}" type="slidenum">
              <a:rPr lang="en-US" smtClean="0"/>
              <a:pPr/>
              <a:t>3</a:t>
            </a:fld>
            <a:endParaRPr lang="en-US" dirty="0"/>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471311" y="1276510"/>
            <a:ext cx="7998794" cy="5397006"/>
          </a:xfrm>
        </p:spPr>
        <p:txBody>
          <a:bodyPr>
            <a:normAutofit/>
          </a:bodyPr>
          <a:lstStyle/>
          <a:p>
            <a:pPr marL="457200" indent="-457200" algn="just">
              <a:buFont typeface="Arial" panose="020B0604020202020204" pitchFamily="34" charset="0"/>
              <a:buChar char="•"/>
            </a:pPr>
            <a:r>
              <a:rPr lang="en-US" sz="3000" dirty="0"/>
              <a:t>Banyan Tree is a well known luxury hotel chain with global recognition, orienting from ASI and renowned for its outstanding guest experiences and distinctive resort offerings</a:t>
            </a:r>
          </a:p>
          <a:p>
            <a:pPr marL="457200" indent="-457200" algn="just">
              <a:buFont typeface="Arial" panose="020B0604020202020204" pitchFamily="34" charset="0"/>
              <a:buChar char="•"/>
            </a:pPr>
            <a:r>
              <a:rPr lang="en-US" sz="3000" dirty="0"/>
              <a:t>Since its founding in 1994, Banyan Tree has developed into a recognizable brand associated with opulent and restorative travel.</a:t>
            </a:r>
          </a:p>
          <a:p>
            <a:pPr marL="457200" indent="-457200" algn="just">
              <a:buFont typeface="Arial" panose="020B0604020202020204" pitchFamily="34" charset="0"/>
              <a:buChar char="•"/>
            </a:pPr>
            <a:r>
              <a:rPr lang="en-US" sz="3000" dirty="0"/>
              <a:t>The company’s guiding principle is to provide sensory escapes through serene setting and top notch service </a:t>
            </a:r>
            <a:r>
              <a:rPr lang="en-GB" sz="1800" dirty="0">
                <a:effectLst/>
                <a:latin typeface="Times New Roman" panose="02020603050405020304" pitchFamily="18" charset="0"/>
                <a:ea typeface="Calibri" panose="020F0502020204030204" pitchFamily="34" charset="0"/>
              </a:rPr>
              <a:t>(Wang, 2019).</a:t>
            </a:r>
            <a:endParaRPr lang="en-US" sz="3000"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81BA-36D7-3733-B4CC-532A3688AFE0}"/>
              </a:ext>
            </a:extLst>
          </p:cNvPr>
          <p:cNvSpPr>
            <a:spLocks noGrp="1"/>
          </p:cNvSpPr>
          <p:nvPr>
            <p:ph type="title"/>
          </p:nvPr>
        </p:nvSpPr>
        <p:spPr>
          <a:xfrm>
            <a:off x="3422422" y="-1677757"/>
            <a:ext cx="8769577" cy="2811462"/>
          </a:xfrm>
        </p:spPr>
        <p:txBody>
          <a:bodyPr/>
          <a:lstStyle/>
          <a:p>
            <a:r>
              <a:rPr lang="en-US" sz="3400" dirty="0"/>
              <a:t>Main clientele of banyan tree and their attraction</a:t>
            </a:r>
            <a:endParaRPr lang="en-GB" sz="3400" dirty="0"/>
          </a:p>
        </p:txBody>
      </p:sp>
      <p:sp>
        <p:nvSpPr>
          <p:cNvPr id="4" name="Slide Number Placeholder 3">
            <a:extLst>
              <a:ext uri="{FF2B5EF4-FFF2-40B4-BE49-F238E27FC236}">
                <a16:creationId xmlns:a16="http://schemas.microsoft.com/office/drawing/2014/main" id="{8C826024-7DB0-042D-BE1A-0462A11E30CB}"/>
              </a:ext>
            </a:extLst>
          </p:cNvPr>
          <p:cNvSpPr>
            <a:spLocks noGrp="1"/>
          </p:cNvSpPr>
          <p:nvPr>
            <p:ph type="sldNum" sz="quarter" idx="12"/>
          </p:nvPr>
        </p:nvSpPr>
        <p:spPr/>
        <p:txBody>
          <a:bodyPr/>
          <a:lstStyle/>
          <a:p>
            <a:fld id="{48F63A3B-78C7-47BE-AE5E-E10140E04643}" type="slidenum">
              <a:rPr lang="en-US" smtClean="0"/>
              <a:pPr/>
              <a:t>4</a:t>
            </a:fld>
            <a:endParaRPr lang="en-US" dirty="0"/>
          </a:p>
        </p:txBody>
      </p:sp>
      <p:sp>
        <p:nvSpPr>
          <p:cNvPr id="5" name="Content Placeholder 4">
            <a:extLst>
              <a:ext uri="{FF2B5EF4-FFF2-40B4-BE49-F238E27FC236}">
                <a16:creationId xmlns:a16="http://schemas.microsoft.com/office/drawing/2014/main" id="{6419E379-26AA-2F92-E387-D6709FE02BF3}"/>
              </a:ext>
            </a:extLst>
          </p:cNvPr>
          <p:cNvSpPr>
            <a:spLocks noGrp="1"/>
          </p:cNvSpPr>
          <p:nvPr>
            <p:ph idx="1"/>
          </p:nvPr>
        </p:nvSpPr>
        <p:spPr>
          <a:xfrm>
            <a:off x="3852495" y="1341051"/>
            <a:ext cx="7748337" cy="5102524"/>
          </a:xfrm>
        </p:spPr>
        <p:txBody>
          <a:bodyPr>
            <a:normAutofit fontScale="77500" lnSpcReduction="20000"/>
          </a:bodyPr>
          <a:lstStyle/>
          <a:p>
            <a:pPr algn="just"/>
            <a:r>
              <a:rPr lang="en-US" sz="3600" b="1" dirty="0"/>
              <a:t>Target audience:</a:t>
            </a:r>
          </a:p>
          <a:p>
            <a:pPr marL="342900" indent="-342900" algn="just">
              <a:buFont typeface="Arial" panose="020B0604020202020204" pitchFamily="34" charset="0"/>
              <a:buChar char="•"/>
            </a:pPr>
            <a:r>
              <a:rPr lang="en-IN" sz="2400" dirty="0">
                <a:effectLst/>
                <a:latin typeface="Calibri" panose="020F0502020204030204" pitchFamily="34" charset="0"/>
                <a:ea typeface="Calibri" panose="020F0502020204030204" pitchFamily="34" charset="0"/>
                <a:cs typeface="Mangal" panose="00000400000000000000" pitchFamily="2"/>
              </a:rPr>
              <a:t> </a:t>
            </a:r>
            <a:r>
              <a:rPr lang="en-US" sz="3600" dirty="0">
                <a:effectLst/>
                <a:latin typeface="Calibri" panose="020F0502020204030204" pitchFamily="34" charset="0"/>
                <a:ea typeface="Calibri" panose="020F0502020204030204" pitchFamily="34" charset="0"/>
                <a:cs typeface="Mangal" panose="00000400000000000000" pitchFamily="2"/>
              </a:rPr>
              <a:t>W</a:t>
            </a:r>
            <a:r>
              <a:rPr lang="en-US" sz="3600" dirty="0"/>
              <a:t>ho are looking for luxury, seclusion, privacy and a well rounded experience are the main ones drawn to banyan tree </a:t>
            </a:r>
            <a:r>
              <a:rPr lang="en-GB" sz="1800" dirty="0">
                <a:latin typeface="Times New Roman" panose="02020603050405020304" pitchFamily="18" charset="0"/>
              </a:rPr>
              <a:t>(</a:t>
            </a:r>
            <a:r>
              <a:rPr lang="en-GB" sz="3400" dirty="0" err="1">
                <a:effectLst/>
                <a:ea typeface="Calibri" panose="020F0502020204030204" pitchFamily="34" charset="0"/>
              </a:rPr>
              <a:t>Ineson</a:t>
            </a:r>
            <a:r>
              <a:rPr lang="en-GB" sz="3400" dirty="0">
                <a:effectLst/>
                <a:ea typeface="Calibri" panose="020F0502020204030204" pitchFamily="34" charset="0"/>
              </a:rPr>
              <a:t> et al., 2019).</a:t>
            </a:r>
            <a:endParaRPr lang="en-US" sz="3400" dirty="0"/>
          </a:p>
          <a:p>
            <a:pPr algn="just"/>
            <a:r>
              <a:rPr lang="en-US" sz="3400" b="1" dirty="0"/>
              <a:t>Reason for appeal: </a:t>
            </a:r>
          </a:p>
          <a:p>
            <a:pPr marL="342900" indent="-342900" algn="just">
              <a:buFont typeface="Arial" panose="020B0604020202020204" pitchFamily="34" charset="0"/>
              <a:buChar char="•"/>
            </a:pPr>
            <a:r>
              <a:rPr lang="en-US" sz="3400" dirty="0"/>
              <a:t>the allure of Banyan Tree properties in their serene natural location and their commitment to sustainable and responsible tourism.</a:t>
            </a:r>
          </a:p>
          <a:p>
            <a:pPr marL="342900" indent="-342900" algn="just">
              <a:buFont typeface="Arial" panose="020B0604020202020204" pitchFamily="34" charset="0"/>
              <a:buChar char="•"/>
            </a:pPr>
            <a:r>
              <a:rPr lang="en-US" sz="3400" dirty="0"/>
              <a:t>Astute traveler value the personalized attention, attention to detail and cultural richness embedded in Banyan Tree experience.</a:t>
            </a:r>
          </a:p>
          <a:p>
            <a:pPr marL="342900" indent="-342900" algn="just">
              <a:buFont typeface="Arial" panose="020B0604020202020204" pitchFamily="34" charset="0"/>
              <a:buChar char="•"/>
            </a:pPr>
            <a:r>
              <a:rPr lang="en-US" sz="3400" dirty="0"/>
              <a:t>Fine dining: Spa and wellness centers, gourmet dining and environmental sustainability are all uniquely offered by Banyan Tree </a:t>
            </a:r>
            <a:r>
              <a:rPr lang="en-GB" sz="3400" dirty="0">
                <a:effectLst/>
                <a:ea typeface="Calibri" panose="020F0502020204030204" pitchFamily="34" charset="0"/>
              </a:rPr>
              <a:t>(Dobson, 2021).</a:t>
            </a:r>
            <a:endParaRPr lang="en-US" sz="3400" dirty="0"/>
          </a:p>
          <a:p>
            <a:pPr algn="just"/>
            <a:endParaRPr lang="en-GB" sz="2400" dirty="0"/>
          </a:p>
        </p:txBody>
      </p:sp>
    </p:spTree>
    <p:extLst>
      <p:ext uri="{BB962C8B-B14F-4D97-AF65-F5344CB8AC3E}">
        <p14:creationId xmlns:p14="http://schemas.microsoft.com/office/powerpoint/2010/main" val="538945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CA1BB-352C-61B5-C3ED-1FE5A1542ABB}"/>
              </a:ext>
            </a:extLst>
          </p:cNvPr>
          <p:cNvSpPr>
            <a:spLocks noGrp="1"/>
          </p:cNvSpPr>
          <p:nvPr>
            <p:ph type="title"/>
          </p:nvPr>
        </p:nvSpPr>
        <p:spPr>
          <a:xfrm>
            <a:off x="3367398" y="-1231715"/>
            <a:ext cx="8480819" cy="2811462"/>
          </a:xfrm>
        </p:spPr>
        <p:txBody>
          <a:bodyPr/>
          <a:lstStyle/>
          <a:p>
            <a:r>
              <a:rPr lang="en-US" sz="3400" dirty="0"/>
              <a:t>TYPES, EXTENT AND FUNCTION OF FACILITIES AND SERVICE FOR VISITORS</a:t>
            </a:r>
            <a:endParaRPr lang="en-GB" sz="3400" dirty="0"/>
          </a:p>
        </p:txBody>
      </p:sp>
      <p:sp>
        <p:nvSpPr>
          <p:cNvPr id="4" name="Slide Number Placeholder 3">
            <a:extLst>
              <a:ext uri="{FF2B5EF4-FFF2-40B4-BE49-F238E27FC236}">
                <a16:creationId xmlns:a16="http://schemas.microsoft.com/office/drawing/2014/main" id="{C1717C37-D71F-DFED-E6DF-849856288911}"/>
              </a:ext>
            </a:extLst>
          </p:cNvPr>
          <p:cNvSpPr>
            <a:spLocks noGrp="1"/>
          </p:cNvSpPr>
          <p:nvPr>
            <p:ph type="sldNum" sz="quarter" idx="12"/>
          </p:nvPr>
        </p:nvSpPr>
        <p:spPr/>
        <p:txBody>
          <a:bodyPr/>
          <a:lstStyle/>
          <a:p>
            <a:fld id="{48F63A3B-78C7-47BE-AE5E-E10140E04643}" type="slidenum">
              <a:rPr lang="en-US" smtClean="0"/>
              <a:pPr/>
              <a:t>5</a:t>
            </a:fld>
            <a:endParaRPr lang="en-US" dirty="0"/>
          </a:p>
        </p:txBody>
      </p:sp>
      <p:sp>
        <p:nvSpPr>
          <p:cNvPr id="5" name="Content Placeholder 4">
            <a:extLst>
              <a:ext uri="{FF2B5EF4-FFF2-40B4-BE49-F238E27FC236}">
                <a16:creationId xmlns:a16="http://schemas.microsoft.com/office/drawing/2014/main" id="{FAF8E70E-DCD6-396E-27EE-0F0D0BCDDC2A}"/>
              </a:ext>
            </a:extLst>
          </p:cNvPr>
          <p:cNvSpPr>
            <a:spLocks noGrp="1"/>
          </p:cNvSpPr>
          <p:nvPr>
            <p:ph idx="1"/>
          </p:nvPr>
        </p:nvSpPr>
        <p:spPr>
          <a:xfrm>
            <a:off x="3529263" y="1929942"/>
            <a:ext cx="8318954" cy="4591239"/>
          </a:xfrm>
        </p:spPr>
        <p:txBody>
          <a:bodyPr>
            <a:normAutofit fontScale="85000" lnSpcReduction="20000"/>
          </a:bodyPr>
          <a:lstStyle/>
          <a:p>
            <a:pPr algn="just"/>
            <a:r>
              <a:rPr lang="en-US" sz="2800" b="1" dirty="0"/>
              <a:t>Character and Range of service:</a:t>
            </a:r>
          </a:p>
          <a:p>
            <a:pPr marL="342900" indent="-342900" algn="just">
              <a:buFont typeface="Arial" panose="020B0604020202020204" pitchFamily="34" charset="0"/>
              <a:buChar char="•"/>
            </a:pPr>
            <a:r>
              <a:rPr lang="en-US" sz="2800" dirty="0"/>
              <a:t>All contacts and facilities offered to visitors are included in the scope of guest service.</a:t>
            </a:r>
          </a:p>
          <a:p>
            <a:pPr marL="342900" indent="-342900" algn="just">
              <a:buFont typeface="Arial" panose="020B0604020202020204" pitchFamily="34" charset="0"/>
              <a:buChar char="•"/>
            </a:pPr>
            <a:r>
              <a:rPr lang="en-US" sz="2800" dirty="0"/>
              <a:t>These services cover everything from making reservation and booking through check in, room service, concierge service, leisure facilities, check out and post stay feedback </a:t>
            </a:r>
            <a:r>
              <a:rPr lang="en-GB" sz="2800" dirty="0">
                <a:effectLst/>
                <a:latin typeface="Times New Roman" panose="02020603050405020304" pitchFamily="18" charset="0"/>
                <a:ea typeface="Calibri" panose="020F0502020204030204" pitchFamily="34" charset="0"/>
              </a:rPr>
              <a:t>(</a:t>
            </a:r>
            <a:r>
              <a:rPr lang="en-GB" sz="2800" dirty="0" err="1">
                <a:effectLst/>
                <a:latin typeface="Times New Roman" panose="02020603050405020304" pitchFamily="18" charset="0"/>
                <a:ea typeface="Calibri" panose="020F0502020204030204" pitchFamily="34" charset="0"/>
              </a:rPr>
              <a:t>Beig</a:t>
            </a:r>
            <a:r>
              <a:rPr lang="en-GB" sz="2800" dirty="0">
                <a:effectLst/>
                <a:latin typeface="Times New Roman" panose="02020603050405020304" pitchFamily="18" charset="0"/>
                <a:ea typeface="Calibri" panose="020F0502020204030204" pitchFamily="34" charset="0"/>
              </a:rPr>
              <a:t> and Nika, 2019).</a:t>
            </a:r>
            <a:endParaRPr lang="en-US" sz="2800" dirty="0"/>
          </a:p>
          <a:p>
            <a:pPr algn="just"/>
            <a:r>
              <a:rPr lang="en-US" sz="2800" b="1" dirty="0"/>
              <a:t>The function of guest service:</a:t>
            </a:r>
          </a:p>
          <a:p>
            <a:pPr marL="342900" indent="-342900" algn="just">
              <a:buFont typeface="Arial" panose="020B0604020202020204" pitchFamily="34" charset="0"/>
              <a:buChar char="•"/>
            </a:pPr>
            <a:r>
              <a:rPr lang="en-US" sz="2800" dirty="0"/>
              <a:t>To improve every aspect of the visitor experience guaranteeing ease, comfort and contentment.</a:t>
            </a:r>
          </a:p>
          <a:p>
            <a:pPr marL="342900" indent="-342900" algn="just">
              <a:buFont typeface="Arial" panose="020B0604020202020204" pitchFamily="34" charset="0"/>
              <a:buChar char="•"/>
            </a:pPr>
            <a:r>
              <a:rPr lang="en-US" sz="2800" dirty="0"/>
              <a:t>Exceeding expectations and producing special moments to cultivate strong guest relation and guest loyalty </a:t>
            </a:r>
            <a:r>
              <a:rPr lang="en-GB" sz="2800" kern="100" dirty="0">
                <a:effectLst/>
                <a:latin typeface="Times New Roman" panose="02020603050405020304" pitchFamily="18" charset="0"/>
                <a:ea typeface="Calibri" panose="020F0502020204030204" pitchFamily="34" charset="0"/>
                <a:cs typeface="Mangal" panose="00000400000000000000" pitchFamily="2"/>
              </a:rPr>
              <a:t>(Lucas, 2022).</a:t>
            </a:r>
            <a:endParaRPr lang="en-IN" sz="2800" kern="100" dirty="0">
              <a:effectLst/>
              <a:latin typeface="Calibri" panose="020F0502020204030204" pitchFamily="34" charset="0"/>
              <a:ea typeface="Calibri" panose="020F0502020204030204" pitchFamily="34" charset="0"/>
              <a:cs typeface="Mangal" panose="00000400000000000000" pitchFamily="2"/>
            </a:endParaRPr>
          </a:p>
          <a:p>
            <a:pPr marL="342900" indent="-342900" algn="just">
              <a:buFont typeface="Arial" panose="020B0604020202020204" pitchFamily="34" charset="0"/>
              <a:buChar char="•"/>
            </a:pPr>
            <a:endParaRPr lang="en-US" sz="2800" dirty="0"/>
          </a:p>
          <a:p>
            <a:pPr algn="just"/>
            <a:endParaRPr lang="en-GB" dirty="0"/>
          </a:p>
        </p:txBody>
      </p:sp>
    </p:spTree>
    <p:extLst>
      <p:ext uri="{BB962C8B-B14F-4D97-AF65-F5344CB8AC3E}">
        <p14:creationId xmlns:p14="http://schemas.microsoft.com/office/powerpoint/2010/main" val="1808324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025B7-45F1-C9B4-C707-8770502091EE}"/>
              </a:ext>
            </a:extLst>
          </p:cNvPr>
          <p:cNvSpPr>
            <a:spLocks noGrp="1"/>
          </p:cNvSpPr>
          <p:nvPr>
            <p:ph type="title"/>
          </p:nvPr>
        </p:nvSpPr>
        <p:spPr>
          <a:xfrm>
            <a:off x="3390337" y="-2124448"/>
            <a:ext cx="8047683" cy="2811462"/>
          </a:xfrm>
        </p:spPr>
        <p:txBody>
          <a:bodyPr/>
          <a:lstStyle/>
          <a:p>
            <a:r>
              <a:rPr lang="en-GB" dirty="0"/>
              <a:t>Utilizing banyan tree</a:t>
            </a:r>
          </a:p>
        </p:txBody>
      </p:sp>
      <p:sp>
        <p:nvSpPr>
          <p:cNvPr id="4" name="Slide Number Placeholder 3">
            <a:extLst>
              <a:ext uri="{FF2B5EF4-FFF2-40B4-BE49-F238E27FC236}">
                <a16:creationId xmlns:a16="http://schemas.microsoft.com/office/drawing/2014/main" id="{EE839FB7-7C2F-0551-5458-1ADE9F1F79A2}"/>
              </a:ext>
            </a:extLst>
          </p:cNvPr>
          <p:cNvSpPr>
            <a:spLocks noGrp="1"/>
          </p:cNvSpPr>
          <p:nvPr>
            <p:ph type="sldNum" sz="quarter" idx="12"/>
          </p:nvPr>
        </p:nvSpPr>
        <p:spPr/>
        <p:txBody>
          <a:bodyPr/>
          <a:lstStyle/>
          <a:p>
            <a:fld id="{48F63A3B-78C7-47BE-AE5E-E10140E04643}" type="slidenum">
              <a:rPr lang="en-US" smtClean="0"/>
              <a:pPr/>
              <a:t>6</a:t>
            </a:fld>
            <a:endParaRPr lang="en-US" dirty="0"/>
          </a:p>
        </p:txBody>
      </p:sp>
      <p:sp>
        <p:nvSpPr>
          <p:cNvPr id="5" name="Content Placeholder 4">
            <a:extLst>
              <a:ext uri="{FF2B5EF4-FFF2-40B4-BE49-F238E27FC236}">
                <a16:creationId xmlns:a16="http://schemas.microsoft.com/office/drawing/2014/main" id="{9D73AA7D-373A-532D-16C7-7D98AA6EC0C5}"/>
              </a:ext>
            </a:extLst>
          </p:cNvPr>
          <p:cNvSpPr>
            <a:spLocks noGrp="1"/>
          </p:cNvSpPr>
          <p:nvPr>
            <p:ph idx="1"/>
          </p:nvPr>
        </p:nvSpPr>
        <p:spPr>
          <a:xfrm>
            <a:off x="3746794" y="1247212"/>
            <a:ext cx="8231846" cy="5138680"/>
          </a:xfrm>
        </p:spPr>
        <p:txBody>
          <a:bodyPr>
            <a:normAutofit/>
          </a:bodyPr>
          <a:lstStyle/>
          <a:p>
            <a:pPr algn="just"/>
            <a:r>
              <a:rPr lang="en-GB" sz="3000" b="1" dirty="0"/>
              <a:t>Services for guest at banyan tree:</a:t>
            </a:r>
          </a:p>
          <a:p>
            <a:pPr marL="457200" indent="-457200" algn="just">
              <a:buFont typeface="Arial" panose="020B0604020202020204" pitchFamily="34" charset="0"/>
              <a:buChar char="•"/>
            </a:pPr>
            <a:r>
              <a:rPr lang="en-GB" sz="3000" dirty="0"/>
              <a:t>Personalised service: Adapting events to each person’s requirement and preferences.</a:t>
            </a:r>
          </a:p>
          <a:p>
            <a:pPr marL="457200" indent="-457200" algn="just">
              <a:buFont typeface="Arial" panose="020B0604020202020204" pitchFamily="34" charset="0"/>
              <a:buChar char="•"/>
            </a:pPr>
            <a:r>
              <a:rPr lang="en-GB" sz="3000" dirty="0"/>
              <a:t>Special features include private pools, breathtaking vistas and opulent spa and service.</a:t>
            </a:r>
          </a:p>
          <a:p>
            <a:pPr marL="457200" indent="-457200" algn="just">
              <a:buFont typeface="Arial" panose="020B0604020202020204" pitchFamily="34" charset="0"/>
              <a:buChar char="•"/>
            </a:pPr>
            <a:r>
              <a:rPr lang="en-GB" sz="3000" dirty="0"/>
              <a:t>Fine dining : Providing mouthwatering meals that showcase regional specialities as well as cuisine from around the worlds </a:t>
            </a:r>
            <a:r>
              <a:rPr lang="en-GB" sz="2400" kern="100" dirty="0">
                <a:effectLst/>
                <a:ea typeface="Calibri" panose="020F0502020204030204" pitchFamily="34" charset="0"/>
                <a:cs typeface="Mangal" panose="00000400000000000000" pitchFamily="2"/>
              </a:rPr>
              <a:t>(</a:t>
            </a:r>
            <a:r>
              <a:rPr lang="en-GB" sz="2400" kern="100" dirty="0" err="1">
                <a:effectLst/>
                <a:ea typeface="Calibri" panose="020F0502020204030204" pitchFamily="34" charset="0"/>
                <a:cs typeface="Mangal" panose="00000400000000000000" pitchFamily="2"/>
              </a:rPr>
              <a:t>Setiwati</a:t>
            </a:r>
            <a:r>
              <a:rPr lang="en-GB" sz="2400" kern="100" dirty="0">
                <a:effectLst/>
                <a:ea typeface="Calibri" panose="020F0502020204030204" pitchFamily="34" charset="0"/>
                <a:cs typeface="Mangal" panose="00000400000000000000" pitchFamily="2"/>
              </a:rPr>
              <a:t> et al., 2019).</a:t>
            </a:r>
            <a:endParaRPr lang="en-IN" sz="2400" kern="100" dirty="0">
              <a:effectLst/>
              <a:ea typeface="Calibri" panose="020F0502020204030204" pitchFamily="34" charset="0"/>
              <a:cs typeface="Mangal" panose="00000400000000000000" pitchFamily="2"/>
            </a:endParaRPr>
          </a:p>
          <a:p>
            <a:pPr marL="457200" indent="-457200" algn="just">
              <a:buFont typeface="Arial" panose="020B0604020202020204" pitchFamily="34" charset="0"/>
              <a:buChar char="•"/>
            </a:pPr>
            <a:endParaRPr lang="en-GB" sz="3000" dirty="0"/>
          </a:p>
          <a:p>
            <a:pPr algn="just"/>
            <a:endParaRPr lang="en-GB" sz="3000" b="1" dirty="0"/>
          </a:p>
        </p:txBody>
      </p:sp>
    </p:spTree>
    <p:extLst>
      <p:ext uri="{BB962C8B-B14F-4D97-AF65-F5344CB8AC3E}">
        <p14:creationId xmlns:p14="http://schemas.microsoft.com/office/powerpoint/2010/main" val="3161133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83D5D-EB0A-517A-C392-BF65C63FC30E}"/>
              </a:ext>
            </a:extLst>
          </p:cNvPr>
          <p:cNvSpPr>
            <a:spLocks noGrp="1"/>
          </p:cNvSpPr>
          <p:nvPr>
            <p:ph type="title"/>
          </p:nvPr>
        </p:nvSpPr>
        <p:spPr>
          <a:xfrm>
            <a:off x="3358255" y="-1922086"/>
            <a:ext cx="9250840" cy="2811462"/>
          </a:xfrm>
        </p:spPr>
        <p:txBody>
          <a:bodyPr/>
          <a:lstStyle/>
          <a:p>
            <a:r>
              <a:rPr lang="en-GB" dirty="0"/>
              <a:t>Banyan tree amenities</a:t>
            </a:r>
          </a:p>
        </p:txBody>
      </p:sp>
      <p:sp>
        <p:nvSpPr>
          <p:cNvPr id="4" name="Slide Number Placeholder 3">
            <a:extLst>
              <a:ext uri="{FF2B5EF4-FFF2-40B4-BE49-F238E27FC236}">
                <a16:creationId xmlns:a16="http://schemas.microsoft.com/office/drawing/2014/main" id="{4E57781B-F9B3-273E-4212-AD09B226B01E}"/>
              </a:ext>
            </a:extLst>
          </p:cNvPr>
          <p:cNvSpPr>
            <a:spLocks noGrp="1"/>
          </p:cNvSpPr>
          <p:nvPr>
            <p:ph type="sldNum" sz="quarter" idx="12"/>
          </p:nvPr>
        </p:nvSpPr>
        <p:spPr/>
        <p:txBody>
          <a:bodyPr/>
          <a:lstStyle/>
          <a:p>
            <a:fld id="{48F63A3B-78C7-47BE-AE5E-E10140E04643}" type="slidenum">
              <a:rPr lang="en-US" smtClean="0"/>
              <a:pPr/>
              <a:t>7</a:t>
            </a:fld>
            <a:endParaRPr lang="en-US" dirty="0"/>
          </a:p>
        </p:txBody>
      </p:sp>
      <p:sp>
        <p:nvSpPr>
          <p:cNvPr id="5" name="Content Placeholder 4">
            <a:extLst>
              <a:ext uri="{FF2B5EF4-FFF2-40B4-BE49-F238E27FC236}">
                <a16:creationId xmlns:a16="http://schemas.microsoft.com/office/drawing/2014/main" id="{6B7BB0E3-A7A7-6028-34CE-29FB26BB1B07}"/>
              </a:ext>
            </a:extLst>
          </p:cNvPr>
          <p:cNvSpPr>
            <a:spLocks noGrp="1"/>
          </p:cNvSpPr>
          <p:nvPr>
            <p:ph idx="1"/>
          </p:nvPr>
        </p:nvSpPr>
        <p:spPr>
          <a:xfrm>
            <a:off x="3593431" y="1747228"/>
            <a:ext cx="8344141" cy="5535888"/>
          </a:xfrm>
        </p:spPr>
        <p:txBody>
          <a:bodyPr>
            <a:normAutofit/>
          </a:bodyPr>
          <a:lstStyle/>
          <a:p>
            <a:pPr marL="457200" indent="-457200" algn="just">
              <a:buFont typeface="Arial" panose="020B0604020202020204" pitchFamily="34" charset="0"/>
              <a:buChar char="•"/>
            </a:pPr>
            <a:r>
              <a:rPr lang="en-GB" sz="3000" b="1" dirty="0"/>
              <a:t>Spas and wellness centres </a:t>
            </a:r>
            <a:r>
              <a:rPr lang="en-GB" sz="3000" dirty="0"/>
              <a:t>: Offering restorative service in tranquil settings.</a:t>
            </a:r>
          </a:p>
          <a:p>
            <a:pPr marL="457200" indent="-457200" algn="just">
              <a:buFont typeface="Arial" panose="020B0604020202020204" pitchFamily="34" charset="0"/>
              <a:buChar char="•"/>
            </a:pPr>
            <a:r>
              <a:rPr lang="en-GB" sz="3000" b="1" dirty="0"/>
              <a:t>Pool and private villas</a:t>
            </a:r>
            <a:r>
              <a:rPr lang="en-GB" sz="3000" dirty="0"/>
              <a:t>: Providing a unique and personal lodging experience.</a:t>
            </a:r>
          </a:p>
          <a:p>
            <a:pPr marL="457200" indent="-457200" algn="just">
              <a:buFont typeface="Arial" panose="020B0604020202020204" pitchFamily="34" charset="0"/>
              <a:buChar char="•"/>
            </a:pPr>
            <a:r>
              <a:rPr lang="en-GB" sz="3000" b="1" dirty="0"/>
              <a:t>Gourmet restaurants</a:t>
            </a:r>
            <a:r>
              <a:rPr lang="en-GB" sz="3000" dirty="0"/>
              <a:t>: Providing a selection of dishes handpicked by world class chefs </a:t>
            </a:r>
            <a:r>
              <a:rPr lang="en-GB" sz="2400" kern="100" dirty="0">
                <a:effectLst/>
                <a:latin typeface="Times New Roman" panose="02020603050405020304" pitchFamily="18" charset="0"/>
                <a:ea typeface="Calibri" panose="020F0502020204030204" pitchFamily="34" charset="0"/>
                <a:cs typeface="Mangal" panose="00000400000000000000" pitchFamily="2"/>
              </a:rPr>
              <a:t>(Mark, 2020).</a:t>
            </a:r>
            <a:endParaRPr lang="en-IN" sz="2400" kern="100" dirty="0">
              <a:effectLst/>
              <a:latin typeface="Calibri" panose="020F0502020204030204" pitchFamily="34" charset="0"/>
              <a:ea typeface="Calibri" panose="020F0502020204030204" pitchFamily="34" charset="0"/>
              <a:cs typeface="Mangal" panose="00000400000000000000" pitchFamily="2"/>
            </a:endParaRPr>
          </a:p>
          <a:p>
            <a:pPr marL="457200" indent="-457200" algn="just">
              <a:buFont typeface="Arial" panose="020B0604020202020204" pitchFamily="34" charset="0"/>
              <a:buChar char="•"/>
            </a:pPr>
            <a:endParaRPr lang="en-GB" sz="3000" dirty="0"/>
          </a:p>
        </p:txBody>
      </p:sp>
    </p:spTree>
    <p:extLst>
      <p:ext uri="{BB962C8B-B14F-4D97-AF65-F5344CB8AC3E}">
        <p14:creationId xmlns:p14="http://schemas.microsoft.com/office/powerpoint/2010/main" val="2929545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3856-01CA-9FD8-75A3-6343DB5889B9}"/>
              </a:ext>
            </a:extLst>
          </p:cNvPr>
          <p:cNvSpPr>
            <a:spLocks noGrp="1"/>
          </p:cNvSpPr>
          <p:nvPr>
            <p:ph type="title"/>
          </p:nvPr>
        </p:nvSpPr>
        <p:spPr>
          <a:xfrm>
            <a:off x="3358254" y="-1695351"/>
            <a:ext cx="8833745" cy="2811462"/>
          </a:xfrm>
        </p:spPr>
        <p:txBody>
          <a:bodyPr/>
          <a:lstStyle/>
          <a:p>
            <a:r>
              <a:rPr lang="en-GB" sz="3400" dirty="0"/>
              <a:t>Importance of hospitality and exceeding guest expectation</a:t>
            </a:r>
          </a:p>
        </p:txBody>
      </p:sp>
      <p:sp>
        <p:nvSpPr>
          <p:cNvPr id="4" name="Slide Number Placeholder 3">
            <a:extLst>
              <a:ext uri="{FF2B5EF4-FFF2-40B4-BE49-F238E27FC236}">
                <a16:creationId xmlns:a16="http://schemas.microsoft.com/office/drawing/2014/main" id="{30399490-2C00-5ED3-10A9-04444488B8DC}"/>
              </a:ext>
            </a:extLst>
          </p:cNvPr>
          <p:cNvSpPr>
            <a:spLocks noGrp="1"/>
          </p:cNvSpPr>
          <p:nvPr>
            <p:ph type="sldNum" sz="quarter" idx="12"/>
          </p:nvPr>
        </p:nvSpPr>
        <p:spPr/>
        <p:txBody>
          <a:bodyPr/>
          <a:lstStyle/>
          <a:p>
            <a:fld id="{48F63A3B-78C7-47BE-AE5E-E10140E04643}" type="slidenum">
              <a:rPr lang="en-US" smtClean="0"/>
              <a:pPr/>
              <a:t>8</a:t>
            </a:fld>
            <a:endParaRPr lang="en-US" dirty="0"/>
          </a:p>
        </p:txBody>
      </p:sp>
      <p:sp>
        <p:nvSpPr>
          <p:cNvPr id="5" name="Content Placeholder 4">
            <a:extLst>
              <a:ext uri="{FF2B5EF4-FFF2-40B4-BE49-F238E27FC236}">
                <a16:creationId xmlns:a16="http://schemas.microsoft.com/office/drawing/2014/main" id="{3F5A9311-9AC3-8D0F-AD8D-2797E14129FE}"/>
              </a:ext>
            </a:extLst>
          </p:cNvPr>
          <p:cNvSpPr>
            <a:spLocks noGrp="1"/>
          </p:cNvSpPr>
          <p:nvPr>
            <p:ph idx="1"/>
          </p:nvPr>
        </p:nvSpPr>
        <p:spPr>
          <a:xfrm>
            <a:off x="3610497" y="1315453"/>
            <a:ext cx="8393434" cy="5261810"/>
          </a:xfrm>
        </p:spPr>
        <p:txBody>
          <a:bodyPr>
            <a:normAutofit/>
          </a:bodyPr>
          <a:lstStyle/>
          <a:p>
            <a:pPr algn="just"/>
            <a:r>
              <a:rPr lang="en-GB" sz="2400" b="1" dirty="0"/>
              <a:t>Importance of hospitality</a:t>
            </a:r>
          </a:p>
          <a:p>
            <a:pPr marL="457200" indent="-457200" algn="just">
              <a:buFont typeface="Arial" panose="020B0604020202020204" pitchFamily="34" charset="0"/>
              <a:buChar char="•"/>
            </a:pPr>
            <a:r>
              <a:rPr lang="en-GB" sz="2400" dirty="0"/>
              <a:t>At the core of the hospitality sector is the creation of a warm, inviting and comfortable environment for visitors.</a:t>
            </a:r>
          </a:p>
          <a:p>
            <a:pPr marL="457200" indent="-457200" algn="just">
              <a:buFont typeface="Arial" panose="020B0604020202020204" pitchFamily="34" charset="0"/>
              <a:buChar char="•"/>
            </a:pPr>
            <a:r>
              <a:rPr lang="en-GB" sz="2400" dirty="0"/>
              <a:t>Happy customers result in return business, word of mouth recommendation and customer satisfaction </a:t>
            </a:r>
            <a:r>
              <a:rPr lang="en-GB" sz="2400" kern="100" dirty="0">
                <a:effectLst/>
                <a:latin typeface="Times New Roman" panose="02020603050405020304" pitchFamily="18" charset="0"/>
                <a:ea typeface="Calibri" panose="020F0502020204030204" pitchFamily="34" charset="0"/>
                <a:cs typeface="Mangal" panose="00000400000000000000" pitchFamily="2"/>
              </a:rPr>
              <a:t>(Griffin, 2020).</a:t>
            </a:r>
            <a:endParaRPr lang="en-IN" sz="2400" kern="100" dirty="0">
              <a:effectLst/>
              <a:latin typeface="Calibri" panose="020F0502020204030204" pitchFamily="34" charset="0"/>
              <a:ea typeface="Calibri" panose="020F0502020204030204" pitchFamily="34" charset="0"/>
              <a:cs typeface="Mangal" panose="00000400000000000000" pitchFamily="2"/>
            </a:endParaRPr>
          </a:p>
          <a:p>
            <a:pPr algn="just"/>
            <a:r>
              <a:rPr lang="en-GB" sz="2400" b="1" dirty="0"/>
              <a:t>Exceeding guest expectation at Banyan Tree</a:t>
            </a:r>
          </a:p>
          <a:p>
            <a:pPr marL="457200" indent="-457200" algn="just">
              <a:buFont typeface="Arial" panose="020B0604020202020204" pitchFamily="34" charset="0"/>
              <a:buChar char="•"/>
            </a:pPr>
            <a:r>
              <a:rPr lang="en-GB" sz="2400" dirty="0"/>
              <a:t>In addition to exceeding modern guest expectation regarding ethical and environmental concerns Banyan Tree goes above and beyond expectation by anticipating their needs giving personalised attention and providing exceptional service </a:t>
            </a:r>
            <a:r>
              <a:rPr lang="en-GB" sz="2400" dirty="0">
                <a:effectLst/>
                <a:latin typeface="Times New Roman" panose="02020603050405020304" pitchFamily="18" charset="0"/>
                <a:ea typeface="Calibri" panose="020F0502020204030204" pitchFamily="34" charset="0"/>
              </a:rPr>
              <a:t>(Rather and Camilleri, 2019).</a:t>
            </a:r>
            <a:endParaRPr lang="en-GB" sz="2400" dirty="0"/>
          </a:p>
        </p:txBody>
      </p:sp>
    </p:spTree>
    <p:extLst>
      <p:ext uri="{BB962C8B-B14F-4D97-AF65-F5344CB8AC3E}">
        <p14:creationId xmlns:p14="http://schemas.microsoft.com/office/powerpoint/2010/main" val="1176415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2262104" y="-1781760"/>
            <a:ext cx="6527800" cy="2627313"/>
          </a:xfrm>
        </p:spPr>
        <p:txBody>
          <a:bodyPr/>
          <a:lstStyle/>
          <a:p>
            <a:r>
              <a:rPr lang="en-US" dirty="0"/>
              <a:t>conclusion</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a:xfrm>
            <a:off x="10438475" y="457199"/>
            <a:ext cx="987552" cy="244503"/>
          </a:xfrm>
        </p:spPr>
        <p:txBody>
          <a:bodyPr/>
          <a:lstStyle/>
          <a:p>
            <a:fld id="{48F63A3B-78C7-47BE-AE5E-E10140E04643}" type="slidenum">
              <a:rPr lang="en-US" smtClean="0"/>
              <a:pPr/>
              <a:t>9</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978568" y="1283369"/>
            <a:ext cx="7057992" cy="4166280"/>
          </a:xfrm>
        </p:spPr>
        <p:txBody>
          <a:bodyPr>
            <a:normAutofit/>
          </a:bodyPr>
          <a:lstStyle/>
          <a:p>
            <a:pPr algn="just"/>
            <a:r>
              <a:rPr lang="en-US" sz="2400" dirty="0"/>
              <a:t>The ultimate luxury hospitality Banyan Tree entices discerning traveler with a unique blend of luxury, seclusion, sustainability and all encompassing experiences. The secret to Banyan Tree’s success is their commitment to going above and beyond what guest expect providing individualized care and creating a strong bond with the environment </a:t>
            </a:r>
            <a:r>
              <a:rPr lang="en-GB" sz="2400" dirty="0">
                <a:effectLst/>
                <a:latin typeface="Times New Roman" panose="02020603050405020304" pitchFamily="18" charset="0"/>
                <a:ea typeface="Calibri" panose="020F0502020204030204" pitchFamily="34" charset="0"/>
              </a:rPr>
              <a:t>(Le and Quy, 2020).</a:t>
            </a:r>
            <a:endParaRPr lang="en-US" sz="2400" dirty="0"/>
          </a:p>
        </p:txBody>
      </p:sp>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7C50-A7F8-C846-143E-04A17ED9A9F6}"/>
              </a:ext>
            </a:extLst>
          </p:cNvPr>
          <p:cNvSpPr>
            <a:spLocks noGrp="1"/>
          </p:cNvSpPr>
          <p:nvPr>
            <p:ph type="title"/>
          </p:nvPr>
        </p:nvSpPr>
        <p:spPr>
          <a:xfrm>
            <a:off x="3429481" y="0"/>
            <a:ext cx="6766560" cy="770190"/>
          </a:xfrm>
        </p:spPr>
        <p:txBody>
          <a:bodyPr/>
          <a:lstStyle/>
          <a:p>
            <a:r>
              <a:rPr lang="en-GB" dirty="0"/>
              <a:t>references</a:t>
            </a:r>
          </a:p>
        </p:txBody>
      </p:sp>
      <p:sp>
        <p:nvSpPr>
          <p:cNvPr id="4" name="Slide Number Placeholder 3">
            <a:extLst>
              <a:ext uri="{FF2B5EF4-FFF2-40B4-BE49-F238E27FC236}">
                <a16:creationId xmlns:a16="http://schemas.microsoft.com/office/drawing/2014/main" id="{A1EF7F4B-3DEF-E414-E4D5-4C546F1C0BD9}"/>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5" name="Content Placeholder 4">
            <a:extLst>
              <a:ext uri="{FF2B5EF4-FFF2-40B4-BE49-F238E27FC236}">
                <a16:creationId xmlns:a16="http://schemas.microsoft.com/office/drawing/2014/main" id="{8E2BD9A3-A840-A642-C030-90EA1724C6CC}"/>
              </a:ext>
            </a:extLst>
          </p:cNvPr>
          <p:cNvSpPr>
            <a:spLocks noGrp="1"/>
          </p:cNvSpPr>
          <p:nvPr>
            <p:ph idx="1"/>
          </p:nvPr>
        </p:nvSpPr>
        <p:spPr>
          <a:xfrm>
            <a:off x="3429481" y="914400"/>
            <a:ext cx="8762519" cy="5943600"/>
          </a:xfrm>
        </p:spPr>
        <p:txBody>
          <a:bodyPr>
            <a:noAutofit/>
          </a:bodyPr>
          <a:lstStyle/>
          <a:p>
            <a:pPr algn="just">
              <a:spcAft>
                <a:spcPts val="800"/>
              </a:spcAft>
            </a:pPr>
            <a:r>
              <a:rPr lang="en-GB" sz="1400" kern="100" dirty="0" err="1">
                <a:effectLst/>
                <a:latin typeface="Times New Roman" panose="02020603050405020304" pitchFamily="18" charset="0"/>
                <a:ea typeface="Calibri" panose="020F0502020204030204" pitchFamily="34" charset="0"/>
                <a:cs typeface="Mangal" panose="00000400000000000000" pitchFamily="2"/>
              </a:rPr>
              <a:t>Beig</a:t>
            </a:r>
            <a:r>
              <a:rPr lang="en-GB" sz="1400" kern="100" dirty="0">
                <a:effectLst/>
                <a:latin typeface="Times New Roman" panose="02020603050405020304" pitchFamily="18" charset="0"/>
                <a:ea typeface="Calibri" panose="020F0502020204030204" pitchFamily="34" charset="0"/>
                <a:cs typeface="Mangal" panose="00000400000000000000" pitchFamily="2"/>
              </a:rPr>
              <a:t>, F.A. and Nika, F.A., 2019. Brand experience and brand equity. </a:t>
            </a:r>
            <a:r>
              <a:rPr lang="en-GB" sz="1400" i="1" kern="100" dirty="0">
                <a:effectLst/>
                <a:latin typeface="Times New Roman" panose="02020603050405020304" pitchFamily="18" charset="0"/>
                <a:ea typeface="Calibri" panose="020F0502020204030204" pitchFamily="34" charset="0"/>
                <a:cs typeface="Mangal" panose="00000400000000000000" pitchFamily="2"/>
              </a:rPr>
              <a:t>Vision</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23</a:t>
            </a:r>
            <a:r>
              <a:rPr lang="en-GB" sz="1400" kern="100" dirty="0">
                <a:effectLst/>
                <a:latin typeface="Times New Roman" panose="02020603050405020304" pitchFamily="18" charset="0"/>
                <a:ea typeface="Calibri" panose="020F0502020204030204" pitchFamily="34" charset="0"/>
                <a:cs typeface="Mangal" panose="00000400000000000000" pitchFamily="2"/>
              </a:rPr>
              <a:t>(4), pp.410-417.</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Dobson, G., 2021. </a:t>
            </a:r>
            <a:r>
              <a:rPr lang="en-GB" sz="1400" i="1" kern="100" dirty="0">
                <a:effectLst/>
                <a:latin typeface="Times New Roman" panose="02020603050405020304" pitchFamily="18" charset="0"/>
                <a:ea typeface="Calibri" panose="020F0502020204030204" pitchFamily="34" charset="0"/>
                <a:cs typeface="Mangal" panose="00000400000000000000" pitchFamily="2"/>
              </a:rPr>
              <a:t>Under the Banyan Tree: In Search of the Lost History of Australia’s North Coast</a:t>
            </a:r>
            <a:r>
              <a:rPr lang="en-GB" sz="1400" kern="100" dirty="0">
                <a:effectLst/>
                <a:latin typeface="Times New Roman" panose="02020603050405020304" pitchFamily="18" charset="0"/>
                <a:ea typeface="Calibri" panose="020F0502020204030204" pitchFamily="34" charset="0"/>
                <a:cs typeface="Mangal" panose="00000400000000000000" pitchFamily="2"/>
              </a:rPr>
              <a:t>. Boolarong Press.</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Griffin, W.C., 2020. Hospitality faculty: are we meeting the demands of industry?. </a:t>
            </a:r>
            <a:r>
              <a:rPr lang="en-GB" sz="1400" i="1" kern="100" dirty="0">
                <a:effectLst/>
                <a:latin typeface="Times New Roman" panose="02020603050405020304" pitchFamily="18" charset="0"/>
                <a:ea typeface="Calibri" panose="020F0502020204030204" pitchFamily="34" charset="0"/>
                <a:cs typeface="Mangal" panose="00000400000000000000" pitchFamily="2"/>
              </a:rPr>
              <a:t>Journal of Teaching in Travel &amp; Tourism</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20</a:t>
            </a:r>
            <a:r>
              <a:rPr lang="en-GB" sz="1400" kern="100" dirty="0">
                <a:effectLst/>
                <a:latin typeface="Times New Roman" panose="02020603050405020304" pitchFamily="18" charset="0"/>
                <a:ea typeface="Calibri" panose="020F0502020204030204" pitchFamily="34" charset="0"/>
                <a:cs typeface="Mangal" panose="00000400000000000000" pitchFamily="2"/>
              </a:rPr>
              <a:t>(4), pp.262-283.</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err="1">
                <a:effectLst/>
                <a:latin typeface="Times New Roman" panose="02020603050405020304" pitchFamily="18" charset="0"/>
                <a:ea typeface="Calibri" panose="020F0502020204030204" pitchFamily="34" charset="0"/>
                <a:cs typeface="Mangal" panose="00000400000000000000" pitchFamily="2"/>
              </a:rPr>
              <a:t>Ineson</a:t>
            </a:r>
            <a:r>
              <a:rPr lang="en-GB" sz="1400" kern="100" dirty="0">
                <a:effectLst/>
                <a:latin typeface="Times New Roman" panose="02020603050405020304" pitchFamily="18" charset="0"/>
                <a:ea typeface="Calibri" panose="020F0502020204030204" pitchFamily="34" charset="0"/>
                <a:cs typeface="Mangal" panose="00000400000000000000" pitchFamily="2"/>
              </a:rPr>
              <a:t>, E.M., </a:t>
            </a:r>
            <a:r>
              <a:rPr lang="en-GB" sz="1400" kern="100" dirty="0" err="1">
                <a:effectLst/>
                <a:latin typeface="Times New Roman" panose="02020603050405020304" pitchFamily="18" charset="0"/>
                <a:ea typeface="Calibri" panose="020F0502020204030204" pitchFamily="34" charset="0"/>
                <a:cs typeface="Mangal" panose="00000400000000000000" pitchFamily="2"/>
              </a:rPr>
              <a:t>Čomić</a:t>
            </a:r>
            <a:r>
              <a:rPr lang="en-GB" sz="1400" kern="100" dirty="0">
                <a:effectLst/>
                <a:latin typeface="Times New Roman" panose="02020603050405020304" pitchFamily="18" charset="0"/>
                <a:ea typeface="Calibri" panose="020F0502020204030204" pitchFamily="34" charset="0"/>
                <a:cs typeface="Mangal" panose="00000400000000000000" pitchFamily="2"/>
              </a:rPr>
              <a:t>, D. and </a:t>
            </a:r>
            <a:r>
              <a:rPr lang="en-GB" sz="1400" kern="100" dirty="0" err="1">
                <a:effectLst/>
                <a:latin typeface="Times New Roman" panose="02020603050405020304" pitchFamily="18" charset="0"/>
                <a:ea typeface="Calibri" panose="020F0502020204030204" pitchFamily="34" charset="0"/>
                <a:cs typeface="Mangal" panose="00000400000000000000" pitchFamily="2"/>
              </a:rPr>
              <a:t>Kalmić</a:t>
            </a:r>
            <a:r>
              <a:rPr lang="en-GB" sz="1400" kern="100" dirty="0">
                <a:effectLst/>
                <a:latin typeface="Times New Roman" panose="02020603050405020304" pitchFamily="18" charset="0"/>
                <a:ea typeface="Calibri" panose="020F0502020204030204" pitchFamily="34" charset="0"/>
                <a:cs typeface="Mangal" panose="00000400000000000000" pitchFamily="2"/>
              </a:rPr>
              <a:t>, L., 2019. Towards a hierarchy of hotel guests’ in-room needs. </a:t>
            </a:r>
            <a:r>
              <a:rPr lang="en-GB" sz="1400" i="1" kern="100" dirty="0">
                <a:effectLst/>
                <a:latin typeface="Times New Roman" panose="02020603050405020304" pitchFamily="18" charset="0"/>
                <a:ea typeface="Calibri" panose="020F0502020204030204" pitchFamily="34" charset="0"/>
                <a:cs typeface="Mangal" panose="00000400000000000000" pitchFamily="2"/>
              </a:rPr>
              <a:t>International Journal of Contemporary Hospitality Management</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31</a:t>
            </a:r>
            <a:r>
              <a:rPr lang="en-GB" sz="1400" kern="100" dirty="0">
                <a:effectLst/>
                <a:latin typeface="Times New Roman" panose="02020603050405020304" pitchFamily="18" charset="0"/>
                <a:ea typeface="Calibri" panose="020F0502020204030204" pitchFamily="34" charset="0"/>
                <a:cs typeface="Mangal" panose="00000400000000000000" pitchFamily="2"/>
              </a:rPr>
              <a:t>(12), pp.4401-4418.</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Le, N.T.C. and Quy, V.T., 2020. Personal values of luxury services consumption: A Confucian culture perspective. </a:t>
            </a:r>
            <a:r>
              <a:rPr lang="en-GB" sz="1400" i="1" kern="100" dirty="0">
                <a:effectLst/>
                <a:latin typeface="Times New Roman" panose="02020603050405020304" pitchFamily="18" charset="0"/>
                <a:ea typeface="Calibri" panose="020F0502020204030204" pitchFamily="34" charset="0"/>
                <a:cs typeface="Mangal" panose="00000400000000000000" pitchFamily="2"/>
              </a:rPr>
              <a:t>Journal of International Consumer Marketing</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32</a:t>
            </a:r>
            <a:r>
              <a:rPr lang="en-GB" sz="1400" kern="100" dirty="0">
                <a:effectLst/>
                <a:latin typeface="Times New Roman" panose="02020603050405020304" pitchFamily="18" charset="0"/>
                <a:ea typeface="Calibri" panose="020F0502020204030204" pitchFamily="34" charset="0"/>
                <a:cs typeface="Mangal" panose="00000400000000000000" pitchFamily="2"/>
              </a:rPr>
              <a:t>(4), pp.300-312.</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Lucas, R., 2022. </a:t>
            </a:r>
            <a:r>
              <a:rPr lang="en-GB" sz="1400" i="1" kern="100" dirty="0">
                <a:effectLst/>
                <a:latin typeface="Times New Roman" panose="02020603050405020304" pitchFamily="18" charset="0"/>
                <a:ea typeface="Calibri" panose="020F0502020204030204" pitchFamily="34" charset="0"/>
                <a:cs typeface="Mangal" panose="00000400000000000000" pitchFamily="2"/>
              </a:rPr>
              <a:t>Customer service</a:t>
            </a:r>
            <a:r>
              <a:rPr lang="en-GB" sz="1400" kern="100" dirty="0">
                <a:effectLst/>
                <a:latin typeface="Times New Roman" panose="02020603050405020304" pitchFamily="18" charset="0"/>
                <a:ea typeface="Calibri" panose="020F0502020204030204" pitchFamily="34" charset="0"/>
                <a:cs typeface="Mangal" panose="00000400000000000000" pitchFamily="2"/>
              </a:rPr>
              <a:t>. McGraw-Hill US Higher Ed USE.</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Mark, J., 2020. Renovation at the “HOUSE OF THE WARRIOR”. </a:t>
            </a:r>
            <a:r>
              <a:rPr lang="en-GB" sz="1400" i="1" kern="100" dirty="0">
                <a:effectLst/>
                <a:latin typeface="Times New Roman" panose="02020603050405020304" pitchFamily="18" charset="0"/>
                <a:ea typeface="Calibri" panose="020F0502020204030204" pitchFamily="34" charset="0"/>
                <a:cs typeface="Mangal" panose="00000400000000000000" pitchFamily="2"/>
              </a:rPr>
              <a:t>The Military Engineer</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112</a:t>
            </a:r>
            <a:r>
              <a:rPr lang="en-GB" sz="1400" kern="100" dirty="0">
                <a:effectLst/>
                <a:latin typeface="Times New Roman" panose="02020603050405020304" pitchFamily="18" charset="0"/>
                <a:ea typeface="Calibri" panose="020F0502020204030204" pitchFamily="34" charset="0"/>
                <a:cs typeface="Mangal" panose="00000400000000000000" pitchFamily="2"/>
              </a:rPr>
              <a:t>(730), pp.60-62.</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Rather, R.A. and Camilleri, M.A., 2019. The effects of service quality and consumer-brand value congruity on hospitality brand loyalty. </a:t>
            </a:r>
            <a:r>
              <a:rPr lang="en-GB" sz="1400" i="1" kern="100" dirty="0">
                <a:effectLst/>
                <a:latin typeface="Times New Roman" panose="02020603050405020304" pitchFamily="18" charset="0"/>
                <a:ea typeface="Calibri" panose="020F0502020204030204" pitchFamily="34" charset="0"/>
                <a:cs typeface="Mangal" panose="00000400000000000000" pitchFamily="2"/>
              </a:rPr>
              <a:t>Anatolia</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30</a:t>
            </a:r>
            <a:r>
              <a:rPr lang="en-GB" sz="1400" kern="100" dirty="0">
                <a:effectLst/>
                <a:latin typeface="Times New Roman" panose="02020603050405020304" pitchFamily="18" charset="0"/>
                <a:ea typeface="Calibri" panose="020F0502020204030204" pitchFamily="34" charset="0"/>
                <a:cs typeface="Mangal" panose="00000400000000000000" pitchFamily="2"/>
              </a:rPr>
              <a:t>(4), pp.547-559.</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Setiawati, A.P., </a:t>
            </a:r>
            <a:r>
              <a:rPr lang="en-GB" sz="1400" kern="100" dirty="0" err="1">
                <a:effectLst/>
                <a:latin typeface="Times New Roman" panose="02020603050405020304" pitchFamily="18" charset="0"/>
                <a:ea typeface="Calibri" panose="020F0502020204030204" pitchFamily="34" charset="0"/>
                <a:cs typeface="Mangal" panose="00000400000000000000" pitchFamily="2"/>
              </a:rPr>
              <a:t>Susetyorini</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kern="100" dirty="0" err="1">
                <a:effectLst/>
                <a:latin typeface="Times New Roman" panose="02020603050405020304" pitchFamily="18" charset="0"/>
                <a:ea typeface="Calibri" panose="020F0502020204030204" pitchFamily="34" charset="0"/>
                <a:cs typeface="Mangal" panose="00000400000000000000" pitchFamily="2"/>
              </a:rPr>
              <a:t>Susetyorini</a:t>
            </a:r>
            <a:r>
              <a:rPr lang="en-GB" sz="1400" kern="100" dirty="0">
                <a:effectLst/>
                <a:latin typeface="Times New Roman" panose="02020603050405020304" pitchFamily="18" charset="0"/>
                <a:ea typeface="Calibri" panose="020F0502020204030204" pitchFamily="34" charset="0"/>
                <a:cs typeface="Mangal" panose="00000400000000000000" pitchFamily="2"/>
              </a:rPr>
              <a:t>, U.E., </a:t>
            </a:r>
            <a:r>
              <a:rPr lang="en-GB" sz="1400" kern="100" dirty="0" err="1">
                <a:effectLst/>
                <a:latin typeface="Times New Roman" panose="02020603050405020304" pitchFamily="18" charset="0"/>
                <a:ea typeface="Calibri" panose="020F0502020204030204" pitchFamily="34" charset="0"/>
                <a:cs typeface="Mangal" panose="00000400000000000000" pitchFamily="2"/>
              </a:rPr>
              <a:t>Rusdiyanto</a:t>
            </a:r>
            <a:r>
              <a:rPr lang="en-GB" sz="1400" kern="100" dirty="0">
                <a:effectLst/>
                <a:latin typeface="Times New Roman" panose="02020603050405020304" pitchFamily="18" charset="0"/>
                <a:ea typeface="Calibri" panose="020F0502020204030204" pitchFamily="34" charset="0"/>
                <a:cs typeface="Mangal" panose="00000400000000000000" pitchFamily="2"/>
              </a:rPr>
              <a:t>, R., </a:t>
            </a:r>
            <a:r>
              <a:rPr lang="en-GB" sz="1400" kern="100" dirty="0" err="1">
                <a:effectLst/>
                <a:latin typeface="Times New Roman" panose="02020603050405020304" pitchFamily="18" charset="0"/>
                <a:ea typeface="Calibri" panose="020F0502020204030204" pitchFamily="34" charset="0"/>
                <a:cs typeface="Mangal" panose="00000400000000000000" pitchFamily="2"/>
              </a:rPr>
              <a:t>Astanto</a:t>
            </a:r>
            <a:r>
              <a:rPr lang="en-GB" sz="1400" kern="100" dirty="0">
                <a:effectLst/>
                <a:latin typeface="Times New Roman" panose="02020603050405020304" pitchFamily="18" charset="0"/>
                <a:ea typeface="Calibri" panose="020F0502020204030204" pitchFamily="34" charset="0"/>
                <a:cs typeface="Mangal" panose="00000400000000000000" pitchFamily="2"/>
              </a:rPr>
              <a:t>, D., </a:t>
            </a:r>
            <a:r>
              <a:rPr lang="en-GB" sz="1400" kern="100" dirty="0" err="1">
                <a:effectLst/>
                <a:latin typeface="Times New Roman" panose="02020603050405020304" pitchFamily="18" charset="0"/>
                <a:ea typeface="Calibri" panose="020F0502020204030204" pitchFamily="34" charset="0"/>
                <a:cs typeface="Mangal" panose="00000400000000000000" pitchFamily="2"/>
              </a:rPr>
              <a:t>Ulum</a:t>
            </a:r>
            <a:r>
              <a:rPr lang="en-GB" sz="1400" kern="100" dirty="0">
                <a:effectLst/>
                <a:latin typeface="Times New Roman" panose="02020603050405020304" pitchFamily="18" charset="0"/>
                <a:ea typeface="Calibri" panose="020F0502020204030204" pitchFamily="34" charset="0"/>
                <a:cs typeface="Mangal" panose="00000400000000000000" pitchFamily="2"/>
              </a:rPr>
              <a:t>, B., Khadijah, S.N., </a:t>
            </a:r>
            <a:r>
              <a:rPr lang="en-GB" sz="1400" kern="100" dirty="0" err="1">
                <a:effectLst/>
                <a:latin typeface="Times New Roman" panose="02020603050405020304" pitchFamily="18" charset="0"/>
                <a:ea typeface="Calibri" panose="020F0502020204030204" pitchFamily="34" charset="0"/>
                <a:cs typeface="Mangal" panose="00000400000000000000" pitchFamily="2"/>
              </a:rPr>
              <a:t>Trimarjono</a:t>
            </a:r>
            <a:r>
              <a:rPr lang="en-GB" sz="1400" kern="100" dirty="0">
                <a:effectLst/>
                <a:latin typeface="Times New Roman" panose="02020603050405020304" pitchFamily="18" charset="0"/>
                <a:ea typeface="Calibri" panose="020F0502020204030204" pitchFamily="34" charset="0"/>
                <a:cs typeface="Mangal" panose="00000400000000000000" pitchFamily="2"/>
              </a:rPr>
              <a:t>, A., </a:t>
            </a:r>
            <a:r>
              <a:rPr lang="en-GB" sz="1400" kern="100" dirty="0" err="1">
                <a:effectLst/>
                <a:latin typeface="Times New Roman" panose="02020603050405020304" pitchFamily="18" charset="0"/>
                <a:ea typeface="Calibri" panose="020F0502020204030204" pitchFamily="34" charset="0"/>
                <a:cs typeface="Mangal" panose="00000400000000000000" pitchFamily="2"/>
              </a:rPr>
              <a:t>Syafii</a:t>
            </a:r>
            <a:r>
              <a:rPr lang="en-GB" sz="1400" kern="100" dirty="0">
                <a:effectLst/>
                <a:latin typeface="Times New Roman" panose="02020603050405020304" pitchFamily="18" charset="0"/>
                <a:ea typeface="Calibri" panose="020F0502020204030204" pitchFamily="34" charset="0"/>
                <a:cs typeface="Mangal" panose="00000400000000000000" pitchFamily="2"/>
              </a:rPr>
              <a:t>, M., </a:t>
            </a:r>
            <a:r>
              <a:rPr lang="en-GB" sz="1400" kern="100" dirty="0" err="1">
                <a:effectLst/>
                <a:latin typeface="Times New Roman" panose="02020603050405020304" pitchFamily="18" charset="0"/>
                <a:ea typeface="Calibri" panose="020F0502020204030204" pitchFamily="34" charset="0"/>
                <a:cs typeface="Mangal" panose="00000400000000000000" pitchFamily="2"/>
              </a:rPr>
              <a:t>Mubarroq</a:t>
            </a:r>
            <a:r>
              <a:rPr lang="en-GB" sz="1400" kern="100" dirty="0">
                <a:effectLst/>
                <a:latin typeface="Times New Roman" panose="02020603050405020304" pitchFamily="18" charset="0"/>
                <a:ea typeface="Calibri" panose="020F0502020204030204" pitchFamily="34" charset="0"/>
                <a:cs typeface="Mangal" panose="00000400000000000000" pitchFamily="2"/>
              </a:rPr>
              <a:t>, A., </a:t>
            </a:r>
            <a:r>
              <a:rPr lang="en-GB" sz="1400" kern="100" dirty="0" err="1">
                <a:effectLst/>
                <a:latin typeface="Times New Roman" panose="02020603050405020304" pitchFamily="18" charset="0"/>
                <a:ea typeface="Calibri" panose="020F0502020204030204" pitchFamily="34" charset="0"/>
                <a:cs typeface="Mangal" panose="00000400000000000000" pitchFamily="2"/>
              </a:rPr>
              <a:t>Kristiningsih</a:t>
            </a:r>
            <a:r>
              <a:rPr lang="en-GB" sz="1400" kern="100" dirty="0">
                <a:effectLst/>
                <a:latin typeface="Times New Roman" panose="02020603050405020304" pitchFamily="18" charset="0"/>
                <a:ea typeface="Calibri" panose="020F0502020204030204" pitchFamily="34" charset="0"/>
                <a:cs typeface="Mangal" panose="00000400000000000000" pitchFamily="2"/>
              </a:rPr>
              <a:t>, K. and Pratiwi, R.D., 2019. The Role Of Customer Service Through Customer Relationship Management (CRM) To Increase Customer Loyalty And Good </a:t>
            </a:r>
            <a:r>
              <a:rPr lang="en-GB" sz="1400" kern="100" dirty="0" err="1">
                <a:effectLst/>
                <a:latin typeface="Times New Roman" panose="02020603050405020304" pitchFamily="18" charset="0"/>
                <a:ea typeface="Calibri" panose="020F0502020204030204" pitchFamily="34" charset="0"/>
                <a:cs typeface="Mangal" panose="00000400000000000000" pitchFamily="2"/>
              </a:rPr>
              <a:t>lmage</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International Journal of Scientific and Technology Research</a:t>
            </a:r>
            <a:r>
              <a:rPr lang="en-GB" sz="1400" kern="100" dirty="0">
                <a:effectLst/>
                <a:latin typeface="Times New Roman" panose="02020603050405020304" pitchFamily="18" charset="0"/>
                <a:ea typeface="Calibri" panose="020F0502020204030204" pitchFamily="34" charset="0"/>
                <a:cs typeface="Mangal" panose="00000400000000000000" pitchFamily="2"/>
              </a:rPr>
              <a:t>, </a:t>
            </a:r>
            <a:r>
              <a:rPr lang="en-GB" sz="1400" i="1" kern="100" dirty="0">
                <a:effectLst/>
                <a:latin typeface="Times New Roman" panose="02020603050405020304" pitchFamily="18" charset="0"/>
                <a:ea typeface="Calibri" panose="020F0502020204030204" pitchFamily="34" charset="0"/>
                <a:cs typeface="Mangal" panose="00000400000000000000" pitchFamily="2"/>
              </a:rPr>
              <a:t>8</a:t>
            </a:r>
            <a:r>
              <a:rPr lang="en-GB" sz="1400" kern="100" dirty="0">
                <a:effectLst/>
                <a:latin typeface="Times New Roman" panose="02020603050405020304" pitchFamily="18" charset="0"/>
                <a:ea typeface="Calibri" panose="020F0502020204030204" pitchFamily="34" charset="0"/>
                <a:cs typeface="Mangal" panose="00000400000000000000" pitchFamily="2"/>
              </a:rPr>
              <a:t>(10), pp.2004-2007.</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Mangal" panose="00000400000000000000" pitchFamily="2"/>
              </a:rPr>
              <a:t>Wang, Y., 2019. Marketing Analysis and Strategies of High-quality Hotels. In </a:t>
            </a:r>
            <a:r>
              <a:rPr lang="en-GB" sz="1400" i="1" kern="100" dirty="0">
                <a:effectLst/>
                <a:latin typeface="Times New Roman" panose="02020603050405020304" pitchFamily="18" charset="0"/>
                <a:ea typeface="Calibri" panose="020F0502020204030204" pitchFamily="34" charset="0"/>
                <a:cs typeface="Mangal" panose="00000400000000000000" pitchFamily="2"/>
              </a:rPr>
              <a:t>h International Conference on Economics, Management and Humanities Science (ECOMHS 2019). Bangkok, Thailand</a:t>
            </a:r>
            <a:r>
              <a:rPr lang="en-GB" sz="1400" kern="100" dirty="0">
                <a:effectLst/>
                <a:latin typeface="Times New Roman" panose="02020603050405020304" pitchFamily="18" charset="0"/>
                <a:ea typeface="Calibri" panose="020F0502020204030204" pitchFamily="34" charset="0"/>
                <a:cs typeface="Mangal" panose="00000400000000000000" pitchFamily="2"/>
              </a:rPr>
              <a:t>.</a:t>
            </a:r>
            <a:endParaRPr lang="en-IN" sz="1400" kern="100" dirty="0">
              <a:effectLst/>
              <a:latin typeface="Calibri" panose="020F0502020204030204" pitchFamily="34" charset="0"/>
              <a:ea typeface="Calibri" panose="020F0502020204030204" pitchFamily="34" charset="0"/>
              <a:cs typeface="Mangal" panose="00000400000000000000" pitchFamily="2"/>
            </a:endParaRPr>
          </a:p>
          <a:p>
            <a:endParaRPr lang="en-GB" sz="1200" dirty="0"/>
          </a:p>
        </p:txBody>
      </p:sp>
    </p:spTree>
    <p:extLst>
      <p:ext uri="{BB962C8B-B14F-4D97-AF65-F5344CB8AC3E}">
        <p14:creationId xmlns:p14="http://schemas.microsoft.com/office/powerpoint/2010/main" val="3514477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37936" y="-153274"/>
            <a:ext cx="7234989" cy="4276095"/>
          </a:xfrm>
        </p:spPr>
        <p:txBody>
          <a:bodyPr/>
          <a:lstStyle/>
          <a:p>
            <a:r>
              <a:rPr lang="en-US" sz="6000" dirty="0"/>
              <a:t>THANK YOU </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LW_V5" id="{4FE3E7F2-DE97-43FB-9854-C2719499B15F}" vid="{37DF82F1-E382-44D9-A149-92ACBBF7054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{8EF6E504-F130-41EF-900E-D9D37AB2D297}tf78438558_win32</Template>
  <TotalTime>0</TotalTime>
  <Words>987</Words>
  <Application>Microsoft Office PowerPoint</Application>
  <PresentationFormat>Widescreen</PresentationFormat>
  <Paragraphs>66</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Calibri</vt:lpstr>
      <vt:lpstr>Sabon Next LT</vt:lpstr>
      <vt:lpstr>Times New Roman</vt:lpstr>
      <vt:lpstr>Custom</vt:lpstr>
      <vt:lpstr>The ROLE and IMPORTANCE OF HOSPITALITY &amp; GUEST SERVICES WITHIN THE HOTEL INDUSTRY at Banyan Tree</vt:lpstr>
      <vt:lpstr>Table of content</vt:lpstr>
      <vt:lpstr>introduction</vt:lpstr>
      <vt:lpstr>Main clientele of banyan tree and their attraction</vt:lpstr>
      <vt:lpstr>TYPES, EXTENT AND FUNCTION OF FACILITIES AND SERVICE FOR VISITORS</vt:lpstr>
      <vt:lpstr>Utilizing banyan tree</vt:lpstr>
      <vt:lpstr>Banyan tree amenities</vt:lpstr>
      <vt:lpstr>Importance of hospitality and exceeding guest expectation</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2023-10-19T11:38:25Z</dcterms:created>
  <dcterms:modified xsi:type="dcterms:W3CDTF">2023-10-21T16:52:38Z</dcterms:modified>
</cp:coreProperties>
</file>