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24" d="100"/>
          <a:sy n="24" d="100"/>
        </p:scale>
        <p:origin x="113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046" y="3501669"/>
            <a:ext cx="25727184" cy="7449091"/>
          </a:xfrm>
        </p:spPr>
        <p:txBody>
          <a:bodyPr anchor="b"/>
          <a:lstStyle>
            <a:lvl1pPr algn="ctr">
              <a:defRPr sz="18719"/>
            </a:lvl1pPr>
          </a:lstStyle>
          <a:p>
            <a:r>
              <a:rPr lang="en-US" smtClean="0"/>
              <a:t>Click to edit Master title style</a:t>
            </a:r>
            <a:endParaRPr lang="en-US" dirty="0"/>
          </a:p>
        </p:txBody>
      </p:sp>
      <p:sp>
        <p:nvSpPr>
          <p:cNvPr id="3" name="Subtitle 2"/>
          <p:cNvSpPr>
            <a:spLocks noGrp="1"/>
          </p:cNvSpPr>
          <p:nvPr>
            <p:ph type="subTitle" idx="1"/>
          </p:nvPr>
        </p:nvSpPr>
        <p:spPr>
          <a:xfrm>
            <a:off x="3783410" y="11238025"/>
            <a:ext cx="22700456" cy="5165824"/>
          </a:xfrm>
        </p:spPr>
        <p:txBody>
          <a:bodyPr/>
          <a:lstStyle>
            <a:lvl1pPr marL="0" indent="0" algn="ctr">
              <a:buNone/>
              <a:defRPr sz="7488"/>
            </a:lvl1pPr>
            <a:lvl2pPr marL="1426418" indent="0" algn="ctr">
              <a:buNone/>
              <a:defRPr sz="6240"/>
            </a:lvl2pPr>
            <a:lvl3pPr marL="2852837" indent="0" algn="ctr">
              <a:buNone/>
              <a:defRPr sz="5616"/>
            </a:lvl3pPr>
            <a:lvl4pPr marL="4279255" indent="0" algn="ctr">
              <a:buNone/>
              <a:defRPr sz="4992"/>
            </a:lvl4pPr>
            <a:lvl5pPr marL="5705673" indent="0" algn="ctr">
              <a:buNone/>
              <a:defRPr sz="4992"/>
            </a:lvl5pPr>
            <a:lvl6pPr marL="7132091" indent="0" algn="ctr">
              <a:buNone/>
              <a:defRPr sz="4992"/>
            </a:lvl6pPr>
            <a:lvl7pPr marL="8558510" indent="0" algn="ctr">
              <a:buNone/>
              <a:defRPr sz="4992"/>
            </a:lvl7pPr>
            <a:lvl8pPr marL="9984928" indent="0" algn="ctr">
              <a:buNone/>
              <a:defRPr sz="4992"/>
            </a:lvl8pPr>
            <a:lvl9pPr marL="11411346" indent="0" algn="ctr">
              <a:buNone/>
              <a:defRPr sz="4992"/>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3181CC1-0A1A-4A82-BACB-640BD2744B07}"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3718782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181CC1-0A1A-4A82-BACB-640BD2744B07}"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3091877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112" y="5334229"/>
            <a:ext cx="26105525" cy="8900275"/>
          </a:xfrm>
        </p:spPr>
        <p:txBody>
          <a:bodyPr anchor="b"/>
          <a:lstStyle>
            <a:lvl1pPr>
              <a:defRPr sz="18719"/>
            </a:lvl1pPr>
          </a:lstStyle>
          <a:p>
            <a:r>
              <a:rPr lang="en-US" smtClean="0"/>
              <a:t>Click to edit Master title style</a:t>
            </a:r>
            <a:endParaRPr lang="en-US" dirty="0"/>
          </a:p>
        </p:txBody>
      </p:sp>
      <p:sp>
        <p:nvSpPr>
          <p:cNvPr id="3" name="Text Placeholder 2"/>
          <p:cNvSpPr>
            <a:spLocks noGrp="1"/>
          </p:cNvSpPr>
          <p:nvPr>
            <p:ph type="body" idx="1"/>
          </p:nvPr>
        </p:nvSpPr>
        <p:spPr>
          <a:xfrm>
            <a:off x="2065112" y="14318704"/>
            <a:ext cx="26105525" cy="4680445"/>
          </a:xfrm>
        </p:spPr>
        <p:txBody>
          <a:bodyPr/>
          <a:lstStyle>
            <a:lvl1pPr marL="0" indent="0">
              <a:buNone/>
              <a:defRPr sz="7488">
                <a:solidFill>
                  <a:schemeClr val="tx1"/>
                </a:solidFill>
              </a:defRPr>
            </a:lvl1pPr>
            <a:lvl2pPr marL="1426418" indent="0">
              <a:buNone/>
              <a:defRPr sz="6240">
                <a:solidFill>
                  <a:schemeClr val="tx1">
                    <a:tint val="75000"/>
                  </a:schemeClr>
                </a:solidFill>
              </a:defRPr>
            </a:lvl2pPr>
            <a:lvl3pPr marL="2852837" indent="0">
              <a:buNone/>
              <a:defRPr sz="5616">
                <a:solidFill>
                  <a:schemeClr val="tx1">
                    <a:tint val="75000"/>
                  </a:schemeClr>
                </a:solidFill>
              </a:defRPr>
            </a:lvl3pPr>
            <a:lvl4pPr marL="4279255" indent="0">
              <a:buNone/>
              <a:defRPr sz="4992">
                <a:solidFill>
                  <a:schemeClr val="tx1">
                    <a:tint val="75000"/>
                  </a:schemeClr>
                </a:solidFill>
              </a:defRPr>
            </a:lvl4pPr>
            <a:lvl5pPr marL="5705673" indent="0">
              <a:buNone/>
              <a:defRPr sz="4992">
                <a:solidFill>
                  <a:schemeClr val="tx1">
                    <a:tint val="75000"/>
                  </a:schemeClr>
                </a:solidFill>
              </a:defRPr>
            </a:lvl5pPr>
            <a:lvl6pPr marL="7132091" indent="0">
              <a:buNone/>
              <a:defRPr sz="4992">
                <a:solidFill>
                  <a:schemeClr val="tx1">
                    <a:tint val="75000"/>
                  </a:schemeClr>
                </a:solidFill>
              </a:defRPr>
            </a:lvl6pPr>
            <a:lvl7pPr marL="8558510" indent="0">
              <a:buNone/>
              <a:defRPr sz="4992">
                <a:solidFill>
                  <a:schemeClr val="tx1">
                    <a:tint val="75000"/>
                  </a:schemeClr>
                </a:solidFill>
              </a:defRPr>
            </a:lvl7pPr>
            <a:lvl8pPr marL="9984928" indent="0">
              <a:buNone/>
              <a:defRPr sz="4992">
                <a:solidFill>
                  <a:schemeClr val="tx1">
                    <a:tint val="75000"/>
                  </a:schemeClr>
                </a:solidFill>
              </a:defRPr>
            </a:lvl8pPr>
            <a:lvl9pPr marL="11411346" indent="0">
              <a:buNone/>
              <a:defRPr sz="4992">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181CC1-0A1A-4A82-BACB-640BD2744B07}"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415667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080875" y="5695781"/>
            <a:ext cx="12863592" cy="13575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5322808" y="5695781"/>
            <a:ext cx="12863592" cy="13575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181CC1-0A1A-4A82-BACB-640BD2744B07}"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574535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139161"/>
            <a:ext cx="26105525" cy="413563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084821" y="5245073"/>
            <a:ext cx="12804474" cy="2570529"/>
          </a:xfrm>
        </p:spPr>
        <p:txBody>
          <a:bodyPr anchor="b"/>
          <a:lstStyle>
            <a:lvl1pPr marL="0" indent="0">
              <a:buNone/>
              <a:defRPr sz="7488" b="1"/>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smtClean="0"/>
              <a:t>Edit Master text styles</a:t>
            </a:r>
          </a:p>
        </p:txBody>
      </p:sp>
      <p:sp>
        <p:nvSpPr>
          <p:cNvPr id="4" name="Content Placeholder 3"/>
          <p:cNvSpPr>
            <a:spLocks noGrp="1"/>
          </p:cNvSpPr>
          <p:nvPr>
            <p:ph sz="half" idx="2"/>
          </p:nvPr>
        </p:nvSpPr>
        <p:spPr>
          <a:xfrm>
            <a:off x="2084821" y="7815602"/>
            <a:ext cx="12804474" cy="114955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5322810" y="5245073"/>
            <a:ext cx="12867534" cy="2570529"/>
          </a:xfrm>
        </p:spPr>
        <p:txBody>
          <a:bodyPr anchor="b"/>
          <a:lstStyle>
            <a:lvl1pPr marL="0" indent="0">
              <a:buNone/>
              <a:defRPr sz="7488" b="1"/>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smtClean="0"/>
              <a:t>Edit Master text styles</a:t>
            </a:r>
          </a:p>
        </p:txBody>
      </p:sp>
      <p:sp>
        <p:nvSpPr>
          <p:cNvPr id="6" name="Content Placeholder 5"/>
          <p:cNvSpPr>
            <a:spLocks noGrp="1"/>
          </p:cNvSpPr>
          <p:nvPr>
            <p:ph sz="quarter" idx="4"/>
          </p:nvPr>
        </p:nvSpPr>
        <p:spPr>
          <a:xfrm>
            <a:off x="15322810" y="7815602"/>
            <a:ext cx="12867534" cy="114955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181CC1-0A1A-4A82-BACB-640BD2744B07}" type="datetimeFigureOut">
              <a:rPr lang="en-GB" smtClean="0"/>
              <a:t>24/11/2025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303296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3181CC1-0A1A-4A82-BACB-640BD2744B07}" type="datetimeFigureOut">
              <a:rPr lang="en-GB" smtClean="0"/>
              <a:t>24/11/2025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321091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181CC1-0A1A-4A82-BACB-640BD2744B07}" type="datetimeFigureOut">
              <a:rPr lang="en-GB" smtClean="0"/>
              <a:t>24/11/2025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950384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6422"/>
            <a:ext cx="9761984" cy="4992476"/>
          </a:xfrm>
        </p:spPr>
        <p:txBody>
          <a:bodyPr anchor="b"/>
          <a:lstStyle>
            <a:lvl1pPr>
              <a:defRPr sz="9984"/>
            </a:lvl1pPr>
          </a:lstStyle>
          <a:p>
            <a:r>
              <a:rPr lang="en-US" smtClean="0"/>
              <a:t>Click to edit Master title style</a:t>
            </a:r>
            <a:endParaRPr lang="en-US" dirty="0"/>
          </a:p>
        </p:txBody>
      </p:sp>
      <p:sp>
        <p:nvSpPr>
          <p:cNvPr id="3" name="Content Placeholder 2"/>
          <p:cNvSpPr>
            <a:spLocks noGrp="1"/>
          </p:cNvSpPr>
          <p:nvPr>
            <p:ph idx="1"/>
          </p:nvPr>
        </p:nvSpPr>
        <p:spPr>
          <a:xfrm>
            <a:off x="12867534" y="3080679"/>
            <a:ext cx="15322808" cy="15205259"/>
          </a:xfrm>
        </p:spPr>
        <p:txBody>
          <a:bodyPr/>
          <a:lstStyle>
            <a:lvl1pPr>
              <a:defRPr sz="9984"/>
            </a:lvl1pPr>
            <a:lvl2pPr>
              <a:defRPr sz="8736"/>
            </a:lvl2pPr>
            <a:lvl3pPr>
              <a:defRPr sz="7488"/>
            </a:lvl3pPr>
            <a:lvl4pPr>
              <a:defRPr sz="6240"/>
            </a:lvl4pPr>
            <a:lvl5pPr>
              <a:defRPr sz="6240"/>
            </a:lvl5pPr>
            <a:lvl6pPr>
              <a:defRPr sz="6240"/>
            </a:lvl6pPr>
            <a:lvl7pPr>
              <a:defRPr sz="6240"/>
            </a:lvl7pPr>
            <a:lvl8pPr>
              <a:defRPr sz="6240"/>
            </a:lvl8pPr>
            <a:lvl9pPr>
              <a:defRPr sz="624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084817" y="6418897"/>
            <a:ext cx="9761984" cy="11891802"/>
          </a:xfrm>
        </p:spPr>
        <p:txBody>
          <a:bodyPr/>
          <a:lstStyle>
            <a:lvl1pPr marL="0" indent="0">
              <a:buNone/>
              <a:defRPr sz="4992"/>
            </a:lvl1pPr>
            <a:lvl2pPr marL="1426418" indent="0">
              <a:buNone/>
              <a:defRPr sz="4368"/>
            </a:lvl2pPr>
            <a:lvl3pPr marL="2852837" indent="0">
              <a:buNone/>
              <a:defRPr sz="3744"/>
            </a:lvl3pPr>
            <a:lvl4pPr marL="4279255" indent="0">
              <a:buNone/>
              <a:defRPr sz="3120"/>
            </a:lvl4pPr>
            <a:lvl5pPr marL="5705673" indent="0">
              <a:buNone/>
              <a:defRPr sz="3120"/>
            </a:lvl5pPr>
            <a:lvl6pPr marL="7132091" indent="0">
              <a:buNone/>
              <a:defRPr sz="3120"/>
            </a:lvl6pPr>
            <a:lvl7pPr marL="8558510" indent="0">
              <a:buNone/>
              <a:defRPr sz="3120"/>
            </a:lvl7pPr>
            <a:lvl8pPr marL="9984928" indent="0">
              <a:buNone/>
              <a:defRPr sz="3120"/>
            </a:lvl8pPr>
            <a:lvl9pPr marL="11411346" indent="0">
              <a:buNone/>
              <a:defRPr sz="3120"/>
            </a:lvl9pPr>
          </a:lstStyle>
          <a:p>
            <a:pPr lvl="0"/>
            <a:r>
              <a:rPr lang="en-US" smtClean="0"/>
              <a:t>Edit Master text styles</a:t>
            </a:r>
          </a:p>
        </p:txBody>
      </p:sp>
      <p:sp>
        <p:nvSpPr>
          <p:cNvPr id="5" name="Date Placeholder 4"/>
          <p:cNvSpPr>
            <a:spLocks noGrp="1"/>
          </p:cNvSpPr>
          <p:nvPr>
            <p:ph type="dt" sz="half" idx="10"/>
          </p:nvPr>
        </p:nvSpPr>
        <p:spPr/>
        <p:txBody>
          <a:bodyPr/>
          <a:lstStyle/>
          <a:p>
            <a:fld id="{A3181CC1-0A1A-4A82-BACB-640BD2744B07}"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3443672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6422"/>
            <a:ext cx="9761984" cy="4992476"/>
          </a:xfrm>
        </p:spPr>
        <p:txBody>
          <a:bodyPr anchor="b"/>
          <a:lstStyle>
            <a:lvl1pPr>
              <a:defRPr sz="9984"/>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67534" y="3080679"/>
            <a:ext cx="15322808" cy="15205259"/>
          </a:xfrm>
        </p:spPr>
        <p:txBody>
          <a:bodyPr anchor="t"/>
          <a:lstStyle>
            <a:lvl1pPr marL="0" indent="0">
              <a:buNone/>
              <a:defRPr sz="9984"/>
            </a:lvl1pPr>
            <a:lvl2pPr marL="1426418" indent="0">
              <a:buNone/>
              <a:defRPr sz="8736"/>
            </a:lvl2pPr>
            <a:lvl3pPr marL="2852837" indent="0">
              <a:buNone/>
              <a:defRPr sz="7488"/>
            </a:lvl3pPr>
            <a:lvl4pPr marL="4279255" indent="0">
              <a:buNone/>
              <a:defRPr sz="6240"/>
            </a:lvl4pPr>
            <a:lvl5pPr marL="5705673" indent="0">
              <a:buNone/>
              <a:defRPr sz="6240"/>
            </a:lvl5pPr>
            <a:lvl6pPr marL="7132091" indent="0">
              <a:buNone/>
              <a:defRPr sz="6240"/>
            </a:lvl6pPr>
            <a:lvl7pPr marL="8558510" indent="0">
              <a:buNone/>
              <a:defRPr sz="6240"/>
            </a:lvl7pPr>
            <a:lvl8pPr marL="9984928" indent="0">
              <a:buNone/>
              <a:defRPr sz="6240"/>
            </a:lvl8pPr>
            <a:lvl9pPr marL="11411346" indent="0">
              <a:buNone/>
              <a:defRPr sz="6240"/>
            </a:lvl9pPr>
          </a:lstStyle>
          <a:p>
            <a:r>
              <a:rPr lang="en-US" smtClean="0"/>
              <a:t>Click icon to add picture</a:t>
            </a:r>
            <a:endParaRPr lang="en-US" dirty="0"/>
          </a:p>
        </p:txBody>
      </p:sp>
      <p:sp>
        <p:nvSpPr>
          <p:cNvPr id="4" name="Text Placeholder 3"/>
          <p:cNvSpPr>
            <a:spLocks noGrp="1"/>
          </p:cNvSpPr>
          <p:nvPr>
            <p:ph type="body" sz="half" idx="2"/>
          </p:nvPr>
        </p:nvSpPr>
        <p:spPr>
          <a:xfrm>
            <a:off x="2084817" y="6418897"/>
            <a:ext cx="9761984" cy="11891802"/>
          </a:xfrm>
        </p:spPr>
        <p:txBody>
          <a:bodyPr/>
          <a:lstStyle>
            <a:lvl1pPr marL="0" indent="0">
              <a:buNone/>
              <a:defRPr sz="4992"/>
            </a:lvl1pPr>
            <a:lvl2pPr marL="1426418" indent="0">
              <a:buNone/>
              <a:defRPr sz="4368"/>
            </a:lvl2pPr>
            <a:lvl3pPr marL="2852837" indent="0">
              <a:buNone/>
              <a:defRPr sz="3744"/>
            </a:lvl3pPr>
            <a:lvl4pPr marL="4279255" indent="0">
              <a:buNone/>
              <a:defRPr sz="3120"/>
            </a:lvl4pPr>
            <a:lvl5pPr marL="5705673" indent="0">
              <a:buNone/>
              <a:defRPr sz="3120"/>
            </a:lvl5pPr>
            <a:lvl6pPr marL="7132091" indent="0">
              <a:buNone/>
              <a:defRPr sz="3120"/>
            </a:lvl6pPr>
            <a:lvl7pPr marL="8558510" indent="0">
              <a:buNone/>
              <a:defRPr sz="3120"/>
            </a:lvl7pPr>
            <a:lvl8pPr marL="9984928" indent="0">
              <a:buNone/>
              <a:defRPr sz="3120"/>
            </a:lvl8pPr>
            <a:lvl9pPr marL="11411346" indent="0">
              <a:buNone/>
              <a:defRPr sz="3120"/>
            </a:lvl9pPr>
          </a:lstStyle>
          <a:p>
            <a:pPr lvl="0"/>
            <a:r>
              <a:rPr lang="en-US" smtClean="0"/>
              <a:t>Edit Master text styles</a:t>
            </a:r>
          </a:p>
        </p:txBody>
      </p:sp>
      <p:sp>
        <p:nvSpPr>
          <p:cNvPr id="5" name="Date Placeholder 4"/>
          <p:cNvSpPr>
            <a:spLocks noGrp="1"/>
          </p:cNvSpPr>
          <p:nvPr>
            <p:ph type="dt" sz="half" idx="10"/>
          </p:nvPr>
        </p:nvSpPr>
        <p:spPr/>
        <p:txBody>
          <a:bodyPr/>
          <a:lstStyle/>
          <a:p>
            <a:fld id="{A3181CC1-0A1A-4A82-BACB-640BD2744B07}"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615158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181CC1-0A1A-4A82-BACB-640BD2744B07}"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4043354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0020" y="1139156"/>
            <a:ext cx="6526381" cy="18132396"/>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080877" y="1139156"/>
            <a:ext cx="19200803" cy="18132396"/>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181CC1-0A1A-4A82-BACB-640BD2744B07}"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05BC2-207E-41C5-B152-D2BFDF14103E}" type="slidenum">
              <a:rPr lang="en-GB" smtClean="0"/>
              <a:t>‹#›</a:t>
            </a:fld>
            <a:endParaRPr lang="en-GB"/>
          </a:p>
        </p:txBody>
      </p:sp>
    </p:spTree>
    <p:extLst>
      <p:ext uri="{BB962C8B-B14F-4D97-AF65-F5344CB8AC3E}">
        <p14:creationId xmlns:p14="http://schemas.microsoft.com/office/powerpoint/2010/main" val="1351742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0875" y="1139161"/>
            <a:ext cx="26105525" cy="413563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080875" y="5695781"/>
            <a:ext cx="26105525" cy="1357577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080875" y="19831228"/>
            <a:ext cx="6810137" cy="1139156"/>
          </a:xfrm>
          <a:prstGeom prst="rect">
            <a:avLst/>
          </a:prstGeom>
        </p:spPr>
        <p:txBody>
          <a:bodyPr vert="horz" lIns="91440" tIns="45720" rIns="91440" bIns="45720" rtlCol="0" anchor="ctr"/>
          <a:lstStyle>
            <a:lvl1pPr algn="l">
              <a:defRPr sz="3744">
                <a:solidFill>
                  <a:schemeClr val="tx1">
                    <a:tint val="75000"/>
                  </a:schemeClr>
                </a:solidFill>
              </a:defRPr>
            </a:lvl1pPr>
          </a:lstStyle>
          <a:p>
            <a:fld id="{A3181CC1-0A1A-4A82-BACB-640BD2744B07}" type="datetimeFigureOut">
              <a:rPr lang="en-GB" smtClean="0"/>
              <a:t>24/11/2025</a:t>
            </a:fld>
            <a:endParaRPr lang="en-GB"/>
          </a:p>
        </p:txBody>
      </p:sp>
      <p:sp>
        <p:nvSpPr>
          <p:cNvPr id="5" name="Footer Placeholder 4"/>
          <p:cNvSpPr>
            <a:spLocks noGrp="1"/>
          </p:cNvSpPr>
          <p:nvPr>
            <p:ph type="ftr" sz="quarter" idx="3"/>
          </p:nvPr>
        </p:nvSpPr>
        <p:spPr>
          <a:xfrm>
            <a:off x="10026035" y="19831228"/>
            <a:ext cx="10215205" cy="1139156"/>
          </a:xfrm>
          <a:prstGeom prst="rect">
            <a:avLst/>
          </a:prstGeom>
        </p:spPr>
        <p:txBody>
          <a:bodyPr vert="horz" lIns="91440" tIns="45720" rIns="91440" bIns="45720" rtlCol="0" anchor="ctr"/>
          <a:lstStyle>
            <a:lvl1pPr algn="ctr">
              <a:defRPr sz="3744">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76263" y="19831228"/>
            <a:ext cx="6810137" cy="1139156"/>
          </a:xfrm>
          <a:prstGeom prst="rect">
            <a:avLst/>
          </a:prstGeom>
        </p:spPr>
        <p:txBody>
          <a:bodyPr vert="horz" lIns="91440" tIns="45720" rIns="91440" bIns="45720" rtlCol="0" anchor="ctr"/>
          <a:lstStyle>
            <a:lvl1pPr algn="r">
              <a:defRPr sz="3744">
                <a:solidFill>
                  <a:schemeClr val="tx1">
                    <a:tint val="75000"/>
                  </a:schemeClr>
                </a:solidFill>
              </a:defRPr>
            </a:lvl1pPr>
          </a:lstStyle>
          <a:p>
            <a:fld id="{45305BC2-207E-41C5-B152-D2BFDF14103E}" type="slidenum">
              <a:rPr lang="en-GB" smtClean="0"/>
              <a:t>‹#›</a:t>
            </a:fld>
            <a:endParaRPr lang="en-GB"/>
          </a:p>
        </p:txBody>
      </p:sp>
    </p:spTree>
    <p:extLst>
      <p:ext uri="{BB962C8B-B14F-4D97-AF65-F5344CB8AC3E}">
        <p14:creationId xmlns:p14="http://schemas.microsoft.com/office/powerpoint/2010/main" val="9165871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2837" rtl="0" eaLnBrk="1" latinLnBrk="0" hangingPunct="1">
        <a:lnSpc>
          <a:spcPct val="90000"/>
        </a:lnSpc>
        <a:spcBef>
          <a:spcPct val="0"/>
        </a:spcBef>
        <a:buNone/>
        <a:defRPr sz="13728" kern="1200">
          <a:solidFill>
            <a:schemeClr val="tx1"/>
          </a:solidFill>
          <a:latin typeface="+mj-lt"/>
          <a:ea typeface="+mj-ea"/>
          <a:cs typeface="+mj-cs"/>
        </a:defRPr>
      </a:lvl1pPr>
    </p:titleStyle>
    <p:bodyStyle>
      <a:lvl1pPr marL="713209" indent="-713209" algn="l" defTabSz="2852837" rtl="0" eaLnBrk="1" latinLnBrk="0" hangingPunct="1">
        <a:lnSpc>
          <a:spcPct val="90000"/>
        </a:lnSpc>
        <a:spcBef>
          <a:spcPts val="3120"/>
        </a:spcBef>
        <a:buFont typeface="Arial" panose="020B0604020202020204" pitchFamily="34" charset="0"/>
        <a:buChar char="•"/>
        <a:defRPr sz="8736" kern="1200">
          <a:solidFill>
            <a:schemeClr val="tx1"/>
          </a:solidFill>
          <a:latin typeface="+mn-lt"/>
          <a:ea typeface="+mn-ea"/>
          <a:cs typeface="+mn-cs"/>
        </a:defRPr>
      </a:lvl1pPr>
      <a:lvl2pPr marL="2139627" indent="-713209" algn="l" defTabSz="2852837" rtl="0" eaLnBrk="1" latinLnBrk="0" hangingPunct="1">
        <a:lnSpc>
          <a:spcPct val="90000"/>
        </a:lnSpc>
        <a:spcBef>
          <a:spcPts val="1560"/>
        </a:spcBef>
        <a:buFont typeface="Arial" panose="020B0604020202020204" pitchFamily="34" charset="0"/>
        <a:buChar char="•"/>
        <a:defRPr sz="7488" kern="1200">
          <a:solidFill>
            <a:schemeClr val="tx1"/>
          </a:solidFill>
          <a:latin typeface="+mn-lt"/>
          <a:ea typeface="+mn-ea"/>
          <a:cs typeface="+mn-cs"/>
        </a:defRPr>
      </a:lvl2pPr>
      <a:lvl3pPr marL="3566046" indent="-713209" algn="l" defTabSz="2852837" rtl="0" eaLnBrk="1" latinLnBrk="0" hangingPunct="1">
        <a:lnSpc>
          <a:spcPct val="90000"/>
        </a:lnSpc>
        <a:spcBef>
          <a:spcPts val="1560"/>
        </a:spcBef>
        <a:buFont typeface="Arial" panose="020B0604020202020204" pitchFamily="34" charset="0"/>
        <a:buChar char="•"/>
        <a:defRPr sz="6240" kern="1200">
          <a:solidFill>
            <a:schemeClr val="tx1"/>
          </a:solidFill>
          <a:latin typeface="+mn-lt"/>
          <a:ea typeface="+mn-ea"/>
          <a:cs typeface="+mn-cs"/>
        </a:defRPr>
      </a:lvl3pPr>
      <a:lvl4pPr marL="4992464"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4pPr>
      <a:lvl5pPr marL="6418882"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5pPr>
      <a:lvl6pPr marL="7845301"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6pPr>
      <a:lvl7pPr marL="9271719"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7pPr>
      <a:lvl8pPr marL="10698137"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8pPr>
      <a:lvl9pPr marL="12124555"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9pPr>
    </p:bodyStyle>
    <p:otherStyle>
      <a:defPPr>
        <a:defRPr lang="en-US"/>
      </a:defPPr>
      <a:lvl1pPr marL="0" algn="l" defTabSz="2852837" rtl="0" eaLnBrk="1" latinLnBrk="0" hangingPunct="1">
        <a:defRPr sz="5616" kern="1200">
          <a:solidFill>
            <a:schemeClr val="tx1"/>
          </a:solidFill>
          <a:latin typeface="+mn-lt"/>
          <a:ea typeface="+mn-ea"/>
          <a:cs typeface="+mn-cs"/>
        </a:defRPr>
      </a:lvl1pPr>
      <a:lvl2pPr marL="1426418" algn="l" defTabSz="2852837" rtl="0" eaLnBrk="1" latinLnBrk="0" hangingPunct="1">
        <a:defRPr sz="5616" kern="1200">
          <a:solidFill>
            <a:schemeClr val="tx1"/>
          </a:solidFill>
          <a:latin typeface="+mn-lt"/>
          <a:ea typeface="+mn-ea"/>
          <a:cs typeface="+mn-cs"/>
        </a:defRPr>
      </a:lvl2pPr>
      <a:lvl3pPr marL="2852837" algn="l" defTabSz="2852837" rtl="0" eaLnBrk="1" latinLnBrk="0" hangingPunct="1">
        <a:defRPr sz="5616" kern="1200">
          <a:solidFill>
            <a:schemeClr val="tx1"/>
          </a:solidFill>
          <a:latin typeface="+mn-lt"/>
          <a:ea typeface="+mn-ea"/>
          <a:cs typeface="+mn-cs"/>
        </a:defRPr>
      </a:lvl3pPr>
      <a:lvl4pPr marL="4279255" algn="l" defTabSz="2852837" rtl="0" eaLnBrk="1" latinLnBrk="0" hangingPunct="1">
        <a:defRPr sz="5616" kern="1200">
          <a:solidFill>
            <a:schemeClr val="tx1"/>
          </a:solidFill>
          <a:latin typeface="+mn-lt"/>
          <a:ea typeface="+mn-ea"/>
          <a:cs typeface="+mn-cs"/>
        </a:defRPr>
      </a:lvl4pPr>
      <a:lvl5pPr marL="5705673" algn="l" defTabSz="2852837" rtl="0" eaLnBrk="1" latinLnBrk="0" hangingPunct="1">
        <a:defRPr sz="5616" kern="1200">
          <a:solidFill>
            <a:schemeClr val="tx1"/>
          </a:solidFill>
          <a:latin typeface="+mn-lt"/>
          <a:ea typeface="+mn-ea"/>
          <a:cs typeface="+mn-cs"/>
        </a:defRPr>
      </a:lvl5pPr>
      <a:lvl6pPr marL="7132091" algn="l" defTabSz="2852837" rtl="0" eaLnBrk="1" latinLnBrk="0" hangingPunct="1">
        <a:defRPr sz="5616" kern="1200">
          <a:solidFill>
            <a:schemeClr val="tx1"/>
          </a:solidFill>
          <a:latin typeface="+mn-lt"/>
          <a:ea typeface="+mn-ea"/>
          <a:cs typeface="+mn-cs"/>
        </a:defRPr>
      </a:lvl6pPr>
      <a:lvl7pPr marL="8558510" algn="l" defTabSz="2852837" rtl="0" eaLnBrk="1" latinLnBrk="0" hangingPunct="1">
        <a:defRPr sz="5616" kern="1200">
          <a:solidFill>
            <a:schemeClr val="tx1"/>
          </a:solidFill>
          <a:latin typeface="+mn-lt"/>
          <a:ea typeface="+mn-ea"/>
          <a:cs typeface="+mn-cs"/>
        </a:defRPr>
      </a:lvl7pPr>
      <a:lvl8pPr marL="9984928" algn="l" defTabSz="2852837" rtl="0" eaLnBrk="1" latinLnBrk="0" hangingPunct="1">
        <a:defRPr sz="5616" kern="1200">
          <a:solidFill>
            <a:schemeClr val="tx1"/>
          </a:solidFill>
          <a:latin typeface="+mn-lt"/>
          <a:ea typeface="+mn-ea"/>
          <a:cs typeface="+mn-cs"/>
        </a:defRPr>
      </a:lvl8pPr>
      <a:lvl9pPr marL="11411346" algn="l" defTabSz="2852837"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07279700"/>
              </p:ext>
            </p:extLst>
          </p:nvPr>
        </p:nvGraphicFramePr>
        <p:xfrm>
          <a:off x="1" y="0"/>
          <a:ext cx="30267274" cy="1868557"/>
        </p:xfrm>
        <a:graphic>
          <a:graphicData uri="http://schemas.openxmlformats.org/drawingml/2006/table">
            <a:tbl>
              <a:tblPr firstRow="1" bandRow="1">
                <a:tableStyleId>{5C22544A-7EE6-4342-B048-85BDC9FD1C3A}</a:tableStyleId>
              </a:tblPr>
              <a:tblGrid>
                <a:gridCol w="30267274">
                  <a:extLst>
                    <a:ext uri="{9D8B030D-6E8A-4147-A177-3AD203B41FA5}">
                      <a16:colId xmlns:a16="http://schemas.microsoft.com/office/drawing/2014/main" val="991571466"/>
                    </a:ext>
                  </a:extLst>
                </a:gridCol>
              </a:tblGrid>
              <a:tr h="1868557">
                <a:tc>
                  <a:txBody>
                    <a:bodyPr/>
                    <a:lstStyle/>
                    <a:p>
                      <a:pPr marL="0" marR="0" lvl="0" indent="0" algn="ctr" defTabSz="2852837" rtl="0" eaLnBrk="1" fontAlgn="auto" latinLnBrk="0" hangingPunct="1">
                        <a:lnSpc>
                          <a:spcPct val="100000"/>
                        </a:lnSpc>
                        <a:spcBef>
                          <a:spcPts val="0"/>
                        </a:spcBef>
                        <a:spcAft>
                          <a:spcPts val="0"/>
                        </a:spcAft>
                        <a:buClrTx/>
                        <a:buSzTx/>
                        <a:buFontTx/>
                        <a:buNone/>
                        <a:tabLst/>
                        <a:defRPr/>
                      </a:pPr>
                      <a:r>
                        <a:rPr lang="en-US" sz="6000" b="1" kern="1200" dirty="0" smtClean="0">
                          <a:solidFill>
                            <a:schemeClr val="lt1"/>
                          </a:solidFill>
                          <a:effectLst/>
                          <a:latin typeface="+mn-lt"/>
                          <a:ea typeface="+mn-ea"/>
                          <a:cs typeface="+mn-cs"/>
                        </a:rPr>
                        <a:t>How to share a file via the OneDrive</a:t>
                      </a:r>
                      <a:endParaRPr lang="en-GB" sz="6000" b="1" kern="1200" dirty="0" smtClean="0">
                        <a:solidFill>
                          <a:schemeClr val="lt1"/>
                        </a:solidFill>
                        <a:effectLst/>
                        <a:latin typeface="+mn-lt"/>
                        <a:ea typeface="+mn-ea"/>
                        <a:cs typeface="+mn-cs"/>
                      </a:endParaRPr>
                    </a:p>
                    <a:p>
                      <a:endParaRPr lang="en-GB" dirty="0"/>
                    </a:p>
                  </a:txBody>
                  <a:tcPr/>
                </a:tc>
                <a:extLst>
                  <a:ext uri="{0D108BD9-81ED-4DB2-BD59-A6C34878D82A}">
                    <a16:rowId xmlns:a16="http://schemas.microsoft.com/office/drawing/2014/main" val="127901780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394128066"/>
              </p:ext>
            </p:extLst>
          </p:nvPr>
        </p:nvGraphicFramePr>
        <p:xfrm>
          <a:off x="2" y="1868557"/>
          <a:ext cx="14868938" cy="2305878"/>
        </p:xfrm>
        <a:graphic>
          <a:graphicData uri="http://schemas.openxmlformats.org/drawingml/2006/table">
            <a:tbl>
              <a:tblPr firstRow="1" bandRow="1">
                <a:tableStyleId>{21E4AEA4-8DFA-4A89-87EB-49C32662AFE0}</a:tableStyleId>
              </a:tblPr>
              <a:tblGrid>
                <a:gridCol w="14868938">
                  <a:extLst>
                    <a:ext uri="{9D8B030D-6E8A-4147-A177-3AD203B41FA5}">
                      <a16:colId xmlns:a16="http://schemas.microsoft.com/office/drawing/2014/main" val="3861049550"/>
                    </a:ext>
                  </a:extLst>
                </a:gridCol>
              </a:tblGrid>
              <a:tr h="2305878">
                <a:tc>
                  <a:txBody>
                    <a:bodyPr/>
                    <a:lstStyle/>
                    <a:p>
                      <a:pPr marL="0" marR="0" lvl="0" indent="0" algn="l" defTabSz="2852837" rtl="0" eaLnBrk="1" fontAlgn="auto" latinLnBrk="0" hangingPunct="1">
                        <a:lnSpc>
                          <a:spcPct val="100000"/>
                        </a:lnSpc>
                        <a:spcBef>
                          <a:spcPts val="0"/>
                        </a:spcBef>
                        <a:spcAft>
                          <a:spcPts val="0"/>
                        </a:spcAft>
                        <a:buClrTx/>
                        <a:buSzTx/>
                        <a:buFontTx/>
                        <a:buNone/>
                        <a:tabLst/>
                        <a:defRPr/>
                      </a:pPr>
                      <a:r>
                        <a:rPr lang="en-GB" sz="2000" b="0" kern="1200" dirty="0" smtClean="0">
                          <a:solidFill>
                            <a:schemeClr val="lt1"/>
                          </a:solidFill>
                          <a:effectLst/>
                          <a:latin typeface="+mn-lt"/>
                          <a:ea typeface="+mn-ea"/>
                          <a:cs typeface="+mn-cs"/>
                        </a:rPr>
                        <a:t>In the modern digital world, the ability to properly collaborate efficiently on documents id very important to productivity (Matt et al., 2015). Cloud-based platforms like Microsoft OneDrive have become central to this process that enabling smooth file sharing and co-authoring. However, the effective use of OneDrive is contingent upon most of the users processing the requisite digital literacy skills to successfully navigate their features correctly (Robinson and </a:t>
                      </a:r>
                      <a:r>
                        <a:rPr lang="en-GB" sz="2000" b="0" kern="1200" dirty="0" err="1" smtClean="0">
                          <a:solidFill>
                            <a:schemeClr val="lt1"/>
                          </a:solidFill>
                          <a:effectLst/>
                          <a:latin typeface="+mn-lt"/>
                          <a:ea typeface="+mn-ea"/>
                          <a:cs typeface="+mn-cs"/>
                        </a:rPr>
                        <a:t>Provazza</a:t>
                      </a:r>
                      <a:r>
                        <a:rPr lang="en-GB" sz="2000" b="0" kern="1200" dirty="0" smtClean="0">
                          <a:solidFill>
                            <a:schemeClr val="lt1"/>
                          </a:solidFill>
                          <a:effectLst/>
                          <a:latin typeface="+mn-lt"/>
                          <a:ea typeface="+mn-ea"/>
                          <a:cs typeface="+mn-cs"/>
                        </a:rPr>
                        <a:t>, 2025). This guide significantly provides a clear, step-by-step visual protocol for sharing files via OneDrive. With the help of demystifying the process, the aim is to empower all the employees as well as mitigate reliance on IT support and increase a more collaborative along with efficient work environment that ultimately supporting broader organisational effectiveness.</a:t>
                      </a:r>
                    </a:p>
                  </a:txBody>
                  <a:tcPr/>
                </a:tc>
                <a:extLst>
                  <a:ext uri="{0D108BD9-81ED-4DB2-BD59-A6C34878D82A}">
                    <a16:rowId xmlns:a16="http://schemas.microsoft.com/office/drawing/2014/main" val="147936078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856573652"/>
              </p:ext>
            </p:extLst>
          </p:nvPr>
        </p:nvGraphicFramePr>
        <p:xfrm>
          <a:off x="2" y="4096088"/>
          <a:ext cx="11625910" cy="2895600"/>
        </p:xfrm>
        <a:graphic>
          <a:graphicData uri="http://schemas.openxmlformats.org/drawingml/2006/table">
            <a:tbl>
              <a:tblPr firstRow="1" bandRow="1">
                <a:tableStyleId>{93296810-A885-4BE3-A3E7-6D5BEEA58F35}</a:tableStyleId>
              </a:tblPr>
              <a:tblGrid>
                <a:gridCol w="11625910">
                  <a:extLst>
                    <a:ext uri="{9D8B030D-6E8A-4147-A177-3AD203B41FA5}">
                      <a16:colId xmlns:a16="http://schemas.microsoft.com/office/drawing/2014/main" val="2169215349"/>
                    </a:ext>
                  </a:extLst>
                </a:gridCol>
              </a:tblGrid>
              <a:tr h="2760593">
                <a:tc>
                  <a:txBody>
                    <a:bodyPr/>
                    <a:lstStyle/>
                    <a:p>
                      <a:r>
                        <a:rPr lang="en-GB" sz="2400" b="1" kern="1200" dirty="0" smtClean="0">
                          <a:solidFill>
                            <a:schemeClr val="lt1"/>
                          </a:solidFill>
                          <a:effectLst/>
                          <a:latin typeface="+mn-lt"/>
                          <a:ea typeface="+mn-ea"/>
                          <a:cs typeface="+mn-cs"/>
                        </a:rPr>
                        <a:t>File Preparation and Initial Navigation</a:t>
                      </a:r>
                    </a:p>
                    <a:p>
                      <a:r>
                        <a:rPr lang="en-GB" sz="2000" b="0" kern="1200" dirty="0" smtClean="0">
                          <a:solidFill>
                            <a:schemeClr val="lt1"/>
                          </a:solidFill>
                          <a:effectLst/>
                          <a:latin typeface="+mn-lt"/>
                          <a:ea typeface="+mn-ea"/>
                          <a:cs typeface="+mn-cs"/>
                        </a:rPr>
                        <a:t>The first critical phase in the file-sharing workflow mainly involves ensuring the intended document is resident into the OneDrive could environment, as properly sharing permissions are intrinsically linked to the location of file. This process mainly starts with the help of logging into the OneDrive portal through a web browser, which properly presents the user’s primary document library. To introduce a new file or organise existing ones, the user must need to first interact with the “Create or Upload”</a:t>
                      </a:r>
                      <a:r>
                        <a:rPr lang="en-GB" sz="2000" b="0" kern="1200" baseline="0" dirty="0" smtClean="0">
                          <a:solidFill>
                            <a:schemeClr val="lt1"/>
                          </a:solidFill>
                          <a:effectLst/>
                          <a:latin typeface="+mn-lt"/>
                          <a:ea typeface="+mn-ea"/>
                          <a:cs typeface="+mn-cs"/>
                        </a:rPr>
                        <a:t> [showing on figure 1]</a:t>
                      </a:r>
                      <a:r>
                        <a:rPr lang="en-GB" sz="2000" b="0" kern="1200" dirty="0" smtClean="0">
                          <a:solidFill>
                            <a:schemeClr val="lt1"/>
                          </a:solidFill>
                          <a:effectLst/>
                          <a:latin typeface="+mn-lt"/>
                          <a:ea typeface="+mn-ea"/>
                          <a:cs typeface="+mn-cs"/>
                        </a:rPr>
                        <a:t> function to create a folder. As illustrated in the provided interface, this menu properly offers multiple options. For the purpose of establishing a structured digital workspace selecting “Folder” is often the foundation step. This action successfully creates a dedicated as well as logical container for the related documents.</a:t>
                      </a:r>
                    </a:p>
                  </a:txBody>
                  <a:tcPr/>
                </a:tc>
                <a:extLst>
                  <a:ext uri="{0D108BD9-81ED-4DB2-BD59-A6C34878D82A}">
                    <a16:rowId xmlns:a16="http://schemas.microsoft.com/office/drawing/2014/main" val="122778633"/>
                  </a:ext>
                </a:extLst>
              </a:tr>
            </a:tbl>
          </a:graphicData>
        </a:graphic>
      </p:graphicFrame>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25942" y="4115746"/>
            <a:ext cx="3242969" cy="2945779"/>
          </a:xfrm>
          <a:prstGeom prst="rect">
            <a:avLst/>
          </a:prstGeom>
        </p:spPr>
      </p:pic>
      <p:graphicFrame>
        <p:nvGraphicFramePr>
          <p:cNvPr id="8" name="Table 7"/>
          <p:cNvGraphicFramePr>
            <a:graphicFrameLocks noGrp="1"/>
          </p:cNvGraphicFramePr>
          <p:nvPr>
            <p:extLst>
              <p:ext uri="{D42A27DB-BD31-4B8C-83A1-F6EECF244321}">
                <p14:modId xmlns:p14="http://schemas.microsoft.com/office/powerpoint/2010/main" val="871354920"/>
              </p:ext>
            </p:extLst>
          </p:nvPr>
        </p:nvGraphicFramePr>
        <p:xfrm>
          <a:off x="-28" y="6991688"/>
          <a:ext cx="9762563" cy="4114800"/>
        </p:xfrm>
        <a:graphic>
          <a:graphicData uri="http://schemas.openxmlformats.org/drawingml/2006/table">
            <a:tbl>
              <a:tblPr firstRow="1" bandRow="1">
                <a:tableStyleId>{00A15C55-8517-42AA-B614-E9B94910E393}</a:tableStyleId>
              </a:tblPr>
              <a:tblGrid>
                <a:gridCol w="9762563">
                  <a:extLst>
                    <a:ext uri="{9D8B030D-6E8A-4147-A177-3AD203B41FA5}">
                      <a16:colId xmlns:a16="http://schemas.microsoft.com/office/drawing/2014/main" val="3845430171"/>
                    </a:ext>
                  </a:extLst>
                </a:gridCol>
              </a:tblGrid>
              <a:tr h="4113143">
                <a:tc>
                  <a:txBody>
                    <a:bodyPr/>
                    <a:lstStyle/>
                    <a:p>
                      <a:r>
                        <a:rPr lang="en-GB" sz="2400" b="1" kern="1200" dirty="0" smtClean="0">
                          <a:solidFill>
                            <a:schemeClr val="lt1"/>
                          </a:solidFill>
                          <a:effectLst/>
                          <a:latin typeface="+mn-lt"/>
                          <a:ea typeface="+mn-ea"/>
                          <a:cs typeface="+mn-cs"/>
                        </a:rPr>
                        <a:t>Opening an Interface for Making Folder</a:t>
                      </a:r>
                    </a:p>
                    <a:p>
                      <a:r>
                        <a:rPr lang="en-GB" sz="2000" b="0" kern="1200" dirty="0" smtClean="0">
                          <a:solidFill>
                            <a:schemeClr val="lt1"/>
                          </a:solidFill>
                          <a:effectLst/>
                          <a:latin typeface="+mn-lt"/>
                          <a:ea typeface="+mn-ea"/>
                          <a:cs typeface="+mn-cs"/>
                        </a:rPr>
                        <a:t>Upon initiating the creation of “Folder”, the system properly prompts the user to assign a specific and meaningful name into the “Enter your folder name” box, as shown in the dialog box in the provided screenshot of figure 2. This step is a critical component of information architecture. Naming appropriately classifies its future contents that directly supporting the efficient retrieval and long-term document management. The designation signifies a default private permission setting that establishing a security boundary from the outset. OneDrive is known for its principles of least privilege, a cornerstone of data security which dictates that access should be granted on a need-to-know basis</a:t>
                      </a:r>
                      <a:r>
                        <a:rPr lang="en-GB" sz="2000" b="1" kern="1200" dirty="0" smtClean="0">
                          <a:solidFill>
                            <a:schemeClr val="lt1"/>
                          </a:solidFill>
                          <a:effectLst/>
                          <a:latin typeface="+mn-lt"/>
                          <a:ea typeface="+mn-ea"/>
                          <a:cs typeface="+mn-cs"/>
                        </a:rPr>
                        <a:t> (</a:t>
                      </a:r>
                      <a:r>
                        <a:rPr lang="en-GB" sz="2000" b="0" kern="1200" dirty="0" smtClean="0">
                          <a:solidFill>
                            <a:schemeClr val="lt1"/>
                          </a:solidFill>
                          <a:effectLst/>
                          <a:latin typeface="+mn-lt"/>
                          <a:ea typeface="+mn-ea"/>
                          <a:cs typeface="+mn-cs"/>
                        </a:rPr>
                        <a:t>Robinson and </a:t>
                      </a:r>
                      <a:r>
                        <a:rPr lang="en-GB" sz="2000" b="0" kern="1200" dirty="0" err="1" smtClean="0">
                          <a:solidFill>
                            <a:schemeClr val="lt1"/>
                          </a:solidFill>
                          <a:effectLst/>
                          <a:latin typeface="+mn-lt"/>
                          <a:ea typeface="+mn-ea"/>
                          <a:cs typeface="+mn-cs"/>
                        </a:rPr>
                        <a:t>Provazza</a:t>
                      </a:r>
                      <a:r>
                        <a:rPr lang="en-GB" sz="2000" b="0" kern="1200" dirty="0" smtClean="0">
                          <a:solidFill>
                            <a:schemeClr val="lt1"/>
                          </a:solidFill>
                          <a:effectLst/>
                          <a:latin typeface="+mn-lt"/>
                          <a:ea typeface="+mn-ea"/>
                          <a:cs typeface="+mn-cs"/>
                        </a:rPr>
                        <a:t>, 2025</a:t>
                      </a:r>
                      <a:r>
                        <a:rPr lang="en-GB" sz="2000" b="1" kern="1200" dirty="0" smtClean="0">
                          <a:solidFill>
                            <a:schemeClr val="lt1"/>
                          </a:solidFill>
                          <a:effectLst/>
                          <a:latin typeface="+mn-lt"/>
                          <a:ea typeface="+mn-ea"/>
                          <a:cs typeface="+mn-cs"/>
                        </a:rPr>
                        <a:t>). </a:t>
                      </a:r>
                      <a:r>
                        <a:rPr lang="en-GB" sz="2000" b="0" kern="1200" dirty="0" smtClean="0">
                          <a:solidFill>
                            <a:schemeClr val="lt1"/>
                          </a:solidFill>
                          <a:effectLst/>
                          <a:latin typeface="+mn-lt"/>
                          <a:ea typeface="+mn-ea"/>
                          <a:cs typeface="+mn-cs"/>
                        </a:rPr>
                        <a:t>With the help of requiring a deliberate naming convention along with properly establishing default confidentiality at the point of creation, the platform successfully embeds good data governance practices directly into the workflow of user and ensuring that security and organisation are properly considered before a file is ever shared. </a:t>
                      </a:r>
                      <a:endParaRPr lang="en-GB" sz="2000" b="1" kern="1200" dirty="0" smtClean="0">
                        <a:solidFill>
                          <a:schemeClr val="lt1"/>
                        </a:solidFill>
                        <a:effectLst/>
                        <a:latin typeface="+mn-lt"/>
                        <a:ea typeface="+mn-ea"/>
                        <a:cs typeface="+mn-cs"/>
                      </a:endParaRPr>
                    </a:p>
                  </a:txBody>
                  <a:tcPr/>
                </a:tc>
                <a:extLst>
                  <a:ext uri="{0D108BD9-81ED-4DB2-BD59-A6C34878D82A}">
                    <a16:rowId xmlns:a16="http://schemas.microsoft.com/office/drawing/2014/main" val="2598674246"/>
                  </a:ext>
                </a:extLst>
              </a:tr>
            </a:tbl>
          </a:graphicData>
        </a:graphic>
      </p:graphicFrame>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5490" y="7506492"/>
            <a:ext cx="5153440" cy="3112560"/>
          </a:xfrm>
          <a:prstGeom prst="rect">
            <a:avLst/>
          </a:prstGeom>
          <a:ln>
            <a:noFill/>
          </a:ln>
          <a:effectLst>
            <a:softEdge rad="112500"/>
          </a:effectLst>
        </p:spPr>
      </p:pic>
      <p:graphicFrame>
        <p:nvGraphicFramePr>
          <p:cNvPr id="11" name="Table 10"/>
          <p:cNvGraphicFramePr>
            <a:graphicFrameLocks noGrp="1"/>
          </p:cNvGraphicFramePr>
          <p:nvPr>
            <p:extLst>
              <p:ext uri="{D42A27DB-BD31-4B8C-83A1-F6EECF244321}">
                <p14:modId xmlns:p14="http://schemas.microsoft.com/office/powerpoint/2010/main" val="9551018"/>
              </p:ext>
            </p:extLst>
          </p:nvPr>
        </p:nvGraphicFramePr>
        <p:xfrm>
          <a:off x="0" y="11073517"/>
          <a:ext cx="14868940" cy="2895600"/>
        </p:xfrm>
        <a:graphic>
          <a:graphicData uri="http://schemas.openxmlformats.org/drawingml/2006/table">
            <a:tbl>
              <a:tblPr firstRow="1" bandRow="1">
                <a:tableStyleId>{5C22544A-7EE6-4342-B048-85BDC9FD1C3A}</a:tableStyleId>
              </a:tblPr>
              <a:tblGrid>
                <a:gridCol w="14868940">
                  <a:extLst>
                    <a:ext uri="{9D8B030D-6E8A-4147-A177-3AD203B41FA5}">
                      <a16:colId xmlns:a16="http://schemas.microsoft.com/office/drawing/2014/main" val="3401547894"/>
                    </a:ext>
                  </a:extLst>
                </a:gridCol>
              </a:tblGrid>
              <a:tr h="370840">
                <a:tc>
                  <a:txBody>
                    <a:bodyPr/>
                    <a:lstStyle/>
                    <a:p>
                      <a:r>
                        <a:rPr lang="en-GB" sz="2400" b="1" kern="1200" dirty="0" smtClean="0">
                          <a:solidFill>
                            <a:schemeClr val="lt1"/>
                          </a:solidFill>
                          <a:effectLst/>
                          <a:latin typeface="+mn-lt"/>
                          <a:ea typeface="+mn-ea"/>
                          <a:cs typeface="+mn-cs"/>
                        </a:rPr>
                        <a:t>Folder Creation and System Confirmation</a:t>
                      </a:r>
                    </a:p>
                    <a:p>
                      <a:r>
                        <a:rPr lang="en-GB" sz="2000" b="0" kern="1200" dirty="0" smtClean="0">
                          <a:solidFill>
                            <a:schemeClr val="lt1"/>
                          </a:solidFill>
                          <a:effectLst/>
                          <a:latin typeface="+mn-lt"/>
                          <a:ea typeface="+mn-ea"/>
                          <a:cs typeface="+mn-cs"/>
                        </a:rPr>
                        <a:t>After write the folder name “Enter your folder name” and click one the create option the user can be able to create the required folder. As evidenced in the provided screenshot, the new folder, named "CLM4002 Digital Skill," is listed with the critical metadata as per figure</a:t>
                      </a:r>
                      <a:r>
                        <a:rPr lang="en-GB" sz="2000" b="0" kern="1200" baseline="0" dirty="0" smtClean="0">
                          <a:solidFill>
                            <a:schemeClr val="lt1"/>
                          </a:solidFill>
                          <a:effectLst/>
                          <a:latin typeface="+mn-lt"/>
                          <a:ea typeface="+mn-ea"/>
                          <a:cs typeface="+mn-cs"/>
                        </a:rPr>
                        <a:t> 3</a:t>
                      </a:r>
                      <a:r>
                        <a:rPr lang="en-GB" sz="2000" b="0" kern="1200" dirty="0" smtClean="0">
                          <a:solidFill>
                            <a:schemeClr val="lt1"/>
                          </a:solidFill>
                          <a:effectLst/>
                          <a:latin typeface="+mn-lt"/>
                          <a:ea typeface="+mn-ea"/>
                          <a:cs typeface="+mn-cs"/>
                        </a:rPr>
                        <a:t>. This immediate visual feedback is very important for the user confirmation along with error prevention along with confirming the action has been processed correctly. The “Private” label is specifically significant, as it reinforces the principle of data that confidentiality with the help of default in cloud storage systems. This automatic assignment ensures that no unintended access is granted that requiring a conscious along with deliberate action from the user to change this status. This design properly embodies a “secure by default” approach, a major tenet in information security that proactively protects data from unauthorised exposure. User can seen this making folder clicking on the My Files option.</a:t>
                      </a:r>
                    </a:p>
                  </a:txBody>
                  <a:tcPr/>
                </a:tc>
                <a:extLst>
                  <a:ext uri="{0D108BD9-81ED-4DB2-BD59-A6C34878D82A}">
                    <a16:rowId xmlns:a16="http://schemas.microsoft.com/office/drawing/2014/main" val="3464380167"/>
                  </a:ext>
                </a:extLst>
              </a:tr>
            </a:tbl>
          </a:graphicData>
        </a:graphic>
      </p:graphicFrame>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 y="13660722"/>
            <a:ext cx="14868940" cy="2297003"/>
          </a:xfrm>
          <a:prstGeom prst="rect">
            <a:avLst/>
          </a:prstGeom>
        </p:spPr>
      </p:pic>
      <p:graphicFrame>
        <p:nvGraphicFramePr>
          <p:cNvPr id="14" name="Table 13"/>
          <p:cNvGraphicFramePr>
            <a:graphicFrameLocks noGrp="1"/>
          </p:cNvGraphicFramePr>
          <p:nvPr>
            <p:extLst>
              <p:ext uri="{D42A27DB-BD31-4B8C-83A1-F6EECF244321}">
                <p14:modId xmlns:p14="http://schemas.microsoft.com/office/powerpoint/2010/main" val="1188647126"/>
              </p:ext>
            </p:extLst>
          </p:nvPr>
        </p:nvGraphicFramePr>
        <p:xfrm>
          <a:off x="1" y="15893100"/>
          <a:ext cx="7391396" cy="2286000"/>
        </p:xfrm>
        <a:graphic>
          <a:graphicData uri="http://schemas.openxmlformats.org/drawingml/2006/table">
            <a:tbl>
              <a:tblPr firstRow="1" bandRow="1">
                <a:tableStyleId>{F5AB1C69-6EDB-4FF4-983F-18BD219EF322}</a:tableStyleId>
              </a:tblPr>
              <a:tblGrid>
                <a:gridCol w="7391396">
                  <a:extLst>
                    <a:ext uri="{9D8B030D-6E8A-4147-A177-3AD203B41FA5}">
                      <a16:colId xmlns:a16="http://schemas.microsoft.com/office/drawing/2014/main" val="1700441163"/>
                    </a:ext>
                  </a:extLst>
                </a:gridCol>
              </a:tblGrid>
              <a:tr h="2204400">
                <a:tc>
                  <a:txBody>
                    <a:bodyPr/>
                    <a:lstStyle/>
                    <a:p>
                      <a:r>
                        <a:rPr lang="en-GB" sz="2400" b="1" kern="1200" dirty="0" smtClean="0">
                          <a:solidFill>
                            <a:schemeClr val="lt1"/>
                          </a:solidFill>
                          <a:effectLst/>
                          <a:latin typeface="+mn-lt"/>
                          <a:ea typeface="+mn-ea"/>
                          <a:cs typeface="+mn-cs"/>
                        </a:rPr>
                        <a:t>Accessing the Designated Workspace</a:t>
                      </a:r>
                    </a:p>
                    <a:p>
                      <a:r>
                        <a:rPr lang="en-GB" sz="2000" b="0" kern="1200" dirty="0" smtClean="0">
                          <a:solidFill>
                            <a:schemeClr val="lt1"/>
                          </a:solidFill>
                          <a:effectLst/>
                          <a:latin typeface="+mn-lt"/>
                          <a:ea typeface="+mn-ea"/>
                          <a:cs typeface="+mn-cs"/>
                        </a:rPr>
                        <a:t>Double-clicking the newly created folder provides access to its internal workspace. The view confirms the folder is empty and fully ready to receive the files. This is the designated place where documents are perfectly placed and establishing the precise location from which controlled sharing permissions will later be managed along with applied to its contents. </a:t>
                      </a:r>
                      <a:endParaRPr lang="en-GB" sz="2000" b="1" kern="1200" dirty="0" smtClean="0">
                        <a:solidFill>
                          <a:schemeClr val="lt1"/>
                        </a:solidFill>
                        <a:effectLst/>
                        <a:latin typeface="+mn-lt"/>
                        <a:ea typeface="+mn-ea"/>
                        <a:cs typeface="+mn-cs"/>
                      </a:endParaRPr>
                    </a:p>
                  </a:txBody>
                  <a:tcPr/>
                </a:tc>
                <a:extLst>
                  <a:ext uri="{0D108BD9-81ED-4DB2-BD59-A6C34878D82A}">
                    <a16:rowId xmlns:a16="http://schemas.microsoft.com/office/drawing/2014/main" val="877158923"/>
                  </a:ext>
                </a:extLst>
              </a:tr>
            </a:tbl>
          </a:graphicData>
        </a:graphic>
      </p:graphicFrame>
      <p:pic>
        <p:nvPicPr>
          <p:cNvPr id="17" name="Picture 1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91400" y="15893102"/>
            <a:ext cx="7477538" cy="1703424"/>
          </a:xfrm>
          <a:prstGeom prst="rect">
            <a:avLst/>
          </a:prstGeom>
        </p:spPr>
      </p:pic>
      <p:graphicFrame>
        <p:nvGraphicFramePr>
          <p:cNvPr id="18" name="Table 17"/>
          <p:cNvGraphicFramePr>
            <a:graphicFrameLocks noGrp="1"/>
          </p:cNvGraphicFramePr>
          <p:nvPr>
            <p:extLst>
              <p:ext uri="{D42A27DB-BD31-4B8C-83A1-F6EECF244321}">
                <p14:modId xmlns:p14="http://schemas.microsoft.com/office/powerpoint/2010/main" val="633895708"/>
              </p:ext>
            </p:extLst>
          </p:nvPr>
        </p:nvGraphicFramePr>
        <p:xfrm>
          <a:off x="0" y="18138122"/>
          <a:ext cx="10744200" cy="3230879"/>
        </p:xfrm>
        <a:graphic>
          <a:graphicData uri="http://schemas.openxmlformats.org/drawingml/2006/table">
            <a:tbl>
              <a:tblPr firstRow="1" bandRow="1">
                <a:tableStyleId>{93296810-A885-4BE3-A3E7-6D5BEEA58F35}</a:tableStyleId>
              </a:tblPr>
              <a:tblGrid>
                <a:gridCol w="10744200">
                  <a:extLst>
                    <a:ext uri="{9D8B030D-6E8A-4147-A177-3AD203B41FA5}">
                      <a16:colId xmlns:a16="http://schemas.microsoft.com/office/drawing/2014/main" val="1347209955"/>
                    </a:ext>
                  </a:extLst>
                </a:gridCol>
              </a:tblGrid>
              <a:tr h="3230879">
                <a:tc>
                  <a:txBody>
                    <a:bodyPr/>
                    <a:lstStyle/>
                    <a:p>
                      <a:r>
                        <a:rPr lang="en-GB" sz="2400" kern="1200" dirty="0" smtClean="0">
                          <a:effectLst/>
                        </a:rPr>
                        <a:t>Initiating the File Upload Process</a:t>
                      </a:r>
                    </a:p>
                    <a:p>
                      <a:r>
                        <a:rPr lang="en-GB" sz="2000" b="0" kern="1200" dirty="0" smtClean="0">
                          <a:effectLst/>
                        </a:rPr>
                        <a:t>With the designated folder open, the next step is to upload the selected file in this folder. This is achieved with the help of again clicking on the “Create or upload” menu then selecting the “Files upload” option as seen</a:t>
                      </a:r>
                      <a:r>
                        <a:rPr lang="en-GB" sz="2000" b="0" kern="1200" baseline="0" dirty="0" smtClean="0">
                          <a:effectLst/>
                        </a:rPr>
                        <a:t> in figure 5</a:t>
                      </a:r>
                      <a:r>
                        <a:rPr lang="en-GB" sz="2000" b="0" kern="1200" dirty="0" smtClean="0">
                          <a:effectLst/>
                        </a:rPr>
                        <a:t>. This command significantly initiatives a system dialogue box and allowing the user to navigate their computer storage. This action bridges the gap between the local storage and the cloud environment which is a fundamental process in modern hybrid work infrastructures. The smooth transfer of files from a local device to a centralised cloud repository is a complicated functionality that significantly underpins the collaborative workflows and ensuring all the stakeholders can be able to access a single and authoritative version of a document (Berkshirecc.edu, 2025). Moreover, eliminating version control issues mainly arise from emailing attachments. </a:t>
                      </a:r>
                      <a:endParaRPr lang="en-GB" sz="2000" b="0" kern="1200" dirty="0" smtClean="0">
                        <a:solidFill>
                          <a:schemeClr val="lt1"/>
                        </a:solidFill>
                        <a:effectLst/>
                        <a:latin typeface="+mn-lt"/>
                        <a:ea typeface="+mn-ea"/>
                        <a:cs typeface="+mn-cs"/>
                      </a:endParaRPr>
                    </a:p>
                  </a:txBody>
                  <a:tcPr/>
                </a:tc>
                <a:extLst>
                  <a:ext uri="{0D108BD9-81ED-4DB2-BD59-A6C34878D82A}">
                    <a16:rowId xmlns:a16="http://schemas.microsoft.com/office/drawing/2014/main" val="2738250547"/>
                  </a:ext>
                </a:extLst>
              </a:tr>
            </a:tbl>
          </a:graphicData>
        </a:graphic>
      </p:graphicFrame>
      <p:pic>
        <p:nvPicPr>
          <p:cNvPr id="19" name="Picture 1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44200" y="18138123"/>
            <a:ext cx="4124735" cy="2776963"/>
          </a:xfrm>
          <a:prstGeom prst="rect">
            <a:avLst/>
          </a:prstGeom>
        </p:spPr>
      </p:pic>
      <p:graphicFrame>
        <p:nvGraphicFramePr>
          <p:cNvPr id="21" name="Table 20"/>
          <p:cNvGraphicFramePr>
            <a:graphicFrameLocks noGrp="1"/>
          </p:cNvGraphicFramePr>
          <p:nvPr>
            <p:extLst>
              <p:ext uri="{D42A27DB-BD31-4B8C-83A1-F6EECF244321}">
                <p14:modId xmlns:p14="http://schemas.microsoft.com/office/powerpoint/2010/main" val="2871422676"/>
              </p:ext>
            </p:extLst>
          </p:nvPr>
        </p:nvGraphicFramePr>
        <p:xfrm>
          <a:off x="14868941" y="1859864"/>
          <a:ext cx="15398334" cy="2834640"/>
        </p:xfrm>
        <a:graphic>
          <a:graphicData uri="http://schemas.openxmlformats.org/drawingml/2006/table">
            <a:tbl>
              <a:tblPr firstRow="1" bandRow="1">
                <a:tableStyleId>{F5AB1C69-6EDB-4FF4-983F-18BD219EF322}</a:tableStyleId>
              </a:tblPr>
              <a:tblGrid>
                <a:gridCol w="15398334">
                  <a:extLst>
                    <a:ext uri="{9D8B030D-6E8A-4147-A177-3AD203B41FA5}">
                      <a16:colId xmlns:a16="http://schemas.microsoft.com/office/drawing/2014/main" val="92891444"/>
                    </a:ext>
                  </a:extLst>
                </a:gridCol>
              </a:tblGrid>
              <a:tr h="2770744">
                <a:tc>
                  <a:txBody>
                    <a:bodyPr/>
                    <a:lstStyle/>
                    <a:p>
                      <a:r>
                        <a:rPr lang="en-GB" sz="2600" b="1" kern="1200" dirty="0" smtClean="0">
                          <a:solidFill>
                            <a:schemeClr val="lt1"/>
                          </a:solidFill>
                          <a:effectLst/>
                          <a:latin typeface="+mn-lt"/>
                          <a:ea typeface="+mn-ea"/>
                          <a:cs typeface="+mn-cs"/>
                        </a:rPr>
                        <a:t>File Verification and Pre-Sharing Status</a:t>
                      </a:r>
                    </a:p>
                    <a:p>
                      <a:r>
                        <a:rPr lang="en-GB" sz="2200" b="0" kern="1200" dirty="0" smtClean="0">
                          <a:solidFill>
                            <a:schemeClr val="lt1"/>
                          </a:solidFill>
                          <a:effectLst/>
                          <a:latin typeface="+mn-lt"/>
                          <a:ea typeface="+mn-ea"/>
                          <a:cs typeface="+mn-cs"/>
                        </a:rPr>
                        <a:t>The successful upload is confirmed with the help of file’s appearance into the designed folder, as shown in the interface. The system shows the filename, a timestamp along with the size of file and this file’s current status is Private and no one can be able to see this. This state represents a critical control point in the information lifecycle as per figure 6. Before proceeding to share, the user can be able to verify they have selected the correct document and a simple vital step to prevent unintended information disclosure. OneDrive with the management of data, which emphasises verification and international action as key to properly maintain integrity of information and security</a:t>
                      </a:r>
                      <a:r>
                        <a:rPr lang="en-GB" sz="2200" b="1" kern="1200" dirty="0" smtClean="0">
                          <a:solidFill>
                            <a:schemeClr val="lt1"/>
                          </a:solidFill>
                          <a:effectLst/>
                          <a:latin typeface="+mn-lt"/>
                          <a:ea typeface="+mn-ea"/>
                          <a:cs typeface="+mn-cs"/>
                        </a:rPr>
                        <a:t> (</a:t>
                      </a:r>
                      <a:r>
                        <a:rPr lang="en-GB" sz="2200" b="0" kern="1200" dirty="0" smtClean="0">
                          <a:solidFill>
                            <a:schemeClr val="lt1"/>
                          </a:solidFill>
                          <a:effectLst/>
                          <a:latin typeface="+mn-lt"/>
                          <a:ea typeface="+mn-ea"/>
                          <a:cs typeface="+mn-cs"/>
                        </a:rPr>
                        <a:t>Microsoft.com, 2025). The presence of the file in this folder is fully secure and user can be able to share the both file and folder whatever they want to do. </a:t>
                      </a:r>
                      <a:endParaRPr lang="en-GB" sz="2200" b="1" kern="1200" dirty="0" smtClean="0">
                        <a:solidFill>
                          <a:schemeClr val="lt1"/>
                        </a:solidFill>
                        <a:effectLst/>
                        <a:latin typeface="+mn-lt"/>
                        <a:ea typeface="+mn-ea"/>
                        <a:cs typeface="+mn-cs"/>
                      </a:endParaRPr>
                    </a:p>
                  </a:txBody>
                  <a:tcPr/>
                </a:tc>
                <a:extLst>
                  <a:ext uri="{0D108BD9-81ED-4DB2-BD59-A6C34878D82A}">
                    <a16:rowId xmlns:a16="http://schemas.microsoft.com/office/drawing/2014/main" val="447217350"/>
                  </a:ext>
                </a:extLst>
              </a:tr>
            </a:tbl>
          </a:graphicData>
        </a:graphic>
      </p:graphicFrame>
      <p:pic>
        <p:nvPicPr>
          <p:cNvPr id="22" name="Picture 2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8926" y="4657344"/>
            <a:ext cx="15398335" cy="3107295"/>
          </a:xfrm>
          <a:prstGeom prst="rect">
            <a:avLst/>
          </a:prstGeom>
        </p:spPr>
      </p:pic>
      <p:graphicFrame>
        <p:nvGraphicFramePr>
          <p:cNvPr id="23" name="Table 22"/>
          <p:cNvGraphicFramePr>
            <a:graphicFrameLocks noGrp="1"/>
          </p:cNvGraphicFramePr>
          <p:nvPr>
            <p:extLst>
              <p:ext uri="{D42A27DB-BD31-4B8C-83A1-F6EECF244321}">
                <p14:modId xmlns:p14="http://schemas.microsoft.com/office/powerpoint/2010/main" val="1737348696"/>
              </p:ext>
            </p:extLst>
          </p:nvPr>
        </p:nvGraphicFramePr>
        <p:xfrm>
          <a:off x="14868934" y="7603123"/>
          <a:ext cx="11286714" cy="3505200"/>
        </p:xfrm>
        <a:graphic>
          <a:graphicData uri="http://schemas.openxmlformats.org/drawingml/2006/table">
            <a:tbl>
              <a:tblPr firstRow="1" bandRow="1">
                <a:tableStyleId>{93296810-A885-4BE3-A3E7-6D5BEEA58F35}</a:tableStyleId>
              </a:tblPr>
              <a:tblGrid>
                <a:gridCol w="11286714">
                  <a:extLst>
                    <a:ext uri="{9D8B030D-6E8A-4147-A177-3AD203B41FA5}">
                      <a16:colId xmlns:a16="http://schemas.microsoft.com/office/drawing/2014/main" val="3752668128"/>
                    </a:ext>
                  </a:extLst>
                </a:gridCol>
              </a:tblGrid>
              <a:tr h="3220016">
                <a:tc>
                  <a:txBody>
                    <a:bodyPr/>
                    <a:lstStyle/>
                    <a:p>
                      <a:r>
                        <a:rPr lang="en-GB" sz="2400" b="1" kern="1200" dirty="0" smtClean="0">
                          <a:solidFill>
                            <a:schemeClr val="lt1"/>
                          </a:solidFill>
                          <a:effectLst/>
                          <a:latin typeface="+mn-lt"/>
                          <a:ea typeface="+mn-ea"/>
                          <a:cs typeface="+mn-cs"/>
                        </a:rPr>
                        <a:t>Initiating the Share Command</a:t>
                      </a:r>
                    </a:p>
                    <a:p>
                      <a:r>
                        <a:rPr lang="en-GB" sz="2000" b="0" kern="1200" dirty="0" smtClean="0">
                          <a:solidFill>
                            <a:schemeClr val="lt1"/>
                          </a:solidFill>
                          <a:effectLst/>
                          <a:latin typeface="+mn-lt"/>
                          <a:ea typeface="+mn-ea"/>
                          <a:cs typeface="+mn-cs"/>
                        </a:rPr>
                        <a:t>The sharing workflow is explicitly activated with the help of selecting the share option that mainly appears at the time when hovering over the target file. This user-centric design makes the primary function that immediately accessible and mitigating navigational complexity. The action launches a central sharing dialog box, which mainly serves as the control panel to manage access permissions. This interface consolidates all the sharing actions that allowing the user to specify all the recipients with the help of email and there is an option to add important message for recipients. The default setting, “Anyone with the link can edit” is a powerful option that shows the platform’s orientation to the collaborative creation. However, this also highlights the importance of user vigilance, as this broad permission must be intentionally adjusted if mere viewing rights are intended. This step embodies the principles of collaborative access control, where security is balanced with the need for smooth cooperation in digital workspaces. </a:t>
                      </a:r>
                      <a:endParaRPr lang="en-GB" sz="2000" b="1" kern="1200" dirty="0" smtClean="0">
                        <a:solidFill>
                          <a:schemeClr val="lt1"/>
                        </a:solidFill>
                        <a:effectLst/>
                        <a:latin typeface="+mn-lt"/>
                        <a:ea typeface="+mn-ea"/>
                        <a:cs typeface="+mn-cs"/>
                      </a:endParaRPr>
                    </a:p>
                  </a:txBody>
                  <a:tcPr/>
                </a:tc>
                <a:extLst>
                  <a:ext uri="{0D108BD9-81ED-4DB2-BD59-A6C34878D82A}">
                    <a16:rowId xmlns:a16="http://schemas.microsoft.com/office/drawing/2014/main" val="373434378"/>
                  </a:ext>
                </a:extLst>
              </a:tr>
            </a:tbl>
          </a:graphicData>
        </a:graphic>
      </p:graphicFrame>
      <p:pic>
        <p:nvPicPr>
          <p:cNvPr id="24" name="Picture 2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155650" y="7197820"/>
            <a:ext cx="4111625" cy="3355606"/>
          </a:xfrm>
          <a:prstGeom prst="rect">
            <a:avLst/>
          </a:prstGeom>
        </p:spPr>
      </p:pic>
      <p:graphicFrame>
        <p:nvGraphicFramePr>
          <p:cNvPr id="25" name="Table 24"/>
          <p:cNvGraphicFramePr>
            <a:graphicFrameLocks noGrp="1"/>
          </p:cNvGraphicFramePr>
          <p:nvPr>
            <p:extLst>
              <p:ext uri="{D42A27DB-BD31-4B8C-83A1-F6EECF244321}">
                <p14:modId xmlns:p14="http://schemas.microsoft.com/office/powerpoint/2010/main" val="3345891689"/>
              </p:ext>
            </p:extLst>
          </p:nvPr>
        </p:nvGraphicFramePr>
        <p:xfrm>
          <a:off x="14868934" y="11108323"/>
          <a:ext cx="11286714" cy="4724400"/>
        </p:xfrm>
        <a:graphic>
          <a:graphicData uri="http://schemas.openxmlformats.org/drawingml/2006/table">
            <a:tbl>
              <a:tblPr firstRow="1" bandRow="1">
                <a:tableStyleId>{00A15C55-8517-42AA-B614-E9B94910E393}</a:tableStyleId>
              </a:tblPr>
              <a:tblGrid>
                <a:gridCol w="11286714">
                  <a:extLst>
                    <a:ext uri="{9D8B030D-6E8A-4147-A177-3AD203B41FA5}">
                      <a16:colId xmlns:a16="http://schemas.microsoft.com/office/drawing/2014/main" val="3653366033"/>
                    </a:ext>
                  </a:extLst>
                </a:gridCol>
              </a:tblGrid>
              <a:tr h="370840">
                <a:tc>
                  <a:txBody>
                    <a:bodyPr/>
                    <a:lstStyle/>
                    <a:p>
                      <a:r>
                        <a:rPr lang="en-GB" sz="2400" b="1" kern="1200" dirty="0" smtClean="0">
                          <a:solidFill>
                            <a:schemeClr val="lt1"/>
                          </a:solidFill>
                          <a:effectLst/>
                          <a:latin typeface="+mn-lt"/>
                          <a:ea typeface="+mn-ea"/>
                          <a:cs typeface="+mn-cs"/>
                        </a:rPr>
                        <a:t>Configuring Permissions and Finalising Access</a:t>
                      </a:r>
                    </a:p>
                    <a:p>
                      <a:r>
                        <a:rPr lang="en-GB" sz="2000" b="0" kern="1200" dirty="0" smtClean="0">
                          <a:solidFill>
                            <a:schemeClr val="lt1"/>
                          </a:solidFill>
                          <a:effectLst/>
                          <a:latin typeface="+mn-lt"/>
                          <a:ea typeface="+mn-ea"/>
                          <a:cs typeface="+mn-cs"/>
                        </a:rPr>
                        <a:t>The final and most critical step mainly involves configuring the precise access permissions before distributing the file. The sharing dialog properly presents the user with a clear and tiered choice of privilege levels. The “Can Edit” permission grants all the recipients co-authoring rights that allowing them to successfully modify, delete and add any contents to the original file that demonstrated </a:t>
                      </a:r>
                      <a:r>
                        <a:rPr lang="en-GB" sz="2000" b="0" kern="1200" smtClean="0">
                          <a:solidFill>
                            <a:schemeClr val="lt1"/>
                          </a:solidFill>
                          <a:effectLst/>
                          <a:latin typeface="+mn-lt"/>
                          <a:ea typeface="+mn-ea"/>
                          <a:cs typeface="+mn-cs"/>
                        </a:rPr>
                        <a:t>in figure 8. </a:t>
                      </a:r>
                      <a:r>
                        <a:rPr lang="en-GB" sz="2000" b="0" kern="1200" dirty="0" smtClean="0">
                          <a:solidFill>
                            <a:schemeClr val="lt1"/>
                          </a:solidFill>
                          <a:effectLst/>
                          <a:latin typeface="+mn-lt"/>
                          <a:ea typeface="+mn-ea"/>
                          <a:cs typeface="+mn-cs"/>
                        </a:rPr>
                        <a:t>In contrast, the “Can view” permission enforces a read-only status, a vital control to distributing final versions or the sensitive documents where integrity of data is paramount. This explicit permission structure is a direct application of the Principle of Least Privilege (POLP), which is a foundational security concept which mainly dictates that all the users should be granted only the minimum level of access essential to perform their required tasks (</a:t>
                      </a:r>
                      <a:r>
                        <a:rPr lang="en-GB" sz="2000" b="1" kern="1200" dirty="0" err="1" smtClean="0">
                          <a:solidFill>
                            <a:schemeClr val="lt1"/>
                          </a:solidFill>
                          <a:effectLst/>
                          <a:latin typeface="+mn-lt"/>
                          <a:ea typeface="+mn-ea"/>
                          <a:cs typeface="+mn-cs"/>
                        </a:rPr>
                        <a:t>Jero</a:t>
                      </a:r>
                      <a:r>
                        <a:rPr lang="en-GB" sz="2000" b="1" kern="1200" dirty="0" smtClean="0">
                          <a:solidFill>
                            <a:schemeClr val="lt1"/>
                          </a:solidFill>
                          <a:effectLst/>
                          <a:latin typeface="+mn-lt"/>
                          <a:ea typeface="+mn-ea"/>
                          <a:cs typeface="+mn-cs"/>
                        </a:rPr>
                        <a:t> et al., 2021)</a:t>
                      </a:r>
                      <a:r>
                        <a:rPr lang="en-GB" sz="2000" b="0" kern="1200" dirty="0" smtClean="0">
                          <a:solidFill>
                            <a:schemeClr val="lt1"/>
                          </a:solidFill>
                          <a:effectLst/>
                          <a:latin typeface="+mn-lt"/>
                          <a:ea typeface="+mn-ea"/>
                          <a:cs typeface="+mn-cs"/>
                        </a:rPr>
                        <a:t>. With the help of requiring conscious selection between these distinct permission tiers, the system compels the user to make a deliberate security decision and thereby reducing the risk of accidental data modification. This final configuration step properly transforms a static document into a dynamic and securely governed collaborative work. After clicking on the “Send’ option the user can directly send the file for the required person. Moreover, clicking on the copy link option user can be able to copy the location link and also send it to the participants. </a:t>
                      </a:r>
                      <a:endParaRPr lang="en-GB" sz="2000" b="1" kern="1200" dirty="0" smtClean="0">
                        <a:solidFill>
                          <a:schemeClr val="lt1"/>
                        </a:solidFill>
                        <a:effectLst/>
                        <a:latin typeface="+mn-lt"/>
                        <a:ea typeface="+mn-ea"/>
                        <a:cs typeface="+mn-cs"/>
                      </a:endParaRPr>
                    </a:p>
                  </a:txBody>
                  <a:tcPr/>
                </a:tc>
                <a:extLst>
                  <a:ext uri="{0D108BD9-81ED-4DB2-BD59-A6C34878D82A}">
                    <a16:rowId xmlns:a16="http://schemas.microsoft.com/office/drawing/2014/main" val="1585777891"/>
                  </a:ext>
                </a:extLst>
              </a:tr>
            </a:tbl>
          </a:graphicData>
        </a:graphic>
      </p:graphicFrame>
      <p:pic>
        <p:nvPicPr>
          <p:cNvPr id="26" name="Picture 2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155648" y="11041826"/>
            <a:ext cx="4111625" cy="4087682"/>
          </a:xfrm>
          <a:prstGeom prst="rect">
            <a:avLst/>
          </a:prstGeom>
        </p:spPr>
      </p:pic>
      <p:graphicFrame>
        <p:nvGraphicFramePr>
          <p:cNvPr id="27" name="Table 26"/>
          <p:cNvGraphicFramePr>
            <a:graphicFrameLocks noGrp="1"/>
          </p:cNvGraphicFramePr>
          <p:nvPr>
            <p:extLst>
              <p:ext uri="{D42A27DB-BD31-4B8C-83A1-F6EECF244321}">
                <p14:modId xmlns:p14="http://schemas.microsoft.com/office/powerpoint/2010/main" val="2387111121"/>
              </p:ext>
            </p:extLst>
          </p:nvPr>
        </p:nvGraphicFramePr>
        <p:xfrm>
          <a:off x="14868934" y="15792631"/>
          <a:ext cx="15398341" cy="2081632"/>
        </p:xfrm>
        <a:graphic>
          <a:graphicData uri="http://schemas.openxmlformats.org/drawingml/2006/table">
            <a:tbl>
              <a:tblPr firstRow="1" bandRow="1">
                <a:tableStyleId>{F5AB1C69-6EDB-4FF4-983F-18BD219EF322}</a:tableStyleId>
              </a:tblPr>
              <a:tblGrid>
                <a:gridCol w="15398341">
                  <a:extLst>
                    <a:ext uri="{9D8B030D-6E8A-4147-A177-3AD203B41FA5}">
                      <a16:colId xmlns:a16="http://schemas.microsoft.com/office/drawing/2014/main" val="494639556"/>
                    </a:ext>
                  </a:extLst>
                </a:gridCol>
              </a:tblGrid>
              <a:tr h="2081632">
                <a:tc>
                  <a:txBody>
                    <a:bodyPr/>
                    <a:lstStyle/>
                    <a:p>
                      <a:r>
                        <a:rPr lang="en-GB" sz="2400" b="1" kern="1200" dirty="0" smtClean="0">
                          <a:solidFill>
                            <a:schemeClr val="lt1"/>
                          </a:solidFill>
                          <a:effectLst/>
                          <a:latin typeface="+mn-lt"/>
                          <a:ea typeface="+mn-ea"/>
                          <a:cs typeface="+mn-cs"/>
                        </a:rPr>
                        <a:t>Conclusion</a:t>
                      </a:r>
                      <a:r>
                        <a:rPr lang="en-GB" sz="2200" b="1" kern="1200" dirty="0" smtClean="0">
                          <a:solidFill>
                            <a:schemeClr val="lt1"/>
                          </a:solidFill>
                          <a:effectLst/>
                          <a:latin typeface="+mn-lt"/>
                          <a:ea typeface="+mn-ea"/>
                          <a:cs typeface="+mn-cs"/>
                        </a:rPr>
                        <a:t> </a:t>
                      </a:r>
                    </a:p>
                    <a:p>
                      <a:r>
                        <a:rPr lang="en-GB" sz="2000" b="0" kern="1200" dirty="0" smtClean="0">
                          <a:solidFill>
                            <a:schemeClr val="lt1"/>
                          </a:solidFill>
                          <a:effectLst/>
                          <a:latin typeface="+mn-lt"/>
                          <a:ea typeface="+mn-ea"/>
                          <a:cs typeface="+mn-cs"/>
                        </a:rPr>
                        <a:t>In conclusion, this step-by-step guide demystifies the process to share file via OneDrive, showing that it is a structured workflow of preparation as well as action and configuration. From creating a secure folder to meticulously setting access permission, each step is designed to embed data governance directly into the user’s actions. With the help of following this protocol, anyone can be able to confidently leverage cloud technology to increase collaboration at the time of proactively maintaining information security. Mastering this necessary skill ensures that organisational knowledge is shared efficiently and responsibly that directly contributing to the workplace productivity and data integrity. </a:t>
                      </a:r>
                    </a:p>
                  </a:txBody>
                  <a:tcPr/>
                </a:tc>
                <a:extLst>
                  <a:ext uri="{0D108BD9-81ED-4DB2-BD59-A6C34878D82A}">
                    <a16:rowId xmlns:a16="http://schemas.microsoft.com/office/drawing/2014/main" val="2762493303"/>
                  </a:ext>
                </a:extLst>
              </a:tr>
            </a:tbl>
          </a:graphicData>
        </a:graphic>
      </p:graphicFrame>
      <p:graphicFrame>
        <p:nvGraphicFramePr>
          <p:cNvPr id="28" name="Table 27"/>
          <p:cNvGraphicFramePr>
            <a:graphicFrameLocks noGrp="1"/>
          </p:cNvGraphicFramePr>
          <p:nvPr>
            <p:extLst>
              <p:ext uri="{D42A27DB-BD31-4B8C-83A1-F6EECF244321}">
                <p14:modId xmlns:p14="http://schemas.microsoft.com/office/powerpoint/2010/main" val="2846638857"/>
              </p:ext>
            </p:extLst>
          </p:nvPr>
        </p:nvGraphicFramePr>
        <p:xfrm>
          <a:off x="14868930" y="17860385"/>
          <a:ext cx="15398343" cy="3508617"/>
        </p:xfrm>
        <a:graphic>
          <a:graphicData uri="http://schemas.openxmlformats.org/drawingml/2006/table">
            <a:tbl>
              <a:tblPr firstRow="1" bandRow="1">
                <a:tableStyleId>{93296810-A885-4BE3-A3E7-6D5BEEA58F35}</a:tableStyleId>
              </a:tblPr>
              <a:tblGrid>
                <a:gridCol w="15398343">
                  <a:extLst>
                    <a:ext uri="{9D8B030D-6E8A-4147-A177-3AD203B41FA5}">
                      <a16:colId xmlns:a16="http://schemas.microsoft.com/office/drawing/2014/main" val="2115732901"/>
                    </a:ext>
                  </a:extLst>
                </a:gridCol>
              </a:tblGrid>
              <a:tr h="3508617">
                <a:tc>
                  <a:txBody>
                    <a:bodyPr/>
                    <a:lstStyle/>
                    <a:p>
                      <a:r>
                        <a:rPr lang="en-GB" sz="2400" b="1" kern="1200" dirty="0" smtClean="0">
                          <a:solidFill>
                            <a:schemeClr val="lt1"/>
                          </a:solidFill>
                          <a:effectLst/>
                          <a:latin typeface="+mn-lt"/>
                          <a:ea typeface="+mn-ea"/>
                          <a:cs typeface="+mn-cs"/>
                        </a:rPr>
                        <a:t>References </a:t>
                      </a:r>
                    </a:p>
                    <a:p>
                      <a:r>
                        <a:rPr lang="en-GB" sz="2000" b="0" kern="1200" dirty="0" smtClean="0">
                          <a:solidFill>
                            <a:schemeClr val="lt1"/>
                          </a:solidFill>
                          <a:effectLst/>
                          <a:latin typeface="+mn-lt"/>
                          <a:ea typeface="+mn-ea"/>
                          <a:cs typeface="+mn-cs"/>
                        </a:rPr>
                        <a:t>Berkshirecc.edu. (2025). </a:t>
                      </a:r>
                      <a:r>
                        <a:rPr lang="en-GB" sz="2000" b="0" i="1" kern="1200" dirty="0" smtClean="0">
                          <a:solidFill>
                            <a:schemeClr val="lt1"/>
                          </a:solidFill>
                          <a:effectLst/>
                          <a:latin typeface="+mn-lt"/>
                          <a:ea typeface="+mn-ea"/>
                          <a:cs typeface="+mn-cs"/>
                        </a:rPr>
                        <a:t>Share a File or Folder in OneDrive | Berkshire Community College</a:t>
                      </a:r>
                      <a:r>
                        <a:rPr lang="en-GB" sz="2000" b="0" kern="1200" dirty="0" smtClean="0">
                          <a:solidFill>
                            <a:schemeClr val="lt1"/>
                          </a:solidFill>
                          <a:effectLst/>
                          <a:latin typeface="+mn-lt"/>
                          <a:ea typeface="+mn-ea"/>
                          <a:cs typeface="+mn-cs"/>
                        </a:rPr>
                        <a:t>. [online] Available at: https://www.berkshirecc.edu/knowledge/microsoft-office/share-a-file-or-folder-in-onedrive.php [Accessed 23 Nov. 2025].</a:t>
                      </a:r>
                    </a:p>
                    <a:p>
                      <a:r>
                        <a:rPr lang="en-GB" sz="2000" b="0" kern="1200" dirty="0" err="1" smtClean="0">
                          <a:solidFill>
                            <a:schemeClr val="lt1"/>
                          </a:solidFill>
                          <a:effectLst/>
                          <a:latin typeface="+mn-lt"/>
                          <a:ea typeface="+mn-ea"/>
                          <a:cs typeface="+mn-cs"/>
                        </a:rPr>
                        <a:t>Jero</a:t>
                      </a:r>
                      <a:r>
                        <a:rPr lang="en-GB" sz="2000" b="0" kern="1200" dirty="0" smtClean="0">
                          <a:solidFill>
                            <a:schemeClr val="lt1"/>
                          </a:solidFill>
                          <a:effectLst/>
                          <a:latin typeface="+mn-lt"/>
                          <a:ea typeface="+mn-ea"/>
                          <a:cs typeface="+mn-cs"/>
                        </a:rPr>
                        <a:t>, S., </a:t>
                      </a:r>
                      <a:r>
                        <a:rPr lang="en-GB" sz="2000" b="0" kern="1200" dirty="0" err="1" smtClean="0">
                          <a:solidFill>
                            <a:schemeClr val="lt1"/>
                          </a:solidFill>
                          <a:effectLst/>
                          <a:latin typeface="+mn-lt"/>
                          <a:ea typeface="+mn-ea"/>
                          <a:cs typeface="+mn-cs"/>
                        </a:rPr>
                        <a:t>Furgala</a:t>
                      </a:r>
                      <a:r>
                        <a:rPr lang="en-GB" sz="2000" b="0" kern="1200" dirty="0" smtClean="0">
                          <a:solidFill>
                            <a:schemeClr val="lt1"/>
                          </a:solidFill>
                          <a:effectLst/>
                          <a:latin typeface="+mn-lt"/>
                          <a:ea typeface="+mn-ea"/>
                          <a:cs typeface="+mn-cs"/>
                        </a:rPr>
                        <a:t>, J., Pan, R., </a:t>
                      </a:r>
                      <a:r>
                        <a:rPr lang="en-GB" sz="2000" b="0" kern="1200" dirty="0" err="1" smtClean="0">
                          <a:solidFill>
                            <a:schemeClr val="lt1"/>
                          </a:solidFill>
                          <a:effectLst/>
                          <a:latin typeface="+mn-lt"/>
                          <a:ea typeface="+mn-ea"/>
                          <a:cs typeface="+mn-cs"/>
                        </a:rPr>
                        <a:t>Gadepalli</a:t>
                      </a:r>
                      <a:r>
                        <a:rPr lang="en-GB" sz="2000" b="0" kern="1200" dirty="0" smtClean="0">
                          <a:solidFill>
                            <a:schemeClr val="lt1"/>
                          </a:solidFill>
                          <a:effectLst/>
                          <a:latin typeface="+mn-lt"/>
                          <a:ea typeface="+mn-ea"/>
                          <a:cs typeface="+mn-cs"/>
                        </a:rPr>
                        <a:t>, P.K., Clifford, A., Ye, B., </a:t>
                      </a:r>
                      <a:r>
                        <a:rPr lang="en-GB" sz="2000" b="0" kern="1200" dirty="0" err="1" smtClean="0">
                          <a:solidFill>
                            <a:schemeClr val="lt1"/>
                          </a:solidFill>
                          <a:effectLst/>
                          <a:latin typeface="+mn-lt"/>
                          <a:ea typeface="+mn-ea"/>
                          <a:cs typeface="+mn-cs"/>
                        </a:rPr>
                        <a:t>Khazan</a:t>
                      </a:r>
                      <a:r>
                        <a:rPr lang="en-GB" sz="2000" b="0" kern="1200" dirty="0" smtClean="0">
                          <a:solidFill>
                            <a:schemeClr val="lt1"/>
                          </a:solidFill>
                          <a:effectLst/>
                          <a:latin typeface="+mn-lt"/>
                          <a:ea typeface="+mn-ea"/>
                          <a:cs typeface="+mn-cs"/>
                        </a:rPr>
                        <a:t>, R., Ward, B.C., </a:t>
                      </a:r>
                      <a:r>
                        <a:rPr lang="en-GB" sz="2000" b="0" kern="1200" dirty="0" err="1" smtClean="0">
                          <a:solidFill>
                            <a:schemeClr val="lt1"/>
                          </a:solidFill>
                          <a:effectLst/>
                          <a:latin typeface="+mn-lt"/>
                          <a:ea typeface="+mn-ea"/>
                          <a:cs typeface="+mn-cs"/>
                        </a:rPr>
                        <a:t>Parmer</a:t>
                      </a:r>
                      <a:r>
                        <a:rPr lang="en-GB" sz="2000" b="0" kern="1200" dirty="0" smtClean="0">
                          <a:solidFill>
                            <a:schemeClr val="lt1"/>
                          </a:solidFill>
                          <a:effectLst/>
                          <a:latin typeface="+mn-lt"/>
                          <a:ea typeface="+mn-ea"/>
                          <a:cs typeface="+mn-cs"/>
                        </a:rPr>
                        <a:t>, G. and </a:t>
                      </a:r>
                      <a:r>
                        <a:rPr lang="en-GB" sz="2000" b="0" kern="1200" dirty="0" err="1" smtClean="0">
                          <a:solidFill>
                            <a:schemeClr val="lt1"/>
                          </a:solidFill>
                          <a:effectLst/>
                          <a:latin typeface="+mn-lt"/>
                          <a:ea typeface="+mn-ea"/>
                          <a:cs typeface="+mn-cs"/>
                        </a:rPr>
                        <a:t>Skowyra</a:t>
                      </a:r>
                      <a:r>
                        <a:rPr lang="en-GB" sz="2000" b="0" kern="1200" dirty="0" smtClean="0">
                          <a:solidFill>
                            <a:schemeClr val="lt1"/>
                          </a:solidFill>
                          <a:effectLst/>
                          <a:latin typeface="+mn-lt"/>
                          <a:ea typeface="+mn-ea"/>
                          <a:cs typeface="+mn-cs"/>
                        </a:rPr>
                        <a:t>, R., 2021, May. Practical principle of least privilege for secure embedded systems. In </a:t>
                      </a:r>
                      <a:r>
                        <a:rPr lang="en-GB" sz="2000" b="0" i="1" kern="1200" dirty="0" smtClean="0">
                          <a:solidFill>
                            <a:schemeClr val="lt1"/>
                          </a:solidFill>
                          <a:effectLst/>
                          <a:latin typeface="+mn-lt"/>
                          <a:ea typeface="+mn-ea"/>
                          <a:cs typeface="+mn-cs"/>
                        </a:rPr>
                        <a:t>2021 IEEE 27th Real-Time and Embedded Technology and Applications Symposium (RTAS)</a:t>
                      </a:r>
                      <a:r>
                        <a:rPr lang="en-GB" sz="2000" b="0" kern="1200" dirty="0" smtClean="0">
                          <a:solidFill>
                            <a:schemeClr val="lt1"/>
                          </a:solidFill>
                          <a:effectLst/>
                          <a:latin typeface="+mn-lt"/>
                          <a:ea typeface="+mn-ea"/>
                          <a:cs typeface="+mn-cs"/>
                        </a:rPr>
                        <a:t> (pp. 1-13). IEEE.</a:t>
                      </a:r>
                    </a:p>
                    <a:p>
                      <a:r>
                        <a:rPr lang="en-GB" sz="2000" b="0" kern="1200" dirty="0" smtClean="0">
                          <a:solidFill>
                            <a:schemeClr val="lt1"/>
                          </a:solidFill>
                          <a:effectLst/>
                          <a:latin typeface="+mn-lt"/>
                          <a:ea typeface="+mn-ea"/>
                          <a:cs typeface="+mn-cs"/>
                        </a:rPr>
                        <a:t>Matt, C., Hess, T. and </a:t>
                      </a:r>
                      <a:r>
                        <a:rPr lang="en-GB" sz="2000" b="0" kern="1200" dirty="0" err="1" smtClean="0">
                          <a:solidFill>
                            <a:schemeClr val="lt1"/>
                          </a:solidFill>
                          <a:effectLst/>
                          <a:latin typeface="+mn-lt"/>
                          <a:ea typeface="+mn-ea"/>
                          <a:cs typeface="+mn-cs"/>
                        </a:rPr>
                        <a:t>Benlian</a:t>
                      </a:r>
                      <a:r>
                        <a:rPr lang="en-GB" sz="2000" b="0" kern="1200" dirty="0" smtClean="0">
                          <a:solidFill>
                            <a:schemeClr val="lt1"/>
                          </a:solidFill>
                          <a:effectLst/>
                          <a:latin typeface="+mn-lt"/>
                          <a:ea typeface="+mn-ea"/>
                          <a:cs typeface="+mn-cs"/>
                        </a:rPr>
                        <a:t>, A., 2015. Digital transformation strategies. </a:t>
                      </a:r>
                      <a:r>
                        <a:rPr lang="en-GB" sz="2000" b="0" i="1" kern="1200" dirty="0" smtClean="0">
                          <a:solidFill>
                            <a:schemeClr val="lt1"/>
                          </a:solidFill>
                          <a:effectLst/>
                          <a:latin typeface="+mn-lt"/>
                          <a:ea typeface="+mn-ea"/>
                          <a:cs typeface="+mn-cs"/>
                        </a:rPr>
                        <a:t>Business &amp; information systems engineering</a:t>
                      </a:r>
                      <a:r>
                        <a:rPr lang="en-GB" sz="2000" b="0" kern="1200" dirty="0" smtClean="0">
                          <a:solidFill>
                            <a:schemeClr val="lt1"/>
                          </a:solidFill>
                          <a:effectLst/>
                          <a:latin typeface="+mn-lt"/>
                          <a:ea typeface="+mn-ea"/>
                          <a:cs typeface="+mn-cs"/>
                        </a:rPr>
                        <a:t>, </a:t>
                      </a:r>
                      <a:r>
                        <a:rPr lang="en-GB" sz="2000" b="0" i="1" kern="1200" dirty="0" smtClean="0">
                          <a:solidFill>
                            <a:schemeClr val="lt1"/>
                          </a:solidFill>
                          <a:effectLst/>
                          <a:latin typeface="+mn-lt"/>
                          <a:ea typeface="+mn-ea"/>
                          <a:cs typeface="+mn-cs"/>
                        </a:rPr>
                        <a:t>57</a:t>
                      </a:r>
                      <a:r>
                        <a:rPr lang="en-GB" sz="2000" b="0" kern="1200" dirty="0" smtClean="0">
                          <a:solidFill>
                            <a:schemeClr val="lt1"/>
                          </a:solidFill>
                          <a:effectLst/>
                          <a:latin typeface="+mn-lt"/>
                          <a:ea typeface="+mn-ea"/>
                          <a:cs typeface="+mn-cs"/>
                        </a:rPr>
                        <a:t>(5), pp.339-343.</a:t>
                      </a:r>
                    </a:p>
                    <a:p>
                      <a:r>
                        <a:rPr lang="en-GB" sz="2000" b="0" kern="1200" dirty="0" smtClean="0">
                          <a:solidFill>
                            <a:schemeClr val="lt1"/>
                          </a:solidFill>
                          <a:effectLst/>
                          <a:latin typeface="+mn-lt"/>
                          <a:ea typeface="+mn-ea"/>
                          <a:cs typeface="+mn-cs"/>
                        </a:rPr>
                        <a:t>Microsoft.com. (2025). </a:t>
                      </a:r>
                      <a:r>
                        <a:rPr lang="en-GB" sz="2000" b="0" i="1" kern="1200" dirty="0" smtClean="0">
                          <a:solidFill>
                            <a:schemeClr val="lt1"/>
                          </a:solidFill>
                          <a:effectLst/>
                          <a:latin typeface="+mn-lt"/>
                          <a:ea typeface="+mn-ea"/>
                          <a:cs typeface="+mn-cs"/>
                        </a:rPr>
                        <a:t>Manage files and folders in OneDrive - Microsoft Support</a:t>
                      </a:r>
                      <a:r>
                        <a:rPr lang="en-GB" sz="2000" b="0" kern="1200" dirty="0" smtClean="0">
                          <a:solidFill>
                            <a:schemeClr val="lt1"/>
                          </a:solidFill>
                          <a:effectLst/>
                          <a:latin typeface="+mn-lt"/>
                          <a:ea typeface="+mn-ea"/>
                          <a:cs typeface="+mn-cs"/>
                        </a:rPr>
                        <a:t>. [online] Available at: https://support.microsoft.com/en-us/office/manage-files-and-folders-in-onedrive-20d7bb65-425a-4209-9b71-4cad046cfdc8 [Accessed 23 Nov. 2025].</a:t>
                      </a:r>
                    </a:p>
                    <a:p>
                      <a:r>
                        <a:rPr lang="en-GB" sz="2000" b="0" kern="1200" dirty="0" smtClean="0">
                          <a:solidFill>
                            <a:schemeClr val="lt1"/>
                          </a:solidFill>
                          <a:effectLst/>
                          <a:latin typeface="+mn-lt"/>
                          <a:ea typeface="+mn-ea"/>
                          <a:cs typeface="+mn-cs"/>
                        </a:rPr>
                        <a:t>Robinson, S. and </a:t>
                      </a:r>
                      <a:r>
                        <a:rPr lang="en-GB" sz="2000" b="0" kern="1200" dirty="0" err="1" smtClean="0">
                          <a:solidFill>
                            <a:schemeClr val="lt1"/>
                          </a:solidFill>
                          <a:effectLst/>
                          <a:latin typeface="+mn-lt"/>
                          <a:ea typeface="+mn-ea"/>
                          <a:cs typeface="+mn-cs"/>
                        </a:rPr>
                        <a:t>Provazza</a:t>
                      </a:r>
                      <a:r>
                        <a:rPr lang="en-GB" sz="2000" b="0" kern="1200" dirty="0" smtClean="0">
                          <a:solidFill>
                            <a:schemeClr val="lt1"/>
                          </a:solidFill>
                          <a:effectLst/>
                          <a:latin typeface="+mn-lt"/>
                          <a:ea typeface="+mn-ea"/>
                          <a:cs typeface="+mn-cs"/>
                        </a:rPr>
                        <a:t>, A. (2025). </a:t>
                      </a:r>
                      <a:r>
                        <a:rPr lang="en-GB" sz="2000" b="0" i="1" kern="1200" dirty="0" smtClean="0">
                          <a:solidFill>
                            <a:schemeClr val="lt1"/>
                          </a:solidFill>
                          <a:effectLst/>
                          <a:latin typeface="+mn-lt"/>
                          <a:ea typeface="+mn-ea"/>
                          <a:cs typeface="+mn-cs"/>
                        </a:rPr>
                        <a:t>What is Microsoft OneDrive and how do you use it?</a:t>
                      </a:r>
                      <a:r>
                        <a:rPr lang="en-GB" sz="2000" b="0" kern="1200" dirty="0" smtClean="0">
                          <a:solidFill>
                            <a:schemeClr val="lt1"/>
                          </a:solidFill>
                          <a:effectLst/>
                          <a:latin typeface="+mn-lt"/>
                          <a:ea typeface="+mn-ea"/>
                          <a:cs typeface="+mn-cs"/>
                        </a:rPr>
                        <a:t> [online] Search Mobile Computing. Available at: https://www.techtarget.com/searchmobilecomputing/definition/Microsoft-OneDrive [Accessed 23 Nov. 2025].</a:t>
                      </a:r>
                    </a:p>
                  </a:txBody>
                  <a:tcPr/>
                </a:tc>
                <a:extLst>
                  <a:ext uri="{0D108BD9-81ED-4DB2-BD59-A6C34878D82A}">
                    <a16:rowId xmlns:a16="http://schemas.microsoft.com/office/drawing/2014/main" val="592457366"/>
                  </a:ext>
                </a:extLst>
              </a:tr>
            </a:tbl>
          </a:graphicData>
        </a:graphic>
      </p:graphicFrame>
      <p:graphicFrame>
        <p:nvGraphicFramePr>
          <p:cNvPr id="29" name="Table 28"/>
          <p:cNvGraphicFramePr>
            <a:graphicFrameLocks noGrp="1"/>
          </p:cNvGraphicFramePr>
          <p:nvPr>
            <p:extLst>
              <p:ext uri="{D42A27DB-BD31-4B8C-83A1-F6EECF244321}">
                <p14:modId xmlns:p14="http://schemas.microsoft.com/office/powerpoint/2010/main" val="1778665104"/>
              </p:ext>
            </p:extLst>
          </p:nvPr>
        </p:nvGraphicFramePr>
        <p:xfrm>
          <a:off x="11625912" y="6797499"/>
          <a:ext cx="3243018" cy="648653"/>
        </p:xfrm>
        <a:graphic>
          <a:graphicData uri="http://schemas.openxmlformats.org/drawingml/2006/table">
            <a:tbl>
              <a:tblPr firstRow="1" bandRow="1">
                <a:tableStyleId>{073A0DAA-6AF3-43AB-8588-CEC1D06C72B9}</a:tableStyleId>
              </a:tblPr>
              <a:tblGrid>
                <a:gridCol w="3243018">
                  <a:extLst>
                    <a:ext uri="{9D8B030D-6E8A-4147-A177-3AD203B41FA5}">
                      <a16:colId xmlns:a16="http://schemas.microsoft.com/office/drawing/2014/main" val="1268677590"/>
                    </a:ext>
                  </a:extLst>
                </a:gridCol>
              </a:tblGrid>
              <a:tr h="648653">
                <a:tc>
                  <a:txBody>
                    <a:bodyPr/>
                    <a:lstStyle/>
                    <a:p>
                      <a:pPr marL="0" marR="0" lvl="0" indent="0" algn="l" defTabSz="2852837" rtl="0" eaLnBrk="1" fontAlgn="auto" latinLnBrk="0" hangingPunct="1">
                        <a:lnSpc>
                          <a:spcPct val="100000"/>
                        </a:lnSpc>
                        <a:spcBef>
                          <a:spcPts val="0"/>
                        </a:spcBef>
                        <a:spcAft>
                          <a:spcPts val="0"/>
                        </a:spcAft>
                        <a:buClrTx/>
                        <a:buSzTx/>
                        <a:buFontTx/>
                        <a:buNone/>
                        <a:tabLst/>
                        <a:defRPr/>
                      </a:pPr>
                      <a:r>
                        <a:rPr lang="en-US" sz="1800" dirty="0" smtClean="0"/>
                        <a:t>Figure 1: </a:t>
                      </a:r>
                      <a:r>
                        <a:rPr lang="en-GB" sz="1800" b="0" kern="1200" dirty="0" smtClean="0">
                          <a:solidFill>
                            <a:schemeClr val="lt1"/>
                          </a:solidFill>
                          <a:effectLst/>
                          <a:latin typeface="+mn-lt"/>
                          <a:ea typeface="+mn-ea"/>
                          <a:cs typeface="+mn-cs"/>
                        </a:rPr>
                        <a:t>File Preparation and Initial Navigation</a:t>
                      </a:r>
                    </a:p>
                  </a:txBody>
                  <a:tcPr/>
                </a:tc>
                <a:extLst>
                  <a:ext uri="{0D108BD9-81ED-4DB2-BD59-A6C34878D82A}">
                    <a16:rowId xmlns:a16="http://schemas.microsoft.com/office/drawing/2014/main" val="1422285293"/>
                  </a:ext>
                </a:extLst>
              </a:tr>
            </a:tbl>
          </a:graphicData>
        </a:graphic>
      </p:graphicFrame>
      <p:graphicFrame>
        <p:nvGraphicFramePr>
          <p:cNvPr id="30" name="Table 29"/>
          <p:cNvGraphicFramePr>
            <a:graphicFrameLocks noGrp="1"/>
          </p:cNvGraphicFramePr>
          <p:nvPr>
            <p:extLst>
              <p:ext uri="{D42A27DB-BD31-4B8C-83A1-F6EECF244321}">
                <p14:modId xmlns:p14="http://schemas.microsoft.com/office/powerpoint/2010/main" val="3508060293"/>
              </p:ext>
            </p:extLst>
          </p:nvPr>
        </p:nvGraphicFramePr>
        <p:xfrm>
          <a:off x="9762535" y="10700115"/>
          <a:ext cx="5106395" cy="373402"/>
        </p:xfrm>
        <a:graphic>
          <a:graphicData uri="http://schemas.openxmlformats.org/drawingml/2006/table">
            <a:tbl>
              <a:tblPr firstRow="1" bandRow="1">
                <a:tableStyleId>{073A0DAA-6AF3-43AB-8588-CEC1D06C72B9}</a:tableStyleId>
              </a:tblPr>
              <a:tblGrid>
                <a:gridCol w="5106395">
                  <a:extLst>
                    <a:ext uri="{9D8B030D-6E8A-4147-A177-3AD203B41FA5}">
                      <a16:colId xmlns:a16="http://schemas.microsoft.com/office/drawing/2014/main" val="1268677590"/>
                    </a:ext>
                  </a:extLst>
                </a:gridCol>
              </a:tblGrid>
              <a:tr h="373402">
                <a:tc>
                  <a:txBody>
                    <a:bodyPr/>
                    <a:lstStyle/>
                    <a:p>
                      <a:pPr marL="0" marR="0" lvl="0" indent="0" algn="l" defTabSz="2852837" rtl="0" eaLnBrk="1" fontAlgn="auto" latinLnBrk="0" hangingPunct="1">
                        <a:lnSpc>
                          <a:spcPct val="100000"/>
                        </a:lnSpc>
                        <a:spcBef>
                          <a:spcPts val="0"/>
                        </a:spcBef>
                        <a:spcAft>
                          <a:spcPts val="0"/>
                        </a:spcAft>
                        <a:buClrTx/>
                        <a:buSzTx/>
                        <a:buFontTx/>
                        <a:buNone/>
                        <a:tabLst/>
                        <a:defRPr/>
                      </a:pPr>
                      <a:r>
                        <a:rPr lang="en-US" sz="1800" dirty="0" smtClean="0"/>
                        <a:t>Figure</a:t>
                      </a:r>
                      <a:r>
                        <a:rPr lang="en-US" sz="1800" baseline="0" dirty="0" smtClean="0"/>
                        <a:t> 2: </a:t>
                      </a:r>
                      <a:r>
                        <a:rPr lang="en-GB" sz="1800" b="1" kern="1200" dirty="0" smtClean="0">
                          <a:solidFill>
                            <a:schemeClr val="lt1"/>
                          </a:solidFill>
                          <a:effectLst/>
                          <a:latin typeface="+mn-lt"/>
                          <a:ea typeface="+mn-ea"/>
                          <a:cs typeface="+mn-cs"/>
                        </a:rPr>
                        <a:t>Opening an Interface for Making Folder</a:t>
                      </a:r>
                    </a:p>
                  </a:txBody>
                  <a:tcPr/>
                </a:tc>
                <a:extLst>
                  <a:ext uri="{0D108BD9-81ED-4DB2-BD59-A6C34878D82A}">
                    <a16:rowId xmlns:a16="http://schemas.microsoft.com/office/drawing/2014/main" val="1422285293"/>
                  </a:ext>
                </a:extLst>
              </a:tr>
            </a:tbl>
          </a:graphicData>
        </a:graphic>
      </p:graphicFrame>
      <p:graphicFrame>
        <p:nvGraphicFramePr>
          <p:cNvPr id="31" name="Table 30"/>
          <p:cNvGraphicFramePr>
            <a:graphicFrameLocks noGrp="1"/>
          </p:cNvGraphicFramePr>
          <p:nvPr>
            <p:extLst>
              <p:ext uri="{D42A27DB-BD31-4B8C-83A1-F6EECF244321}">
                <p14:modId xmlns:p14="http://schemas.microsoft.com/office/powerpoint/2010/main" val="1891034112"/>
              </p:ext>
            </p:extLst>
          </p:nvPr>
        </p:nvGraphicFramePr>
        <p:xfrm>
          <a:off x="47036" y="15563541"/>
          <a:ext cx="7344361" cy="398442"/>
        </p:xfrm>
        <a:graphic>
          <a:graphicData uri="http://schemas.openxmlformats.org/drawingml/2006/table">
            <a:tbl>
              <a:tblPr firstRow="1" bandRow="1">
                <a:tableStyleId>{073A0DAA-6AF3-43AB-8588-CEC1D06C72B9}</a:tableStyleId>
              </a:tblPr>
              <a:tblGrid>
                <a:gridCol w="7344361">
                  <a:extLst>
                    <a:ext uri="{9D8B030D-6E8A-4147-A177-3AD203B41FA5}">
                      <a16:colId xmlns:a16="http://schemas.microsoft.com/office/drawing/2014/main" val="1268677590"/>
                    </a:ext>
                  </a:extLst>
                </a:gridCol>
              </a:tblGrid>
              <a:tr h="398442">
                <a:tc>
                  <a:txBody>
                    <a:bodyPr/>
                    <a:lstStyle/>
                    <a:p>
                      <a:pPr marL="0" marR="0" lvl="0" indent="0" algn="ctr" defTabSz="2852837" rtl="0" eaLnBrk="1" fontAlgn="auto" latinLnBrk="0" hangingPunct="1">
                        <a:lnSpc>
                          <a:spcPct val="100000"/>
                        </a:lnSpc>
                        <a:spcBef>
                          <a:spcPts val="0"/>
                        </a:spcBef>
                        <a:spcAft>
                          <a:spcPts val="0"/>
                        </a:spcAft>
                        <a:buClrTx/>
                        <a:buSzTx/>
                        <a:buFontTx/>
                        <a:buNone/>
                        <a:tabLst/>
                        <a:defRPr/>
                      </a:pPr>
                      <a:r>
                        <a:rPr lang="en-US" sz="1800" dirty="0" smtClean="0"/>
                        <a:t>Figure</a:t>
                      </a:r>
                      <a:r>
                        <a:rPr lang="en-US" sz="1800" baseline="0" dirty="0" smtClean="0"/>
                        <a:t> 3: </a:t>
                      </a:r>
                      <a:r>
                        <a:rPr lang="en-GB" sz="1800" b="1" kern="1200" dirty="0" smtClean="0">
                          <a:solidFill>
                            <a:schemeClr val="lt1"/>
                          </a:solidFill>
                          <a:effectLst/>
                          <a:latin typeface="+mn-lt"/>
                          <a:ea typeface="+mn-ea"/>
                          <a:cs typeface="+mn-cs"/>
                        </a:rPr>
                        <a:t>Folder Creation and System Confirmation</a:t>
                      </a:r>
                    </a:p>
                  </a:txBody>
                  <a:tcPr/>
                </a:tc>
                <a:extLst>
                  <a:ext uri="{0D108BD9-81ED-4DB2-BD59-A6C34878D82A}">
                    <a16:rowId xmlns:a16="http://schemas.microsoft.com/office/drawing/2014/main" val="1422285293"/>
                  </a:ext>
                </a:extLst>
              </a:tr>
            </a:tbl>
          </a:graphicData>
        </a:graphic>
      </p:graphicFrame>
      <p:graphicFrame>
        <p:nvGraphicFramePr>
          <p:cNvPr id="33" name="Table 32"/>
          <p:cNvGraphicFramePr>
            <a:graphicFrameLocks noGrp="1"/>
          </p:cNvGraphicFramePr>
          <p:nvPr>
            <p:extLst>
              <p:ext uri="{D42A27DB-BD31-4B8C-83A1-F6EECF244321}">
                <p14:modId xmlns:p14="http://schemas.microsoft.com/office/powerpoint/2010/main" val="828150653"/>
              </p:ext>
            </p:extLst>
          </p:nvPr>
        </p:nvGraphicFramePr>
        <p:xfrm>
          <a:off x="7391398" y="17735423"/>
          <a:ext cx="7477530" cy="398442"/>
        </p:xfrm>
        <a:graphic>
          <a:graphicData uri="http://schemas.openxmlformats.org/drawingml/2006/table">
            <a:tbl>
              <a:tblPr firstRow="1" bandRow="1">
                <a:tableStyleId>{073A0DAA-6AF3-43AB-8588-CEC1D06C72B9}</a:tableStyleId>
              </a:tblPr>
              <a:tblGrid>
                <a:gridCol w="7477530">
                  <a:extLst>
                    <a:ext uri="{9D8B030D-6E8A-4147-A177-3AD203B41FA5}">
                      <a16:colId xmlns:a16="http://schemas.microsoft.com/office/drawing/2014/main" val="1268677590"/>
                    </a:ext>
                  </a:extLst>
                </a:gridCol>
              </a:tblGrid>
              <a:tr h="398442">
                <a:tc>
                  <a:txBody>
                    <a:bodyPr/>
                    <a:lstStyle/>
                    <a:p>
                      <a:pPr marL="0" marR="0" lvl="0" indent="0" algn="ctr" defTabSz="2852837" rtl="0" eaLnBrk="1" fontAlgn="auto" latinLnBrk="0" hangingPunct="1">
                        <a:lnSpc>
                          <a:spcPct val="100000"/>
                        </a:lnSpc>
                        <a:spcBef>
                          <a:spcPts val="0"/>
                        </a:spcBef>
                        <a:spcAft>
                          <a:spcPts val="0"/>
                        </a:spcAft>
                        <a:buClrTx/>
                        <a:buSzTx/>
                        <a:buFontTx/>
                        <a:buNone/>
                        <a:tabLst/>
                        <a:defRPr/>
                      </a:pPr>
                      <a:r>
                        <a:rPr lang="en-US" sz="1800" dirty="0" smtClean="0"/>
                        <a:t>Figure</a:t>
                      </a:r>
                      <a:r>
                        <a:rPr lang="en-US" sz="1800" baseline="0" dirty="0" smtClean="0"/>
                        <a:t> 4: </a:t>
                      </a:r>
                      <a:r>
                        <a:rPr lang="en-GB" sz="1800" b="1" kern="1200" dirty="0" smtClean="0">
                          <a:solidFill>
                            <a:schemeClr val="lt1"/>
                          </a:solidFill>
                          <a:effectLst/>
                          <a:latin typeface="+mn-lt"/>
                          <a:ea typeface="+mn-ea"/>
                          <a:cs typeface="+mn-cs"/>
                        </a:rPr>
                        <a:t>Accessing the Designated Workspace</a:t>
                      </a:r>
                    </a:p>
                  </a:txBody>
                  <a:tcPr/>
                </a:tc>
                <a:extLst>
                  <a:ext uri="{0D108BD9-81ED-4DB2-BD59-A6C34878D82A}">
                    <a16:rowId xmlns:a16="http://schemas.microsoft.com/office/drawing/2014/main" val="1422285293"/>
                  </a:ext>
                </a:extLst>
              </a:tr>
            </a:tbl>
          </a:graphicData>
        </a:graphic>
      </p:graphicFrame>
      <p:graphicFrame>
        <p:nvGraphicFramePr>
          <p:cNvPr id="34" name="Table 33"/>
          <p:cNvGraphicFramePr>
            <a:graphicFrameLocks noGrp="1"/>
          </p:cNvGraphicFramePr>
          <p:nvPr>
            <p:extLst>
              <p:ext uri="{D42A27DB-BD31-4B8C-83A1-F6EECF244321}">
                <p14:modId xmlns:p14="http://schemas.microsoft.com/office/powerpoint/2010/main" val="2162752020"/>
              </p:ext>
            </p:extLst>
          </p:nvPr>
        </p:nvGraphicFramePr>
        <p:xfrm>
          <a:off x="10744199" y="20993603"/>
          <a:ext cx="4124727" cy="398442"/>
        </p:xfrm>
        <a:graphic>
          <a:graphicData uri="http://schemas.openxmlformats.org/drawingml/2006/table">
            <a:tbl>
              <a:tblPr firstRow="1" bandRow="1">
                <a:tableStyleId>{073A0DAA-6AF3-43AB-8588-CEC1D06C72B9}</a:tableStyleId>
              </a:tblPr>
              <a:tblGrid>
                <a:gridCol w="4124727">
                  <a:extLst>
                    <a:ext uri="{9D8B030D-6E8A-4147-A177-3AD203B41FA5}">
                      <a16:colId xmlns:a16="http://schemas.microsoft.com/office/drawing/2014/main" val="1268677590"/>
                    </a:ext>
                  </a:extLst>
                </a:gridCol>
              </a:tblGrid>
              <a:tr h="398442">
                <a:tc>
                  <a:txBody>
                    <a:bodyPr/>
                    <a:lstStyle/>
                    <a:p>
                      <a:pPr marL="0" marR="0" lvl="0" indent="0" algn="l" defTabSz="2852837" rtl="0" eaLnBrk="1" fontAlgn="auto" latinLnBrk="0" hangingPunct="1">
                        <a:lnSpc>
                          <a:spcPct val="100000"/>
                        </a:lnSpc>
                        <a:spcBef>
                          <a:spcPts val="0"/>
                        </a:spcBef>
                        <a:spcAft>
                          <a:spcPts val="0"/>
                        </a:spcAft>
                        <a:buClrTx/>
                        <a:buSzTx/>
                        <a:buFontTx/>
                        <a:buNone/>
                        <a:tabLst/>
                        <a:defRPr/>
                      </a:pPr>
                      <a:r>
                        <a:rPr lang="en-US" sz="1800" dirty="0" smtClean="0"/>
                        <a:t>Figure</a:t>
                      </a:r>
                      <a:r>
                        <a:rPr lang="en-US" sz="1800" baseline="0" dirty="0" smtClean="0"/>
                        <a:t> 5: </a:t>
                      </a:r>
                      <a:r>
                        <a:rPr lang="en-GB" sz="1800" b="0" kern="1200" dirty="0" smtClean="0">
                          <a:solidFill>
                            <a:schemeClr val="lt1"/>
                          </a:solidFill>
                          <a:effectLst/>
                          <a:latin typeface="+mn-lt"/>
                          <a:ea typeface="+mn-ea"/>
                          <a:cs typeface="+mn-cs"/>
                        </a:rPr>
                        <a:t>Initiating the File Upload Process</a:t>
                      </a:r>
                    </a:p>
                  </a:txBody>
                  <a:tcPr/>
                </a:tc>
                <a:extLst>
                  <a:ext uri="{0D108BD9-81ED-4DB2-BD59-A6C34878D82A}">
                    <a16:rowId xmlns:a16="http://schemas.microsoft.com/office/drawing/2014/main" val="1422285293"/>
                  </a:ext>
                </a:extLst>
              </a:tr>
            </a:tbl>
          </a:graphicData>
        </a:graphic>
      </p:graphicFrame>
      <p:graphicFrame>
        <p:nvGraphicFramePr>
          <p:cNvPr id="35" name="Table 34"/>
          <p:cNvGraphicFramePr>
            <a:graphicFrameLocks noGrp="1"/>
          </p:cNvGraphicFramePr>
          <p:nvPr>
            <p:extLst>
              <p:ext uri="{D42A27DB-BD31-4B8C-83A1-F6EECF244321}">
                <p14:modId xmlns:p14="http://schemas.microsoft.com/office/powerpoint/2010/main" val="1011051633"/>
              </p:ext>
            </p:extLst>
          </p:nvPr>
        </p:nvGraphicFramePr>
        <p:xfrm>
          <a:off x="18449927" y="7187278"/>
          <a:ext cx="5106759" cy="398442"/>
        </p:xfrm>
        <a:graphic>
          <a:graphicData uri="http://schemas.openxmlformats.org/drawingml/2006/table">
            <a:tbl>
              <a:tblPr firstRow="1" bandRow="1">
                <a:tableStyleId>{073A0DAA-6AF3-43AB-8588-CEC1D06C72B9}</a:tableStyleId>
              </a:tblPr>
              <a:tblGrid>
                <a:gridCol w="5106759">
                  <a:extLst>
                    <a:ext uri="{9D8B030D-6E8A-4147-A177-3AD203B41FA5}">
                      <a16:colId xmlns:a16="http://schemas.microsoft.com/office/drawing/2014/main" val="1268677590"/>
                    </a:ext>
                  </a:extLst>
                </a:gridCol>
              </a:tblGrid>
              <a:tr h="398442">
                <a:tc>
                  <a:txBody>
                    <a:bodyPr/>
                    <a:lstStyle/>
                    <a:p>
                      <a:pPr marL="0" marR="0" lvl="0" indent="0" algn="l" defTabSz="2852837" rtl="0" eaLnBrk="1" fontAlgn="auto" latinLnBrk="0" hangingPunct="1">
                        <a:lnSpc>
                          <a:spcPct val="100000"/>
                        </a:lnSpc>
                        <a:spcBef>
                          <a:spcPts val="0"/>
                        </a:spcBef>
                        <a:spcAft>
                          <a:spcPts val="0"/>
                        </a:spcAft>
                        <a:buClrTx/>
                        <a:buSzTx/>
                        <a:buFontTx/>
                        <a:buNone/>
                        <a:tabLst/>
                        <a:defRPr/>
                      </a:pPr>
                      <a:r>
                        <a:rPr lang="en-US" sz="1800" dirty="0" smtClean="0"/>
                        <a:t>Figure</a:t>
                      </a:r>
                      <a:r>
                        <a:rPr lang="en-US" sz="1800" baseline="0" dirty="0" smtClean="0"/>
                        <a:t> 6: </a:t>
                      </a:r>
                      <a:r>
                        <a:rPr lang="en-GB" sz="1800" b="1" kern="1200" dirty="0" smtClean="0">
                          <a:solidFill>
                            <a:schemeClr val="lt1"/>
                          </a:solidFill>
                          <a:effectLst/>
                          <a:latin typeface="+mn-lt"/>
                          <a:ea typeface="+mn-ea"/>
                          <a:cs typeface="+mn-cs"/>
                        </a:rPr>
                        <a:t>File Verification and Pre-Sharing Status</a:t>
                      </a:r>
                    </a:p>
                  </a:txBody>
                  <a:tcPr/>
                </a:tc>
                <a:extLst>
                  <a:ext uri="{0D108BD9-81ED-4DB2-BD59-A6C34878D82A}">
                    <a16:rowId xmlns:a16="http://schemas.microsoft.com/office/drawing/2014/main" val="1422285293"/>
                  </a:ext>
                </a:extLst>
              </a:tr>
            </a:tbl>
          </a:graphicData>
        </a:graphic>
      </p:graphicFrame>
      <p:graphicFrame>
        <p:nvGraphicFramePr>
          <p:cNvPr id="36" name="Table 35"/>
          <p:cNvGraphicFramePr>
            <a:graphicFrameLocks noGrp="1"/>
          </p:cNvGraphicFramePr>
          <p:nvPr>
            <p:extLst>
              <p:ext uri="{D42A27DB-BD31-4B8C-83A1-F6EECF244321}">
                <p14:modId xmlns:p14="http://schemas.microsoft.com/office/powerpoint/2010/main" val="3912100513"/>
              </p:ext>
            </p:extLst>
          </p:nvPr>
        </p:nvGraphicFramePr>
        <p:xfrm>
          <a:off x="26155648" y="10597970"/>
          <a:ext cx="4111613" cy="398442"/>
        </p:xfrm>
        <a:graphic>
          <a:graphicData uri="http://schemas.openxmlformats.org/drawingml/2006/table">
            <a:tbl>
              <a:tblPr firstRow="1" bandRow="1">
                <a:tableStyleId>{073A0DAA-6AF3-43AB-8588-CEC1D06C72B9}</a:tableStyleId>
              </a:tblPr>
              <a:tblGrid>
                <a:gridCol w="4111613">
                  <a:extLst>
                    <a:ext uri="{9D8B030D-6E8A-4147-A177-3AD203B41FA5}">
                      <a16:colId xmlns:a16="http://schemas.microsoft.com/office/drawing/2014/main" val="1268677590"/>
                    </a:ext>
                  </a:extLst>
                </a:gridCol>
              </a:tblGrid>
              <a:tr h="398442">
                <a:tc>
                  <a:txBody>
                    <a:bodyPr/>
                    <a:lstStyle/>
                    <a:p>
                      <a:pPr marL="0" marR="0" lvl="0" indent="0" algn="l" defTabSz="2852837" rtl="0" eaLnBrk="1" fontAlgn="auto" latinLnBrk="0" hangingPunct="1">
                        <a:lnSpc>
                          <a:spcPct val="100000"/>
                        </a:lnSpc>
                        <a:spcBef>
                          <a:spcPts val="0"/>
                        </a:spcBef>
                        <a:spcAft>
                          <a:spcPts val="0"/>
                        </a:spcAft>
                        <a:buClrTx/>
                        <a:buSzTx/>
                        <a:buFontTx/>
                        <a:buNone/>
                        <a:tabLst/>
                        <a:defRPr/>
                      </a:pPr>
                      <a:r>
                        <a:rPr lang="en-US" sz="1800" dirty="0" smtClean="0"/>
                        <a:t>Figure</a:t>
                      </a:r>
                      <a:r>
                        <a:rPr lang="en-US" sz="1800" baseline="0" dirty="0" smtClean="0"/>
                        <a:t> 7: </a:t>
                      </a:r>
                      <a:r>
                        <a:rPr lang="en-GB" sz="1800" b="1" kern="1200" dirty="0" smtClean="0">
                          <a:solidFill>
                            <a:schemeClr val="lt1"/>
                          </a:solidFill>
                          <a:effectLst/>
                          <a:latin typeface="+mn-lt"/>
                          <a:ea typeface="+mn-ea"/>
                          <a:cs typeface="+mn-cs"/>
                        </a:rPr>
                        <a:t>Initiating the Share Command</a:t>
                      </a:r>
                    </a:p>
                  </a:txBody>
                  <a:tcPr/>
                </a:tc>
                <a:extLst>
                  <a:ext uri="{0D108BD9-81ED-4DB2-BD59-A6C34878D82A}">
                    <a16:rowId xmlns:a16="http://schemas.microsoft.com/office/drawing/2014/main" val="1422285293"/>
                  </a:ext>
                </a:extLst>
              </a:tr>
            </a:tbl>
          </a:graphicData>
        </a:graphic>
      </p:graphicFrame>
      <p:graphicFrame>
        <p:nvGraphicFramePr>
          <p:cNvPr id="37" name="Table 36"/>
          <p:cNvGraphicFramePr>
            <a:graphicFrameLocks noGrp="1"/>
          </p:cNvGraphicFramePr>
          <p:nvPr>
            <p:extLst>
              <p:ext uri="{D42A27DB-BD31-4B8C-83A1-F6EECF244321}">
                <p14:modId xmlns:p14="http://schemas.microsoft.com/office/powerpoint/2010/main" val="3344123551"/>
              </p:ext>
            </p:extLst>
          </p:nvPr>
        </p:nvGraphicFramePr>
        <p:xfrm>
          <a:off x="26155662" y="15152551"/>
          <a:ext cx="4111613" cy="640080"/>
        </p:xfrm>
        <a:graphic>
          <a:graphicData uri="http://schemas.openxmlformats.org/drawingml/2006/table">
            <a:tbl>
              <a:tblPr firstRow="1" bandRow="1">
                <a:tableStyleId>{073A0DAA-6AF3-43AB-8588-CEC1D06C72B9}</a:tableStyleId>
              </a:tblPr>
              <a:tblGrid>
                <a:gridCol w="4111613">
                  <a:extLst>
                    <a:ext uri="{9D8B030D-6E8A-4147-A177-3AD203B41FA5}">
                      <a16:colId xmlns:a16="http://schemas.microsoft.com/office/drawing/2014/main" val="1268677590"/>
                    </a:ext>
                  </a:extLst>
                </a:gridCol>
              </a:tblGrid>
              <a:tr h="413595">
                <a:tc>
                  <a:txBody>
                    <a:bodyPr/>
                    <a:lstStyle/>
                    <a:p>
                      <a:pPr marL="0" marR="0" lvl="0" indent="0" algn="l" defTabSz="2852837" rtl="0" eaLnBrk="1" fontAlgn="auto" latinLnBrk="0" hangingPunct="1">
                        <a:lnSpc>
                          <a:spcPct val="100000"/>
                        </a:lnSpc>
                        <a:spcBef>
                          <a:spcPts val="0"/>
                        </a:spcBef>
                        <a:spcAft>
                          <a:spcPts val="0"/>
                        </a:spcAft>
                        <a:buClrTx/>
                        <a:buSzTx/>
                        <a:buFontTx/>
                        <a:buNone/>
                        <a:tabLst/>
                        <a:defRPr/>
                      </a:pPr>
                      <a:r>
                        <a:rPr lang="en-US" sz="1800" dirty="0" smtClean="0"/>
                        <a:t>Figure</a:t>
                      </a:r>
                      <a:r>
                        <a:rPr lang="en-US" sz="1800" baseline="0" dirty="0" smtClean="0"/>
                        <a:t> 8: </a:t>
                      </a:r>
                      <a:r>
                        <a:rPr lang="en-GB" sz="1800" b="1" kern="1200" dirty="0" smtClean="0">
                          <a:solidFill>
                            <a:schemeClr val="lt1"/>
                          </a:solidFill>
                          <a:effectLst/>
                          <a:latin typeface="+mn-lt"/>
                          <a:ea typeface="+mn-ea"/>
                          <a:cs typeface="+mn-cs"/>
                        </a:rPr>
                        <a:t>Configuring Permissions and Finalising Access</a:t>
                      </a:r>
                    </a:p>
                  </a:txBody>
                  <a:tcPr/>
                </a:tc>
                <a:extLst>
                  <a:ext uri="{0D108BD9-81ED-4DB2-BD59-A6C34878D82A}">
                    <a16:rowId xmlns:a16="http://schemas.microsoft.com/office/drawing/2014/main" val="1422285293"/>
                  </a:ext>
                </a:extLst>
              </a:tr>
            </a:tbl>
          </a:graphicData>
        </a:graphic>
      </p:graphicFrame>
      <p:graphicFrame>
        <p:nvGraphicFramePr>
          <p:cNvPr id="2" name="Table 1"/>
          <p:cNvGraphicFramePr>
            <a:graphicFrameLocks noGrp="1"/>
          </p:cNvGraphicFramePr>
          <p:nvPr>
            <p:extLst>
              <p:ext uri="{D42A27DB-BD31-4B8C-83A1-F6EECF244321}">
                <p14:modId xmlns:p14="http://schemas.microsoft.com/office/powerpoint/2010/main" val="1721691318"/>
              </p:ext>
            </p:extLst>
          </p:nvPr>
        </p:nvGraphicFramePr>
        <p:xfrm>
          <a:off x="23556686" y="58219"/>
          <a:ext cx="6710590" cy="1765794"/>
        </p:xfrm>
        <a:graphic>
          <a:graphicData uri="http://schemas.openxmlformats.org/drawingml/2006/table">
            <a:tbl>
              <a:tblPr firstRow="1" bandRow="1">
                <a:tableStyleId>{5C22544A-7EE6-4342-B048-85BDC9FD1C3A}</a:tableStyleId>
              </a:tblPr>
              <a:tblGrid>
                <a:gridCol w="6710590">
                  <a:extLst>
                    <a:ext uri="{9D8B030D-6E8A-4147-A177-3AD203B41FA5}">
                      <a16:colId xmlns:a16="http://schemas.microsoft.com/office/drawing/2014/main" val="2752567464"/>
                    </a:ext>
                  </a:extLst>
                </a:gridCol>
              </a:tblGrid>
              <a:tr h="1765794">
                <a:tc>
                  <a:txBody>
                    <a:bodyPr/>
                    <a:lstStyle/>
                    <a:p>
                      <a:r>
                        <a:rPr lang="en-US" sz="4000" dirty="0" smtClean="0"/>
                        <a:t>Student Name:</a:t>
                      </a:r>
                    </a:p>
                    <a:p>
                      <a:r>
                        <a:rPr lang="en-US" sz="4000" dirty="0" smtClean="0"/>
                        <a:t>Student</a:t>
                      </a:r>
                      <a:r>
                        <a:rPr lang="en-US" sz="4000" baseline="0" dirty="0" smtClean="0"/>
                        <a:t> ID:</a:t>
                      </a:r>
                      <a:endParaRPr lang="en-GB" sz="4000" dirty="0"/>
                    </a:p>
                  </a:txBody>
                  <a:tcPr/>
                </a:tc>
                <a:extLst>
                  <a:ext uri="{0D108BD9-81ED-4DB2-BD59-A6C34878D82A}">
                    <a16:rowId xmlns:a16="http://schemas.microsoft.com/office/drawing/2014/main" val="3209577211"/>
                  </a:ext>
                </a:extLst>
              </a:tr>
            </a:tbl>
          </a:graphicData>
        </a:graphic>
      </p:graphicFrame>
    </p:spTree>
    <p:extLst>
      <p:ext uri="{BB962C8B-B14F-4D97-AF65-F5344CB8AC3E}">
        <p14:creationId xmlns:p14="http://schemas.microsoft.com/office/powerpoint/2010/main" val="192420889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69</TotalTime>
  <Words>1858</Words>
  <Application>Microsoft Office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terms:created xsi:type="dcterms:W3CDTF">2025-11-23T18:38:37Z</dcterms:created>
  <dcterms:modified xsi:type="dcterms:W3CDTF">2025-11-23T19:49:46Z</dcterms:modified>
</cp:coreProperties>
</file>