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60" r:id="rId5"/>
    <p:sldId id="258" r:id="rId6"/>
    <p:sldId id="261" r:id="rId7"/>
    <p:sldId id="262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200"/>
    <a:srgbClr val="E47A06"/>
    <a:srgbClr val="FFFFFF"/>
    <a:srgbClr val="000000"/>
    <a:srgbClr val="0D0D0D"/>
    <a:srgbClr val="00A800"/>
    <a:srgbClr val="43682A"/>
    <a:srgbClr val="F38307"/>
    <a:srgbClr val="F2F2F2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76" autoAdjust="0"/>
    <p:restoredTop sz="94660"/>
  </p:normalViewPr>
  <p:slideViewPr>
    <p:cSldViewPr snapToGrid="0">
      <p:cViewPr>
        <p:scale>
          <a:sx n="70" d="100"/>
          <a:sy n="70" d="100"/>
        </p:scale>
        <p:origin x="6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4651299972440637E-2"/>
          <c:y val="0.17695065923839121"/>
          <c:w val="0.93163521161417318"/>
          <c:h val="0.76748654235442038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Pre Therapy dog interaction</c:v>
                </c:pt>
              </c:strCache>
            </c:strRef>
          </c:tx>
          <c:spPr>
            <a:solidFill>
              <a:srgbClr val="008200"/>
            </a:solidFill>
            <a:ln>
              <a:noFill/>
            </a:ln>
            <a:effectLst/>
            <a:sp3d/>
          </c:spPr>
          <c:invertIfNegative val="0"/>
          <c:cat>
            <c:strRef>
              <c:f>Sheet1!$A$2:$A$5</c:f>
              <c:strCache>
                <c:ptCount val="3"/>
                <c:pt idx="0">
                  <c:v>Positive emotion</c:v>
                </c:pt>
                <c:pt idx="2">
                  <c:v>Negative Emotion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31.71</c:v>
                </c:pt>
                <c:pt idx="2">
                  <c:v>22.66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9FD-47A1-B8EC-FC7FE1E5CFB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Post Therapy dog interaction</c:v>
                </c:pt>
              </c:strCache>
            </c:strRef>
          </c:tx>
          <c:spPr>
            <a:solidFill>
              <a:srgbClr val="E47A06"/>
            </a:solidFill>
            <a:ln>
              <a:solidFill>
                <a:srgbClr val="E47A06"/>
              </a:solidFill>
            </a:ln>
            <a:effectLst/>
            <a:sp3d>
              <a:contourClr>
                <a:srgbClr val="E47A06"/>
              </a:contourClr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Positive emotion</c:v>
                </c:pt>
                <c:pt idx="2">
                  <c:v>Negative Emotion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35.200000000000003</c:v>
                </c:pt>
                <c:pt idx="2">
                  <c:v>10.91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9FD-47A1-B8EC-FC7FE1E5CF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309000424"/>
        <c:axId val="309000096"/>
        <c:axId val="0"/>
      </c:bar3DChart>
      <c:catAx>
        <c:axId val="3090004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9000096"/>
        <c:crosses val="autoZero"/>
        <c:auto val="1"/>
        <c:lblAlgn val="ctr"/>
        <c:lblOffset val="100"/>
        <c:noMultiLvlLbl val="0"/>
      </c:catAx>
      <c:valAx>
        <c:axId val="3090000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6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90004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ayout>
        <c:manualLayout>
          <c:xMode val="edge"/>
          <c:yMode val="edge"/>
          <c:x val="3.413834385429039E-2"/>
          <c:y val="2.4902454950589899E-2"/>
          <c:w val="0.93139910017074579"/>
          <c:h val="0.1696949166669586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6.4651299972440637E-2"/>
          <c:y val="0.17695065923839121"/>
          <c:w val="0.93163521161417318"/>
          <c:h val="0.76748654235442038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Pre Therapy dog interaction</c:v>
                </c:pt>
              </c:strCache>
            </c:strRef>
          </c:tx>
          <c:spPr>
            <a:solidFill>
              <a:srgbClr val="008200"/>
            </a:solidFill>
            <a:ln>
              <a:noFill/>
            </a:ln>
            <a:effectLst/>
            <a:sp3d/>
          </c:spPr>
          <c:invertIfNegative val="0"/>
          <c:cat>
            <c:strRef>
              <c:f>Sheet1!$A$2:$A$5</c:f>
              <c:strCache>
                <c:ptCount val="3"/>
                <c:pt idx="0">
                  <c:v>Psychological Stress</c:v>
                </c:pt>
                <c:pt idx="2">
                  <c:v>Arousal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7.38</c:v>
                </c:pt>
                <c:pt idx="2">
                  <c:v>5.34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506-4684-89B1-FD2C3927731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Post Therapy dog interaction</c:v>
                </c:pt>
              </c:strCache>
            </c:strRef>
          </c:tx>
          <c:spPr>
            <a:solidFill>
              <a:srgbClr val="E47A06"/>
            </a:solidFill>
            <a:ln>
              <a:solidFill>
                <a:srgbClr val="E47A06"/>
              </a:solidFill>
            </a:ln>
            <a:effectLst/>
            <a:sp3d>
              <a:contourClr>
                <a:srgbClr val="E47A06"/>
              </a:contourClr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Psychological Stress</c:v>
                </c:pt>
                <c:pt idx="2">
                  <c:v>Arousal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1.36</c:v>
                </c:pt>
                <c:pt idx="2">
                  <c:v>10.91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506-4684-89B1-FD2C392773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309000424"/>
        <c:axId val="309000096"/>
        <c:axId val="0"/>
      </c:bar3DChart>
      <c:catAx>
        <c:axId val="3090004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9000096"/>
        <c:crosses val="autoZero"/>
        <c:auto val="1"/>
        <c:lblAlgn val="ctr"/>
        <c:lblOffset val="100"/>
        <c:noMultiLvlLbl val="0"/>
      </c:catAx>
      <c:valAx>
        <c:axId val="3090000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bg1">
                  <a:lumMod val="6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90004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1"/>
        <c:txPr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ayout>
        <c:manualLayout>
          <c:xMode val="edge"/>
          <c:yMode val="edge"/>
          <c:x val="3.413834385429039E-2"/>
          <c:y val="2.4902454950589899E-2"/>
          <c:w val="0.93139910017074579"/>
          <c:h val="0.1696949166669586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000" b="1" dirty="0">
                <a:solidFill>
                  <a:schemeClr val="tx1"/>
                </a:solidFill>
              </a:rPr>
              <a:t>Mean scores for perceived stress pre interaction between year of study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008200"/>
            </a:solidFill>
            <a:ln>
              <a:solidFill>
                <a:srgbClr val="008200"/>
              </a:solidFill>
            </a:ln>
            <a:effectLst/>
            <a:sp3d>
              <a:contourClr>
                <a:srgbClr val="008200"/>
              </a:contourClr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Level 4</c:v>
                </c:pt>
                <c:pt idx="1">
                  <c:v>Level 5</c:v>
                </c:pt>
                <c:pt idx="2">
                  <c:v>Level 6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32.950000000000003</c:v>
                </c:pt>
                <c:pt idx="1">
                  <c:v>31.63</c:v>
                </c:pt>
                <c:pt idx="2">
                  <c:v>29.42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8D-409C-9C01-6AAC4128CCA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  <a:sp3d/>
          </c:spPr>
          <c:invertIfNegative val="0"/>
          <c:cat>
            <c:strRef>
              <c:f>Sheet1!$A$2:$A$5</c:f>
              <c:strCache>
                <c:ptCount val="3"/>
                <c:pt idx="0">
                  <c:v>Level 4</c:v>
                </c:pt>
                <c:pt idx="1">
                  <c:v>Level 5</c:v>
                </c:pt>
                <c:pt idx="2">
                  <c:v>Level 6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0D8D-409C-9C01-6AAC4128CCA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  <a:sp3d/>
          </c:spPr>
          <c:invertIfNegative val="0"/>
          <c:cat>
            <c:strRef>
              <c:f>Sheet1!$A$2:$A$5</c:f>
              <c:strCache>
                <c:ptCount val="3"/>
                <c:pt idx="0">
                  <c:v>Level 4</c:v>
                </c:pt>
                <c:pt idx="1">
                  <c:v>Level 5</c:v>
                </c:pt>
                <c:pt idx="2">
                  <c:v>Level 6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0D8D-409C-9C01-6AAC4128CC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04771192"/>
        <c:axId val="204775784"/>
        <c:axId val="0"/>
      </c:bar3DChart>
      <c:catAx>
        <c:axId val="20477119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4775784"/>
        <c:crosses val="autoZero"/>
        <c:auto val="1"/>
        <c:lblAlgn val="ctr"/>
        <c:lblOffset val="100"/>
        <c:noMultiLvlLbl val="0"/>
      </c:catAx>
      <c:valAx>
        <c:axId val="20477578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477119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000" b="1" dirty="0">
                <a:solidFill>
                  <a:schemeClr val="tx1"/>
                </a:solidFill>
              </a:rPr>
              <a:t>% of dog ownership between level of study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rgbClr val="E47A06"/>
            </a:solidFill>
            <a:ln>
              <a:solidFill>
                <a:srgbClr val="E47A06"/>
              </a:solidFill>
            </a:ln>
            <a:effectLst/>
            <a:sp3d>
              <a:contourClr>
                <a:srgbClr val="E47A06"/>
              </a:contourClr>
            </a:sp3d>
          </c:spPr>
          <c:invertIfNegative val="0"/>
          <c:cat>
            <c:strRef>
              <c:f>Sheet1!$A$2:$A$5</c:f>
              <c:strCache>
                <c:ptCount val="3"/>
                <c:pt idx="0">
                  <c:v>Level 4</c:v>
                </c:pt>
                <c:pt idx="1">
                  <c:v>Level 5</c:v>
                </c:pt>
                <c:pt idx="2">
                  <c:v>Level 6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70</c:v>
                </c:pt>
                <c:pt idx="1">
                  <c:v>75</c:v>
                </c:pt>
                <c:pt idx="2">
                  <c:v>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2F6-4992-B8A9-3EE636C00DC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  <a:sp3d/>
          </c:spPr>
          <c:invertIfNegative val="0"/>
          <c:cat>
            <c:strRef>
              <c:f>Sheet1!$A$2:$A$5</c:f>
              <c:strCache>
                <c:ptCount val="3"/>
                <c:pt idx="0">
                  <c:v>Level 4</c:v>
                </c:pt>
                <c:pt idx="1">
                  <c:v>Level 5</c:v>
                </c:pt>
                <c:pt idx="2">
                  <c:v>Level 6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82F6-4992-B8A9-3EE636C00DC1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  <a:sp3d/>
          </c:spPr>
          <c:invertIfNegative val="0"/>
          <c:cat>
            <c:strRef>
              <c:f>Sheet1!$A$2:$A$5</c:f>
              <c:strCache>
                <c:ptCount val="3"/>
                <c:pt idx="0">
                  <c:v>Level 4</c:v>
                </c:pt>
                <c:pt idx="1">
                  <c:v>Level 5</c:v>
                </c:pt>
                <c:pt idx="2">
                  <c:v>Level 6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82F6-4992-B8A9-3EE636C00DC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04771192"/>
        <c:axId val="204775784"/>
        <c:axId val="0"/>
      </c:bar3DChart>
      <c:catAx>
        <c:axId val="20477119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4775784"/>
        <c:crosses val="autoZero"/>
        <c:auto val="1"/>
        <c:lblAlgn val="ctr"/>
        <c:lblOffset val="100"/>
        <c:noMultiLvlLbl val="0"/>
      </c:catAx>
      <c:valAx>
        <c:axId val="20477578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477119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15A629-F3BF-4A9C-A5BD-4FC41D56A78D}" type="doc">
      <dgm:prSet loTypeId="urn:microsoft.com/office/officeart/2005/8/layout/pyramid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9F5F59DB-3311-4FC3-B24E-634836429C00}">
      <dgm:prSet phldrT="[Text]" custT="1"/>
      <dgm:spPr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b="0" dirty="0">
              <a:effectLst/>
            </a:rPr>
            <a:t>93% Makes me happy</a:t>
          </a:r>
        </a:p>
      </dgm:t>
    </dgm:pt>
    <dgm:pt modelId="{7CB8F4CB-C0B8-40AE-A7D2-4FF94BD279D0}" type="parTrans" cxnId="{8A4A650A-BD75-4CB2-9110-80A87CCD2F03}">
      <dgm:prSet/>
      <dgm:spPr/>
      <dgm:t>
        <a:bodyPr/>
        <a:lstStyle/>
        <a:p>
          <a:endParaRPr lang="en-GB"/>
        </a:p>
      </dgm:t>
    </dgm:pt>
    <dgm:pt modelId="{BCFCDE5E-729A-48E3-9823-B5C5DABDEC0A}" type="sibTrans" cxnId="{8A4A650A-BD75-4CB2-9110-80A87CCD2F03}">
      <dgm:prSet/>
      <dgm:spPr/>
      <dgm:t>
        <a:bodyPr/>
        <a:lstStyle/>
        <a:p>
          <a:endParaRPr lang="en-GB"/>
        </a:p>
      </dgm:t>
    </dgm:pt>
    <dgm:pt modelId="{6F0CDD37-E536-4F97-9A74-A75D7C34715A}">
      <dgm:prSet phldrT="[Text]" custT="1"/>
      <dgm:spPr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b="0" dirty="0"/>
            <a:t>88% Improves their lives</a:t>
          </a:r>
        </a:p>
      </dgm:t>
    </dgm:pt>
    <dgm:pt modelId="{25E76078-EDF7-4BE5-8839-8DCEC67366B1}" type="parTrans" cxnId="{CE928410-FD3F-42D5-8393-8210C162E4CE}">
      <dgm:prSet/>
      <dgm:spPr/>
      <dgm:t>
        <a:bodyPr/>
        <a:lstStyle/>
        <a:p>
          <a:endParaRPr lang="en-GB"/>
        </a:p>
      </dgm:t>
    </dgm:pt>
    <dgm:pt modelId="{A17E2E4D-7B4D-4D21-BE82-24CE3E336E80}" type="sibTrans" cxnId="{CE928410-FD3F-42D5-8393-8210C162E4CE}">
      <dgm:prSet/>
      <dgm:spPr/>
      <dgm:t>
        <a:bodyPr/>
        <a:lstStyle/>
        <a:p>
          <a:endParaRPr lang="en-GB"/>
        </a:p>
      </dgm:t>
    </dgm:pt>
    <dgm:pt modelId="{D622E4AA-6425-4FEF-B5ED-805FF637C6DB}">
      <dgm:prSet phldrT="[Text]" custT="1"/>
      <dgm:spPr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b="0" dirty="0"/>
            <a:t>88% Privilege to own a pet</a:t>
          </a:r>
        </a:p>
      </dgm:t>
    </dgm:pt>
    <dgm:pt modelId="{55DC6445-92DF-42D9-9655-38F1A4F9FC6A}" type="parTrans" cxnId="{4867C2CD-0A2A-43FF-B773-985D48C87654}">
      <dgm:prSet/>
      <dgm:spPr/>
      <dgm:t>
        <a:bodyPr/>
        <a:lstStyle/>
        <a:p>
          <a:endParaRPr lang="en-GB"/>
        </a:p>
      </dgm:t>
    </dgm:pt>
    <dgm:pt modelId="{4C84E4DB-09DE-4557-9BE2-09852BA46C61}" type="sibTrans" cxnId="{4867C2CD-0A2A-43FF-B773-985D48C87654}">
      <dgm:prSet/>
      <dgm:spPr/>
      <dgm:t>
        <a:bodyPr/>
        <a:lstStyle/>
        <a:p>
          <a:endParaRPr lang="en-GB"/>
        </a:p>
      </dgm:t>
    </dgm:pt>
    <dgm:pt modelId="{E5095117-2F52-4C8E-BB95-E91B6E2B2ABC}">
      <dgm:prSet custT="1"/>
      <dgm:spPr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b="0" dirty="0"/>
            <a:t>80% Feel mentally healthier</a:t>
          </a:r>
        </a:p>
      </dgm:t>
    </dgm:pt>
    <dgm:pt modelId="{0DDA4D70-2252-4437-ABB2-C5F72EA27EA7}" type="parTrans" cxnId="{70578F53-B926-4D02-AAB9-63CB171D9B18}">
      <dgm:prSet/>
      <dgm:spPr/>
      <dgm:t>
        <a:bodyPr/>
        <a:lstStyle/>
        <a:p>
          <a:endParaRPr lang="en-GB"/>
        </a:p>
      </dgm:t>
    </dgm:pt>
    <dgm:pt modelId="{9D5022F0-CA91-4A2A-BB9C-05FD82DA9865}" type="sibTrans" cxnId="{70578F53-B926-4D02-AAB9-63CB171D9B18}">
      <dgm:prSet/>
      <dgm:spPr/>
      <dgm:t>
        <a:bodyPr/>
        <a:lstStyle/>
        <a:p>
          <a:endParaRPr lang="en-GB"/>
        </a:p>
      </dgm:t>
    </dgm:pt>
    <dgm:pt modelId="{F725ADA6-FB5A-4230-AA0B-71777E270091}" type="pres">
      <dgm:prSet presAssocID="{1615A629-F3BF-4A9C-A5BD-4FC41D56A78D}" presName="compositeShape" presStyleCnt="0">
        <dgm:presLayoutVars>
          <dgm:dir/>
          <dgm:resizeHandles/>
        </dgm:presLayoutVars>
      </dgm:prSet>
      <dgm:spPr/>
    </dgm:pt>
    <dgm:pt modelId="{87FA5B26-00E4-4175-8BC3-76C90FE61FB0}" type="pres">
      <dgm:prSet presAssocID="{1615A629-F3BF-4A9C-A5BD-4FC41D56A78D}" presName="pyramid" presStyleLbl="node1" presStyleIdx="0" presStyleCnt="1" custScaleX="88891" custScaleY="91261" custLinFactNeighborX="2473" custLinFactNeighborY="-3338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FBB843F0-E240-4BDB-B4D7-107A43F33830}" type="pres">
      <dgm:prSet presAssocID="{1615A629-F3BF-4A9C-A5BD-4FC41D56A78D}" presName="theList" presStyleCnt="0"/>
      <dgm:spPr/>
    </dgm:pt>
    <dgm:pt modelId="{2368D084-6FD8-4FAD-9C0B-EAAFA21162EA}" type="pres">
      <dgm:prSet presAssocID="{9F5F59DB-3311-4FC3-B24E-634836429C00}" presName="aNode" presStyleLbl="fgAcc1" presStyleIdx="0" presStyleCnt="4">
        <dgm:presLayoutVars>
          <dgm:bulletEnabled val="1"/>
        </dgm:presLayoutVars>
      </dgm:prSet>
      <dgm:spPr/>
    </dgm:pt>
    <dgm:pt modelId="{1489C188-4076-4871-80F8-CEB71296C100}" type="pres">
      <dgm:prSet presAssocID="{9F5F59DB-3311-4FC3-B24E-634836429C00}" presName="aSpace" presStyleCnt="0"/>
      <dgm:spPr/>
    </dgm:pt>
    <dgm:pt modelId="{9CC835E3-5505-4AE0-8314-CADDCED0103E}" type="pres">
      <dgm:prSet presAssocID="{6F0CDD37-E536-4F97-9A74-A75D7C34715A}" presName="aNode" presStyleLbl="fgAcc1" presStyleIdx="1" presStyleCnt="4">
        <dgm:presLayoutVars>
          <dgm:bulletEnabled val="1"/>
        </dgm:presLayoutVars>
      </dgm:prSet>
      <dgm:spPr/>
    </dgm:pt>
    <dgm:pt modelId="{72D2B67D-D218-45F9-8634-8321DDB08411}" type="pres">
      <dgm:prSet presAssocID="{6F0CDD37-E536-4F97-9A74-A75D7C34715A}" presName="aSpace" presStyleCnt="0"/>
      <dgm:spPr/>
    </dgm:pt>
    <dgm:pt modelId="{D1A73B66-5B77-4A1B-8B52-8D97AE0D0AC7}" type="pres">
      <dgm:prSet presAssocID="{D622E4AA-6425-4FEF-B5ED-805FF637C6DB}" presName="aNode" presStyleLbl="fgAcc1" presStyleIdx="2" presStyleCnt="4">
        <dgm:presLayoutVars>
          <dgm:bulletEnabled val="1"/>
        </dgm:presLayoutVars>
      </dgm:prSet>
      <dgm:spPr/>
    </dgm:pt>
    <dgm:pt modelId="{F3D7A658-9FD3-4801-82CF-E03EBDFDB27F}" type="pres">
      <dgm:prSet presAssocID="{D622E4AA-6425-4FEF-B5ED-805FF637C6DB}" presName="aSpace" presStyleCnt="0"/>
      <dgm:spPr/>
    </dgm:pt>
    <dgm:pt modelId="{2AC96A18-B8B0-414F-AECE-B0C6D00467D7}" type="pres">
      <dgm:prSet presAssocID="{E5095117-2F52-4C8E-BB95-E91B6E2B2ABC}" presName="aNode" presStyleLbl="fgAcc1" presStyleIdx="3" presStyleCnt="4">
        <dgm:presLayoutVars>
          <dgm:bulletEnabled val="1"/>
        </dgm:presLayoutVars>
      </dgm:prSet>
      <dgm:spPr/>
    </dgm:pt>
    <dgm:pt modelId="{7DC8B2FE-0BEB-4BCA-9762-E60340748544}" type="pres">
      <dgm:prSet presAssocID="{E5095117-2F52-4C8E-BB95-E91B6E2B2ABC}" presName="aSpace" presStyleCnt="0"/>
      <dgm:spPr/>
    </dgm:pt>
  </dgm:ptLst>
  <dgm:cxnLst>
    <dgm:cxn modelId="{8A4A650A-BD75-4CB2-9110-80A87CCD2F03}" srcId="{1615A629-F3BF-4A9C-A5BD-4FC41D56A78D}" destId="{9F5F59DB-3311-4FC3-B24E-634836429C00}" srcOrd="0" destOrd="0" parTransId="{7CB8F4CB-C0B8-40AE-A7D2-4FF94BD279D0}" sibTransId="{BCFCDE5E-729A-48E3-9823-B5C5DABDEC0A}"/>
    <dgm:cxn modelId="{CE928410-FD3F-42D5-8393-8210C162E4CE}" srcId="{1615A629-F3BF-4A9C-A5BD-4FC41D56A78D}" destId="{6F0CDD37-E536-4F97-9A74-A75D7C34715A}" srcOrd="1" destOrd="0" parTransId="{25E76078-EDF7-4BE5-8839-8DCEC67366B1}" sibTransId="{A17E2E4D-7B4D-4D21-BE82-24CE3E336E80}"/>
    <dgm:cxn modelId="{3FFFDB5C-2BF0-401A-BFFF-8C69B2AE0493}" type="presOf" srcId="{1615A629-F3BF-4A9C-A5BD-4FC41D56A78D}" destId="{F725ADA6-FB5A-4230-AA0B-71777E270091}" srcOrd="0" destOrd="0" presId="urn:microsoft.com/office/officeart/2005/8/layout/pyramid2"/>
    <dgm:cxn modelId="{70578F53-B926-4D02-AAB9-63CB171D9B18}" srcId="{1615A629-F3BF-4A9C-A5BD-4FC41D56A78D}" destId="{E5095117-2F52-4C8E-BB95-E91B6E2B2ABC}" srcOrd="3" destOrd="0" parTransId="{0DDA4D70-2252-4437-ABB2-C5F72EA27EA7}" sibTransId="{9D5022F0-CA91-4A2A-BB9C-05FD82DA9865}"/>
    <dgm:cxn modelId="{F9720C82-A079-42E3-AD22-DB85C0DEE078}" type="presOf" srcId="{6F0CDD37-E536-4F97-9A74-A75D7C34715A}" destId="{9CC835E3-5505-4AE0-8314-CADDCED0103E}" srcOrd="0" destOrd="0" presId="urn:microsoft.com/office/officeart/2005/8/layout/pyramid2"/>
    <dgm:cxn modelId="{5D4CAF83-5A67-4A01-BACA-A4F91EA4CF3F}" type="presOf" srcId="{E5095117-2F52-4C8E-BB95-E91B6E2B2ABC}" destId="{2AC96A18-B8B0-414F-AECE-B0C6D00467D7}" srcOrd="0" destOrd="0" presId="urn:microsoft.com/office/officeart/2005/8/layout/pyramid2"/>
    <dgm:cxn modelId="{13585789-897F-4F96-8E91-769D0183BA39}" type="presOf" srcId="{9F5F59DB-3311-4FC3-B24E-634836429C00}" destId="{2368D084-6FD8-4FAD-9C0B-EAAFA21162EA}" srcOrd="0" destOrd="0" presId="urn:microsoft.com/office/officeart/2005/8/layout/pyramid2"/>
    <dgm:cxn modelId="{B0358AC1-3D86-4BC0-AB17-ACDC0DF7F0AE}" type="presOf" srcId="{D622E4AA-6425-4FEF-B5ED-805FF637C6DB}" destId="{D1A73B66-5B77-4A1B-8B52-8D97AE0D0AC7}" srcOrd="0" destOrd="0" presId="urn:microsoft.com/office/officeart/2005/8/layout/pyramid2"/>
    <dgm:cxn modelId="{4867C2CD-0A2A-43FF-B773-985D48C87654}" srcId="{1615A629-F3BF-4A9C-A5BD-4FC41D56A78D}" destId="{D622E4AA-6425-4FEF-B5ED-805FF637C6DB}" srcOrd="2" destOrd="0" parTransId="{55DC6445-92DF-42D9-9655-38F1A4F9FC6A}" sibTransId="{4C84E4DB-09DE-4557-9BE2-09852BA46C61}"/>
    <dgm:cxn modelId="{2B7C751F-1468-4173-A373-2903E739B896}" type="presParOf" srcId="{F725ADA6-FB5A-4230-AA0B-71777E270091}" destId="{87FA5B26-00E4-4175-8BC3-76C90FE61FB0}" srcOrd="0" destOrd="0" presId="urn:microsoft.com/office/officeart/2005/8/layout/pyramid2"/>
    <dgm:cxn modelId="{40863226-22D1-418B-B783-62F2C59A084E}" type="presParOf" srcId="{F725ADA6-FB5A-4230-AA0B-71777E270091}" destId="{FBB843F0-E240-4BDB-B4D7-107A43F33830}" srcOrd="1" destOrd="0" presId="urn:microsoft.com/office/officeart/2005/8/layout/pyramid2"/>
    <dgm:cxn modelId="{815E9DAB-FD6B-4B02-81A8-2409E853998D}" type="presParOf" srcId="{FBB843F0-E240-4BDB-B4D7-107A43F33830}" destId="{2368D084-6FD8-4FAD-9C0B-EAAFA21162EA}" srcOrd="0" destOrd="0" presId="urn:microsoft.com/office/officeart/2005/8/layout/pyramid2"/>
    <dgm:cxn modelId="{2F0EA0CF-B069-4B89-A62E-137B86FB69DB}" type="presParOf" srcId="{FBB843F0-E240-4BDB-B4D7-107A43F33830}" destId="{1489C188-4076-4871-80F8-CEB71296C100}" srcOrd="1" destOrd="0" presId="urn:microsoft.com/office/officeart/2005/8/layout/pyramid2"/>
    <dgm:cxn modelId="{2FADA1FC-565A-4D09-997F-0A5BA019652A}" type="presParOf" srcId="{FBB843F0-E240-4BDB-B4D7-107A43F33830}" destId="{9CC835E3-5505-4AE0-8314-CADDCED0103E}" srcOrd="2" destOrd="0" presId="urn:microsoft.com/office/officeart/2005/8/layout/pyramid2"/>
    <dgm:cxn modelId="{A93147F9-788A-43F7-A1F0-17894434BE77}" type="presParOf" srcId="{FBB843F0-E240-4BDB-B4D7-107A43F33830}" destId="{72D2B67D-D218-45F9-8634-8321DDB08411}" srcOrd="3" destOrd="0" presId="urn:microsoft.com/office/officeart/2005/8/layout/pyramid2"/>
    <dgm:cxn modelId="{6477EA33-F327-406D-AB05-E749FCD1C60B}" type="presParOf" srcId="{FBB843F0-E240-4BDB-B4D7-107A43F33830}" destId="{D1A73B66-5B77-4A1B-8B52-8D97AE0D0AC7}" srcOrd="4" destOrd="0" presId="urn:microsoft.com/office/officeart/2005/8/layout/pyramid2"/>
    <dgm:cxn modelId="{8EE0B659-ECA6-44AF-9395-B8798D00E793}" type="presParOf" srcId="{FBB843F0-E240-4BDB-B4D7-107A43F33830}" destId="{F3D7A658-9FD3-4801-82CF-E03EBDFDB27F}" srcOrd="5" destOrd="0" presId="urn:microsoft.com/office/officeart/2005/8/layout/pyramid2"/>
    <dgm:cxn modelId="{5BE5CB82-2EC1-47D5-950C-2A6CBFE5C9C8}" type="presParOf" srcId="{FBB843F0-E240-4BDB-B4D7-107A43F33830}" destId="{2AC96A18-B8B0-414F-AECE-B0C6D00467D7}" srcOrd="6" destOrd="0" presId="urn:microsoft.com/office/officeart/2005/8/layout/pyramid2"/>
    <dgm:cxn modelId="{698006C3-E638-4465-904B-237A3DF713AD}" type="presParOf" srcId="{FBB843F0-E240-4BDB-B4D7-107A43F33830}" destId="{7DC8B2FE-0BEB-4BCA-9762-E60340748544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E4BFA0-3611-4C7C-B166-E3482541113D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8295BC-3A4F-4683-A045-4110CFE525AC}">
      <dgm:prSet phldrT="[Text]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Positive Emotional  Experiences Higher Academic Engagement </a:t>
          </a:r>
        </a:p>
      </dgm:t>
    </dgm:pt>
    <dgm:pt modelId="{C4E9B8EF-F835-4C5E-A503-5E3CE5FDF661}" type="parTrans" cxnId="{A948F4CA-9A10-486B-8531-0FE32F8C6162}">
      <dgm:prSet/>
      <dgm:spPr/>
      <dgm:t>
        <a:bodyPr/>
        <a:lstStyle/>
        <a:p>
          <a:endParaRPr lang="en-GB"/>
        </a:p>
      </dgm:t>
    </dgm:pt>
    <dgm:pt modelId="{BBD0A196-4B6E-494A-9AC8-BE194189F4E9}" type="sibTrans" cxnId="{A948F4CA-9A10-486B-8531-0FE32F8C6162}">
      <dgm:prSet/>
      <dgm:spPr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/>
        </a:p>
      </dgm:t>
    </dgm:pt>
    <dgm:pt modelId="{D33C9EA7-3D95-4B80-B6CC-5AD274B11E12}">
      <dgm:prSet phldrT="[Text]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Increased Arousal Increased Learning Ability</a:t>
          </a:r>
        </a:p>
      </dgm:t>
    </dgm:pt>
    <dgm:pt modelId="{385D5283-3714-47FC-9282-8C4F198F36D1}" type="parTrans" cxnId="{FCE070B2-FB87-4093-AA6B-61F70C81B709}">
      <dgm:prSet/>
      <dgm:spPr/>
      <dgm:t>
        <a:bodyPr/>
        <a:lstStyle/>
        <a:p>
          <a:endParaRPr lang="en-GB"/>
        </a:p>
      </dgm:t>
    </dgm:pt>
    <dgm:pt modelId="{6CC6BC6D-D8A0-4C5C-8A16-2F37856FF280}" type="sibTrans" cxnId="{FCE070B2-FB87-4093-AA6B-61F70C81B709}">
      <dgm:prSet/>
      <dgm:spPr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/>
        </a:p>
      </dgm:t>
    </dgm:pt>
    <dgm:pt modelId="{E3090F26-CF95-4F07-AA4B-1185B408D932}">
      <dgm:prSet phldrT="[Text]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High Perceived Stress Low Academic Achievement </a:t>
          </a:r>
        </a:p>
      </dgm:t>
    </dgm:pt>
    <dgm:pt modelId="{990E8B84-2EEC-40B1-9F20-F57491E6656D}" type="parTrans" cxnId="{01268F66-E29C-48AD-98E9-300F9B2A0F39}">
      <dgm:prSet/>
      <dgm:spPr/>
      <dgm:t>
        <a:bodyPr/>
        <a:lstStyle/>
        <a:p>
          <a:endParaRPr lang="en-GB"/>
        </a:p>
      </dgm:t>
    </dgm:pt>
    <dgm:pt modelId="{5064D7CA-9A0A-43CA-A78D-15DA79C253B2}" type="sibTrans" cxnId="{01268F66-E29C-48AD-98E9-300F9B2A0F39}">
      <dgm:prSet/>
      <dgm:spPr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/>
        </a:p>
      </dgm:t>
    </dgm:pt>
    <dgm:pt modelId="{F49D806F-B002-4D57-A034-82B2D8AE9064}" type="pres">
      <dgm:prSet presAssocID="{C6E4BFA0-3611-4C7C-B166-E3482541113D}" presName="Name0" presStyleCnt="0">
        <dgm:presLayoutVars>
          <dgm:dir/>
          <dgm:resizeHandles val="exact"/>
        </dgm:presLayoutVars>
      </dgm:prSet>
      <dgm:spPr/>
    </dgm:pt>
    <dgm:pt modelId="{DCA0675F-9FE2-4C12-9888-2BDCEE05FB4D}" type="pres">
      <dgm:prSet presAssocID="{D48295BC-3A4F-4683-A045-4110CFE525AC}" presName="node" presStyleLbl="node1" presStyleIdx="0" presStyleCnt="3" custScaleX="121000" custScaleY="121000">
        <dgm:presLayoutVars>
          <dgm:bulletEnabled val="1"/>
        </dgm:presLayoutVars>
      </dgm:prSet>
      <dgm:spPr/>
    </dgm:pt>
    <dgm:pt modelId="{63FB8885-4F6D-47EB-8DF9-BDB07B684E66}" type="pres">
      <dgm:prSet presAssocID="{BBD0A196-4B6E-494A-9AC8-BE194189F4E9}" presName="sibTrans" presStyleLbl="sibTrans2D1" presStyleIdx="0" presStyleCnt="3"/>
      <dgm:spPr/>
    </dgm:pt>
    <dgm:pt modelId="{E3FF585D-EA18-4725-9E9C-3A3D6FD46BE8}" type="pres">
      <dgm:prSet presAssocID="{BBD0A196-4B6E-494A-9AC8-BE194189F4E9}" presName="connectorText" presStyleLbl="sibTrans2D1" presStyleIdx="0" presStyleCnt="3"/>
      <dgm:spPr/>
    </dgm:pt>
    <dgm:pt modelId="{8960C9D5-3844-453F-9763-2B97EF85B04E}" type="pres">
      <dgm:prSet presAssocID="{D33C9EA7-3D95-4B80-B6CC-5AD274B11E12}" presName="node" presStyleLbl="node1" presStyleIdx="1" presStyleCnt="3" custScaleX="121000" custScaleY="121000">
        <dgm:presLayoutVars>
          <dgm:bulletEnabled val="1"/>
        </dgm:presLayoutVars>
      </dgm:prSet>
      <dgm:spPr/>
    </dgm:pt>
    <dgm:pt modelId="{10A694A4-D0F2-4A0D-846F-F14B5BFBF427}" type="pres">
      <dgm:prSet presAssocID="{6CC6BC6D-D8A0-4C5C-8A16-2F37856FF280}" presName="sibTrans" presStyleLbl="sibTrans2D1" presStyleIdx="1" presStyleCnt="3"/>
      <dgm:spPr/>
    </dgm:pt>
    <dgm:pt modelId="{6DF719C4-C1C6-407F-BB29-D59673E05E6C}" type="pres">
      <dgm:prSet presAssocID="{6CC6BC6D-D8A0-4C5C-8A16-2F37856FF280}" presName="connectorText" presStyleLbl="sibTrans2D1" presStyleIdx="1" presStyleCnt="3"/>
      <dgm:spPr/>
    </dgm:pt>
    <dgm:pt modelId="{C9AEEEFA-2030-4CFF-BB5D-E549A6E6F787}" type="pres">
      <dgm:prSet presAssocID="{E3090F26-CF95-4F07-AA4B-1185B408D932}" presName="node" presStyleLbl="node1" presStyleIdx="2" presStyleCnt="3" custScaleX="121000" custScaleY="121000">
        <dgm:presLayoutVars>
          <dgm:bulletEnabled val="1"/>
        </dgm:presLayoutVars>
      </dgm:prSet>
      <dgm:spPr/>
    </dgm:pt>
    <dgm:pt modelId="{BC34E393-4D4A-4E0C-86AE-0A3327BC632E}" type="pres">
      <dgm:prSet presAssocID="{5064D7CA-9A0A-43CA-A78D-15DA79C253B2}" presName="sibTrans" presStyleLbl="sibTrans2D1" presStyleIdx="2" presStyleCnt="3"/>
      <dgm:spPr/>
    </dgm:pt>
    <dgm:pt modelId="{B3005E0C-3A2E-4ECB-AD40-CFF5371CF265}" type="pres">
      <dgm:prSet presAssocID="{5064D7CA-9A0A-43CA-A78D-15DA79C253B2}" presName="connectorText" presStyleLbl="sibTrans2D1" presStyleIdx="2" presStyleCnt="3"/>
      <dgm:spPr/>
    </dgm:pt>
  </dgm:ptLst>
  <dgm:cxnLst>
    <dgm:cxn modelId="{7F34DC36-4B1D-45CD-9820-4A66BF4851B5}" type="presOf" srcId="{6CC6BC6D-D8A0-4C5C-8A16-2F37856FF280}" destId="{10A694A4-D0F2-4A0D-846F-F14B5BFBF427}" srcOrd="0" destOrd="0" presId="urn:microsoft.com/office/officeart/2005/8/layout/cycle7"/>
    <dgm:cxn modelId="{BB76C942-3DE8-4E3B-AC88-BD0833FBE25B}" type="presOf" srcId="{D48295BC-3A4F-4683-A045-4110CFE525AC}" destId="{DCA0675F-9FE2-4C12-9888-2BDCEE05FB4D}" srcOrd="0" destOrd="0" presId="urn:microsoft.com/office/officeart/2005/8/layout/cycle7"/>
    <dgm:cxn modelId="{866E1C64-A622-4A00-918A-9193A9C70169}" type="presOf" srcId="{C6E4BFA0-3611-4C7C-B166-E3482541113D}" destId="{F49D806F-B002-4D57-A034-82B2D8AE9064}" srcOrd="0" destOrd="0" presId="urn:microsoft.com/office/officeart/2005/8/layout/cycle7"/>
    <dgm:cxn modelId="{01268F66-E29C-48AD-98E9-300F9B2A0F39}" srcId="{C6E4BFA0-3611-4C7C-B166-E3482541113D}" destId="{E3090F26-CF95-4F07-AA4B-1185B408D932}" srcOrd="2" destOrd="0" parTransId="{990E8B84-2EEC-40B1-9F20-F57491E6656D}" sibTransId="{5064D7CA-9A0A-43CA-A78D-15DA79C253B2}"/>
    <dgm:cxn modelId="{CA85146F-4E74-4E38-B3B3-E1B66FA863DC}" type="presOf" srcId="{5064D7CA-9A0A-43CA-A78D-15DA79C253B2}" destId="{B3005E0C-3A2E-4ECB-AD40-CFF5371CF265}" srcOrd="1" destOrd="0" presId="urn:microsoft.com/office/officeart/2005/8/layout/cycle7"/>
    <dgm:cxn modelId="{61319A7E-D116-44A1-93E7-92F1F9434A30}" type="presOf" srcId="{BBD0A196-4B6E-494A-9AC8-BE194189F4E9}" destId="{63FB8885-4F6D-47EB-8DF9-BDB07B684E66}" srcOrd="0" destOrd="0" presId="urn:microsoft.com/office/officeart/2005/8/layout/cycle7"/>
    <dgm:cxn modelId="{C8F98291-250C-45B2-A707-A8D77FA078C1}" type="presOf" srcId="{6CC6BC6D-D8A0-4C5C-8A16-2F37856FF280}" destId="{6DF719C4-C1C6-407F-BB29-D59673E05E6C}" srcOrd="1" destOrd="0" presId="urn:microsoft.com/office/officeart/2005/8/layout/cycle7"/>
    <dgm:cxn modelId="{FCE070B2-FB87-4093-AA6B-61F70C81B709}" srcId="{C6E4BFA0-3611-4C7C-B166-E3482541113D}" destId="{D33C9EA7-3D95-4B80-B6CC-5AD274B11E12}" srcOrd="1" destOrd="0" parTransId="{385D5283-3714-47FC-9282-8C4F198F36D1}" sibTransId="{6CC6BC6D-D8A0-4C5C-8A16-2F37856FF280}"/>
    <dgm:cxn modelId="{5C5B00C2-5AD0-48CB-9F53-7DFFD72678BB}" type="presOf" srcId="{BBD0A196-4B6E-494A-9AC8-BE194189F4E9}" destId="{E3FF585D-EA18-4725-9E9C-3A3D6FD46BE8}" srcOrd="1" destOrd="0" presId="urn:microsoft.com/office/officeart/2005/8/layout/cycle7"/>
    <dgm:cxn modelId="{A948F4CA-9A10-486B-8531-0FE32F8C6162}" srcId="{C6E4BFA0-3611-4C7C-B166-E3482541113D}" destId="{D48295BC-3A4F-4683-A045-4110CFE525AC}" srcOrd="0" destOrd="0" parTransId="{C4E9B8EF-F835-4C5E-A503-5E3CE5FDF661}" sibTransId="{BBD0A196-4B6E-494A-9AC8-BE194189F4E9}"/>
    <dgm:cxn modelId="{A2C448D9-3FC3-4559-9AFC-AB4177438789}" type="presOf" srcId="{E3090F26-CF95-4F07-AA4B-1185B408D932}" destId="{C9AEEEFA-2030-4CFF-BB5D-E549A6E6F787}" srcOrd="0" destOrd="0" presId="urn:microsoft.com/office/officeart/2005/8/layout/cycle7"/>
    <dgm:cxn modelId="{9E755DE8-1254-4BB0-B68E-857108AE57BC}" type="presOf" srcId="{D33C9EA7-3D95-4B80-B6CC-5AD274B11E12}" destId="{8960C9D5-3844-453F-9763-2B97EF85B04E}" srcOrd="0" destOrd="0" presId="urn:microsoft.com/office/officeart/2005/8/layout/cycle7"/>
    <dgm:cxn modelId="{96D111F0-2303-4303-A079-22BCD7AE471F}" type="presOf" srcId="{5064D7CA-9A0A-43CA-A78D-15DA79C253B2}" destId="{BC34E393-4D4A-4E0C-86AE-0A3327BC632E}" srcOrd="0" destOrd="0" presId="urn:microsoft.com/office/officeart/2005/8/layout/cycle7"/>
    <dgm:cxn modelId="{22029FD4-9D34-4BC9-9052-59E0233D728F}" type="presParOf" srcId="{F49D806F-B002-4D57-A034-82B2D8AE9064}" destId="{DCA0675F-9FE2-4C12-9888-2BDCEE05FB4D}" srcOrd="0" destOrd="0" presId="urn:microsoft.com/office/officeart/2005/8/layout/cycle7"/>
    <dgm:cxn modelId="{E64B0DFB-DF0B-4CE9-BA41-9C39C5BE8E3F}" type="presParOf" srcId="{F49D806F-B002-4D57-A034-82B2D8AE9064}" destId="{63FB8885-4F6D-47EB-8DF9-BDB07B684E66}" srcOrd="1" destOrd="0" presId="urn:microsoft.com/office/officeart/2005/8/layout/cycle7"/>
    <dgm:cxn modelId="{7D2D7D0A-4BC4-4681-8864-43664CA41218}" type="presParOf" srcId="{63FB8885-4F6D-47EB-8DF9-BDB07B684E66}" destId="{E3FF585D-EA18-4725-9E9C-3A3D6FD46BE8}" srcOrd="0" destOrd="0" presId="urn:microsoft.com/office/officeart/2005/8/layout/cycle7"/>
    <dgm:cxn modelId="{5A6C811F-DBF0-428C-AB6A-188743847496}" type="presParOf" srcId="{F49D806F-B002-4D57-A034-82B2D8AE9064}" destId="{8960C9D5-3844-453F-9763-2B97EF85B04E}" srcOrd="2" destOrd="0" presId="urn:microsoft.com/office/officeart/2005/8/layout/cycle7"/>
    <dgm:cxn modelId="{92EBC6E0-E623-4E8F-AB1C-02B260CDDD65}" type="presParOf" srcId="{F49D806F-B002-4D57-A034-82B2D8AE9064}" destId="{10A694A4-D0F2-4A0D-846F-F14B5BFBF427}" srcOrd="3" destOrd="0" presId="urn:microsoft.com/office/officeart/2005/8/layout/cycle7"/>
    <dgm:cxn modelId="{FFB2CCD4-5FDF-4FEF-BAAE-11F0EE992F2B}" type="presParOf" srcId="{10A694A4-D0F2-4A0D-846F-F14B5BFBF427}" destId="{6DF719C4-C1C6-407F-BB29-D59673E05E6C}" srcOrd="0" destOrd="0" presId="urn:microsoft.com/office/officeart/2005/8/layout/cycle7"/>
    <dgm:cxn modelId="{470275A6-988E-4D09-9D35-57C9C431A9C3}" type="presParOf" srcId="{F49D806F-B002-4D57-A034-82B2D8AE9064}" destId="{C9AEEEFA-2030-4CFF-BB5D-E549A6E6F787}" srcOrd="4" destOrd="0" presId="urn:microsoft.com/office/officeart/2005/8/layout/cycle7"/>
    <dgm:cxn modelId="{AA5654C1-8713-423B-8F91-55508D2F1DFE}" type="presParOf" srcId="{F49D806F-B002-4D57-A034-82B2D8AE9064}" destId="{BC34E393-4D4A-4E0C-86AE-0A3327BC632E}" srcOrd="5" destOrd="0" presId="urn:microsoft.com/office/officeart/2005/8/layout/cycle7"/>
    <dgm:cxn modelId="{34B1C902-E873-43AD-85EF-CFBA729F3776}" type="presParOf" srcId="{BC34E393-4D4A-4E0C-86AE-0A3327BC632E}" destId="{B3005E0C-3A2E-4ECB-AD40-CFF5371CF265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726690-A9BB-4806-84F3-8583B0EFB145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C7724FF-6087-4748-B394-F580CA3B8C84}">
      <dgm:prSet phldrT="[Text]" custT="1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Strain university services</a:t>
          </a:r>
        </a:p>
      </dgm:t>
    </dgm:pt>
    <dgm:pt modelId="{D2A4E7A5-EC3B-4C41-BE57-2539C6A3C108}" type="parTrans" cxnId="{5BB7EAA0-5843-4923-8625-D24563BAED13}">
      <dgm:prSet/>
      <dgm:spPr/>
      <dgm:t>
        <a:bodyPr/>
        <a:lstStyle/>
        <a:p>
          <a:endParaRPr lang="en-GB"/>
        </a:p>
      </dgm:t>
    </dgm:pt>
    <dgm:pt modelId="{37046FE7-B38A-4397-BFB3-EAD8A5540ECF}" type="sibTrans" cxnId="{5BB7EAA0-5843-4923-8625-D24563BAED13}">
      <dgm:prSet/>
      <dgm:spPr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/>
        </a:p>
      </dgm:t>
    </dgm:pt>
    <dgm:pt modelId="{B1D736D3-0530-4C26-989C-3CFC045CEE96}">
      <dgm:prSet phldrT="[Text]" custT="1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Onset mental distress</a:t>
          </a:r>
        </a:p>
      </dgm:t>
    </dgm:pt>
    <dgm:pt modelId="{7DBDE5DC-834B-4220-BD4F-B3369BA7FC19}" type="parTrans" cxnId="{2483D55B-5D6B-4AB0-AB85-BF8FBA37E27F}">
      <dgm:prSet/>
      <dgm:spPr/>
      <dgm:t>
        <a:bodyPr/>
        <a:lstStyle/>
        <a:p>
          <a:endParaRPr lang="en-GB"/>
        </a:p>
      </dgm:t>
    </dgm:pt>
    <dgm:pt modelId="{CA51CE06-D936-4454-80FC-19A1DA9D0889}" type="sibTrans" cxnId="{2483D55B-5D6B-4AB0-AB85-BF8FBA37E27F}">
      <dgm:prSet/>
      <dgm:spPr/>
      <dgm:t>
        <a:bodyPr/>
        <a:lstStyle/>
        <a:p>
          <a:endParaRPr lang="en-GB"/>
        </a:p>
      </dgm:t>
    </dgm:pt>
    <dgm:pt modelId="{48E74593-AC91-4553-AA2F-D2F596F1101D}">
      <dgm:prSet phldrT="[Text]" custT="1"/>
      <dgm:spPr>
        <a:solidFill>
          <a:srgbClr val="FFFFFF"/>
        </a:solidFill>
        <a:ln w="28575"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Implement interventions   AAT</a:t>
          </a:r>
        </a:p>
      </dgm:t>
    </dgm:pt>
    <dgm:pt modelId="{8AA5A6AA-7663-44F4-9529-17ADCCED6F01}" type="parTrans" cxnId="{B892E178-1495-4501-88C4-B003CF8218CE}">
      <dgm:prSet/>
      <dgm:spPr/>
      <dgm:t>
        <a:bodyPr/>
        <a:lstStyle/>
        <a:p>
          <a:endParaRPr lang="en-GB"/>
        </a:p>
      </dgm:t>
    </dgm:pt>
    <dgm:pt modelId="{E77AC331-D94E-4A53-90C5-214B0B5E3CA9}" type="sibTrans" cxnId="{B892E178-1495-4501-88C4-B003CF8218CE}">
      <dgm:prSet/>
      <dgm:spPr/>
      <dgm:t>
        <a:bodyPr/>
        <a:lstStyle/>
        <a:p>
          <a:endParaRPr lang="en-GB"/>
        </a:p>
      </dgm:t>
    </dgm:pt>
    <dgm:pt modelId="{ED2B7460-EED4-45BB-B803-D495A9375263}">
      <dgm:prSet phldrT="[Text]" custT="1"/>
      <dgm:spPr>
        <a:solidFill>
          <a:srgbClr val="FFFFFF"/>
        </a:solidFill>
        <a:ln w="28575"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Reduce stress Increase arousal Positive emotion</a:t>
          </a:r>
        </a:p>
      </dgm:t>
    </dgm:pt>
    <dgm:pt modelId="{55EB71EB-3F74-4198-8A48-19A7BD940AC5}" type="parTrans" cxnId="{52613883-3E3E-4A86-9A9B-A7FE071F4988}">
      <dgm:prSet/>
      <dgm:spPr/>
      <dgm:t>
        <a:bodyPr/>
        <a:lstStyle/>
        <a:p>
          <a:endParaRPr lang="en-GB"/>
        </a:p>
      </dgm:t>
    </dgm:pt>
    <dgm:pt modelId="{ABFBD2D0-7C56-48FE-8574-B45E1EBBA3F0}" type="sibTrans" cxnId="{52613883-3E3E-4A86-9A9B-A7FE071F4988}">
      <dgm:prSet/>
      <dgm:spPr/>
      <dgm:t>
        <a:bodyPr/>
        <a:lstStyle/>
        <a:p>
          <a:endParaRPr lang="en-GB"/>
        </a:p>
      </dgm:t>
    </dgm:pt>
    <dgm:pt modelId="{32612D17-2CCC-4F03-82A0-71BD6BD944D8}">
      <dgm:prSet phldrT="[Text]" custT="1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Students engage academic achievement</a:t>
          </a:r>
        </a:p>
      </dgm:t>
    </dgm:pt>
    <dgm:pt modelId="{18BEB65D-D57E-497D-97E8-EFB78B2CA828}" type="parTrans" cxnId="{DDED7B7F-9B5B-4790-B7FC-25762206FBAA}">
      <dgm:prSet/>
      <dgm:spPr/>
      <dgm:t>
        <a:bodyPr/>
        <a:lstStyle/>
        <a:p>
          <a:endParaRPr lang="en-GB"/>
        </a:p>
      </dgm:t>
    </dgm:pt>
    <dgm:pt modelId="{AFD6A5A9-F019-4433-AD08-0FC07250723F}" type="sibTrans" cxnId="{DDED7B7F-9B5B-4790-B7FC-25762206FBAA}">
      <dgm:prSet/>
      <dgm:spPr/>
      <dgm:t>
        <a:bodyPr/>
        <a:lstStyle/>
        <a:p>
          <a:endParaRPr lang="en-GB"/>
        </a:p>
      </dgm:t>
    </dgm:pt>
    <dgm:pt modelId="{CE5B7186-6556-4BBF-87C4-735775DD09DD}" type="pres">
      <dgm:prSet presAssocID="{D1726690-A9BB-4806-84F3-8583B0EFB145}" presName="Name0" presStyleCnt="0">
        <dgm:presLayoutVars>
          <dgm:dir/>
          <dgm:resizeHandles val="exact"/>
        </dgm:presLayoutVars>
      </dgm:prSet>
      <dgm:spPr/>
    </dgm:pt>
    <dgm:pt modelId="{38A64CD5-290E-4CB0-9260-7913B74F207C}" type="pres">
      <dgm:prSet presAssocID="{D1726690-A9BB-4806-84F3-8583B0EFB145}" presName="cycle" presStyleCnt="0"/>
      <dgm:spPr/>
    </dgm:pt>
    <dgm:pt modelId="{76E5BA77-302B-44EC-8983-C6200826DF31}" type="pres">
      <dgm:prSet presAssocID="{6C7724FF-6087-4748-B394-F580CA3B8C84}" presName="nodeFirstNode" presStyleLbl="node1" presStyleIdx="0" presStyleCnt="5" custScaleX="110000" custScaleY="110000">
        <dgm:presLayoutVars>
          <dgm:bulletEnabled val="1"/>
        </dgm:presLayoutVars>
      </dgm:prSet>
      <dgm:spPr/>
    </dgm:pt>
    <dgm:pt modelId="{F371B79D-6F36-4CBB-98D5-484F2A1DA203}" type="pres">
      <dgm:prSet presAssocID="{37046FE7-B38A-4397-BFB3-EAD8A5540ECF}" presName="sibTransFirstNode" presStyleLbl="bgShp" presStyleIdx="0" presStyleCnt="1"/>
      <dgm:spPr/>
    </dgm:pt>
    <dgm:pt modelId="{4CEF705F-B625-4651-91AA-4959E216BE6D}" type="pres">
      <dgm:prSet presAssocID="{B1D736D3-0530-4C26-989C-3CFC045CEE96}" presName="nodeFollowingNodes" presStyleLbl="node1" presStyleIdx="1" presStyleCnt="5" custScaleX="110000" custScaleY="110000" custRadScaleRad="95838" custRadScaleInc="9249">
        <dgm:presLayoutVars>
          <dgm:bulletEnabled val="1"/>
        </dgm:presLayoutVars>
      </dgm:prSet>
      <dgm:spPr/>
    </dgm:pt>
    <dgm:pt modelId="{8A014E96-9290-4711-B8DC-D261E58FD6AF}" type="pres">
      <dgm:prSet presAssocID="{48E74593-AC91-4553-AA2F-D2F596F1101D}" presName="nodeFollowingNodes" presStyleLbl="node1" presStyleIdx="2" presStyleCnt="5" custScaleX="110000" custScaleY="110000" custRadScaleRad="104171" custRadScaleInc="-5425">
        <dgm:presLayoutVars>
          <dgm:bulletEnabled val="1"/>
        </dgm:presLayoutVars>
      </dgm:prSet>
      <dgm:spPr/>
    </dgm:pt>
    <dgm:pt modelId="{6E3EDDD7-8F73-4FE5-9C01-65AF8C53C85E}" type="pres">
      <dgm:prSet presAssocID="{ED2B7460-EED4-45BB-B803-D495A9375263}" presName="nodeFollowingNodes" presStyleLbl="node1" presStyleIdx="3" presStyleCnt="5" custScaleX="110000" custScaleY="110000" custRadScaleRad="102331" custRadScaleInc="3295">
        <dgm:presLayoutVars>
          <dgm:bulletEnabled val="1"/>
        </dgm:presLayoutVars>
      </dgm:prSet>
      <dgm:spPr/>
    </dgm:pt>
    <dgm:pt modelId="{35635408-3A18-4F3B-A87C-198A5CA84BF3}" type="pres">
      <dgm:prSet presAssocID="{32612D17-2CCC-4F03-82A0-71BD6BD944D8}" presName="nodeFollowingNodes" presStyleLbl="node1" presStyleIdx="4" presStyleCnt="5" custScaleX="110000" custScaleY="110000" custRadScaleRad="99502" custRadScaleInc="-10025">
        <dgm:presLayoutVars>
          <dgm:bulletEnabled val="1"/>
        </dgm:presLayoutVars>
      </dgm:prSet>
      <dgm:spPr/>
    </dgm:pt>
  </dgm:ptLst>
  <dgm:cxnLst>
    <dgm:cxn modelId="{47F4B214-FD22-44D9-ACA4-9495A747BF9A}" type="presOf" srcId="{32612D17-2CCC-4F03-82A0-71BD6BD944D8}" destId="{35635408-3A18-4F3B-A87C-198A5CA84BF3}" srcOrd="0" destOrd="0" presId="urn:microsoft.com/office/officeart/2005/8/layout/cycle3"/>
    <dgm:cxn modelId="{2483D55B-5D6B-4AB0-AB85-BF8FBA37E27F}" srcId="{D1726690-A9BB-4806-84F3-8583B0EFB145}" destId="{B1D736D3-0530-4C26-989C-3CFC045CEE96}" srcOrd="1" destOrd="0" parTransId="{7DBDE5DC-834B-4220-BD4F-B3369BA7FC19}" sibTransId="{CA51CE06-D936-4454-80FC-19A1DA9D0889}"/>
    <dgm:cxn modelId="{B892E178-1495-4501-88C4-B003CF8218CE}" srcId="{D1726690-A9BB-4806-84F3-8583B0EFB145}" destId="{48E74593-AC91-4553-AA2F-D2F596F1101D}" srcOrd="2" destOrd="0" parTransId="{8AA5A6AA-7663-44F4-9529-17ADCCED6F01}" sibTransId="{E77AC331-D94E-4A53-90C5-214B0B5E3CA9}"/>
    <dgm:cxn modelId="{DDED7B7F-9B5B-4790-B7FC-25762206FBAA}" srcId="{D1726690-A9BB-4806-84F3-8583B0EFB145}" destId="{32612D17-2CCC-4F03-82A0-71BD6BD944D8}" srcOrd="4" destOrd="0" parTransId="{18BEB65D-D57E-497D-97E8-EFB78B2CA828}" sibTransId="{AFD6A5A9-F019-4433-AD08-0FC07250723F}"/>
    <dgm:cxn modelId="{52613883-3E3E-4A86-9A9B-A7FE071F4988}" srcId="{D1726690-A9BB-4806-84F3-8583B0EFB145}" destId="{ED2B7460-EED4-45BB-B803-D495A9375263}" srcOrd="3" destOrd="0" parTransId="{55EB71EB-3F74-4198-8A48-19A7BD940AC5}" sibTransId="{ABFBD2D0-7C56-48FE-8574-B45E1EBBA3F0}"/>
    <dgm:cxn modelId="{487C1B90-6AE4-48EC-ABBA-8D022E18E083}" type="presOf" srcId="{ED2B7460-EED4-45BB-B803-D495A9375263}" destId="{6E3EDDD7-8F73-4FE5-9C01-65AF8C53C85E}" srcOrd="0" destOrd="0" presId="urn:microsoft.com/office/officeart/2005/8/layout/cycle3"/>
    <dgm:cxn modelId="{5BB7EAA0-5843-4923-8625-D24563BAED13}" srcId="{D1726690-A9BB-4806-84F3-8583B0EFB145}" destId="{6C7724FF-6087-4748-B394-F580CA3B8C84}" srcOrd="0" destOrd="0" parTransId="{D2A4E7A5-EC3B-4C41-BE57-2539C6A3C108}" sibTransId="{37046FE7-B38A-4397-BFB3-EAD8A5540ECF}"/>
    <dgm:cxn modelId="{79E820A2-920F-46A8-B8E7-78841FAC08AB}" type="presOf" srcId="{48E74593-AC91-4553-AA2F-D2F596F1101D}" destId="{8A014E96-9290-4711-B8DC-D261E58FD6AF}" srcOrd="0" destOrd="0" presId="urn:microsoft.com/office/officeart/2005/8/layout/cycle3"/>
    <dgm:cxn modelId="{C7E7A7A3-D248-457E-ABC9-85646EC95FD6}" type="presOf" srcId="{B1D736D3-0530-4C26-989C-3CFC045CEE96}" destId="{4CEF705F-B625-4651-91AA-4959E216BE6D}" srcOrd="0" destOrd="0" presId="urn:microsoft.com/office/officeart/2005/8/layout/cycle3"/>
    <dgm:cxn modelId="{2CA8B5CD-92CC-4B7D-8C05-D009EB2F44BC}" type="presOf" srcId="{D1726690-A9BB-4806-84F3-8583B0EFB145}" destId="{CE5B7186-6556-4BBF-87C4-735775DD09DD}" srcOrd="0" destOrd="0" presId="urn:microsoft.com/office/officeart/2005/8/layout/cycle3"/>
    <dgm:cxn modelId="{A48EAFD3-111E-4E4A-92F3-214AEDFFE4E9}" type="presOf" srcId="{37046FE7-B38A-4397-BFB3-EAD8A5540ECF}" destId="{F371B79D-6F36-4CBB-98D5-484F2A1DA203}" srcOrd="0" destOrd="0" presId="urn:microsoft.com/office/officeart/2005/8/layout/cycle3"/>
    <dgm:cxn modelId="{FB613FF9-BE50-41E6-BE28-047723ACD2D9}" type="presOf" srcId="{6C7724FF-6087-4748-B394-F580CA3B8C84}" destId="{76E5BA77-302B-44EC-8983-C6200826DF31}" srcOrd="0" destOrd="0" presId="urn:microsoft.com/office/officeart/2005/8/layout/cycle3"/>
    <dgm:cxn modelId="{CBD78A00-14F0-4079-8DF0-A8C54688E312}" type="presParOf" srcId="{CE5B7186-6556-4BBF-87C4-735775DD09DD}" destId="{38A64CD5-290E-4CB0-9260-7913B74F207C}" srcOrd="0" destOrd="0" presId="urn:microsoft.com/office/officeart/2005/8/layout/cycle3"/>
    <dgm:cxn modelId="{1F840478-33A3-4878-9B32-0ED12DDFB168}" type="presParOf" srcId="{38A64CD5-290E-4CB0-9260-7913B74F207C}" destId="{76E5BA77-302B-44EC-8983-C6200826DF31}" srcOrd="0" destOrd="0" presId="urn:microsoft.com/office/officeart/2005/8/layout/cycle3"/>
    <dgm:cxn modelId="{93853AA4-7FD6-4BA6-AEDA-15E994AB6DF5}" type="presParOf" srcId="{38A64CD5-290E-4CB0-9260-7913B74F207C}" destId="{F371B79D-6F36-4CBB-98D5-484F2A1DA203}" srcOrd="1" destOrd="0" presId="urn:microsoft.com/office/officeart/2005/8/layout/cycle3"/>
    <dgm:cxn modelId="{1265C112-C007-4C5D-8FC3-C9808B082423}" type="presParOf" srcId="{38A64CD5-290E-4CB0-9260-7913B74F207C}" destId="{4CEF705F-B625-4651-91AA-4959E216BE6D}" srcOrd="2" destOrd="0" presId="urn:microsoft.com/office/officeart/2005/8/layout/cycle3"/>
    <dgm:cxn modelId="{86008A0C-3013-4C99-997B-D53D66C04E63}" type="presParOf" srcId="{38A64CD5-290E-4CB0-9260-7913B74F207C}" destId="{8A014E96-9290-4711-B8DC-D261E58FD6AF}" srcOrd="3" destOrd="0" presId="urn:microsoft.com/office/officeart/2005/8/layout/cycle3"/>
    <dgm:cxn modelId="{6BF2FC34-D9E7-4AB9-A00D-5DD0EF6EEF8C}" type="presParOf" srcId="{38A64CD5-290E-4CB0-9260-7913B74F207C}" destId="{6E3EDDD7-8F73-4FE5-9C01-65AF8C53C85E}" srcOrd="4" destOrd="0" presId="urn:microsoft.com/office/officeart/2005/8/layout/cycle3"/>
    <dgm:cxn modelId="{113410DE-48ED-4EEA-8896-FE62612A6BEF}" type="presParOf" srcId="{38A64CD5-290E-4CB0-9260-7913B74F207C}" destId="{35635408-3A18-4F3B-A87C-198A5CA84BF3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A46EB7-4287-426B-9217-17362F120DC2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7A7DEA8-CE1F-46C3-9199-BEE672F97E29}">
      <dgm:prSet phldrT="[Text]" custT="1"/>
      <dgm:spPr/>
      <dgm:t>
        <a:bodyPr/>
        <a:lstStyle/>
        <a:p>
          <a:r>
            <a: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Examine whether a 5-minute interaction with a therapy dog will reduce stress, negative emotion &amp; increase positive emotion &amp; arousal</a:t>
          </a:r>
        </a:p>
      </dgm:t>
    </dgm:pt>
    <dgm:pt modelId="{6D1C74AA-FB32-4006-B85B-147221A2119C}" type="sibTrans" cxnId="{E79C3592-0A2C-48C7-97AD-7324D472F0D7}">
      <dgm:prSet/>
      <dgm:spPr/>
      <dgm:t>
        <a:bodyPr/>
        <a:lstStyle/>
        <a:p>
          <a:endParaRPr lang="en-GB"/>
        </a:p>
      </dgm:t>
    </dgm:pt>
    <dgm:pt modelId="{0840FAFE-F4D4-456B-A703-57AFE653859A}" type="parTrans" cxnId="{E79C3592-0A2C-48C7-97AD-7324D472F0D7}">
      <dgm:prSet/>
      <dgm:spPr/>
      <dgm:t>
        <a:bodyPr/>
        <a:lstStyle/>
        <a:p>
          <a:endParaRPr lang="en-GB"/>
        </a:p>
      </dgm:t>
    </dgm:pt>
    <dgm:pt modelId="{9D2D0135-E52A-4006-BF0C-772359ECC424}">
      <dgm:prSet phldrT="[Text]" custT="1"/>
      <dgm:spPr/>
      <dgm:t>
        <a:bodyPr/>
        <a:lstStyle/>
        <a:p>
          <a:pPr algn="ctr"/>
          <a:endParaRPr lang="en-GB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8C68909-FCC7-4460-A22D-0492524DA4BD}" type="sibTrans" cxnId="{C173AEF0-5E76-4EC1-AF4E-D69C87923246}">
      <dgm:prSet/>
      <dgm:spPr/>
      <dgm:t>
        <a:bodyPr/>
        <a:lstStyle/>
        <a:p>
          <a:endParaRPr lang="en-GB"/>
        </a:p>
      </dgm:t>
    </dgm:pt>
    <dgm:pt modelId="{CB20B383-32CC-4BA4-BD6F-C1DCD11EA9A8}" type="parTrans" cxnId="{C173AEF0-5E76-4EC1-AF4E-D69C87923246}">
      <dgm:prSet/>
      <dgm:spPr/>
      <dgm:t>
        <a:bodyPr/>
        <a:lstStyle/>
        <a:p>
          <a:endParaRPr lang="en-GB"/>
        </a:p>
      </dgm:t>
    </dgm:pt>
    <dgm:pt modelId="{8C469F7D-A912-4927-B1FA-33FEC3A737CC}" type="pres">
      <dgm:prSet presAssocID="{B3A46EB7-4287-426B-9217-17362F120DC2}" presName="compositeShape" presStyleCnt="0">
        <dgm:presLayoutVars>
          <dgm:chMax val="2"/>
          <dgm:dir/>
          <dgm:resizeHandles val="exact"/>
        </dgm:presLayoutVars>
      </dgm:prSet>
      <dgm:spPr/>
    </dgm:pt>
    <dgm:pt modelId="{7F3816C3-0023-4E81-BA85-972263C6AA80}" type="pres">
      <dgm:prSet presAssocID="{B3A46EB7-4287-426B-9217-17362F120DC2}" presName="ribbon" presStyleLbl="node1" presStyleIdx="0" presStyleCnt="1" custScaleX="231500" custLinFactNeighborX="260" custLinFactNeighborY="-4664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4EAFD480-8D92-4B48-9F49-62FE445706D8}" type="pres">
      <dgm:prSet presAssocID="{B3A46EB7-4287-426B-9217-17362F120DC2}" presName="leftArrowText" presStyleLbl="node1" presStyleIdx="0" presStyleCnt="1" custScaleX="294701" custLinFactY="38178" custLinFactNeighborX="-76078" custLinFactNeighborY="100000">
        <dgm:presLayoutVars>
          <dgm:chMax val="0"/>
          <dgm:bulletEnabled val="1"/>
        </dgm:presLayoutVars>
      </dgm:prSet>
      <dgm:spPr/>
    </dgm:pt>
    <dgm:pt modelId="{7EC983FF-9476-4880-B76E-BE673103A72B}" type="pres">
      <dgm:prSet presAssocID="{B3A46EB7-4287-426B-9217-17362F120DC2}" presName="rightArrowText" presStyleLbl="node1" presStyleIdx="0" presStyleCnt="1" custScaleX="269222" custScaleY="115501" custLinFactNeighborX="75249" custLinFactNeighborY="-1409">
        <dgm:presLayoutVars>
          <dgm:chMax val="0"/>
          <dgm:bulletEnabled val="1"/>
        </dgm:presLayoutVars>
      </dgm:prSet>
      <dgm:spPr/>
    </dgm:pt>
  </dgm:ptLst>
  <dgm:cxnLst>
    <dgm:cxn modelId="{7A88EC8F-6F1D-4158-880A-3FFAA10A376E}" type="presOf" srcId="{57A7DEA8-CE1F-46C3-9199-BEE672F97E29}" destId="{7EC983FF-9476-4880-B76E-BE673103A72B}" srcOrd="0" destOrd="0" presId="urn:microsoft.com/office/officeart/2005/8/layout/arrow6"/>
    <dgm:cxn modelId="{E79C3592-0A2C-48C7-97AD-7324D472F0D7}" srcId="{B3A46EB7-4287-426B-9217-17362F120DC2}" destId="{57A7DEA8-CE1F-46C3-9199-BEE672F97E29}" srcOrd="1" destOrd="0" parTransId="{0840FAFE-F4D4-456B-A703-57AFE653859A}" sibTransId="{6D1C74AA-FB32-4006-B85B-147221A2119C}"/>
    <dgm:cxn modelId="{9DC1E1C9-50F0-452C-8100-14CFE4BDADC8}" type="presOf" srcId="{9D2D0135-E52A-4006-BF0C-772359ECC424}" destId="{4EAFD480-8D92-4B48-9F49-62FE445706D8}" srcOrd="0" destOrd="0" presId="urn:microsoft.com/office/officeart/2005/8/layout/arrow6"/>
    <dgm:cxn modelId="{DCD899DF-311E-4218-8169-3CB08504A7D4}" type="presOf" srcId="{B3A46EB7-4287-426B-9217-17362F120DC2}" destId="{8C469F7D-A912-4927-B1FA-33FEC3A737CC}" srcOrd="0" destOrd="0" presId="urn:microsoft.com/office/officeart/2005/8/layout/arrow6"/>
    <dgm:cxn modelId="{C173AEF0-5E76-4EC1-AF4E-D69C87923246}" srcId="{B3A46EB7-4287-426B-9217-17362F120DC2}" destId="{9D2D0135-E52A-4006-BF0C-772359ECC424}" srcOrd="0" destOrd="0" parTransId="{CB20B383-32CC-4BA4-BD6F-C1DCD11EA9A8}" sibTransId="{A8C68909-FCC7-4460-A22D-0492524DA4BD}"/>
    <dgm:cxn modelId="{0B6B173F-D9B7-4BD5-9498-CAD0BEAFECA3}" type="presParOf" srcId="{8C469F7D-A912-4927-B1FA-33FEC3A737CC}" destId="{7F3816C3-0023-4E81-BA85-972263C6AA80}" srcOrd="0" destOrd="0" presId="urn:microsoft.com/office/officeart/2005/8/layout/arrow6"/>
    <dgm:cxn modelId="{D9D4AAEE-8B0E-4F74-AE48-4AD49855F74C}" type="presParOf" srcId="{8C469F7D-A912-4927-B1FA-33FEC3A737CC}" destId="{4EAFD480-8D92-4B48-9F49-62FE445706D8}" srcOrd="1" destOrd="0" presId="urn:microsoft.com/office/officeart/2005/8/layout/arrow6"/>
    <dgm:cxn modelId="{85DCE1EF-33FB-43D9-9EDA-234582238BEB}" type="presParOf" srcId="{8C469F7D-A912-4927-B1FA-33FEC3A737CC}" destId="{7EC983FF-9476-4880-B76E-BE673103A72B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F6F9E7-F9D1-4857-BF2A-407E5B64F22E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2A65158-6F36-4065-A963-07C7E89C892F}">
      <dgm:prSet phldrT="[Text]" custT="1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Research Proposal</a:t>
          </a:r>
        </a:p>
      </dgm:t>
    </dgm:pt>
    <dgm:pt modelId="{E2F32EAB-0D89-4D44-90D0-8A6358EF6C28}" type="parTrans" cxnId="{379F06DB-055C-42D0-A0A1-BB856C36BD79}">
      <dgm:prSet/>
      <dgm:spPr/>
      <dgm:t>
        <a:bodyPr/>
        <a:lstStyle/>
        <a:p>
          <a:endParaRPr lang="en-GB"/>
        </a:p>
      </dgm:t>
    </dgm:pt>
    <dgm:pt modelId="{8253768E-8967-4BF0-B15F-0D97AEFE376C}" type="sibTrans" cxnId="{379F06DB-055C-42D0-A0A1-BB856C36BD79}">
      <dgm:prSet/>
      <dgm:spPr/>
      <dgm:t>
        <a:bodyPr/>
        <a:lstStyle/>
        <a:p>
          <a:endParaRPr lang="en-GB"/>
        </a:p>
      </dgm:t>
    </dgm:pt>
    <dgm:pt modelId="{DAAFFACF-BC86-4F4E-AC2B-9297C08AF06C}">
      <dgm:prSet phldrT="[Text]" custT="1"/>
      <dgm:spPr/>
      <dgm:t>
        <a:bodyPr/>
        <a:lstStyle/>
        <a:p>
          <a:r>
            <a:rPr lang="en-GB" sz="2000" b="0" dirty="0">
              <a:effectLst/>
            </a:rPr>
            <a:t>Qualitative study - mixed design</a:t>
          </a:r>
        </a:p>
      </dgm:t>
    </dgm:pt>
    <dgm:pt modelId="{7471B077-9465-453C-8C04-519193BE374D}" type="parTrans" cxnId="{12DF8DB6-01A5-4D05-8CD3-CB5A5A5C3730}">
      <dgm:prSet/>
      <dgm:spPr/>
      <dgm:t>
        <a:bodyPr/>
        <a:lstStyle/>
        <a:p>
          <a:endParaRPr lang="en-GB"/>
        </a:p>
      </dgm:t>
    </dgm:pt>
    <dgm:pt modelId="{4F95F6AA-3D2A-4F87-A457-730352F724E1}" type="sibTrans" cxnId="{12DF8DB6-01A5-4D05-8CD3-CB5A5A5C3730}">
      <dgm:prSet/>
      <dgm:spPr/>
      <dgm:t>
        <a:bodyPr/>
        <a:lstStyle/>
        <a:p>
          <a:endParaRPr lang="en-GB"/>
        </a:p>
      </dgm:t>
    </dgm:pt>
    <dgm:pt modelId="{ECE19632-41C2-41FB-B4AF-F71A6AC29265}">
      <dgm:prSet phldrT="[Text]" custT="1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Permission to bring registered therapy dog onto campus  </a:t>
          </a:r>
        </a:p>
      </dgm:t>
    </dgm:pt>
    <dgm:pt modelId="{84A22C13-F32F-4D18-8FD7-3F3656FC9950}" type="parTrans" cxnId="{D6C15E80-9263-4A89-811C-F5C2B5537F6B}">
      <dgm:prSet/>
      <dgm:spPr/>
      <dgm:t>
        <a:bodyPr/>
        <a:lstStyle/>
        <a:p>
          <a:endParaRPr lang="en-GB"/>
        </a:p>
      </dgm:t>
    </dgm:pt>
    <dgm:pt modelId="{3A0C04A6-1FF4-49D6-AB96-7FB2434A4C9F}" type="sibTrans" cxnId="{D6C15E80-9263-4A89-811C-F5C2B5537F6B}">
      <dgm:prSet/>
      <dgm:spPr/>
      <dgm:t>
        <a:bodyPr/>
        <a:lstStyle/>
        <a:p>
          <a:endParaRPr lang="en-GB"/>
        </a:p>
      </dgm:t>
    </dgm:pt>
    <dgm:pt modelId="{D3530608-86FD-4178-B927-A87B33D2D603}">
      <dgm:prSet phldrT="[Text]"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effectLst/>
            </a:rPr>
            <a:t>5-Minute interaction with a dog</a:t>
          </a:r>
        </a:p>
      </dgm:t>
    </dgm:pt>
    <dgm:pt modelId="{844E8A52-B221-4C01-8E47-79D771DAFB01}" type="parTrans" cxnId="{E92A1E73-1A76-42D0-A5F1-8ADEFE671182}">
      <dgm:prSet/>
      <dgm:spPr/>
      <dgm:t>
        <a:bodyPr/>
        <a:lstStyle/>
        <a:p>
          <a:endParaRPr lang="en-GB"/>
        </a:p>
      </dgm:t>
    </dgm:pt>
    <dgm:pt modelId="{D420244C-74BD-4A84-91CB-CCCE7B938C46}" type="sibTrans" cxnId="{E92A1E73-1A76-42D0-A5F1-8ADEFE671182}">
      <dgm:prSet/>
      <dgm:spPr/>
      <dgm:t>
        <a:bodyPr/>
        <a:lstStyle/>
        <a:p>
          <a:endParaRPr lang="en-GB"/>
        </a:p>
      </dgm:t>
    </dgm:pt>
    <dgm:pt modelId="{9A59D969-C6B0-4E2D-9E09-3778B241E764}">
      <dgm:prSet phldrT="[Text]" custT="1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Ethical Approval Obtained</a:t>
          </a:r>
        </a:p>
      </dgm:t>
    </dgm:pt>
    <dgm:pt modelId="{3C7E943B-79D6-406D-8BE3-CF7C3E49EC07}" type="parTrans" cxnId="{00BA5144-6B8C-4320-9171-744B9D49B5FC}">
      <dgm:prSet/>
      <dgm:spPr/>
      <dgm:t>
        <a:bodyPr/>
        <a:lstStyle/>
        <a:p>
          <a:endParaRPr lang="en-GB"/>
        </a:p>
      </dgm:t>
    </dgm:pt>
    <dgm:pt modelId="{471695E7-86CF-4A88-928E-EFED8C6DCC34}" type="sibTrans" cxnId="{00BA5144-6B8C-4320-9171-744B9D49B5FC}">
      <dgm:prSet/>
      <dgm:spPr/>
      <dgm:t>
        <a:bodyPr/>
        <a:lstStyle/>
        <a:p>
          <a:endParaRPr lang="en-GB"/>
        </a:p>
      </dgm:t>
    </dgm:pt>
    <dgm:pt modelId="{CCFDB0B6-D44C-4BAE-AA0C-F3C6D36E8340}">
      <dgm:prSet phldrT="[Text]" custT="1"/>
      <dgm:spPr/>
      <dgm:t>
        <a:bodyPr/>
        <a:lstStyle/>
        <a:p>
          <a:r>
            <a:rPr lang="en-GB" sz="2000" dirty="0"/>
            <a:t>Lexington Attachment to Pets</a:t>
          </a:r>
        </a:p>
      </dgm:t>
    </dgm:pt>
    <dgm:pt modelId="{FFC35578-7001-45BE-AE6D-364ED58A1F48}" type="parTrans" cxnId="{3096A184-FFB3-4B87-BCD3-D5426B3E7F2F}">
      <dgm:prSet/>
      <dgm:spPr/>
      <dgm:t>
        <a:bodyPr/>
        <a:lstStyle/>
        <a:p>
          <a:endParaRPr lang="en-GB"/>
        </a:p>
      </dgm:t>
    </dgm:pt>
    <dgm:pt modelId="{336A4C1C-4E0A-4211-A065-F005CA8436BE}" type="sibTrans" cxnId="{3096A184-FFB3-4B87-BCD3-D5426B3E7F2F}">
      <dgm:prSet/>
      <dgm:spPr/>
      <dgm:t>
        <a:bodyPr/>
        <a:lstStyle/>
        <a:p>
          <a:endParaRPr lang="en-GB"/>
        </a:p>
      </dgm:t>
    </dgm:pt>
    <dgm:pt modelId="{16F21FA8-1029-4D5D-99D6-CACF51C59832}">
      <dgm:prSet phldrT="[Text]" custT="1"/>
      <dgm:spPr/>
      <dgm:t>
        <a:bodyPr/>
        <a:lstStyle/>
        <a:p>
          <a:r>
            <a:rPr lang="en-GB" sz="2000" b="0" dirty="0">
              <a:effectLst/>
            </a:rPr>
            <a:t>Within/between group analysis</a:t>
          </a:r>
        </a:p>
      </dgm:t>
    </dgm:pt>
    <dgm:pt modelId="{43920903-E519-41CB-B064-9FD98C7D09BF}" type="parTrans" cxnId="{EBE640CE-5B78-45B9-A07C-5518D1DD1E3D}">
      <dgm:prSet/>
      <dgm:spPr/>
      <dgm:t>
        <a:bodyPr/>
        <a:lstStyle/>
        <a:p>
          <a:endParaRPr lang="en-GB"/>
        </a:p>
      </dgm:t>
    </dgm:pt>
    <dgm:pt modelId="{79233466-AB48-47BB-8DFD-29F1F5E8D983}" type="sibTrans" cxnId="{EBE640CE-5B78-45B9-A07C-5518D1DD1E3D}">
      <dgm:prSet/>
      <dgm:spPr/>
      <dgm:t>
        <a:bodyPr/>
        <a:lstStyle/>
        <a:p>
          <a:endParaRPr lang="en-GB"/>
        </a:p>
      </dgm:t>
    </dgm:pt>
    <dgm:pt modelId="{2F38FAAC-6379-4DCA-BCF6-24B11615F7EE}">
      <dgm:prSet phldrT="[Text]" custT="1"/>
      <dgm:spPr/>
      <dgm:t>
        <a:bodyPr/>
        <a:lstStyle/>
        <a:p>
          <a:r>
            <a:rPr lang="en-GB" sz="2000" b="0" dirty="0">
              <a:effectLst/>
            </a:rPr>
            <a:t>Measure stress, arousal, emotion, pet acceptance</a:t>
          </a:r>
        </a:p>
      </dgm:t>
    </dgm:pt>
    <dgm:pt modelId="{B6829371-CCB3-4045-9CCF-3E6A63BBEB02}" type="parTrans" cxnId="{57F9067E-06DE-485E-810E-F0FFDE2903EF}">
      <dgm:prSet/>
      <dgm:spPr/>
      <dgm:t>
        <a:bodyPr/>
        <a:lstStyle/>
        <a:p>
          <a:endParaRPr lang="en-GB"/>
        </a:p>
      </dgm:t>
    </dgm:pt>
    <dgm:pt modelId="{EAC98C07-9C76-455E-8B78-96FC7EB28F35}" type="sibTrans" cxnId="{57F9067E-06DE-485E-810E-F0FFDE2903EF}">
      <dgm:prSet/>
      <dgm:spPr/>
      <dgm:t>
        <a:bodyPr/>
        <a:lstStyle/>
        <a:p>
          <a:endParaRPr lang="en-GB"/>
        </a:p>
      </dgm:t>
    </dgm:pt>
    <dgm:pt modelId="{E1833A20-F01C-4D9C-AFB5-27B21946D6F7}">
      <dgm:prSet phldrT="[Text]"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effectLst/>
            </a:rPr>
            <a:t>Exclusion criteria, allergens, fear</a:t>
          </a:r>
        </a:p>
      </dgm:t>
    </dgm:pt>
    <dgm:pt modelId="{DC24100A-38EF-4606-8C66-C54E246710D5}" type="parTrans" cxnId="{BA327CDB-AE13-4768-A59B-88F3FB06B653}">
      <dgm:prSet/>
      <dgm:spPr/>
      <dgm:t>
        <a:bodyPr/>
        <a:lstStyle/>
        <a:p>
          <a:endParaRPr lang="en-GB"/>
        </a:p>
      </dgm:t>
    </dgm:pt>
    <dgm:pt modelId="{186FF654-7150-4376-AA36-FFC305097F29}" type="sibTrans" cxnId="{BA327CDB-AE13-4768-A59B-88F3FB06B653}">
      <dgm:prSet/>
      <dgm:spPr/>
      <dgm:t>
        <a:bodyPr/>
        <a:lstStyle/>
        <a:p>
          <a:endParaRPr lang="en-GB"/>
        </a:p>
      </dgm:t>
    </dgm:pt>
    <dgm:pt modelId="{44F7B7DD-99BD-436F-A1EF-688A9343BAE7}">
      <dgm:prSet phldrT="[Text]" custT="1"/>
      <dgm:spPr/>
      <dgm:t>
        <a:bodyPr/>
        <a:lstStyle/>
        <a:p>
          <a:r>
            <a:rPr lang="en-GB" sz="2000" dirty="0"/>
            <a:t>Positive and Negative Affect Schedule</a:t>
          </a:r>
        </a:p>
      </dgm:t>
    </dgm:pt>
    <dgm:pt modelId="{22DA01B0-9A2A-43DA-BB89-EC3D7EFA201F}" type="parTrans" cxnId="{DFBD61AF-C3F2-4428-8FCD-8E690784E8AF}">
      <dgm:prSet/>
      <dgm:spPr/>
      <dgm:t>
        <a:bodyPr/>
        <a:lstStyle/>
        <a:p>
          <a:endParaRPr lang="en-GB"/>
        </a:p>
      </dgm:t>
    </dgm:pt>
    <dgm:pt modelId="{251EF4D5-0AB8-4028-9F46-A747E09FE227}" type="sibTrans" cxnId="{DFBD61AF-C3F2-4428-8FCD-8E690784E8AF}">
      <dgm:prSet/>
      <dgm:spPr/>
      <dgm:t>
        <a:bodyPr/>
        <a:lstStyle/>
        <a:p>
          <a:endParaRPr lang="en-GB"/>
        </a:p>
      </dgm:t>
    </dgm:pt>
    <dgm:pt modelId="{7BF1B4C1-EE0E-4597-A40E-06093EC79FBD}">
      <dgm:prSet phldrT="[Text]" custT="1"/>
      <dgm:spPr/>
      <dgm:t>
        <a:bodyPr/>
        <a:lstStyle/>
        <a:p>
          <a:r>
            <a:rPr lang="en-GB" sz="2000" dirty="0"/>
            <a:t>Perceived Stress Scale</a:t>
          </a:r>
        </a:p>
      </dgm:t>
    </dgm:pt>
    <dgm:pt modelId="{1E037506-13A5-4E8E-8D45-3E7C0AB2ADB1}" type="parTrans" cxnId="{15084BDF-9DD7-475F-B405-1A6305BF9E4D}">
      <dgm:prSet/>
      <dgm:spPr/>
      <dgm:t>
        <a:bodyPr/>
        <a:lstStyle/>
        <a:p>
          <a:endParaRPr lang="en-GB"/>
        </a:p>
      </dgm:t>
    </dgm:pt>
    <dgm:pt modelId="{A3DA834D-75EE-4455-BC6D-6B5240B93CFB}" type="sibTrans" cxnId="{15084BDF-9DD7-475F-B405-1A6305BF9E4D}">
      <dgm:prSet/>
      <dgm:spPr/>
      <dgm:t>
        <a:bodyPr/>
        <a:lstStyle/>
        <a:p>
          <a:endParaRPr lang="en-GB"/>
        </a:p>
      </dgm:t>
    </dgm:pt>
    <dgm:pt modelId="{761576D3-9E24-40C6-8109-A4656AEE2E45}">
      <dgm:prSet phldrT="[Text]" custT="1"/>
      <dgm:spPr/>
      <dgm:t>
        <a:bodyPr/>
        <a:lstStyle/>
        <a:p>
          <a:r>
            <a:rPr lang="en-GB" sz="2000" dirty="0"/>
            <a:t>Stress – Arousal Checklist</a:t>
          </a:r>
        </a:p>
      </dgm:t>
    </dgm:pt>
    <dgm:pt modelId="{10921D1C-8D8A-4C76-AD82-A5BED3F76F20}" type="parTrans" cxnId="{97A0CF70-E9DA-4E8B-BCAE-23B863127D49}">
      <dgm:prSet/>
      <dgm:spPr/>
      <dgm:t>
        <a:bodyPr/>
        <a:lstStyle/>
        <a:p>
          <a:endParaRPr lang="en-GB"/>
        </a:p>
      </dgm:t>
    </dgm:pt>
    <dgm:pt modelId="{8E1C1953-B722-4849-AA7C-E8E5BEECED2D}" type="sibTrans" cxnId="{97A0CF70-E9DA-4E8B-BCAE-23B863127D49}">
      <dgm:prSet/>
      <dgm:spPr/>
      <dgm:t>
        <a:bodyPr/>
        <a:lstStyle/>
        <a:p>
          <a:endParaRPr lang="en-GB"/>
        </a:p>
      </dgm:t>
    </dgm:pt>
    <dgm:pt modelId="{806FA693-B12C-4FEE-A86E-73F1F4B2CDE8}">
      <dgm:prSet phldrT="[Text]"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effectLst/>
            </a:rPr>
            <a:t>Students meet dog individually </a:t>
          </a:r>
        </a:p>
      </dgm:t>
    </dgm:pt>
    <dgm:pt modelId="{01D4B664-423F-47B2-A7CD-B12EE3283C5C}" type="parTrans" cxnId="{9D02AFCA-B260-4B22-8A58-B20C6E058992}">
      <dgm:prSet/>
      <dgm:spPr/>
      <dgm:t>
        <a:bodyPr/>
        <a:lstStyle/>
        <a:p>
          <a:endParaRPr lang="en-GB"/>
        </a:p>
      </dgm:t>
    </dgm:pt>
    <dgm:pt modelId="{52DEBAF9-F40D-428F-BA54-DBAAE2877288}" type="sibTrans" cxnId="{9D02AFCA-B260-4B22-8A58-B20C6E058992}">
      <dgm:prSet/>
      <dgm:spPr/>
      <dgm:t>
        <a:bodyPr/>
        <a:lstStyle/>
        <a:p>
          <a:endParaRPr lang="en-GB"/>
        </a:p>
      </dgm:t>
    </dgm:pt>
    <dgm:pt modelId="{C3AD2C29-5B6C-4E68-9D07-6C5229DEED0E}" type="pres">
      <dgm:prSet presAssocID="{31F6F9E7-F9D1-4857-BF2A-407E5B64F22E}" presName="rootnode" presStyleCnt="0">
        <dgm:presLayoutVars>
          <dgm:chMax/>
          <dgm:chPref/>
          <dgm:dir/>
          <dgm:animLvl val="lvl"/>
        </dgm:presLayoutVars>
      </dgm:prSet>
      <dgm:spPr/>
    </dgm:pt>
    <dgm:pt modelId="{C5DACE90-D54E-4AA5-A816-A89FB05AEE7D}" type="pres">
      <dgm:prSet presAssocID="{82A65158-6F36-4065-A963-07C7E89C892F}" presName="composite" presStyleCnt="0"/>
      <dgm:spPr/>
    </dgm:pt>
    <dgm:pt modelId="{63C05F50-4AD4-4E5A-9D0F-99C92381D388}" type="pres">
      <dgm:prSet presAssocID="{82A65158-6F36-4065-A963-07C7E89C892F}" presName="bentUpArrow1" presStyleLbl="alignImgPlace1" presStyleIdx="0" presStyleCnt="2" custScaleX="75132" custScaleY="75132" custLinFactNeighborY="-12274"/>
      <dgm:spPr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3404A71C-5DA4-4104-AE0D-9C68789EFCDE}" type="pres">
      <dgm:prSet presAssocID="{82A65158-6F36-4065-A963-07C7E89C892F}" presName="ParentText" presStyleLbl="node1" presStyleIdx="0" presStyleCnt="3" custScaleX="82645" custScaleY="82645">
        <dgm:presLayoutVars>
          <dgm:chMax val="1"/>
          <dgm:chPref val="1"/>
          <dgm:bulletEnabled val="1"/>
        </dgm:presLayoutVars>
      </dgm:prSet>
      <dgm:spPr/>
    </dgm:pt>
    <dgm:pt modelId="{A5E26CC9-D5C2-4C1D-9D03-701D076D79E4}" type="pres">
      <dgm:prSet presAssocID="{82A65158-6F36-4065-A963-07C7E89C892F}" presName="ChildText" presStyleLbl="revTx" presStyleIdx="0" presStyleCnt="3" custScaleX="224399" custScaleY="117811" custLinFactNeighborX="53138" custLinFactNeighborY="3015">
        <dgm:presLayoutVars>
          <dgm:chMax val="0"/>
          <dgm:chPref val="0"/>
          <dgm:bulletEnabled val="1"/>
        </dgm:presLayoutVars>
      </dgm:prSet>
      <dgm:spPr/>
    </dgm:pt>
    <dgm:pt modelId="{D49A3AB7-7297-48EB-A6C4-054CEB890BBA}" type="pres">
      <dgm:prSet presAssocID="{8253768E-8967-4BF0-B15F-0D97AEFE376C}" presName="sibTrans" presStyleCnt="0"/>
      <dgm:spPr/>
    </dgm:pt>
    <dgm:pt modelId="{16C98293-6EA5-42B6-ADD7-DA711851CBAE}" type="pres">
      <dgm:prSet presAssocID="{ECE19632-41C2-41FB-B4AF-F71A6AC29265}" presName="composite" presStyleCnt="0"/>
      <dgm:spPr/>
    </dgm:pt>
    <dgm:pt modelId="{DC42EBFE-6AB1-4BB0-A3FE-63C519DCC718}" type="pres">
      <dgm:prSet presAssocID="{ECE19632-41C2-41FB-B4AF-F71A6AC29265}" presName="bentUpArrow1" presStyleLbl="alignImgPlace1" presStyleIdx="1" presStyleCnt="2" custScaleX="75132" custScaleY="75132" custLinFactNeighborX="-43035" custLinFactNeighborY="-15932"/>
      <dgm:spPr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E219A4BB-EFCC-4083-AEED-01E4007BA414}" type="pres">
      <dgm:prSet presAssocID="{ECE19632-41C2-41FB-B4AF-F71A6AC29265}" presName="ParentText" presStyleLbl="node1" presStyleIdx="1" presStyleCnt="3" custScaleX="82645" custScaleY="82645" custLinFactNeighborX="-29760" custLinFactNeighborY="-1079">
        <dgm:presLayoutVars>
          <dgm:chMax val="1"/>
          <dgm:chPref val="1"/>
          <dgm:bulletEnabled val="1"/>
        </dgm:presLayoutVars>
      </dgm:prSet>
      <dgm:spPr/>
    </dgm:pt>
    <dgm:pt modelId="{1EAD9845-66C0-45E2-818F-8DFFD844ABFF}" type="pres">
      <dgm:prSet presAssocID="{ECE19632-41C2-41FB-B4AF-F71A6AC29265}" presName="ChildText" presStyleLbl="revTx" presStyleIdx="1" presStyleCnt="3" custScaleX="230939" custLinFactNeighborX="15148" custLinFactNeighborY="9541">
        <dgm:presLayoutVars>
          <dgm:chMax val="0"/>
          <dgm:chPref val="0"/>
          <dgm:bulletEnabled val="1"/>
        </dgm:presLayoutVars>
      </dgm:prSet>
      <dgm:spPr/>
    </dgm:pt>
    <dgm:pt modelId="{654F4914-4835-4B7A-9ECD-B44C097A1CCF}" type="pres">
      <dgm:prSet presAssocID="{3A0C04A6-1FF4-49D6-AB96-7FB2434A4C9F}" presName="sibTrans" presStyleCnt="0"/>
      <dgm:spPr/>
    </dgm:pt>
    <dgm:pt modelId="{1FB085E2-3DCC-491B-A0F8-9BE4571A6748}" type="pres">
      <dgm:prSet presAssocID="{9A59D969-C6B0-4E2D-9E09-3778B241E764}" presName="composite" presStyleCnt="0"/>
      <dgm:spPr/>
    </dgm:pt>
    <dgm:pt modelId="{C7CCC58C-2CF8-48CE-B58C-A195C5BA7248}" type="pres">
      <dgm:prSet presAssocID="{9A59D969-C6B0-4E2D-9E09-3778B241E764}" presName="ParentText" presStyleLbl="node1" presStyleIdx="2" presStyleCnt="3" custScaleX="82645" custScaleY="82645" custLinFactNeighborX="-60701" custLinFactNeighborY="-4707">
        <dgm:presLayoutVars>
          <dgm:chMax val="1"/>
          <dgm:chPref val="1"/>
          <dgm:bulletEnabled val="1"/>
        </dgm:presLayoutVars>
      </dgm:prSet>
      <dgm:spPr/>
    </dgm:pt>
    <dgm:pt modelId="{E1BF08C9-0A33-4A5D-9086-8E507C13BDC5}" type="pres">
      <dgm:prSet presAssocID="{9A59D969-C6B0-4E2D-9E09-3778B241E764}" presName="FinalChildText" presStyleLbl="revTx" presStyleIdx="2" presStyleCnt="3" custScaleX="230858" custScaleY="123911" custLinFactNeighborX="-24480" custLinFactNeighborY="5173">
        <dgm:presLayoutVars>
          <dgm:chMax val="0"/>
          <dgm:chPref val="0"/>
          <dgm:bulletEnabled val="1"/>
        </dgm:presLayoutVars>
      </dgm:prSet>
      <dgm:spPr/>
    </dgm:pt>
  </dgm:ptLst>
  <dgm:cxnLst>
    <dgm:cxn modelId="{C1177B07-E9D1-4151-A149-755FCB724806}" type="presOf" srcId="{2F38FAAC-6379-4DCA-BCF6-24B11615F7EE}" destId="{A5E26CC9-D5C2-4C1D-9D03-701D076D79E4}" srcOrd="0" destOrd="2" presId="urn:microsoft.com/office/officeart/2005/8/layout/StepDownProcess"/>
    <dgm:cxn modelId="{591E1815-33C9-4216-8F7C-339408EBA3FE}" type="presOf" srcId="{44F7B7DD-99BD-436F-A1EF-688A9343BAE7}" destId="{E1BF08C9-0A33-4A5D-9086-8E507C13BDC5}" srcOrd="0" destOrd="1" presId="urn:microsoft.com/office/officeart/2005/8/layout/StepDownProcess"/>
    <dgm:cxn modelId="{7FDEA521-649D-4CCD-A65D-3B3581374D87}" type="presOf" srcId="{DAAFFACF-BC86-4F4E-AC2B-9297C08AF06C}" destId="{A5E26CC9-D5C2-4C1D-9D03-701D076D79E4}" srcOrd="0" destOrd="0" presId="urn:microsoft.com/office/officeart/2005/8/layout/StepDownProcess"/>
    <dgm:cxn modelId="{2D43D523-D1D8-49D1-A7AA-656567575567}" type="presOf" srcId="{ECE19632-41C2-41FB-B4AF-F71A6AC29265}" destId="{E219A4BB-EFCC-4083-AEED-01E4007BA414}" srcOrd="0" destOrd="0" presId="urn:microsoft.com/office/officeart/2005/8/layout/StepDownProcess"/>
    <dgm:cxn modelId="{B75B8D61-C165-41BE-91B8-5E2E1AFB8740}" type="presOf" srcId="{16F21FA8-1029-4D5D-99D6-CACF51C59832}" destId="{A5E26CC9-D5C2-4C1D-9D03-701D076D79E4}" srcOrd="0" destOrd="1" presId="urn:microsoft.com/office/officeart/2005/8/layout/StepDownProcess"/>
    <dgm:cxn modelId="{00BA5144-6B8C-4320-9171-744B9D49B5FC}" srcId="{31F6F9E7-F9D1-4857-BF2A-407E5B64F22E}" destId="{9A59D969-C6B0-4E2D-9E09-3778B241E764}" srcOrd="2" destOrd="0" parTransId="{3C7E943B-79D6-406D-8BE3-CF7C3E49EC07}" sibTransId="{471695E7-86CF-4A88-928E-EFED8C6DCC34}"/>
    <dgm:cxn modelId="{97A0CF70-E9DA-4E8B-BCAE-23B863127D49}" srcId="{9A59D969-C6B0-4E2D-9E09-3778B241E764}" destId="{761576D3-9E24-40C6-8109-A4656AEE2E45}" srcOrd="3" destOrd="0" parTransId="{10921D1C-8D8A-4C76-AD82-A5BED3F76F20}" sibTransId="{8E1C1953-B722-4849-AA7C-E8E5BEECED2D}"/>
    <dgm:cxn modelId="{E92A1E73-1A76-42D0-A5F1-8ADEFE671182}" srcId="{ECE19632-41C2-41FB-B4AF-F71A6AC29265}" destId="{D3530608-86FD-4178-B927-A87B33D2D603}" srcOrd="0" destOrd="0" parTransId="{844E8A52-B221-4C01-8E47-79D771DAFB01}" sibTransId="{D420244C-74BD-4A84-91CB-CCCE7B938C46}"/>
    <dgm:cxn modelId="{F3C93D59-92E9-4913-8B6D-43882173566A}" type="presOf" srcId="{806FA693-B12C-4FEE-A86E-73F1F4B2CDE8}" destId="{1EAD9845-66C0-45E2-818F-8DFFD844ABFF}" srcOrd="0" destOrd="2" presId="urn:microsoft.com/office/officeart/2005/8/layout/StepDownProcess"/>
    <dgm:cxn modelId="{F1A8A07A-2F49-47C3-8AF5-28426906A4D5}" type="presOf" srcId="{D3530608-86FD-4178-B927-A87B33D2D603}" destId="{1EAD9845-66C0-45E2-818F-8DFFD844ABFF}" srcOrd="0" destOrd="0" presId="urn:microsoft.com/office/officeart/2005/8/layout/StepDownProcess"/>
    <dgm:cxn modelId="{57F9067E-06DE-485E-810E-F0FFDE2903EF}" srcId="{82A65158-6F36-4065-A963-07C7E89C892F}" destId="{2F38FAAC-6379-4DCA-BCF6-24B11615F7EE}" srcOrd="2" destOrd="0" parTransId="{B6829371-CCB3-4045-9CCF-3E6A63BBEB02}" sibTransId="{EAC98C07-9C76-455E-8B78-96FC7EB28F35}"/>
    <dgm:cxn modelId="{D6C15E80-9263-4A89-811C-F5C2B5537F6B}" srcId="{31F6F9E7-F9D1-4857-BF2A-407E5B64F22E}" destId="{ECE19632-41C2-41FB-B4AF-F71A6AC29265}" srcOrd="1" destOrd="0" parTransId="{84A22C13-F32F-4D18-8FD7-3F3656FC9950}" sibTransId="{3A0C04A6-1FF4-49D6-AB96-7FB2434A4C9F}"/>
    <dgm:cxn modelId="{3096A184-FFB3-4B87-BCD3-D5426B3E7F2F}" srcId="{9A59D969-C6B0-4E2D-9E09-3778B241E764}" destId="{CCFDB0B6-D44C-4BAE-AA0C-F3C6D36E8340}" srcOrd="0" destOrd="0" parTransId="{FFC35578-7001-45BE-AE6D-364ED58A1F48}" sibTransId="{336A4C1C-4E0A-4211-A065-F005CA8436BE}"/>
    <dgm:cxn modelId="{55AE758E-949E-4ED2-84EE-97A49FE33F9C}" type="presOf" srcId="{82A65158-6F36-4065-A963-07C7E89C892F}" destId="{3404A71C-5DA4-4104-AE0D-9C68789EFCDE}" srcOrd="0" destOrd="0" presId="urn:microsoft.com/office/officeart/2005/8/layout/StepDownProcess"/>
    <dgm:cxn modelId="{B07A2C9E-E057-4041-BF00-418491CA8E57}" type="presOf" srcId="{9A59D969-C6B0-4E2D-9E09-3778B241E764}" destId="{C7CCC58C-2CF8-48CE-B58C-A195C5BA7248}" srcOrd="0" destOrd="0" presId="urn:microsoft.com/office/officeart/2005/8/layout/StepDownProcess"/>
    <dgm:cxn modelId="{0B906BAE-24AD-42E1-83D5-06E1EE26B9E3}" type="presOf" srcId="{31F6F9E7-F9D1-4857-BF2A-407E5B64F22E}" destId="{C3AD2C29-5B6C-4E68-9D07-6C5229DEED0E}" srcOrd="0" destOrd="0" presId="urn:microsoft.com/office/officeart/2005/8/layout/StepDownProcess"/>
    <dgm:cxn modelId="{DFBD61AF-C3F2-4428-8FCD-8E690784E8AF}" srcId="{9A59D969-C6B0-4E2D-9E09-3778B241E764}" destId="{44F7B7DD-99BD-436F-A1EF-688A9343BAE7}" srcOrd="1" destOrd="0" parTransId="{22DA01B0-9A2A-43DA-BB89-EC3D7EFA201F}" sibTransId="{251EF4D5-0AB8-4028-9F46-A747E09FE227}"/>
    <dgm:cxn modelId="{12DF8DB6-01A5-4D05-8CD3-CB5A5A5C3730}" srcId="{82A65158-6F36-4065-A963-07C7E89C892F}" destId="{DAAFFACF-BC86-4F4E-AC2B-9297C08AF06C}" srcOrd="0" destOrd="0" parTransId="{7471B077-9465-453C-8C04-519193BE374D}" sibTransId="{4F95F6AA-3D2A-4F87-A457-730352F724E1}"/>
    <dgm:cxn modelId="{9D02AFCA-B260-4B22-8A58-B20C6E058992}" srcId="{ECE19632-41C2-41FB-B4AF-F71A6AC29265}" destId="{806FA693-B12C-4FEE-A86E-73F1F4B2CDE8}" srcOrd="2" destOrd="0" parTransId="{01D4B664-423F-47B2-A7CD-B12EE3283C5C}" sibTransId="{52DEBAF9-F40D-428F-BA54-DBAAE2877288}"/>
    <dgm:cxn modelId="{EBE640CE-5B78-45B9-A07C-5518D1DD1E3D}" srcId="{82A65158-6F36-4065-A963-07C7E89C892F}" destId="{16F21FA8-1029-4D5D-99D6-CACF51C59832}" srcOrd="1" destOrd="0" parTransId="{43920903-E519-41CB-B064-9FD98C7D09BF}" sibTransId="{79233466-AB48-47BB-8DFD-29F1F5E8D983}"/>
    <dgm:cxn modelId="{379F06DB-055C-42D0-A0A1-BB856C36BD79}" srcId="{31F6F9E7-F9D1-4857-BF2A-407E5B64F22E}" destId="{82A65158-6F36-4065-A963-07C7E89C892F}" srcOrd="0" destOrd="0" parTransId="{E2F32EAB-0D89-4D44-90D0-8A6358EF6C28}" sibTransId="{8253768E-8967-4BF0-B15F-0D97AEFE376C}"/>
    <dgm:cxn modelId="{BA327CDB-AE13-4768-A59B-88F3FB06B653}" srcId="{ECE19632-41C2-41FB-B4AF-F71A6AC29265}" destId="{E1833A20-F01C-4D9C-AFB5-27B21946D6F7}" srcOrd="1" destOrd="0" parTransId="{DC24100A-38EF-4606-8C66-C54E246710D5}" sibTransId="{186FF654-7150-4376-AA36-FFC305097F29}"/>
    <dgm:cxn modelId="{57F119DD-F685-4CC2-8047-A758BE00A637}" type="presOf" srcId="{761576D3-9E24-40C6-8109-A4656AEE2E45}" destId="{E1BF08C9-0A33-4A5D-9086-8E507C13BDC5}" srcOrd="0" destOrd="3" presId="urn:microsoft.com/office/officeart/2005/8/layout/StepDownProcess"/>
    <dgm:cxn modelId="{6B0CD8DE-4D04-43DA-9E1A-895DA308DB5C}" type="presOf" srcId="{CCFDB0B6-D44C-4BAE-AA0C-F3C6D36E8340}" destId="{E1BF08C9-0A33-4A5D-9086-8E507C13BDC5}" srcOrd="0" destOrd="0" presId="urn:microsoft.com/office/officeart/2005/8/layout/StepDownProcess"/>
    <dgm:cxn modelId="{15084BDF-9DD7-475F-B405-1A6305BF9E4D}" srcId="{9A59D969-C6B0-4E2D-9E09-3778B241E764}" destId="{7BF1B4C1-EE0E-4597-A40E-06093EC79FBD}" srcOrd="2" destOrd="0" parTransId="{1E037506-13A5-4E8E-8D45-3E7C0AB2ADB1}" sibTransId="{A3DA834D-75EE-4455-BC6D-6B5240B93CFB}"/>
    <dgm:cxn modelId="{618196F4-FC62-4858-8698-30C5F44B8AB4}" type="presOf" srcId="{7BF1B4C1-EE0E-4597-A40E-06093EC79FBD}" destId="{E1BF08C9-0A33-4A5D-9086-8E507C13BDC5}" srcOrd="0" destOrd="2" presId="urn:microsoft.com/office/officeart/2005/8/layout/StepDownProcess"/>
    <dgm:cxn modelId="{83046FF5-6E35-4024-B584-B3713A8D058D}" type="presOf" srcId="{E1833A20-F01C-4D9C-AFB5-27B21946D6F7}" destId="{1EAD9845-66C0-45E2-818F-8DFFD844ABFF}" srcOrd="0" destOrd="1" presId="urn:microsoft.com/office/officeart/2005/8/layout/StepDownProcess"/>
    <dgm:cxn modelId="{3D46585B-03DC-4CB6-ABF8-8BFB26ADF709}" type="presParOf" srcId="{C3AD2C29-5B6C-4E68-9D07-6C5229DEED0E}" destId="{C5DACE90-D54E-4AA5-A816-A89FB05AEE7D}" srcOrd="0" destOrd="0" presId="urn:microsoft.com/office/officeart/2005/8/layout/StepDownProcess"/>
    <dgm:cxn modelId="{86AB94CF-509E-4D9B-845D-0CE81265BC5F}" type="presParOf" srcId="{C5DACE90-D54E-4AA5-A816-A89FB05AEE7D}" destId="{63C05F50-4AD4-4E5A-9D0F-99C92381D388}" srcOrd="0" destOrd="0" presId="urn:microsoft.com/office/officeart/2005/8/layout/StepDownProcess"/>
    <dgm:cxn modelId="{7B289C5E-FCB2-474A-8BA9-93585C20A897}" type="presParOf" srcId="{C5DACE90-D54E-4AA5-A816-A89FB05AEE7D}" destId="{3404A71C-5DA4-4104-AE0D-9C68789EFCDE}" srcOrd="1" destOrd="0" presId="urn:microsoft.com/office/officeart/2005/8/layout/StepDownProcess"/>
    <dgm:cxn modelId="{65288965-AE5E-45CB-A9DD-4E6AE3027D58}" type="presParOf" srcId="{C5DACE90-D54E-4AA5-A816-A89FB05AEE7D}" destId="{A5E26CC9-D5C2-4C1D-9D03-701D076D79E4}" srcOrd="2" destOrd="0" presId="urn:microsoft.com/office/officeart/2005/8/layout/StepDownProcess"/>
    <dgm:cxn modelId="{C6F0AD4C-EF16-4B3F-8849-7137A02E243C}" type="presParOf" srcId="{C3AD2C29-5B6C-4E68-9D07-6C5229DEED0E}" destId="{D49A3AB7-7297-48EB-A6C4-054CEB890BBA}" srcOrd="1" destOrd="0" presId="urn:microsoft.com/office/officeart/2005/8/layout/StepDownProcess"/>
    <dgm:cxn modelId="{CB20F2A5-D34F-4390-AE39-36415ED0B0AF}" type="presParOf" srcId="{C3AD2C29-5B6C-4E68-9D07-6C5229DEED0E}" destId="{16C98293-6EA5-42B6-ADD7-DA711851CBAE}" srcOrd="2" destOrd="0" presId="urn:microsoft.com/office/officeart/2005/8/layout/StepDownProcess"/>
    <dgm:cxn modelId="{8CBEE991-458B-4FA6-8F83-5E7E08D7B1D4}" type="presParOf" srcId="{16C98293-6EA5-42B6-ADD7-DA711851CBAE}" destId="{DC42EBFE-6AB1-4BB0-A3FE-63C519DCC718}" srcOrd="0" destOrd="0" presId="urn:microsoft.com/office/officeart/2005/8/layout/StepDownProcess"/>
    <dgm:cxn modelId="{514B5F51-2EB7-45BC-9771-87BCB221D297}" type="presParOf" srcId="{16C98293-6EA5-42B6-ADD7-DA711851CBAE}" destId="{E219A4BB-EFCC-4083-AEED-01E4007BA414}" srcOrd="1" destOrd="0" presId="urn:microsoft.com/office/officeart/2005/8/layout/StepDownProcess"/>
    <dgm:cxn modelId="{D2628DDD-CE06-45DA-8A77-CC8B7ECFEC9A}" type="presParOf" srcId="{16C98293-6EA5-42B6-ADD7-DA711851CBAE}" destId="{1EAD9845-66C0-45E2-818F-8DFFD844ABFF}" srcOrd="2" destOrd="0" presId="urn:microsoft.com/office/officeart/2005/8/layout/StepDownProcess"/>
    <dgm:cxn modelId="{DA18CD38-3CE7-4E6F-A2C3-350109728EC7}" type="presParOf" srcId="{C3AD2C29-5B6C-4E68-9D07-6C5229DEED0E}" destId="{654F4914-4835-4B7A-9ECD-B44C097A1CCF}" srcOrd="3" destOrd="0" presId="urn:microsoft.com/office/officeart/2005/8/layout/StepDownProcess"/>
    <dgm:cxn modelId="{644E0B8F-2F3C-4FD1-9616-2A3BF7E6A0EA}" type="presParOf" srcId="{C3AD2C29-5B6C-4E68-9D07-6C5229DEED0E}" destId="{1FB085E2-3DCC-491B-A0F8-9BE4571A6748}" srcOrd="4" destOrd="0" presId="urn:microsoft.com/office/officeart/2005/8/layout/StepDownProcess"/>
    <dgm:cxn modelId="{6810642B-4E5A-4228-877C-3731B8557C1F}" type="presParOf" srcId="{1FB085E2-3DCC-491B-A0F8-9BE4571A6748}" destId="{C7CCC58C-2CF8-48CE-B58C-A195C5BA7248}" srcOrd="0" destOrd="0" presId="urn:microsoft.com/office/officeart/2005/8/layout/StepDownProcess"/>
    <dgm:cxn modelId="{1C6876CA-7DE0-4E82-A437-9785D3A56603}" type="presParOf" srcId="{1FB085E2-3DCC-491B-A0F8-9BE4571A6748}" destId="{E1BF08C9-0A33-4A5D-9086-8E507C13BDC5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4335ACA-0A2F-42CD-A131-D81D674FBEDB}" type="doc">
      <dgm:prSet loTypeId="urn:microsoft.com/office/officeart/2005/8/layout/arrow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BCDCB65-0226-4296-98BB-6DF67F30431D}">
      <dgm:prSet phldrT="[Text]" custT="1"/>
      <dgm:spPr/>
      <dgm:t>
        <a:bodyPr/>
        <a:lstStyle/>
        <a:p>
          <a:r>
            <a:rPr lang="en-GB" sz="2000" b="1" dirty="0"/>
            <a:t>Pre therapy dog interaction</a:t>
          </a:r>
        </a:p>
      </dgm:t>
    </dgm:pt>
    <dgm:pt modelId="{AD3D1B8C-80D8-482C-A2EE-AC2528AEF619}" type="parTrans" cxnId="{651602B9-6C0C-4054-8F7D-B3FA213FDE2C}">
      <dgm:prSet/>
      <dgm:spPr/>
      <dgm:t>
        <a:bodyPr/>
        <a:lstStyle/>
        <a:p>
          <a:endParaRPr lang="en-GB"/>
        </a:p>
      </dgm:t>
    </dgm:pt>
    <dgm:pt modelId="{6067FFB2-B9B6-4C2B-8FAA-CA4105D8A8F0}" type="sibTrans" cxnId="{651602B9-6C0C-4054-8F7D-B3FA213FDE2C}">
      <dgm:prSet/>
      <dgm:spPr/>
      <dgm:t>
        <a:bodyPr/>
        <a:lstStyle/>
        <a:p>
          <a:endParaRPr lang="en-GB"/>
        </a:p>
      </dgm:t>
    </dgm:pt>
    <dgm:pt modelId="{540CA3C5-71B9-4643-BC18-FBE9D5ECB8B4}">
      <dgm:prSet phldrT="[Text]" custT="1"/>
      <dgm:spPr/>
      <dgm:t>
        <a:bodyPr/>
        <a:lstStyle/>
        <a:p>
          <a:r>
            <a:rPr lang="en-GB" sz="2000" b="1" dirty="0"/>
            <a:t>Post therapy dog interaction</a:t>
          </a:r>
        </a:p>
      </dgm:t>
    </dgm:pt>
    <dgm:pt modelId="{882D1C11-86EA-424B-A0C5-9CC49F57E542}" type="parTrans" cxnId="{B10297CE-9E52-4D48-AEC3-76C911E4A10E}">
      <dgm:prSet/>
      <dgm:spPr/>
      <dgm:t>
        <a:bodyPr/>
        <a:lstStyle/>
        <a:p>
          <a:endParaRPr lang="en-GB"/>
        </a:p>
      </dgm:t>
    </dgm:pt>
    <dgm:pt modelId="{61467B5D-8DCD-494F-B0E9-9082499F2549}" type="sibTrans" cxnId="{B10297CE-9E52-4D48-AEC3-76C911E4A10E}">
      <dgm:prSet/>
      <dgm:spPr/>
      <dgm:t>
        <a:bodyPr/>
        <a:lstStyle/>
        <a:p>
          <a:endParaRPr lang="en-GB"/>
        </a:p>
      </dgm:t>
    </dgm:pt>
    <dgm:pt modelId="{EE779172-244D-48C0-ABB7-E6E9A11EBA7F}" type="pres">
      <dgm:prSet presAssocID="{A4335ACA-0A2F-42CD-A131-D81D674FBEDB}" presName="compositeShape" presStyleCnt="0">
        <dgm:presLayoutVars>
          <dgm:chMax val="2"/>
          <dgm:dir/>
          <dgm:resizeHandles val="exact"/>
        </dgm:presLayoutVars>
      </dgm:prSet>
      <dgm:spPr/>
    </dgm:pt>
    <dgm:pt modelId="{73120CE0-11A2-47CB-8DC5-9AA52503E7F3}" type="pres">
      <dgm:prSet presAssocID="{A4335ACA-0A2F-42CD-A131-D81D674FBEDB}" presName="divider" presStyleLbl="fgShp" presStyleIdx="0" presStyleCnt="1"/>
      <dgm:spPr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3486D4CB-4B10-4CC8-B55E-6B1D321AC06A}" type="pres">
      <dgm:prSet presAssocID="{3BCDCB65-0226-4296-98BB-6DF67F30431D}" presName="downArrow" presStyleLbl="node1" presStyleIdx="0" presStyleCnt="2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4FAB6DDB-32C4-4ECD-B9DF-F1C8BA7AB4C1}" type="pres">
      <dgm:prSet presAssocID="{3BCDCB65-0226-4296-98BB-6DF67F30431D}" presName="downArrowText" presStyleLbl="revTx" presStyleIdx="0" presStyleCnt="2" custScaleX="176585">
        <dgm:presLayoutVars>
          <dgm:bulletEnabled val="1"/>
        </dgm:presLayoutVars>
      </dgm:prSet>
      <dgm:spPr/>
    </dgm:pt>
    <dgm:pt modelId="{81A3C32F-7BC1-4F97-AEA7-5BB415568101}" type="pres">
      <dgm:prSet presAssocID="{540CA3C5-71B9-4643-BC18-FBE9D5ECB8B4}" presName="upArrow" presStyleLbl="node1" presStyleIdx="1" presStyleCnt="2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8B8D5022-D905-41F9-B8BB-4EE8F5048EAC}" type="pres">
      <dgm:prSet presAssocID="{540CA3C5-71B9-4643-BC18-FBE9D5ECB8B4}" presName="upArrowText" presStyleLbl="revTx" presStyleIdx="1" presStyleCnt="2" custScaleX="170341">
        <dgm:presLayoutVars>
          <dgm:bulletEnabled val="1"/>
        </dgm:presLayoutVars>
      </dgm:prSet>
      <dgm:spPr/>
    </dgm:pt>
  </dgm:ptLst>
  <dgm:cxnLst>
    <dgm:cxn modelId="{75EFAB4B-B74C-48E6-8D95-DCA7CFB825D9}" type="presOf" srcId="{A4335ACA-0A2F-42CD-A131-D81D674FBEDB}" destId="{EE779172-244D-48C0-ABB7-E6E9A11EBA7F}" srcOrd="0" destOrd="0" presId="urn:microsoft.com/office/officeart/2005/8/layout/arrow3"/>
    <dgm:cxn modelId="{651602B9-6C0C-4054-8F7D-B3FA213FDE2C}" srcId="{A4335ACA-0A2F-42CD-A131-D81D674FBEDB}" destId="{3BCDCB65-0226-4296-98BB-6DF67F30431D}" srcOrd="0" destOrd="0" parTransId="{AD3D1B8C-80D8-482C-A2EE-AC2528AEF619}" sibTransId="{6067FFB2-B9B6-4C2B-8FAA-CA4105D8A8F0}"/>
    <dgm:cxn modelId="{40ED61C8-A2B1-4A31-A7DD-1753FBB0B422}" type="presOf" srcId="{540CA3C5-71B9-4643-BC18-FBE9D5ECB8B4}" destId="{8B8D5022-D905-41F9-B8BB-4EE8F5048EAC}" srcOrd="0" destOrd="0" presId="urn:microsoft.com/office/officeart/2005/8/layout/arrow3"/>
    <dgm:cxn modelId="{B10297CE-9E52-4D48-AEC3-76C911E4A10E}" srcId="{A4335ACA-0A2F-42CD-A131-D81D674FBEDB}" destId="{540CA3C5-71B9-4643-BC18-FBE9D5ECB8B4}" srcOrd="1" destOrd="0" parTransId="{882D1C11-86EA-424B-A0C5-9CC49F57E542}" sibTransId="{61467B5D-8DCD-494F-B0E9-9082499F2549}"/>
    <dgm:cxn modelId="{524EE0DD-59DB-4CA4-A114-04C6AD9EE4CF}" type="presOf" srcId="{3BCDCB65-0226-4296-98BB-6DF67F30431D}" destId="{4FAB6DDB-32C4-4ECD-B9DF-F1C8BA7AB4C1}" srcOrd="0" destOrd="0" presId="urn:microsoft.com/office/officeart/2005/8/layout/arrow3"/>
    <dgm:cxn modelId="{09720A4E-935C-43ED-9EAA-28D07F6680E5}" type="presParOf" srcId="{EE779172-244D-48C0-ABB7-E6E9A11EBA7F}" destId="{73120CE0-11A2-47CB-8DC5-9AA52503E7F3}" srcOrd="0" destOrd="0" presId="urn:microsoft.com/office/officeart/2005/8/layout/arrow3"/>
    <dgm:cxn modelId="{0025B58A-29DA-4B95-813F-CCE455FB5142}" type="presParOf" srcId="{EE779172-244D-48C0-ABB7-E6E9A11EBA7F}" destId="{3486D4CB-4B10-4CC8-B55E-6B1D321AC06A}" srcOrd="1" destOrd="0" presId="urn:microsoft.com/office/officeart/2005/8/layout/arrow3"/>
    <dgm:cxn modelId="{8D847342-5908-4110-BA84-B014587BB053}" type="presParOf" srcId="{EE779172-244D-48C0-ABB7-E6E9A11EBA7F}" destId="{4FAB6DDB-32C4-4ECD-B9DF-F1C8BA7AB4C1}" srcOrd="2" destOrd="0" presId="urn:microsoft.com/office/officeart/2005/8/layout/arrow3"/>
    <dgm:cxn modelId="{C8A9188E-6161-42F1-BF87-46549C61E2F1}" type="presParOf" srcId="{EE779172-244D-48C0-ABB7-E6E9A11EBA7F}" destId="{81A3C32F-7BC1-4F97-AEA7-5BB415568101}" srcOrd="3" destOrd="0" presId="urn:microsoft.com/office/officeart/2005/8/layout/arrow3"/>
    <dgm:cxn modelId="{25AA4637-9BBC-4205-AE3C-919D4C50D1E3}" type="presParOf" srcId="{EE779172-244D-48C0-ABB7-E6E9A11EBA7F}" destId="{8B8D5022-D905-41F9-B8BB-4EE8F5048EAC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3ED4E8-FC58-4D17-A081-58D202BBDC05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49689C7-D4CD-46B0-9551-6DB43C276759}">
      <dgm:prSet phldrT="[Text]" custT="1"/>
      <dgm:spPr>
        <a:solidFill>
          <a:schemeClr val="bg1"/>
        </a:solidFill>
        <a:ln w="19050"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1900" dirty="0">
              <a:solidFill>
                <a:schemeClr val="tx1"/>
              </a:solidFill>
            </a:rPr>
            <a:t>Related to academic performance, adjustment to university, attention, onset anxiety &amp; depression</a:t>
          </a:r>
        </a:p>
      </dgm:t>
    </dgm:pt>
    <dgm:pt modelId="{EFB22BEE-1A74-4DF9-A6DF-9DDFC4083499}" type="parTrans" cxnId="{9E64C0F0-277F-40D5-81B1-B97778768193}">
      <dgm:prSet/>
      <dgm:spPr/>
      <dgm:t>
        <a:bodyPr/>
        <a:lstStyle/>
        <a:p>
          <a:endParaRPr lang="en-GB"/>
        </a:p>
      </dgm:t>
    </dgm:pt>
    <dgm:pt modelId="{55BA5F23-1ECF-41FB-BCF8-AD6722973E77}" type="sibTrans" cxnId="{9E64C0F0-277F-40D5-81B1-B97778768193}">
      <dgm:prSet/>
      <dgm:spPr>
        <a:ln w="28575">
          <a:solidFill>
            <a:srgbClr val="E47A06"/>
          </a:solidFill>
        </a:ln>
      </dgm:spPr>
      <dgm:t>
        <a:bodyPr/>
        <a:lstStyle/>
        <a:p>
          <a:endParaRPr lang="en-GB"/>
        </a:p>
      </dgm:t>
    </dgm:pt>
    <dgm:pt modelId="{22074E0C-57EC-478B-BD50-5576E173C32E}">
      <dgm:prSet phldrT="[Text]" phldr="1"/>
      <dgm:spPr>
        <a:solidFill>
          <a:schemeClr val="bg1"/>
        </a:solidFill>
        <a:ln w="28575"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en-GB"/>
        </a:p>
      </dgm:t>
    </dgm:pt>
    <dgm:pt modelId="{1CFE623E-9100-4279-8D59-31F0A45959B1}" type="parTrans" cxnId="{73DAD6E2-69BF-4DDE-B316-BFA1590BCB7C}">
      <dgm:prSet/>
      <dgm:spPr/>
      <dgm:t>
        <a:bodyPr/>
        <a:lstStyle/>
        <a:p>
          <a:endParaRPr lang="en-GB"/>
        </a:p>
      </dgm:t>
    </dgm:pt>
    <dgm:pt modelId="{A0CF6C30-6560-46E3-AE44-20A631C858B4}" type="sibTrans" cxnId="{73DAD6E2-69BF-4DDE-B316-BFA1590BCB7C}">
      <dgm:prSet/>
      <dgm:spPr/>
      <dgm:t>
        <a:bodyPr/>
        <a:lstStyle/>
        <a:p>
          <a:endParaRPr lang="en-GB"/>
        </a:p>
      </dgm:t>
    </dgm:pt>
    <dgm:pt modelId="{ADE85E18-A1CA-49E1-B48A-9BBB3B04CA53}">
      <dgm:prSet phldrT="[Text]" custT="1"/>
      <dgm:spPr>
        <a:solidFill>
          <a:schemeClr val="bg1"/>
        </a:solidFill>
        <a:ln w="28575"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1900" dirty="0">
              <a:solidFill>
                <a:schemeClr val="tx1"/>
              </a:solidFill>
            </a:rPr>
            <a:t>Arousal affects learning performance, dependent on how positive or negative the emotional experience is</a:t>
          </a:r>
        </a:p>
      </dgm:t>
    </dgm:pt>
    <dgm:pt modelId="{EBA361ED-A54D-4099-85A7-554BA31FA649}" type="parTrans" cxnId="{F92EA52F-B69D-46D0-9849-80E0170D1C5D}">
      <dgm:prSet/>
      <dgm:spPr/>
      <dgm:t>
        <a:bodyPr/>
        <a:lstStyle/>
        <a:p>
          <a:endParaRPr lang="en-GB"/>
        </a:p>
      </dgm:t>
    </dgm:pt>
    <dgm:pt modelId="{1F8375BF-BB82-4ECB-ABE8-AF14F6C1587B}" type="sibTrans" cxnId="{F92EA52F-B69D-46D0-9849-80E0170D1C5D}">
      <dgm:prSet/>
      <dgm:spPr/>
      <dgm:t>
        <a:bodyPr/>
        <a:lstStyle/>
        <a:p>
          <a:endParaRPr lang="en-GB"/>
        </a:p>
      </dgm:t>
    </dgm:pt>
    <dgm:pt modelId="{9A6DAEF8-C65B-49D1-97D5-636761199DAF}" type="pres">
      <dgm:prSet presAssocID="{FD3ED4E8-FC58-4D17-A081-58D202BBDC05}" presName="Name0" presStyleCnt="0">
        <dgm:presLayoutVars>
          <dgm:chMax val="7"/>
          <dgm:chPref val="7"/>
          <dgm:dir/>
        </dgm:presLayoutVars>
      </dgm:prSet>
      <dgm:spPr/>
    </dgm:pt>
    <dgm:pt modelId="{3C1AB7DE-976A-448A-9F56-368045227142}" type="pres">
      <dgm:prSet presAssocID="{FD3ED4E8-FC58-4D17-A081-58D202BBDC05}" presName="Name1" presStyleCnt="0"/>
      <dgm:spPr/>
    </dgm:pt>
    <dgm:pt modelId="{1AD50A58-5E60-43DA-A436-BAB7FD0915C3}" type="pres">
      <dgm:prSet presAssocID="{FD3ED4E8-FC58-4D17-A081-58D202BBDC05}" presName="cycle" presStyleCnt="0"/>
      <dgm:spPr/>
    </dgm:pt>
    <dgm:pt modelId="{7B5F18F2-CDCD-4A88-9953-D02DF2B0B268}" type="pres">
      <dgm:prSet presAssocID="{FD3ED4E8-FC58-4D17-A081-58D202BBDC05}" presName="srcNode" presStyleLbl="node1" presStyleIdx="0" presStyleCnt="3"/>
      <dgm:spPr/>
    </dgm:pt>
    <dgm:pt modelId="{BF1754AE-ADB7-4CCE-AEC9-51880D5681FB}" type="pres">
      <dgm:prSet presAssocID="{FD3ED4E8-FC58-4D17-A081-58D202BBDC05}" presName="conn" presStyleLbl="parChTrans1D2" presStyleIdx="0" presStyleCnt="1"/>
      <dgm:spPr/>
    </dgm:pt>
    <dgm:pt modelId="{3E7E3BD6-177F-495B-8BB2-C2802C24D26C}" type="pres">
      <dgm:prSet presAssocID="{FD3ED4E8-FC58-4D17-A081-58D202BBDC05}" presName="extraNode" presStyleLbl="node1" presStyleIdx="0" presStyleCnt="3"/>
      <dgm:spPr/>
    </dgm:pt>
    <dgm:pt modelId="{96E530B2-0066-4534-B68B-0D8724799286}" type="pres">
      <dgm:prSet presAssocID="{FD3ED4E8-FC58-4D17-A081-58D202BBDC05}" presName="dstNode" presStyleLbl="node1" presStyleIdx="0" presStyleCnt="3"/>
      <dgm:spPr/>
    </dgm:pt>
    <dgm:pt modelId="{446CB1C9-BF17-4E06-B5F9-70728B1B1B8B}" type="pres">
      <dgm:prSet presAssocID="{C49689C7-D4CD-46B0-9551-6DB43C276759}" presName="text_1" presStyleLbl="node1" presStyleIdx="0" presStyleCnt="3">
        <dgm:presLayoutVars>
          <dgm:bulletEnabled val="1"/>
        </dgm:presLayoutVars>
      </dgm:prSet>
      <dgm:spPr/>
    </dgm:pt>
    <dgm:pt modelId="{85904DDE-1B48-43F4-B204-6BD1CBCE9A39}" type="pres">
      <dgm:prSet presAssocID="{C49689C7-D4CD-46B0-9551-6DB43C276759}" presName="accent_1" presStyleCnt="0"/>
      <dgm:spPr/>
    </dgm:pt>
    <dgm:pt modelId="{52643A6A-7376-4492-90DB-89848ACF5741}" type="pres">
      <dgm:prSet presAssocID="{C49689C7-D4CD-46B0-9551-6DB43C276759}" presName="accentRepeatNode" presStyleLbl="solidFgAcc1" presStyleIdx="0" presStyleCnt="3" custScaleX="110000" custScaleY="110000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F9FB33E4-7EDE-4C49-BD26-C917DEB37E8F}" type="pres">
      <dgm:prSet presAssocID="{22074E0C-57EC-478B-BD50-5576E173C32E}" presName="text_2" presStyleLbl="node1" presStyleIdx="1" presStyleCnt="3">
        <dgm:presLayoutVars>
          <dgm:bulletEnabled val="1"/>
        </dgm:presLayoutVars>
      </dgm:prSet>
      <dgm:spPr/>
    </dgm:pt>
    <dgm:pt modelId="{BCA6D269-437E-40EB-B56A-1F658A1640CF}" type="pres">
      <dgm:prSet presAssocID="{22074E0C-57EC-478B-BD50-5576E173C32E}" presName="accent_2" presStyleCnt="0"/>
      <dgm:spPr/>
    </dgm:pt>
    <dgm:pt modelId="{1C2E44C4-492A-417F-93EC-F19C0210AF75}" type="pres">
      <dgm:prSet presAssocID="{22074E0C-57EC-478B-BD50-5576E173C32E}" presName="accentRepeatNode" presStyleLbl="solidFgAcc1" presStyleIdx="1" presStyleCnt="3" custScaleX="110000" custScaleY="110000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  <dgm:pt modelId="{F6D651AB-5FD1-49B5-A7BF-79ECDB6B6271}" type="pres">
      <dgm:prSet presAssocID="{ADE85E18-A1CA-49E1-B48A-9BBB3B04CA53}" presName="text_3" presStyleLbl="node1" presStyleIdx="2" presStyleCnt="3">
        <dgm:presLayoutVars>
          <dgm:bulletEnabled val="1"/>
        </dgm:presLayoutVars>
      </dgm:prSet>
      <dgm:spPr/>
    </dgm:pt>
    <dgm:pt modelId="{F811F39A-4641-42CE-9D90-3FB6DDEEAB02}" type="pres">
      <dgm:prSet presAssocID="{ADE85E18-A1CA-49E1-B48A-9BBB3B04CA53}" presName="accent_3" presStyleCnt="0"/>
      <dgm:spPr/>
    </dgm:pt>
    <dgm:pt modelId="{15EBCAFE-E2FA-4717-A40B-CBF0BC65FED3}" type="pres">
      <dgm:prSet presAssocID="{ADE85E18-A1CA-49E1-B48A-9BBB3B04CA53}" presName="accentRepeatNode" presStyleLbl="solidFgAcc1" presStyleIdx="2" presStyleCnt="3" custScaleX="110000" custScaleY="110000"/>
      <dgm:spPr>
        <a:solidFill>
          <a:srgbClr val="008200"/>
        </a:solidFill>
        <a:ln>
          <a:solidFill>
            <a:srgbClr val="008200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gm:spPr>
    </dgm:pt>
  </dgm:ptLst>
  <dgm:cxnLst>
    <dgm:cxn modelId="{E9EA7A02-19CA-46B6-825C-937260B5C913}" type="presOf" srcId="{C49689C7-D4CD-46B0-9551-6DB43C276759}" destId="{446CB1C9-BF17-4E06-B5F9-70728B1B1B8B}" srcOrd="0" destOrd="0" presId="urn:microsoft.com/office/officeart/2008/layout/VerticalCurvedList"/>
    <dgm:cxn modelId="{F92EA52F-B69D-46D0-9849-80E0170D1C5D}" srcId="{FD3ED4E8-FC58-4D17-A081-58D202BBDC05}" destId="{ADE85E18-A1CA-49E1-B48A-9BBB3B04CA53}" srcOrd="2" destOrd="0" parTransId="{EBA361ED-A54D-4099-85A7-554BA31FA649}" sibTransId="{1F8375BF-BB82-4ECB-ABE8-AF14F6C1587B}"/>
    <dgm:cxn modelId="{7365E032-0126-48FF-B15D-C4228DD097B5}" type="presOf" srcId="{FD3ED4E8-FC58-4D17-A081-58D202BBDC05}" destId="{9A6DAEF8-C65B-49D1-97D5-636761199DAF}" srcOrd="0" destOrd="0" presId="urn:microsoft.com/office/officeart/2008/layout/VerticalCurvedList"/>
    <dgm:cxn modelId="{0A69343E-D6D2-4F67-B991-D51210AE27F1}" type="presOf" srcId="{ADE85E18-A1CA-49E1-B48A-9BBB3B04CA53}" destId="{F6D651AB-5FD1-49B5-A7BF-79ECDB6B6271}" srcOrd="0" destOrd="0" presId="urn:microsoft.com/office/officeart/2008/layout/VerticalCurvedList"/>
    <dgm:cxn modelId="{92C180A9-3114-4D2C-8BBF-DA99869E88EE}" type="presOf" srcId="{22074E0C-57EC-478B-BD50-5576E173C32E}" destId="{F9FB33E4-7EDE-4C49-BD26-C917DEB37E8F}" srcOrd="0" destOrd="0" presId="urn:microsoft.com/office/officeart/2008/layout/VerticalCurvedList"/>
    <dgm:cxn modelId="{73DAD6E2-69BF-4DDE-B316-BFA1590BCB7C}" srcId="{FD3ED4E8-FC58-4D17-A081-58D202BBDC05}" destId="{22074E0C-57EC-478B-BD50-5576E173C32E}" srcOrd="1" destOrd="0" parTransId="{1CFE623E-9100-4279-8D59-31F0A45959B1}" sibTransId="{A0CF6C30-6560-46E3-AE44-20A631C858B4}"/>
    <dgm:cxn modelId="{9E64C0F0-277F-40D5-81B1-B97778768193}" srcId="{FD3ED4E8-FC58-4D17-A081-58D202BBDC05}" destId="{C49689C7-D4CD-46B0-9551-6DB43C276759}" srcOrd="0" destOrd="0" parTransId="{EFB22BEE-1A74-4DF9-A6DF-9DDFC4083499}" sibTransId="{55BA5F23-1ECF-41FB-BCF8-AD6722973E77}"/>
    <dgm:cxn modelId="{935D9DF6-C580-4B2D-8FDD-1B5BA48B6BFB}" type="presOf" srcId="{55BA5F23-1ECF-41FB-BCF8-AD6722973E77}" destId="{BF1754AE-ADB7-4CCE-AEC9-51880D5681FB}" srcOrd="0" destOrd="0" presId="urn:microsoft.com/office/officeart/2008/layout/VerticalCurvedList"/>
    <dgm:cxn modelId="{343CB5BE-B666-408A-9D68-E7E80EF35592}" type="presParOf" srcId="{9A6DAEF8-C65B-49D1-97D5-636761199DAF}" destId="{3C1AB7DE-976A-448A-9F56-368045227142}" srcOrd="0" destOrd="0" presId="urn:microsoft.com/office/officeart/2008/layout/VerticalCurvedList"/>
    <dgm:cxn modelId="{CB9835F7-6F40-436B-AD80-18A8DAD67276}" type="presParOf" srcId="{3C1AB7DE-976A-448A-9F56-368045227142}" destId="{1AD50A58-5E60-43DA-A436-BAB7FD0915C3}" srcOrd="0" destOrd="0" presId="urn:microsoft.com/office/officeart/2008/layout/VerticalCurvedList"/>
    <dgm:cxn modelId="{008CC603-55E9-4288-8D95-DB30C2BC6B43}" type="presParOf" srcId="{1AD50A58-5E60-43DA-A436-BAB7FD0915C3}" destId="{7B5F18F2-CDCD-4A88-9953-D02DF2B0B268}" srcOrd="0" destOrd="0" presId="urn:microsoft.com/office/officeart/2008/layout/VerticalCurvedList"/>
    <dgm:cxn modelId="{884CFADD-3BA6-4C68-93F6-920922E144F7}" type="presParOf" srcId="{1AD50A58-5E60-43DA-A436-BAB7FD0915C3}" destId="{BF1754AE-ADB7-4CCE-AEC9-51880D5681FB}" srcOrd="1" destOrd="0" presId="urn:microsoft.com/office/officeart/2008/layout/VerticalCurvedList"/>
    <dgm:cxn modelId="{DA4787F4-E075-4EEC-8F02-AD744AB62FAD}" type="presParOf" srcId="{1AD50A58-5E60-43DA-A436-BAB7FD0915C3}" destId="{3E7E3BD6-177F-495B-8BB2-C2802C24D26C}" srcOrd="2" destOrd="0" presId="urn:microsoft.com/office/officeart/2008/layout/VerticalCurvedList"/>
    <dgm:cxn modelId="{DA3BB433-DD1D-4311-9DD3-11C4B44F8EEB}" type="presParOf" srcId="{1AD50A58-5E60-43DA-A436-BAB7FD0915C3}" destId="{96E530B2-0066-4534-B68B-0D8724799286}" srcOrd="3" destOrd="0" presId="urn:microsoft.com/office/officeart/2008/layout/VerticalCurvedList"/>
    <dgm:cxn modelId="{70C22343-96C1-4C93-92B0-54CE3E5A5134}" type="presParOf" srcId="{3C1AB7DE-976A-448A-9F56-368045227142}" destId="{446CB1C9-BF17-4E06-B5F9-70728B1B1B8B}" srcOrd="1" destOrd="0" presId="urn:microsoft.com/office/officeart/2008/layout/VerticalCurvedList"/>
    <dgm:cxn modelId="{940A1B42-4E22-4D34-BC6E-80C5EE2F641C}" type="presParOf" srcId="{3C1AB7DE-976A-448A-9F56-368045227142}" destId="{85904DDE-1B48-43F4-B204-6BD1CBCE9A39}" srcOrd="2" destOrd="0" presId="urn:microsoft.com/office/officeart/2008/layout/VerticalCurvedList"/>
    <dgm:cxn modelId="{DDC10146-4BB8-4060-91E8-A958370D46FC}" type="presParOf" srcId="{85904DDE-1B48-43F4-B204-6BD1CBCE9A39}" destId="{52643A6A-7376-4492-90DB-89848ACF5741}" srcOrd="0" destOrd="0" presId="urn:microsoft.com/office/officeart/2008/layout/VerticalCurvedList"/>
    <dgm:cxn modelId="{F047A6E3-704D-412D-AD84-27278C9759C3}" type="presParOf" srcId="{3C1AB7DE-976A-448A-9F56-368045227142}" destId="{F9FB33E4-7EDE-4C49-BD26-C917DEB37E8F}" srcOrd="3" destOrd="0" presId="urn:microsoft.com/office/officeart/2008/layout/VerticalCurvedList"/>
    <dgm:cxn modelId="{51489429-2898-4286-B68C-22031BE31B87}" type="presParOf" srcId="{3C1AB7DE-976A-448A-9F56-368045227142}" destId="{BCA6D269-437E-40EB-B56A-1F658A1640CF}" srcOrd="4" destOrd="0" presId="urn:microsoft.com/office/officeart/2008/layout/VerticalCurvedList"/>
    <dgm:cxn modelId="{B7F4421F-A9C7-49DD-8618-C90655AF52B5}" type="presParOf" srcId="{BCA6D269-437E-40EB-B56A-1F658A1640CF}" destId="{1C2E44C4-492A-417F-93EC-F19C0210AF75}" srcOrd="0" destOrd="0" presId="urn:microsoft.com/office/officeart/2008/layout/VerticalCurvedList"/>
    <dgm:cxn modelId="{91C68C12-4CA2-4732-BC87-7174AA0F4D23}" type="presParOf" srcId="{3C1AB7DE-976A-448A-9F56-368045227142}" destId="{F6D651AB-5FD1-49B5-A7BF-79ECDB6B6271}" srcOrd="5" destOrd="0" presId="urn:microsoft.com/office/officeart/2008/layout/VerticalCurvedList"/>
    <dgm:cxn modelId="{243DAAA5-290A-47C7-8EBB-DB199E198721}" type="presParOf" srcId="{3C1AB7DE-976A-448A-9F56-368045227142}" destId="{F811F39A-4641-42CE-9D90-3FB6DDEEAB02}" srcOrd="6" destOrd="0" presId="urn:microsoft.com/office/officeart/2008/layout/VerticalCurvedList"/>
    <dgm:cxn modelId="{B03C0DE5-6E93-4BDB-8862-32C32E05D2A7}" type="presParOf" srcId="{F811F39A-4641-42CE-9D90-3FB6DDEEAB02}" destId="{15EBCAFE-E2FA-4717-A40B-CBF0BC65FED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FA5B26-00E4-4175-8BC3-76C90FE61FB0}">
      <dsp:nvSpPr>
        <dsp:cNvPr id="0" name=""/>
        <dsp:cNvSpPr/>
      </dsp:nvSpPr>
      <dsp:spPr>
        <a:xfrm>
          <a:off x="1012487" y="47195"/>
          <a:ext cx="4067173" cy="4175611"/>
        </a:xfrm>
        <a:prstGeom prst="triangle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68D084-6FD8-4FAD-9C0B-EAAFA21162EA}">
      <dsp:nvSpPr>
        <dsp:cNvPr id="0" name=""/>
        <dsp:cNvSpPr/>
      </dsp:nvSpPr>
      <dsp:spPr>
        <a:xfrm>
          <a:off x="2932922" y="457992"/>
          <a:ext cx="2974049" cy="8132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effectLst/>
            </a:rPr>
            <a:t>93% Makes me happy</a:t>
          </a:r>
        </a:p>
      </dsp:txBody>
      <dsp:txXfrm>
        <a:off x="2972620" y="497690"/>
        <a:ext cx="2894653" cy="733820"/>
      </dsp:txXfrm>
    </dsp:sp>
    <dsp:sp modelId="{9CC835E3-5505-4AE0-8314-CADDCED0103E}">
      <dsp:nvSpPr>
        <dsp:cNvPr id="0" name=""/>
        <dsp:cNvSpPr/>
      </dsp:nvSpPr>
      <dsp:spPr>
        <a:xfrm>
          <a:off x="2932922" y="1372861"/>
          <a:ext cx="2974049" cy="8132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88% Improves their lives</a:t>
          </a:r>
        </a:p>
      </dsp:txBody>
      <dsp:txXfrm>
        <a:off x="2972620" y="1412559"/>
        <a:ext cx="2894653" cy="733820"/>
      </dsp:txXfrm>
    </dsp:sp>
    <dsp:sp modelId="{D1A73B66-5B77-4A1B-8B52-8D97AE0D0AC7}">
      <dsp:nvSpPr>
        <dsp:cNvPr id="0" name=""/>
        <dsp:cNvSpPr/>
      </dsp:nvSpPr>
      <dsp:spPr>
        <a:xfrm>
          <a:off x="2932922" y="2287730"/>
          <a:ext cx="2974049" cy="8132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88% Privilege to own a pet</a:t>
          </a:r>
        </a:p>
      </dsp:txBody>
      <dsp:txXfrm>
        <a:off x="2972620" y="2327428"/>
        <a:ext cx="2894653" cy="733820"/>
      </dsp:txXfrm>
    </dsp:sp>
    <dsp:sp modelId="{2AC96A18-B8B0-414F-AECE-B0C6D00467D7}">
      <dsp:nvSpPr>
        <dsp:cNvPr id="0" name=""/>
        <dsp:cNvSpPr/>
      </dsp:nvSpPr>
      <dsp:spPr>
        <a:xfrm>
          <a:off x="2932922" y="3202599"/>
          <a:ext cx="2974049" cy="8132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80% Feel mentally healthier</a:t>
          </a:r>
        </a:p>
      </dsp:txBody>
      <dsp:txXfrm>
        <a:off x="2972620" y="3242297"/>
        <a:ext cx="2894653" cy="7338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0675F-9FE2-4C12-9888-2BDCEE05FB4D}">
      <dsp:nvSpPr>
        <dsp:cNvPr id="0" name=""/>
        <dsp:cNvSpPr/>
      </dsp:nvSpPr>
      <dsp:spPr>
        <a:xfrm>
          <a:off x="2971099" y="-111034"/>
          <a:ext cx="2598787" cy="1299393"/>
        </a:xfrm>
        <a:prstGeom prst="roundRect">
          <a:avLst>
            <a:gd name="adj" fmla="val 10000"/>
          </a:avLst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Positive Emotional  Experiences Higher Academic Engagement </a:t>
          </a:r>
        </a:p>
      </dsp:txBody>
      <dsp:txXfrm>
        <a:off x="3009157" y="-72976"/>
        <a:ext cx="2522671" cy="1223277"/>
      </dsp:txXfrm>
    </dsp:sp>
    <dsp:sp modelId="{63FB8885-4F6D-47EB-8DF9-BDB07B684E66}">
      <dsp:nvSpPr>
        <dsp:cNvPr id="0" name=""/>
        <dsp:cNvSpPr/>
      </dsp:nvSpPr>
      <dsp:spPr>
        <a:xfrm rot="3600000">
          <a:off x="4777534" y="1887851"/>
          <a:ext cx="760828" cy="375857"/>
        </a:xfrm>
        <a:prstGeom prst="leftRightArrow">
          <a:avLst>
            <a:gd name="adj1" fmla="val 60000"/>
            <a:gd name="adj2" fmla="val 50000"/>
          </a:avLst>
        </a:prstGeom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890291" y="1963022"/>
        <a:ext cx="535314" cy="225515"/>
      </dsp:txXfrm>
    </dsp:sp>
    <dsp:sp modelId="{8960C9D5-3844-453F-9763-2B97EF85B04E}">
      <dsp:nvSpPr>
        <dsp:cNvPr id="0" name=""/>
        <dsp:cNvSpPr/>
      </dsp:nvSpPr>
      <dsp:spPr>
        <a:xfrm>
          <a:off x="4746011" y="2963202"/>
          <a:ext cx="2598787" cy="1299393"/>
        </a:xfrm>
        <a:prstGeom prst="roundRect">
          <a:avLst>
            <a:gd name="adj" fmla="val 10000"/>
          </a:avLst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Increased Arousal Increased Learning Ability</a:t>
          </a:r>
        </a:p>
      </dsp:txBody>
      <dsp:txXfrm>
        <a:off x="4784069" y="3001260"/>
        <a:ext cx="2522671" cy="1223277"/>
      </dsp:txXfrm>
    </dsp:sp>
    <dsp:sp modelId="{10A694A4-D0F2-4A0D-846F-F14B5BFBF427}">
      <dsp:nvSpPr>
        <dsp:cNvPr id="0" name=""/>
        <dsp:cNvSpPr/>
      </dsp:nvSpPr>
      <dsp:spPr>
        <a:xfrm rot="10800000">
          <a:off x="3890079" y="3424970"/>
          <a:ext cx="760828" cy="375857"/>
        </a:xfrm>
        <a:prstGeom prst="leftRightArrow">
          <a:avLst>
            <a:gd name="adj1" fmla="val 60000"/>
            <a:gd name="adj2" fmla="val 50000"/>
          </a:avLst>
        </a:prstGeom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4002836" y="3500141"/>
        <a:ext cx="535314" cy="225515"/>
      </dsp:txXfrm>
    </dsp:sp>
    <dsp:sp modelId="{C9AEEEFA-2030-4CFF-BB5D-E549A6E6F787}">
      <dsp:nvSpPr>
        <dsp:cNvPr id="0" name=""/>
        <dsp:cNvSpPr/>
      </dsp:nvSpPr>
      <dsp:spPr>
        <a:xfrm>
          <a:off x="1196188" y="2963202"/>
          <a:ext cx="2598787" cy="1299393"/>
        </a:xfrm>
        <a:prstGeom prst="roundRect">
          <a:avLst>
            <a:gd name="adj" fmla="val 10000"/>
          </a:avLst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High Perceived Stress Low Academic Achievement </a:t>
          </a:r>
        </a:p>
      </dsp:txBody>
      <dsp:txXfrm>
        <a:off x="1234246" y="3001260"/>
        <a:ext cx="2522671" cy="1223277"/>
      </dsp:txXfrm>
    </dsp:sp>
    <dsp:sp modelId="{BC34E393-4D4A-4E0C-86AE-0A3327BC632E}">
      <dsp:nvSpPr>
        <dsp:cNvPr id="0" name=""/>
        <dsp:cNvSpPr/>
      </dsp:nvSpPr>
      <dsp:spPr>
        <a:xfrm rot="18000000">
          <a:off x="3002623" y="1887851"/>
          <a:ext cx="760828" cy="375857"/>
        </a:xfrm>
        <a:prstGeom prst="leftRightArrow">
          <a:avLst>
            <a:gd name="adj1" fmla="val 60000"/>
            <a:gd name="adj2" fmla="val 50000"/>
          </a:avLst>
        </a:prstGeom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3115380" y="1963022"/>
        <a:ext cx="535314" cy="2255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1B79D-6F36-4CBB-98D5-484F2A1DA203}">
      <dsp:nvSpPr>
        <dsp:cNvPr id="0" name=""/>
        <dsp:cNvSpPr/>
      </dsp:nvSpPr>
      <dsp:spPr>
        <a:xfrm>
          <a:off x="1258854" y="-88914"/>
          <a:ext cx="4216212" cy="4216212"/>
        </a:xfrm>
        <a:prstGeom prst="circularArrow">
          <a:avLst>
            <a:gd name="adj1" fmla="val 5544"/>
            <a:gd name="adj2" fmla="val 330680"/>
            <a:gd name="adj3" fmla="val 13563643"/>
            <a:gd name="adj4" fmla="val 17516558"/>
            <a:gd name="adj5" fmla="val 5757"/>
          </a:avLst>
        </a:prstGeom>
        <a:solidFill>
          <a:srgbClr val="E47A06"/>
        </a:solidFill>
        <a:ln>
          <a:solidFill>
            <a:srgbClr val="E47A06"/>
          </a:solidFill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E5BA77-302B-44EC-8983-C6200826DF31}">
      <dsp:nvSpPr>
        <dsp:cNvPr id="0" name=""/>
        <dsp:cNvSpPr/>
      </dsp:nvSpPr>
      <dsp:spPr>
        <a:xfrm>
          <a:off x="2290947" y="-48073"/>
          <a:ext cx="2152026" cy="1076013"/>
        </a:xfrm>
        <a:prstGeom prst="roundRect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Strain university services</a:t>
          </a:r>
        </a:p>
      </dsp:txBody>
      <dsp:txXfrm>
        <a:off x="2343474" y="4454"/>
        <a:ext cx="2046972" cy="970959"/>
      </dsp:txXfrm>
    </dsp:sp>
    <dsp:sp modelId="{4CEF705F-B625-4651-91AA-4959E216BE6D}">
      <dsp:nvSpPr>
        <dsp:cNvPr id="0" name=""/>
        <dsp:cNvSpPr/>
      </dsp:nvSpPr>
      <dsp:spPr>
        <a:xfrm>
          <a:off x="3973550" y="1378382"/>
          <a:ext cx="2152026" cy="1076013"/>
        </a:xfrm>
        <a:prstGeom prst="roundRect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Onset mental distress</a:t>
          </a:r>
        </a:p>
      </dsp:txBody>
      <dsp:txXfrm>
        <a:off x="4026077" y="1430909"/>
        <a:ext cx="2046972" cy="970959"/>
      </dsp:txXfrm>
    </dsp:sp>
    <dsp:sp modelId="{8A014E96-9290-4711-B8DC-D261E58FD6AF}">
      <dsp:nvSpPr>
        <dsp:cNvPr id="0" name=""/>
        <dsp:cNvSpPr/>
      </dsp:nvSpPr>
      <dsp:spPr>
        <a:xfrm>
          <a:off x="3476099" y="3200180"/>
          <a:ext cx="2152026" cy="1076013"/>
        </a:xfrm>
        <a:prstGeom prst="roundRect">
          <a:avLst/>
        </a:prstGeom>
        <a:solidFill>
          <a:srgbClr val="FFFFFF"/>
        </a:solidFill>
        <a:ln w="28575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Implement interventions   AAT</a:t>
          </a:r>
        </a:p>
      </dsp:txBody>
      <dsp:txXfrm>
        <a:off x="3528626" y="3252707"/>
        <a:ext cx="2046972" cy="970959"/>
      </dsp:txXfrm>
    </dsp:sp>
    <dsp:sp modelId="{6E3EDDD7-8F73-4FE5-9C01-65AF8C53C85E}">
      <dsp:nvSpPr>
        <dsp:cNvPr id="0" name=""/>
        <dsp:cNvSpPr/>
      </dsp:nvSpPr>
      <dsp:spPr>
        <a:xfrm>
          <a:off x="1158792" y="3200175"/>
          <a:ext cx="2152026" cy="1076013"/>
        </a:xfrm>
        <a:prstGeom prst="roundRect">
          <a:avLst/>
        </a:prstGeom>
        <a:solidFill>
          <a:srgbClr val="FFFFFF"/>
        </a:solidFill>
        <a:ln w="28575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Reduce stress Increase arousal Positive emotion</a:t>
          </a:r>
        </a:p>
      </dsp:txBody>
      <dsp:txXfrm>
        <a:off x="1211319" y="3252702"/>
        <a:ext cx="2046972" cy="970959"/>
      </dsp:txXfrm>
    </dsp:sp>
    <dsp:sp modelId="{35635408-3A18-4F3B-A87C-198A5CA84BF3}">
      <dsp:nvSpPr>
        <dsp:cNvPr id="0" name=""/>
        <dsp:cNvSpPr/>
      </dsp:nvSpPr>
      <dsp:spPr>
        <a:xfrm>
          <a:off x="540939" y="1378387"/>
          <a:ext cx="2152026" cy="1076013"/>
        </a:xfrm>
        <a:prstGeom prst="roundRect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Students engage academic achievement</a:t>
          </a:r>
        </a:p>
      </dsp:txBody>
      <dsp:txXfrm>
        <a:off x="593466" y="1430914"/>
        <a:ext cx="2046972" cy="9709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3816C3-0023-4E81-BA85-972263C6AA80}">
      <dsp:nvSpPr>
        <dsp:cNvPr id="0" name=""/>
        <dsp:cNvSpPr/>
      </dsp:nvSpPr>
      <dsp:spPr>
        <a:xfrm>
          <a:off x="16" y="0"/>
          <a:ext cx="11777684" cy="2035021"/>
        </a:xfrm>
        <a:prstGeom prst="leftRightRibbon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FD480-8D92-4B48-9F49-62FE445706D8}">
      <dsp:nvSpPr>
        <dsp:cNvPr id="0" name=""/>
        <dsp:cNvSpPr/>
      </dsp:nvSpPr>
      <dsp:spPr>
        <a:xfrm>
          <a:off x="1043902" y="1037860"/>
          <a:ext cx="4947712" cy="997160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1120" rIns="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043902" y="1037860"/>
        <a:ext cx="4947712" cy="997160"/>
      </dsp:txXfrm>
    </dsp:sp>
    <dsp:sp modelId="{7EC983FF-9476-4880-B76E-BE673103A72B}">
      <dsp:nvSpPr>
        <dsp:cNvPr id="0" name=""/>
        <dsp:cNvSpPr/>
      </dsp:nvSpPr>
      <dsp:spPr>
        <a:xfrm>
          <a:off x="5703094" y="590397"/>
          <a:ext cx="5341756" cy="1151730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1120" rIns="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Examine whether a 5-minute interaction with a therapy dog will reduce stress, negative emotion &amp; increase positive emotion &amp; arousal</a:t>
          </a:r>
        </a:p>
      </dsp:txBody>
      <dsp:txXfrm>
        <a:off x="5703094" y="590397"/>
        <a:ext cx="5341756" cy="11517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C05F50-4AD4-4E5A-9D0F-99C92381D388}">
      <dsp:nvSpPr>
        <dsp:cNvPr id="0" name=""/>
        <dsp:cNvSpPr/>
      </dsp:nvSpPr>
      <dsp:spPr>
        <a:xfrm rot="5400000">
          <a:off x="369939" y="2020008"/>
          <a:ext cx="1139354" cy="129711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rgbClr val="E47A06"/>
        </a:solidFill>
        <a:ln w="12700" cap="flat" cmpd="sng" algn="ctr">
          <a:solidFill>
            <a:srgbClr val="E47A06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04A71C-5DA4-4104-AE0D-9C68789EFCDE}">
      <dsp:nvSpPr>
        <dsp:cNvPr id="0" name=""/>
        <dsp:cNvSpPr/>
      </dsp:nvSpPr>
      <dsp:spPr>
        <a:xfrm>
          <a:off x="1131" y="465495"/>
          <a:ext cx="2109797" cy="1476789"/>
        </a:xfrm>
        <a:prstGeom prst="roundRect">
          <a:avLst>
            <a:gd name="adj" fmla="val 16670"/>
          </a:avLst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Research Proposal</a:t>
          </a:r>
        </a:p>
      </dsp:txBody>
      <dsp:txXfrm>
        <a:off x="73235" y="537599"/>
        <a:ext cx="1965589" cy="1332581"/>
      </dsp:txXfrm>
    </dsp:sp>
    <dsp:sp modelId="{A5E26CC9-D5C2-4C1D-9D03-701D076D79E4}">
      <dsp:nvSpPr>
        <dsp:cNvPr id="0" name=""/>
        <dsp:cNvSpPr/>
      </dsp:nvSpPr>
      <dsp:spPr>
        <a:xfrm>
          <a:off x="2164207" y="395784"/>
          <a:ext cx="4166404" cy="17014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>
              <a:effectLst/>
            </a:rPr>
            <a:t>Qualitative study - mixed design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>
              <a:effectLst/>
            </a:rPr>
            <a:t>Within/between group analysis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>
              <a:effectLst/>
            </a:rPr>
            <a:t>Measure stress, arousal, emotion, pet acceptance</a:t>
          </a:r>
        </a:p>
      </dsp:txBody>
      <dsp:txXfrm>
        <a:off x="2164207" y="395784"/>
        <a:ext cx="4166404" cy="1701494"/>
      </dsp:txXfrm>
    </dsp:sp>
    <dsp:sp modelId="{DC42EBFE-6AB1-4BB0-A3FE-63C519DCC718}">
      <dsp:nvSpPr>
        <dsp:cNvPr id="0" name=""/>
        <dsp:cNvSpPr/>
      </dsp:nvSpPr>
      <dsp:spPr>
        <a:xfrm rot="5400000">
          <a:off x="2191540" y="3628206"/>
          <a:ext cx="1139354" cy="129711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rgbClr val="E47A06"/>
        </a:solidFill>
        <a:ln w="12700" cap="flat" cmpd="sng" algn="ctr">
          <a:solidFill>
            <a:srgbClr val="E47A06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19A4BB-EFCC-4083-AEED-01E4007BA414}">
      <dsp:nvSpPr>
        <dsp:cNvPr id="0" name=""/>
        <dsp:cNvSpPr/>
      </dsp:nvSpPr>
      <dsp:spPr>
        <a:xfrm>
          <a:off x="1805983" y="2109884"/>
          <a:ext cx="2109797" cy="1476789"/>
        </a:xfrm>
        <a:prstGeom prst="roundRect">
          <a:avLst>
            <a:gd name="adj" fmla="val 16670"/>
          </a:avLst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Permission to bring registered therapy dog onto campus  </a:t>
          </a:r>
        </a:p>
      </dsp:txBody>
      <dsp:txXfrm>
        <a:off x="1878087" y="2181988"/>
        <a:ext cx="1965589" cy="1332581"/>
      </dsp:txXfrm>
    </dsp:sp>
    <dsp:sp modelId="{1EAD9845-66C0-45E2-818F-8DFFD844ABFF}">
      <dsp:nvSpPr>
        <dsp:cNvPr id="0" name=""/>
        <dsp:cNvSpPr/>
      </dsp:nvSpPr>
      <dsp:spPr>
        <a:xfrm>
          <a:off x="3962713" y="2282325"/>
          <a:ext cx="4287832" cy="1444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solidFill>
                <a:schemeClr val="tx1"/>
              </a:solidFill>
              <a:effectLst/>
            </a:rPr>
            <a:t>5-Minute interaction with a dog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solidFill>
                <a:schemeClr val="tx1"/>
              </a:solidFill>
              <a:effectLst/>
            </a:rPr>
            <a:t>Exclusion criteria, allergens, fear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solidFill>
                <a:schemeClr val="tx1"/>
              </a:solidFill>
              <a:effectLst/>
            </a:rPr>
            <a:t>Students meet dog individually </a:t>
          </a:r>
        </a:p>
      </dsp:txBody>
      <dsp:txXfrm>
        <a:off x="3962713" y="2282325"/>
        <a:ext cx="4287832" cy="1444257"/>
      </dsp:txXfrm>
    </dsp:sp>
    <dsp:sp modelId="{C7CCC58C-2CF8-48CE-B58C-A195C5BA7248}">
      <dsp:nvSpPr>
        <dsp:cNvPr id="0" name=""/>
        <dsp:cNvSpPr/>
      </dsp:nvSpPr>
      <dsp:spPr>
        <a:xfrm>
          <a:off x="3580685" y="3866029"/>
          <a:ext cx="2109797" cy="1476789"/>
        </a:xfrm>
        <a:prstGeom prst="roundRect">
          <a:avLst>
            <a:gd name="adj" fmla="val 16670"/>
          </a:avLst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Ethical Approval Obtained</a:t>
          </a:r>
        </a:p>
      </dsp:txBody>
      <dsp:txXfrm>
        <a:off x="3652789" y="3938133"/>
        <a:ext cx="1965589" cy="1332581"/>
      </dsp:txXfrm>
    </dsp:sp>
    <dsp:sp modelId="{E1BF08C9-0A33-4A5D-9086-8E507C13BDC5}">
      <dsp:nvSpPr>
        <dsp:cNvPr id="0" name=""/>
        <dsp:cNvSpPr/>
      </dsp:nvSpPr>
      <dsp:spPr>
        <a:xfrm>
          <a:off x="5792271" y="3867546"/>
          <a:ext cx="4286328" cy="1789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Lexington Attachment to Pets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Positive and Negative Affect Schedule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Perceived Stress Scale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Stress – Arousal Checklist</a:t>
          </a:r>
        </a:p>
      </dsp:txBody>
      <dsp:txXfrm>
        <a:off x="5792271" y="3867546"/>
        <a:ext cx="4286328" cy="17895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20CE0-11A2-47CB-8DC5-9AA52503E7F3}">
      <dsp:nvSpPr>
        <dsp:cNvPr id="0" name=""/>
        <dsp:cNvSpPr/>
      </dsp:nvSpPr>
      <dsp:spPr>
        <a:xfrm rot="21300000">
          <a:off x="16626" y="1381346"/>
          <a:ext cx="5384907" cy="616653"/>
        </a:xfrm>
        <a:prstGeom prst="mathMinus">
          <a:avLst/>
        </a:prstGeom>
        <a:solidFill>
          <a:srgbClr val="E47A06"/>
        </a:solidFill>
        <a:ln w="12700" cap="flat" cmpd="sng" algn="ctr">
          <a:solidFill>
            <a:srgbClr val="E47A06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86D4CB-4B10-4CC8-B55E-6B1D321AC06A}">
      <dsp:nvSpPr>
        <dsp:cNvPr id="0" name=""/>
        <dsp:cNvSpPr/>
      </dsp:nvSpPr>
      <dsp:spPr>
        <a:xfrm>
          <a:off x="650179" y="168967"/>
          <a:ext cx="1625448" cy="1351738"/>
        </a:xfrm>
        <a:prstGeom prst="downArrow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B6DDB-32C4-4ECD-B9DF-F1C8BA7AB4C1}">
      <dsp:nvSpPr>
        <dsp:cNvPr id="0" name=""/>
        <dsp:cNvSpPr/>
      </dsp:nvSpPr>
      <dsp:spPr>
        <a:xfrm>
          <a:off x="2207705" y="0"/>
          <a:ext cx="3061651" cy="141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Pre therapy dog interaction</a:t>
          </a:r>
        </a:p>
      </dsp:txBody>
      <dsp:txXfrm>
        <a:off x="2207705" y="0"/>
        <a:ext cx="3061651" cy="1419325"/>
      </dsp:txXfrm>
    </dsp:sp>
    <dsp:sp modelId="{81A3C32F-7BC1-4F97-AEA7-5BB415568101}">
      <dsp:nvSpPr>
        <dsp:cNvPr id="0" name=""/>
        <dsp:cNvSpPr/>
      </dsp:nvSpPr>
      <dsp:spPr>
        <a:xfrm>
          <a:off x="3142533" y="1858640"/>
          <a:ext cx="1625448" cy="1351738"/>
        </a:xfrm>
        <a:prstGeom prst="upArrow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D5022-D905-41F9-B8BB-4EE8F5048EAC}">
      <dsp:nvSpPr>
        <dsp:cNvPr id="0" name=""/>
        <dsp:cNvSpPr/>
      </dsp:nvSpPr>
      <dsp:spPr>
        <a:xfrm>
          <a:off x="202933" y="1960021"/>
          <a:ext cx="2953391" cy="141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Post therapy dog interaction</a:t>
          </a:r>
        </a:p>
      </dsp:txBody>
      <dsp:txXfrm>
        <a:off x="202933" y="1960021"/>
        <a:ext cx="2953391" cy="141932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1754AE-ADB7-4CCE-AEC9-51880D5681FB}">
      <dsp:nvSpPr>
        <dsp:cNvPr id="0" name=""/>
        <dsp:cNvSpPr/>
      </dsp:nvSpPr>
      <dsp:spPr>
        <a:xfrm>
          <a:off x="-4857113" y="-748402"/>
          <a:ext cx="5816589" cy="5816589"/>
        </a:xfrm>
        <a:prstGeom prst="blockArc">
          <a:avLst>
            <a:gd name="adj1" fmla="val 18900000"/>
            <a:gd name="adj2" fmla="val 2700000"/>
            <a:gd name="adj3" fmla="val 371"/>
          </a:avLst>
        </a:prstGeom>
        <a:noFill/>
        <a:ln w="28575" cap="flat" cmpd="sng" algn="ctr">
          <a:solidFill>
            <a:srgbClr val="E47A06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6CB1C9-BF17-4E06-B5F9-70728B1B1B8B}">
      <dsp:nvSpPr>
        <dsp:cNvPr id="0" name=""/>
        <dsp:cNvSpPr/>
      </dsp:nvSpPr>
      <dsp:spPr>
        <a:xfrm>
          <a:off x="626584" y="431978"/>
          <a:ext cx="4994074" cy="863956"/>
        </a:xfrm>
        <a:prstGeom prst="rect">
          <a:avLst/>
        </a:prstGeom>
        <a:solidFill>
          <a:schemeClr val="bg1"/>
        </a:solidFill>
        <a:ln w="1905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76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Related to academic performance, adjustment to university, attention, onset anxiety &amp; depression</a:t>
          </a:r>
        </a:p>
      </dsp:txBody>
      <dsp:txXfrm>
        <a:off x="626584" y="431978"/>
        <a:ext cx="4994074" cy="863956"/>
      </dsp:txXfrm>
    </dsp:sp>
    <dsp:sp modelId="{52643A6A-7376-4492-90DB-89848ACF5741}">
      <dsp:nvSpPr>
        <dsp:cNvPr id="0" name=""/>
        <dsp:cNvSpPr/>
      </dsp:nvSpPr>
      <dsp:spPr>
        <a:xfrm>
          <a:off x="32614" y="269986"/>
          <a:ext cx="1187940" cy="1187940"/>
        </a:xfrm>
        <a:prstGeom prst="ellipse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FB33E4-7EDE-4C49-BD26-C917DEB37E8F}">
      <dsp:nvSpPr>
        <dsp:cNvPr id="0" name=""/>
        <dsp:cNvSpPr/>
      </dsp:nvSpPr>
      <dsp:spPr>
        <a:xfrm>
          <a:off x="940632" y="1727913"/>
          <a:ext cx="4680026" cy="863956"/>
        </a:xfrm>
        <a:prstGeom prst="rect">
          <a:avLst/>
        </a:prstGeom>
        <a:solidFill>
          <a:schemeClr val="bg1"/>
        </a:solidFill>
        <a:ln w="28575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766" tIns="114300" rIns="114300" bIns="11430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500" kern="1200"/>
        </a:p>
      </dsp:txBody>
      <dsp:txXfrm>
        <a:off x="940632" y="1727913"/>
        <a:ext cx="4680026" cy="863956"/>
      </dsp:txXfrm>
    </dsp:sp>
    <dsp:sp modelId="{1C2E44C4-492A-417F-93EC-F19C0210AF75}">
      <dsp:nvSpPr>
        <dsp:cNvPr id="0" name=""/>
        <dsp:cNvSpPr/>
      </dsp:nvSpPr>
      <dsp:spPr>
        <a:xfrm>
          <a:off x="346662" y="1565921"/>
          <a:ext cx="1187940" cy="1187940"/>
        </a:xfrm>
        <a:prstGeom prst="ellipse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651AB-5FD1-49B5-A7BF-79ECDB6B6271}">
      <dsp:nvSpPr>
        <dsp:cNvPr id="0" name=""/>
        <dsp:cNvSpPr/>
      </dsp:nvSpPr>
      <dsp:spPr>
        <a:xfrm>
          <a:off x="626584" y="3023848"/>
          <a:ext cx="4994074" cy="863956"/>
        </a:xfrm>
        <a:prstGeom prst="rect">
          <a:avLst/>
        </a:prstGeom>
        <a:solidFill>
          <a:schemeClr val="bg1"/>
        </a:solidFill>
        <a:ln w="28575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766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</a:rPr>
            <a:t>Arousal affects learning performance, dependent on how positive or negative the emotional experience is</a:t>
          </a:r>
        </a:p>
      </dsp:txBody>
      <dsp:txXfrm>
        <a:off x="626584" y="3023848"/>
        <a:ext cx="4994074" cy="863956"/>
      </dsp:txXfrm>
    </dsp:sp>
    <dsp:sp modelId="{15EBCAFE-E2FA-4717-A40B-CBF0BC65FED3}">
      <dsp:nvSpPr>
        <dsp:cNvPr id="0" name=""/>
        <dsp:cNvSpPr/>
      </dsp:nvSpPr>
      <dsp:spPr>
        <a:xfrm>
          <a:off x="32614" y="2861856"/>
          <a:ext cx="1187940" cy="1187940"/>
        </a:xfrm>
        <a:prstGeom prst="ellipse">
          <a:avLst/>
        </a:prstGeom>
        <a:solidFill>
          <a:srgbClr val="008200"/>
        </a:solidFill>
        <a:ln w="12700" cap="flat" cmpd="sng" algn="ctr">
          <a:solidFill>
            <a:srgbClr val="008200"/>
          </a:solidFill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7BD6-BD2F-4281-8D5C-E73D730160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399B0-BF14-428F-A9E0-E9C20A9F90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6034A2-216B-4A22-86CF-EE73B2016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97FD08-C9FD-429A-98DF-A148C2678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B2DAE-6801-4376-A995-6127790EC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283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3C814-6BDA-41CC-8AD9-49E943A64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C5204-5A8D-4C42-A2F4-CA02D5DE91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B1394-A068-44CA-B88F-7BD45A931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708AD-E585-44C3-8763-EE3690B95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CA98B-17CB-4DA0-8556-C47D0491F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130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525BE-01A3-407C-A2A9-3832B0307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F12B79-CB81-4A77-B10B-4009A6DFB2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7A3BF2-D593-48B7-9D39-37EDF92B0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48BEE-126D-4A64-9ED6-B57D491B3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C0A04-38E0-49AD-9260-71628F0FC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008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507BB-4B42-4AA1-8E3E-1D8EA9724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02420-180B-418A-97FB-33C4A8CAD8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0B9E9C-D684-48E1-AA77-6BE5BA31CB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681A76-0EC1-4A39-9B53-15BF87FD3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35D63F-C916-4091-81D6-6B57DAD9C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459045-8D62-4336-807B-A4D975866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212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91944-4361-4DAF-8AB1-5D141560F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342700-B928-4FDE-AEEB-1B498BD9AA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BCCA32-9BAF-4357-8138-9AE8E20534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706247-C6F1-407B-90AE-AE59FA64DD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E474F7-6F9D-41C8-AC6F-924A420815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131E15-81AD-4367-BE4C-FA1FE6DAB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30749F-505F-41E1-8582-B6509CC27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A31509-C3E4-4830-93D5-5E212C5B3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523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B3192-3016-4339-84A2-A180EF852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2CD6E6-224C-4AAE-8A4D-85B6F31ED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E30EB2-07D7-4F8D-B6E3-A92D55E69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8D2962-1FA8-41C0-BA44-6391DF85A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084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43E51E-F8BA-4D05-AE38-9CFE1226F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A9168A-80E8-4CE7-925B-FA4C80162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A880BC-6E8A-4506-BCEF-D4D18AA27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47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93C11-5015-4909-8700-5C2EE9272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6899B-5A16-4478-A0D7-555AE4427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D265B0-BD83-4082-99B9-6ABA1FD8F4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4C656C-4B1F-414D-89A0-70C889434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8FA462-61EC-476C-A846-CC17678A6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19B107-658C-4C11-B4E1-FD19613BD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021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696A5-0368-4E5F-A935-05E2F0BD5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D476A8-B254-4E3F-BE7D-37C71B07AB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DCA8D5-4DA2-4978-A280-7396E74475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0DCC8-B2CB-4AE7-AC77-79FA709A5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83F90B-52F5-4ADE-91B0-E839692AF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95DC82-0F2F-4E3C-9A44-C6693D39F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577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74F15-82D4-4573-B9FE-A7A8A5577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0B840A-08C3-4387-BCF5-D9635207CF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246F9-8580-4C3B-BF4E-7BB4E124F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37B7F-CE79-418C-AB95-706F3D306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1FC2E-41DC-43EB-9AC7-C06269482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217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6928C6-A938-442E-985E-F63CE59132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98E05C-FC1A-4D60-8766-205FFAED09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2F65B-8418-4A72-A246-391BBA337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43DE8-A918-4CE0-A9A1-9482177BB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F73C3-A0E6-4E9A-A85C-02CC86136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501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42354C-488E-4EFE-AAE2-F48A51187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299F9-508C-46A8-817A-4C1F332FD7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C5351-B326-4290-BF35-843AF664FD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57EC49-E755-4852-AD4C-ED90984E46F1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04D5A-E091-4B6C-B933-E80F45919B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3DCD7-56E3-4222-9682-1176A28204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ADEB71-3982-4BA1-8D00-8467C9C04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160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statistics/308218/leading-ten-pets-ranked-by-household-ownership-in-the-united-kingdom-uk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og running with a frisbee in its mouth&#10;&#10;Description automatically generated">
            <a:extLst>
              <a:ext uri="{FF2B5EF4-FFF2-40B4-BE49-F238E27FC236}">
                <a16:creationId xmlns:a16="http://schemas.microsoft.com/office/drawing/2014/main" id="{EC7312D8-78D5-481C-9223-7D4CF01FD1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5" r="2088" b="6493"/>
          <a:stretch/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7100ED8-36E0-413A-8925-4540267A043A}"/>
              </a:ext>
            </a:extLst>
          </p:cNvPr>
          <p:cNvSpPr/>
          <p:nvPr/>
        </p:nvSpPr>
        <p:spPr>
          <a:xfrm>
            <a:off x="6734952" y="3499689"/>
            <a:ext cx="4471025" cy="1925718"/>
          </a:xfrm>
          <a:prstGeom prst="roundRect">
            <a:avLst/>
          </a:prstGeom>
          <a:solidFill>
            <a:srgbClr val="0D0D0D">
              <a:alpha val="4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 descr="University of Wales Trinity Saint David - Wikipedia">
            <a:extLst>
              <a:ext uri="{FF2B5EF4-FFF2-40B4-BE49-F238E27FC236}">
                <a16:creationId xmlns:a16="http://schemas.microsoft.com/office/drawing/2014/main" id="{868C4AFC-1D46-4BE0-93E6-F472373339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5000"/>
                    </a14:imgEffect>
                    <a14:imgEffect>
                      <a14:brightnessContrast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30" y="5687043"/>
            <a:ext cx="2230316" cy="89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F6C12C-D7A7-494D-9924-F315879329F1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Putting Paws on Student Stress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019FDB-6F97-4ECD-B8EF-CC70CEC7E277}"/>
              </a:ext>
            </a:extLst>
          </p:cNvPr>
          <p:cNvSpPr txBox="1"/>
          <p:nvPr/>
        </p:nvSpPr>
        <p:spPr>
          <a:xfrm>
            <a:off x="278130" y="5256130"/>
            <a:ext cx="22303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By Michaela Paterson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7A3BE4-23DB-4115-A09E-A91465158BC2}"/>
              </a:ext>
            </a:extLst>
          </p:cNvPr>
          <p:cNvSpPr txBox="1"/>
          <p:nvPr/>
        </p:nvSpPr>
        <p:spPr>
          <a:xfrm>
            <a:off x="6787962" y="3816217"/>
            <a:ext cx="436500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rgbClr val="E47A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Effects of Animal Assisted Therapy on Stress, Arousal and Emotion </a:t>
            </a:r>
          </a:p>
        </p:txBody>
      </p:sp>
    </p:spTree>
    <p:extLst>
      <p:ext uri="{BB962C8B-B14F-4D97-AF65-F5344CB8AC3E}">
        <p14:creationId xmlns:p14="http://schemas.microsoft.com/office/powerpoint/2010/main" val="278682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0C4A3B-7592-4CF4-B162-FFD3F133101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9D8430-3C2D-4BC8-8F14-B8686E54BC1E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Study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67F274-327B-4B33-8EB1-4DB9BE64CCA1}"/>
              </a:ext>
            </a:extLst>
          </p:cNvPr>
          <p:cNvSpPr txBox="1"/>
          <p:nvPr/>
        </p:nvSpPr>
        <p:spPr>
          <a:xfrm>
            <a:off x="278130" y="1428009"/>
            <a:ext cx="11759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The domestication and socialisation of animals has been a mutually interactive co-operation.  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C8E08422-890F-47B0-ACB2-3E157D2B86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2665887"/>
              </p:ext>
            </p:extLst>
          </p:nvPr>
        </p:nvGraphicFramePr>
        <p:xfrm>
          <a:off x="-710309" y="2165902"/>
          <a:ext cx="6806309" cy="4575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B15CCF2-A118-4205-B9F3-748AECCB3BA7}"/>
              </a:ext>
            </a:extLst>
          </p:cNvPr>
          <p:cNvSpPr txBox="1"/>
          <p:nvPr/>
        </p:nvSpPr>
        <p:spPr>
          <a:xfrm>
            <a:off x="642234" y="5151335"/>
            <a:ext cx="16786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</a:t>
            </a:r>
          </a:p>
          <a:p>
            <a:pPr algn="ctr"/>
            <a:r>
              <a:rPr lang="en-GB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Ownership</a:t>
            </a:r>
          </a:p>
          <a:p>
            <a:pPr algn="ctr"/>
            <a:r>
              <a:rPr lang="en-GB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C3E851-768E-4D95-A92F-63954500BC9D}"/>
              </a:ext>
            </a:extLst>
          </p:cNvPr>
          <p:cNvSpPr txBox="1"/>
          <p:nvPr/>
        </p:nvSpPr>
        <p:spPr>
          <a:xfrm>
            <a:off x="278130" y="6462215"/>
            <a:ext cx="41613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Sabanoglu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, 2016, sited in Statista, 2019). </a:t>
            </a:r>
            <a:endParaRPr lang="en-GB" sz="1200" dirty="0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C78D4E75-C793-4D6C-AF50-FD5F09CCFD37}"/>
              </a:ext>
            </a:extLst>
          </p:cNvPr>
          <p:cNvSpPr/>
          <p:nvPr/>
        </p:nvSpPr>
        <p:spPr>
          <a:xfrm>
            <a:off x="278130" y="2332383"/>
            <a:ext cx="2147018" cy="2133447"/>
          </a:xfrm>
          <a:prstGeom prst="flowChartConnector">
            <a:avLst/>
          </a:prstGeom>
          <a:solidFill>
            <a:srgbClr val="E47A06"/>
          </a:solidFill>
          <a:ln>
            <a:solidFill>
              <a:srgbClr val="E47A06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8B55DE-3664-4DD6-9361-31265EF998E3}"/>
              </a:ext>
            </a:extLst>
          </p:cNvPr>
          <p:cNvSpPr txBox="1"/>
          <p:nvPr/>
        </p:nvSpPr>
        <p:spPr>
          <a:xfrm>
            <a:off x="642234" y="2747124"/>
            <a:ext cx="14118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9.9 million people in the UK own a dog.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C0E6BB-10E7-4092-B31C-4B2E5F3C3652}"/>
              </a:ext>
            </a:extLst>
          </p:cNvPr>
          <p:cNvSpPr txBox="1"/>
          <p:nvPr/>
        </p:nvSpPr>
        <p:spPr>
          <a:xfrm>
            <a:off x="6806309" y="6462215"/>
            <a:ext cx="52310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(Locke, 1699, p. 154;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 Levinson, 1969;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Allderidge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, 1991) </a:t>
            </a:r>
            <a:endParaRPr lang="en-GB" sz="1200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F20103A-69F2-4650-BC25-7BA82A3880EF}"/>
              </a:ext>
            </a:extLst>
          </p:cNvPr>
          <p:cNvSpPr/>
          <p:nvPr/>
        </p:nvSpPr>
        <p:spPr>
          <a:xfrm>
            <a:off x="5740981" y="2053389"/>
            <a:ext cx="6006212" cy="4406677"/>
          </a:xfrm>
          <a:prstGeom prst="roundRect">
            <a:avLst/>
          </a:prstGeom>
          <a:solidFill>
            <a:srgbClr val="FFFFFF">
              <a:alpha val="80000"/>
            </a:srgbClr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45EDFA-790B-4E76-9A3B-91C37972CC1F}"/>
              </a:ext>
            </a:extLst>
          </p:cNvPr>
          <p:cNvSpPr txBox="1"/>
          <p:nvPr/>
        </p:nvSpPr>
        <p:spPr>
          <a:xfrm>
            <a:off x="5854415" y="2053389"/>
            <a:ext cx="584579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History</a:t>
            </a:r>
          </a:p>
          <a:p>
            <a:pPr algn="ctr"/>
            <a:endParaRPr lang="en-GB" sz="1000" b="1" dirty="0">
              <a:solidFill>
                <a:srgbClr val="008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Since the 17</a:t>
            </a:r>
            <a:r>
              <a:rPr lang="en-GB" sz="2000" b="1" baseline="30000" dirty="0"/>
              <a:t>th</a:t>
            </a:r>
            <a:r>
              <a:rPr lang="en-GB" sz="2000" b="1" dirty="0"/>
              <a:t> century animals have been present in clinical settings.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The 1970s saw the advancement of Animal Assisted Therapy (AAT).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Boris Levinson saw the potential therapeutic benefits of a dog as a facilitator to open up communication between therapists and patients when he observed a non verbal patient communicate with his dog.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8" grpId="0"/>
      <p:bldP spid="10" grpId="0" animBg="1"/>
      <p:bldP spid="11" grpId="0"/>
      <p:bldP spid="13" grpId="0" animBg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021BE68-076D-4828-8072-BECF304657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82FD37-4517-4622-AECA-BE873FD6EB79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Review of the Literature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44D5CC-3F48-499E-BA1B-E26033951B1A}"/>
              </a:ext>
            </a:extLst>
          </p:cNvPr>
          <p:cNvSpPr txBox="1"/>
          <p:nvPr/>
        </p:nvSpPr>
        <p:spPr>
          <a:xfrm>
            <a:off x="278130" y="1428009"/>
            <a:ext cx="11759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Undergraduate students experience higher stress compared to the general public.</a:t>
            </a:r>
          </a:p>
        </p:txBody>
      </p:sp>
      <p:sp>
        <p:nvSpPr>
          <p:cNvPr id="6" name="Callout: Down Arrow 5">
            <a:extLst>
              <a:ext uri="{FF2B5EF4-FFF2-40B4-BE49-F238E27FC236}">
                <a16:creationId xmlns:a16="http://schemas.microsoft.com/office/drawing/2014/main" id="{0EC0B837-5FB9-4F53-AE6E-B6583DE1321C}"/>
              </a:ext>
            </a:extLst>
          </p:cNvPr>
          <p:cNvSpPr/>
          <p:nvPr/>
        </p:nvSpPr>
        <p:spPr>
          <a:xfrm>
            <a:off x="403233" y="2255292"/>
            <a:ext cx="5563737" cy="1173708"/>
          </a:xfrm>
          <a:prstGeom prst="downArrowCallout">
            <a:avLst/>
          </a:prstGeom>
          <a:solidFill>
            <a:srgbClr val="008200"/>
          </a:solidFill>
          <a:ln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C54A6-4226-4B25-88A0-55A628A45334}"/>
              </a:ext>
            </a:extLst>
          </p:cNvPr>
          <p:cNvSpPr txBox="1"/>
          <p:nvPr/>
        </p:nvSpPr>
        <p:spPr>
          <a:xfrm>
            <a:off x="403232" y="2278178"/>
            <a:ext cx="55637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Increased stress can lead to onset anxiety &amp; depression.</a:t>
            </a:r>
          </a:p>
        </p:txBody>
      </p:sp>
      <p:sp>
        <p:nvSpPr>
          <p:cNvPr id="8" name="Callout: Down Arrow 7">
            <a:extLst>
              <a:ext uri="{FF2B5EF4-FFF2-40B4-BE49-F238E27FC236}">
                <a16:creationId xmlns:a16="http://schemas.microsoft.com/office/drawing/2014/main" id="{8EF3F6D7-C7F3-43F5-9DB9-1E0251370EA0}"/>
              </a:ext>
            </a:extLst>
          </p:cNvPr>
          <p:cNvSpPr/>
          <p:nvPr/>
        </p:nvSpPr>
        <p:spPr>
          <a:xfrm>
            <a:off x="403231" y="3502784"/>
            <a:ext cx="5563737" cy="1173708"/>
          </a:xfrm>
          <a:prstGeom prst="downArrowCallout">
            <a:avLst/>
          </a:prstGeom>
          <a:solidFill>
            <a:srgbClr val="008200"/>
          </a:solidFill>
          <a:ln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8DA4D2-23DC-4CCD-86B7-4C240201B067}"/>
              </a:ext>
            </a:extLst>
          </p:cNvPr>
          <p:cNvSpPr txBox="1"/>
          <p:nvPr/>
        </p:nvSpPr>
        <p:spPr>
          <a:xfrm>
            <a:off x="403230" y="3536722"/>
            <a:ext cx="55637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Decreased Attention - Low Academic Performance</a:t>
            </a:r>
          </a:p>
          <a:p>
            <a:pPr lvl="0" algn="ctr"/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Termination of Higher Education</a:t>
            </a:r>
          </a:p>
        </p:txBody>
      </p:sp>
      <p:sp>
        <p:nvSpPr>
          <p:cNvPr id="10" name="Callout: Down Arrow 9">
            <a:extLst>
              <a:ext uri="{FF2B5EF4-FFF2-40B4-BE49-F238E27FC236}">
                <a16:creationId xmlns:a16="http://schemas.microsoft.com/office/drawing/2014/main" id="{3F656EBB-38BF-4C06-A11D-4D17A00649BB}"/>
              </a:ext>
            </a:extLst>
          </p:cNvPr>
          <p:cNvSpPr/>
          <p:nvPr/>
        </p:nvSpPr>
        <p:spPr>
          <a:xfrm>
            <a:off x="6297615" y="2246870"/>
            <a:ext cx="5563737" cy="1173708"/>
          </a:xfrm>
          <a:prstGeom prst="downArrowCallout">
            <a:avLst/>
          </a:prstGeom>
          <a:solidFill>
            <a:srgbClr val="E47A06"/>
          </a:solidFill>
          <a:ln>
            <a:solidFill>
              <a:srgbClr val="E47A06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9C9462-6AF8-4FA7-BC03-30154FD6BC2B}"/>
              </a:ext>
            </a:extLst>
          </p:cNvPr>
          <p:cNvSpPr txBox="1"/>
          <p:nvPr/>
        </p:nvSpPr>
        <p:spPr>
          <a:xfrm>
            <a:off x="6370202" y="2255292"/>
            <a:ext cx="55637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Dogs help to decrease the feeling of stress &amp; the negative consequences of stress.</a:t>
            </a:r>
          </a:p>
        </p:txBody>
      </p:sp>
      <p:sp>
        <p:nvSpPr>
          <p:cNvPr id="12" name="Callout: Down Arrow 11">
            <a:extLst>
              <a:ext uri="{FF2B5EF4-FFF2-40B4-BE49-F238E27FC236}">
                <a16:creationId xmlns:a16="http://schemas.microsoft.com/office/drawing/2014/main" id="{770528D9-DACD-43D1-9568-D025D0DD1947}"/>
              </a:ext>
            </a:extLst>
          </p:cNvPr>
          <p:cNvSpPr/>
          <p:nvPr/>
        </p:nvSpPr>
        <p:spPr>
          <a:xfrm>
            <a:off x="6305685" y="3502784"/>
            <a:ext cx="5563737" cy="1173708"/>
          </a:xfrm>
          <a:prstGeom prst="downArrowCallout">
            <a:avLst/>
          </a:prstGeom>
          <a:solidFill>
            <a:srgbClr val="E47A06"/>
          </a:solidFill>
          <a:ln>
            <a:solidFill>
              <a:srgbClr val="E47A06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0E221B-5901-4B94-82D6-7A14234F409B}"/>
              </a:ext>
            </a:extLst>
          </p:cNvPr>
          <p:cNvSpPr txBox="1"/>
          <p:nvPr/>
        </p:nvSpPr>
        <p:spPr>
          <a:xfrm>
            <a:off x="6305685" y="3518038"/>
            <a:ext cx="55637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Dogs stimulate the release of endorphins and oxytocin through physical contact.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425D44-8B79-41C8-AF2E-5FB0E06FD657}"/>
              </a:ext>
            </a:extLst>
          </p:cNvPr>
          <p:cNvSpPr txBox="1"/>
          <p:nvPr/>
        </p:nvSpPr>
        <p:spPr>
          <a:xfrm>
            <a:off x="13959" y="6312424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(Shapiro, Shapiro &amp; Schwartz, 2000;</a:t>
            </a:r>
            <a:r>
              <a:rPr lang="en-GB" sz="1200" dirty="0">
                <a:solidFill>
                  <a:srgbClr val="000000"/>
                </a:solidFill>
                <a:ea typeface="Calibri" panose="020F0502020204030204" pitchFamily="34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ea typeface="Calibri" panose="020F0502020204030204" pitchFamily="34" charset="0"/>
              </a:rPr>
              <a:t>Uvnäs</a:t>
            </a:r>
            <a:r>
              <a:rPr lang="en-GB" sz="1200" dirty="0">
                <a:solidFill>
                  <a:srgbClr val="000000"/>
                </a:solidFill>
                <a:ea typeface="Calibri" panose="020F0502020204030204" pitchFamily="34" charset="0"/>
              </a:rPr>
              <a:t>-Moberg</a:t>
            </a:r>
            <a:r>
              <a:rPr lang="en-GB" sz="1200" dirty="0">
                <a:ea typeface="Calibri" panose="020F0502020204030204" pitchFamily="34" charset="0"/>
              </a:rPr>
              <a:t>, Handlin &amp; Peterson, 2011;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Black, 2012;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Palley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et al., 2012; </a:t>
            </a:r>
            <a:r>
              <a:rPr lang="en-GB" sz="1200" dirty="0">
                <a:ea typeface="Calibri" panose="020F0502020204030204" pitchFamily="34" charset="0"/>
              </a:rPr>
              <a:t>McClaskey, 2019;</a:t>
            </a:r>
            <a:r>
              <a:rPr lang="en-GB" sz="1200" dirty="0"/>
              <a:t> Aydin et al., 2012; Crossman, </a:t>
            </a:r>
            <a:r>
              <a:rPr lang="en-GB" sz="1200" dirty="0" err="1"/>
              <a:t>Kazdin</a:t>
            </a:r>
            <a:r>
              <a:rPr lang="en-GB" sz="1200" dirty="0"/>
              <a:t> &amp; Knudson, 2015; </a:t>
            </a:r>
            <a:r>
              <a:rPr lang="en-GB" sz="1200" dirty="0" err="1"/>
              <a:t>Daltry</a:t>
            </a:r>
            <a:r>
              <a:rPr lang="en-GB" sz="1200" dirty="0"/>
              <a:t> &amp; </a:t>
            </a:r>
            <a:r>
              <a:rPr lang="en-GB" sz="1200" dirty="0" err="1"/>
              <a:t>Mehr</a:t>
            </a:r>
            <a:r>
              <a:rPr lang="en-GB" sz="1200" dirty="0"/>
              <a:t>, 2015; Wheeler &amp; Faulkner, 2015)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2E83D32-F21D-4537-BCF2-8589AF5571DC}"/>
              </a:ext>
            </a:extLst>
          </p:cNvPr>
          <p:cNvSpPr/>
          <p:nvPr/>
        </p:nvSpPr>
        <p:spPr>
          <a:xfrm>
            <a:off x="278129" y="4818152"/>
            <a:ext cx="11663661" cy="1505388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82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B2EAB2C-7AEE-4B10-A8B6-ABC736917DD1}"/>
              </a:ext>
            </a:extLst>
          </p:cNvPr>
          <p:cNvSpPr txBox="1"/>
          <p:nvPr/>
        </p:nvSpPr>
        <p:spPr>
          <a:xfrm>
            <a:off x="403230" y="4986070"/>
            <a:ext cx="1136114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Pets are a source of support and comfort during times of stress.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 ten minute interaction with a therapy dog can reduce stress, anxiety, depression and act as a catalyst for emotional experiences.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26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/>
      <p:bldP spid="15" grpId="0" animBg="1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3E1E849-1DD6-4E12-BB0F-7256A7DD109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DD2732-AAE4-4B89-883B-10E780D8F37A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Review of the Literature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AEFB4E-65A7-42C6-99EB-117126AC30CA}"/>
              </a:ext>
            </a:extLst>
          </p:cNvPr>
          <p:cNvSpPr txBox="1"/>
          <p:nvPr/>
        </p:nvSpPr>
        <p:spPr>
          <a:xfrm>
            <a:off x="278130" y="1428009"/>
            <a:ext cx="11759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Academic performance is affected by stress, emotion &amp; arousal.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DFA79BE-CB60-4B4B-A5B2-960967FAA6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4572849"/>
              </p:ext>
            </p:extLst>
          </p:nvPr>
        </p:nvGraphicFramePr>
        <p:xfrm>
          <a:off x="-1034718" y="2310653"/>
          <a:ext cx="8540987" cy="4151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231AB7-816B-45B8-96B2-33C7014BBC74}"/>
              </a:ext>
            </a:extLst>
          </p:cNvPr>
          <p:cNvSpPr txBox="1"/>
          <p:nvPr/>
        </p:nvSpPr>
        <p:spPr>
          <a:xfrm>
            <a:off x="6632812" y="6058340"/>
            <a:ext cx="53089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(Chung et al., 2015;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Carmona-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Halty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et al., 2019;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Pekrun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, 2000)</a:t>
            </a:r>
            <a:endParaRPr lang="en-GB" sz="12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90F561F-5EA8-4ED8-BB5D-AEE5130A80E8}"/>
              </a:ext>
            </a:extLst>
          </p:cNvPr>
          <p:cNvSpPr/>
          <p:nvPr/>
        </p:nvSpPr>
        <p:spPr>
          <a:xfrm>
            <a:off x="6632812" y="2426766"/>
            <a:ext cx="5308979" cy="3094482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F1E281-3A95-49B1-A02A-1C76455BAC7A}"/>
              </a:ext>
            </a:extLst>
          </p:cNvPr>
          <p:cNvSpPr txBox="1"/>
          <p:nvPr/>
        </p:nvSpPr>
        <p:spPr>
          <a:xfrm>
            <a:off x="6769289" y="2456407"/>
            <a:ext cx="503602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AAT decreases stress &amp; increases arousal.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Interacting with a dog increases positive emotion &amp; decreases negative emotion.</a:t>
            </a:r>
          </a:p>
          <a:p>
            <a:endParaRPr lang="en-GB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Positive emotions help us achieve individual psychological growth &amp; long term flourishment. </a:t>
            </a:r>
          </a:p>
        </p:txBody>
      </p:sp>
    </p:spTree>
    <p:extLst>
      <p:ext uri="{BB962C8B-B14F-4D97-AF65-F5344CB8AC3E}">
        <p14:creationId xmlns:p14="http://schemas.microsoft.com/office/powerpoint/2010/main" val="402162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DF6F1C-7961-420F-84C2-1428E5A9640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70F86E-4EAA-49EA-B3FD-B71F40E84711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Rationale of the Study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CB7F7D-EBAA-4680-B5A0-2B97135C284F}"/>
              </a:ext>
            </a:extLst>
          </p:cNvPr>
          <p:cNvSpPr txBox="1"/>
          <p:nvPr/>
        </p:nvSpPr>
        <p:spPr>
          <a:xfrm>
            <a:off x="278130" y="1428009"/>
            <a:ext cx="11759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AAT is designed to promote positive improvements in emotional and cognitive functioning.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64B9E13-9445-40AC-A9C1-0E7ADC789A07}"/>
              </a:ext>
            </a:extLst>
          </p:cNvPr>
          <p:cNvSpPr/>
          <p:nvPr/>
        </p:nvSpPr>
        <p:spPr>
          <a:xfrm>
            <a:off x="278131" y="2306472"/>
            <a:ext cx="5817869" cy="4155743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591E3A-F0D2-42BE-A4C9-C9D78D972457}"/>
              </a:ext>
            </a:extLst>
          </p:cNvPr>
          <p:cNvSpPr txBox="1"/>
          <p:nvPr/>
        </p:nvSpPr>
        <p:spPr>
          <a:xfrm>
            <a:off x="504967" y="2606722"/>
            <a:ext cx="533627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000" dirty="0">
              <a:solidFill>
                <a:srgbClr val="008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94% UK universities had an increase in students reporting mental distress 2015/16.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First year students in UK universities who disclosed mental health problem rose to 15,395.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Drop out rate increased by 201%.</a:t>
            </a:r>
          </a:p>
          <a:p>
            <a:endParaRPr lang="en-GB" sz="1000" b="1" dirty="0"/>
          </a:p>
          <a:p>
            <a:pPr algn="ctr"/>
            <a:r>
              <a:rPr lang="en-GB" sz="2000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Perceived stressors:</a:t>
            </a:r>
          </a:p>
          <a:p>
            <a:pPr algn="ctr"/>
            <a:r>
              <a:rPr lang="en-GB" sz="2000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exam grade, interpersonal relationships, financial worry, transition/moving away from home, </a:t>
            </a:r>
          </a:p>
          <a:p>
            <a:pPr algn="ctr"/>
            <a:r>
              <a:rPr lang="en-GB" sz="2000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 to student stress.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A81924-3078-44B5-8FCE-6487ACE91F55}"/>
              </a:ext>
            </a:extLst>
          </p:cNvPr>
          <p:cNvSpPr txBox="1"/>
          <p:nvPr/>
        </p:nvSpPr>
        <p:spPr>
          <a:xfrm>
            <a:off x="128338" y="6531325"/>
            <a:ext cx="8053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(Furr, Westfield, McConnell &amp; Jenkins, 2001; Thorley, 2017;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Thelwell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, 2019) </a:t>
            </a:r>
            <a:endParaRPr lang="en-GB" sz="1200" dirty="0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2AA5D76-CDC0-464C-9084-A675E0BC35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0187859"/>
              </p:ext>
            </p:extLst>
          </p:nvPr>
        </p:nvGraphicFramePr>
        <p:xfrm>
          <a:off x="5833188" y="2229812"/>
          <a:ext cx="6733921" cy="4232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374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Graphic spid="11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D432E50-4548-4FC2-9FA6-5A82F0D1E1D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08D9CC-A50C-4EC2-B0CB-A77525A89E0C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 &amp; Hypotheses of the Study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6205E0F-940F-4E61-9223-BE7B35D654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3920492"/>
              </p:ext>
            </p:extLst>
          </p:nvPr>
        </p:nvGraphicFramePr>
        <p:xfrm>
          <a:off x="150125" y="1714900"/>
          <a:ext cx="11777701" cy="2035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D7BC979-31AF-4FA3-B5C9-B6E22AA9E369}"/>
              </a:ext>
            </a:extLst>
          </p:cNvPr>
          <p:cNvSpPr txBox="1"/>
          <p:nvPr/>
        </p:nvSpPr>
        <p:spPr>
          <a:xfrm>
            <a:off x="7275091" y="5648065"/>
            <a:ext cx="583183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High positive / low negative emotion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 Decrease stress / increase arousal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967D7CF7-23A4-452E-B72B-7C6CC3F6C1EF}"/>
              </a:ext>
            </a:extLst>
          </p:cNvPr>
          <p:cNvSpPr/>
          <p:nvPr/>
        </p:nvSpPr>
        <p:spPr>
          <a:xfrm>
            <a:off x="4539911" y="3626093"/>
            <a:ext cx="3112169" cy="1909340"/>
          </a:xfrm>
          <a:prstGeom prst="flowChartConnector">
            <a:avLst/>
          </a:prstGeom>
          <a:solidFill>
            <a:srgbClr val="E47A06"/>
          </a:solidFill>
          <a:ln>
            <a:solidFill>
              <a:srgbClr val="E47A06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09B7B28-9C85-4D4C-A525-D50F77E21367}"/>
              </a:ext>
            </a:extLst>
          </p:cNvPr>
          <p:cNvSpPr txBox="1"/>
          <p:nvPr/>
        </p:nvSpPr>
        <p:spPr>
          <a:xfrm>
            <a:off x="4916902" y="4047737"/>
            <a:ext cx="235818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Hypotheses in brief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959BA3-0CD5-4046-A215-032B04BDF326}"/>
              </a:ext>
            </a:extLst>
          </p:cNvPr>
          <p:cNvSpPr txBox="1"/>
          <p:nvPr/>
        </p:nvSpPr>
        <p:spPr>
          <a:xfrm>
            <a:off x="465221" y="4233470"/>
            <a:ext cx="35132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 Therapy Dog Interaction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9EAB84F-4DE1-4F2B-AB20-7EF2AB320496}"/>
              </a:ext>
            </a:extLst>
          </p:cNvPr>
          <p:cNvSpPr txBox="1"/>
          <p:nvPr/>
        </p:nvSpPr>
        <p:spPr>
          <a:xfrm>
            <a:off x="8524104" y="4304034"/>
            <a:ext cx="35132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 Therapy Dog Interaction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46984AF-9B14-42DF-A699-FBC5EF0EAAED}"/>
              </a:ext>
            </a:extLst>
          </p:cNvPr>
          <p:cNvSpPr txBox="1"/>
          <p:nvPr/>
        </p:nvSpPr>
        <p:spPr>
          <a:xfrm>
            <a:off x="278130" y="5242826"/>
            <a:ext cx="581787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Higher pet  acceptance = lower stress</a:t>
            </a:r>
          </a:p>
          <a:p>
            <a:endParaRPr lang="en-GB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Correlation between stress, emotion &amp; arousal</a:t>
            </a:r>
          </a:p>
          <a:p>
            <a:endParaRPr lang="en-GB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First year students – higher stress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6CFF37-41E5-4F79-BA92-5FF03F31985E}"/>
              </a:ext>
            </a:extLst>
          </p:cNvPr>
          <p:cNvSpPr txBox="1"/>
          <p:nvPr/>
        </p:nvSpPr>
        <p:spPr>
          <a:xfrm>
            <a:off x="259381" y="2368533"/>
            <a:ext cx="52816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 on the existing body of literature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2C936A1-CCF2-496C-9517-B00B10C371EC}"/>
              </a:ext>
            </a:extLst>
          </p:cNvPr>
          <p:cNvSpPr txBox="1"/>
          <p:nvPr/>
        </p:nvSpPr>
        <p:spPr>
          <a:xfrm>
            <a:off x="5076967" y="2368533"/>
            <a:ext cx="7234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</a:p>
        </p:txBody>
      </p:sp>
    </p:spTree>
    <p:extLst>
      <p:ext uri="{BB962C8B-B14F-4D97-AF65-F5344CB8AC3E}">
        <p14:creationId xmlns:p14="http://schemas.microsoft.com/office/powerpoint/2010/main" val="1930028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10" grpId="0"/>
      <p:bldP spid="11" grpId="0" animBg="1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EC5178-74C6-42CC-8FD3-44074F3EFC7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B5FF84-703E-4911-A143-720579344CED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Methodology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8A88A19-A382-4D1B-8BB0-074823850E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7761615"/>
              </p:ext>
            </p:extLst>
          </p:nvPr>
        </p:nvGraphicFramePr>
        <p:xfrm>
          <a:off x="278127" y="1319114"/>
          <a:ext cx="10534251" cy="5934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97EDADE-75B7-44A0-96CB-D613D21A46EA}"/>
              </a:ext>
            </a:extLst>
          </p:cNvPr>
          <p:cNvSpPr/>
          <p:nvPr/>
        </p:nvSpPr>
        <p:spPr>
          <a:xfrm>
            <a:off x="6384758" y="1714899"/>
            <a:ext cx="5529115" cy="2071037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9088F0-C637-4257-BC7F-4FF27AC03203}"/>
              </a:ext>
            </a:extLst>
          </p:cNvPr>
          <p:cNvSpPr txBox="1"/>
          <p:nvPr/>
        </p:nvSpPr>
        <p:spPr>
          <a:xfrm>
            <a:off x="6507685" y="1827087"/>
            <a:ext cx="540618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/>
              <a:t>Students West Wales University, mean age 30yrs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Questionnaires</a:t>
            </a:r>
            <a:r>
              <a:rPr lang="en-GB" sz="1900" b="1" dirty="0"/>
              <a:t> pre &amp; post interaction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/>
              <a:t>Consent, voluntary, confidential, </a:t>
            </a:r>
            <a:r>
              <a:rPr lang="en-GB" sz="19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right</a:t>
            </a:r>
            <a:r>
              <a:rPr lang="en-GB" sz="1900" b="1" dirty="0"/>
              <a:t> to withdraw, debrief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/>
              <a:t>Data collection 3 weeks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/>
              <a:t>Demographic information collected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97598BA-AF13-4DBB-82A0-7ABC95F21F7F}"/>
              </a:ext>
            </a:extLst>
          </p:cNvPr>
          <p:cNvSpPr/>
          <p:nvPr/>
        </p:nvSpPr>
        <p:spPr>
          <a:xfrm>
            <a:off x="8069180" y="3962400"/>
            <a:ext cx="3844694" cy="1411705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3C6345-9C63-4F46-9DD8-DA77D474088C}"/>
              </a:ext>
            </a:extLst>
          </p:cNvPr>
          <p:cNvSpPr txBox="1"/>
          <p:nvPr/>
        </p:nvSpPr>
        <p:spPr>
          <a:xfrm>
            <a:off x="8197516" y="4173776"/>
            <a:ext cx="359343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/>
              <a:t>SPSS statistical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/>
              <a:t>ANOVA, Pearson’s </a:t>
            </a:r>
            <a:r>
              <a:rPr lang="en-GB" sz="1900" b="1" i="1" dirty="0"/>
              <a:t>r</a:t>
            </a:r>
            <a:r>
              <a:rPr lang="en-GB" sz="1900" b="1" dirty="0"/>
              <a:t>,</a:t>
            </a:r>
            <a:r>
              <a:rPr lang="en-GB" sz="1900" b="1" i="1" dirty="0"/>
              <a:t> </a:t>
            </a:r>
            <a:r>
              <a:rPr lang="en-GB" sz="1900" b="1" dirty="0"/>
              <a:t>t-test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/>
              <a:t>Analysis – pre/post interaction</a:t>
            </a:r>
          </a:p>
          <a:p>
            <a:endParaRPr lang="en-GB" dirty="0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8436449F-C674-42A1-B493-4228C30FB2D6}"/>
              </a:ext>
            </a:extLst>
          </p:cNvPr>
          <p:cNvSpPr/>
          <p:nvPr/>
        </p:nvSpPr>
        <p:spPr>
          <a:xfrm>
            <a:off x="185443" y="4286448"/>
            <a:ext cx="2388358" cy="2361063"/>
          </a:xfrm>
          <a:prstGeom prst="flowChartConnector">
            <a:avLst/>
          </a:prstGeom>
          <a:solidFill>
            <a:srgbClr val="FFFFFF"/>
          </a:solidFill>
          <a:ln w="28575"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729781-F3B6-4D7A-9D69-4A684FC60280}"/>
              </a:ext>
            </a:extLst>
          </p:cNvPr>
          <p:cNvSpPr txBox="1"/>
          <p:nvPr/>
        </p:nvSpPr>
        <p:spPr>
          <a:xfrm>
            <a:off x="467257" y="4332068"/>
            <a:ext cx="1824729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DVs </a:t>
            </a:r>
          </a:p>
          <a:p>
            <a:pPr algn="ctr"/>
            <a:r>
              <a:rPr lang="en-GB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 of</a:t>
            </a:r>
          </a:p>
          <a:p>
            <a:pPr algn="ctr"/>
            <a:r>
              <a:rPr lang="en-GB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Stress, arousal emotion</a:t>
            </a:r>
          </a:p>
          <a:p>
            <a:pPr algn="ctr"/>
            <a:r>
              <a:rPr lang="en-GB" sz="2000" b="1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IVs</a:t>
            </a:r>
          </a:p>
          <a:p>
            <a:pPr algn="ctr"/>
            <a:r>
              <a:rPr lang="en-GB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 interaction</a:t>
            </a:r>
          </a:p>
          <a:p>
            <a:pPr algn="ctr"/>
            <a:r>
              <a:rPr lang="en-GB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 &amp; Post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594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 animBg="1"/>
      <p:bldP spid="7" grpId="0"/>
      <p:bldP spid="8" grpId="0" animBg="1"/>
      <p:bldP spid="10" grpId="0"/>
      <p:bldP spid="11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8F49B9-87D3-4590-A6BD-86CEB6686B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AD38CE-A288-4DE6-BB91-256571CDFC20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4ADE2AD-294C-4EF5-A54A-B2740FAECDD4}"/>
              </a:ext>
            </a:extLst>
          </p:cNvPr>
          <p:cNvSpPr/>
          <p:nvPr/>
        </p:nvSpPr>
        <p:spPr>
          <a:xfrm>
            <a:off x="5682330" y="2137300"/>
            <a:ext cx="5850027" cy="2175393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665BA57-0DFA-43BD-8C8A-A4AE1893CA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590118"/>
              </p:ext>
            </p:extLst>
          </p:nvPr>
        </p:nvGraphicFramePr>
        <p:xfrm>
          <a:off x="0" y="2533084"/>
          <a:ext cx="5418161" cy="337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3FFED63-7872-48E3-BED5-9D3C4DB95B11}"/>
              </a:ext>
            </a:extLst>
          </p:cNvPr>
          <p:cNvSpPr txBox="1"/>
          <p:nvPr/>
        </p:nvSpPr>
        <p:spPr>
          <a:xfrm>
            <a:off x="5866417" y="2332444"/>
            <a:ext cx="548185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 x 2 ANOVAs indicate there is an interaction effect pre and post therapy dog interaction on the: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Endorsement of positive &amp; negative emotion</a:t>
            </a:r>
          </a:p>
          <a:p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Psychological stress &amp; arousal </a:t>
            </a:r>
            <a:endParaRPr lang="en-GB" sz="1000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1654BAD-8C9A-47F1-B4F5-C5B8FE4D758C}"/>
              </a:ext>
            </a:extLst>
          </p:cNvPr>
          <p:cNvSpPr/>
          <p:nvPr/>
        </p:nvSpPr>
        <p:spPr>
          <a:xfrm>
            <a:off x="5682330" y="4556333"/>
            <a:ext cx="5850027" cy="2175393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190A69-8960-4507-8F06-EFF40F793561}"/>
              </a:ext>
            </a:extLst>
          </p:cNvPr>
          <p:cNvSpPr txBox="1"/>
          <p:nvPr/>
        </p:nvSpPr>
        <p:spPr>
          <a:xfrm>
            <a:off x="5964071" y="4643755"/>
            <a:ext cx="538419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Pre therapy dog interaction </a:t>
            </a:r>
            <a:r>
              <a:rPr lang="en-GB" sz="2000" dirty="0"/>
              <a:t>= high negative emotion, low positive emotion, high stress &amp; low arousal.</a:t>
            </a:r>
          </a:p>
          <a:p>
            <a:endParaRPr lang="en-GB" sz="1200" dirty="0"/>
          </a:p>
          <a:p>
            <a:r>
              <a:rPr lang="en-GB" sz="2000" b="1" dirty="0"/>
              <a:t>Post therapy dog interaction </a:t>
            </a:r>
            <a:r>
              <a:rPr lang="en-GB" sz="2000" dirty="0"/>
              <a:t>= high positive emotion, low negative emotion, low stress &amp; high arousal.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9453D0-FFC6-4E5C-8C4A-1D38E477DA06}"/>
              </a:ext>
            </a:extLst>
          </p:cNvPr>
          <p:cNvSpPr txBox="1"/>
          <p:nvPr/>
        </p:nvSpPr>
        <p:spPr>
          <a:xfrm>
            <a:off x="0" y="1428009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There is a correlation between perceived stress, positive/negative emotion, arousal &amp; emotion.  </a:t>
            </a:r>
          </a:p>
        </p:txBody>
      </p:sp>
    </p:spTree>
    <p:extLst>
      <p:ext uri="{BB962C8B-B14F-4D97-AF65-F5344CB8AC3E}">
        <p14:creationId xmlns:p14="http://schemas.microsoft.com/office/powerpoint/2010/main" val="220489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Graphic spid="5" grpId="0">
        <p:bldAsOne/>
      </p:bldGraphic>
      <p:bldP spid="6" grpId="0"/>
      <p:bldP spid="12" grpId="0" animBg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12C7BF-050E-417E-AAA1-B0EDD198DB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83A9B4-E2D2-4B88-A26B-70529645E2E1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Results</a:t>
            </a:r>
          </a:p>
        </p:txBody>
      </p:sp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F34023D7-FBA6-4CCB-BB67-51FC39F393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9626968"/>
              </p:ext>
            </p:extLst>
          </p:nvPr>
        </p:nvGraphicFramePr>
        <p:xfrm>
          <a:off x="866634" y="1930504"/>
          <a:ext cx="3728112" cy="46538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20C3A07-1C1F-4791-8829-3E7121F0B867}"/>
              </a:ext>
            </a:extLst>
          </p:cNvPr>
          <p:cNvSpPr txBox="1"/>
          <p:nvPr/>
        </p:nvSpPr>
        <p:spPr>
          <a:xfrm>
            <a:off x="296270" y="1315292"/>
            <a:ext cx="4267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Mean scores interaction effect Pre &amp; Post Interaction on Emotion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9ADE7F-FBCC-421E-A80E-19238BCAB257}"/>
              </a:ext>
            </a:extLst>
          </p:cNvPr>
          <p:cNvSpPr txBox="1"/>
          <p:nvPr/>
        </p:nvSpPr>
        <p:spPr>
          <a:xfrm>
            <a:off x="6919415" y="1315292"/>
            <a:ext cx="49791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Mean scores interaction effect Pre &amp; Post Interaction on Psychological Stress &amp; Arousal 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7FBE3A7A-B9AB-48E8-8862-FEAE700D48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2028885"/>
              </p:ext>
            </p:extLst>
          </p:nvPr>
        </p:nvGraphicFramePr>
        <p:xfrm>
          <a:off x="7937312" y="1936674"/>
          <a:ext cx="3728112" cy="46538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D675149-B79E-4C0B-8575-EFC5F6275212}"/>
              </a:ext>
            </a:extLst>
          </p:cNvPr>
          <p:cNvSpPr/>
          <p:nvPr/>
        </p:nvSpPr>
        <p:spPr>
          <a:xfrm>
            <a:off x="3834451" y="2917660"/>
            <a:ext cx="2684062" cy="1637731"/>
          </a:xfrm>
          <a:prstGeom prst="roundRect">
            <a:avLst/>
          </a:prstGeom>
          <a:solidFill>
            <a:srgbClr val="FFFFFF"/>
          </a:solidFill>
          <a:ln w="28575"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F9EC0E-62CD-4849-AF72-433DE6CC3751}"/>
              </a:ext>
            </a:extLst>
          </p:cNvPr>
          <p:cNvSpPr txBox="1"/>
          <p:nvPr/>
        </p:nvSpPr>
        <p:spPr>
          <a:xfrm>
            <a:off x="3955007" y="3010334"/>
            <a:ext cx="24429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Mean score shows positive emotion increased &amp; negative emotion decreased post interaction.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B5854AC-F699-46E0-9E41-F5A9408C42F8}"/>
              </a:ext>
            </a:extLst>
          </p:cNvPr>
          <p:cNvCxnSpPr>
            <a:cxnSpLocks/>
          </p:cNvCxnSpPr>
          <p:nvPr/>
        </p:nvCxnSpPr>
        <p:spPr>
          <a:xfrm flipH="1" flipV="1">
            <a:off x="2010487" y="3439124"/>
            <a:ext cx="1944520" cy="494496"/>
          </a:xfrm>
          <a:prstGeom prst="straightConnector1">
            <a:avLst/>
          </a:prstGeom>
          <a:ln w="12700">
            <a:solidFill>
              <a:srgbClr val="0082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78DD82B-C94D-4AF0-9816-4E2D46F3CC01}"/>
              </a:ext>
            </a:extLst>
          </p:cNvPr>
          <p:cNvCxnSpPr>
            <a:cxnSpLocks/>
          </p:cNvCxnSpPr>
          <p:nvPr/>
        </p:nvCxnSpPr>
        <p:spPr>
          <a:xfrm flipH="1">
            <a:off x="3528587" y="4010009"/>
            <a:ext cx="426421" cy="974172"/>
          </a:xfrm>
          <a:prstGeom prst="straightConnector1">
            <a:avLst/>
          </a:prstGeom>
          <a:ln w="12700">
            <a:solidFill>
              <a:srgbClr val="0082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C583F971-5043-4115-9862-50E15DD64C53}"/>
              </a:ext>
            </a:extLst>
          </p:cNvPr>
          <p:cNvSpPr/>
          <p:nvPr/>
        </p:nvSpPr>
        <p:spPr>
          <a:xfrm>
            <a:off x="5274930" y="4834823"/>
            <a:ext cx="2684062" cy="1637731"/>
          </a:xfrm>
          <a:prstGeom prst="roundRect">
            <a:avLst/>
          </a:prstGeom>
          <a:solidFill>
            <a:srgbClr val="FFFFFF"/>
          </a:solidFill>
          <a:ln w="28575"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43A4D1A-5B11-4495-98DE-62A9D2652CEB}"/>
              </a:ext>
            </a:extLst>
          </p:cNvPr>
          <p:cNvSpPr txBox="1"/>
          <p:nvPr/>
        </p:nvSpPr>
        <p:spPr>
          <a:xfrm>
            <a:off x="5453488" y="4885173"/>
            <a:ext cx="23269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Mean score shows psychological stress decreased &amp; arousal increased post interaction.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10809A0-4684-4905-9FCA-F97DA848E7C4}"/>
              </a:ext>
            </a:extLst>
          </p:cNvPr>
          <p:cNvCxnSpPr>
            <a:cxnSpLocks/>
          </p:cNvCxnSpPr>
          <p:nvPr/>
        </p:nvCxnSpPr>
        <p:spPr>
          <a:xfrm>
            <a:off x="7780434" y="5653688"/>
            <a:ext cx="1089015" cy="255273"/>
          </a:xfrm>
          <a:prstGeom prst="straightConnector1">
            <a:avLst/>
          </a:prstGeom>
          <a:ln w="12700">
            <a:solidFill>
              <a:srgbClr val="0082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137B227-2CF3-4F41-AEC4-FC395F8159DE}"/>
              </a:ext>
            </a:extLst>
          </p:cNvPr>
          <p:cNvCxnSpPr>
            <a:cxnSpLocks/>
          </p:cNvCxnSpPr>
          <p:nvPr/>
        </p:nvCxnSpPr>
        <p:spPr>
          <a:xfrm flipV="1">
            <a:off x="7780434" y="3576851"/>
            <a:ext cx="2456845" cy="1975291"/>
          </a:xfrm>
          <a:prstGeom prst="straightConnector1">
            <a:avLst/>
          </a:prstGeom>
          <a:ln w="12700">
            <a:solidFill>
              <a:srgbClr val="0082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lowchart: Connector 33">
            <a:extLst>
              <a:ext uri="{FF2B5EF4-FFF2-40B4-BE49-F238E27FC236}">
                <a16:creationId xmlns:a16="http://schemas.microsoft.com/office/drawing/2014/main" id="{DC32D5FF-60F7-45C3-9525-2899CDBA611A}"/>
              </a:ext>
            </a:extLst>
          </p:cNvPr>
          <p:cNvSpPr/>
          <p:nvPr/>
        </p:nvSpPr>
        <p:spPr>
          <a:xfrm>
            <a:off x="5190698" y="1212416"/>
            <a:ext cx="1728717" cy="1621521"/>
          </a:xfrm>
          <a:prstGeom prst="flowChartConnector">
            <a:avLst/>
          </a:prstGeom>
          <a:solidFill>
            <a:srgbClr val="008200"/>
          </a:solidFill>
          <a:ln w="28575"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995B44D-BB26-4102-9298-74F65A57A5B0}"/>
              </a:ext>
            </a:extLst>
          </p:cNvPr>
          <p:cNvSpPr txBox="1"/>
          <p:nvPr/>
        </p:nvSpPr>
        <p:spPr>
          <a:xfrm>
            <a:off x="5270309" y="1547089"/>
            <a:ext cx="16058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Hypotheses were supported </a:t>
            </a:r>
          </a:p>
        </p:txBody>
      </p:sp>
    </p:spTree>
    <p:extLst>
      <p:ext uri="{BB962C8B-B14F-4D97-AF65-F5344CB8AC3E}">
        <p14:creationId xmlns:p14="http://schemas.microsoft.com/office/powerpoint/2010/main" val="102686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6" grpId="0"/>
      <p:bldP spid="8" grpId="0"/>
      <p:bldGraphic spid="7" grpId="0">
        <p:bldAsOne/>
      </p:bldGraphic>
      <p:bldP spid="10" grpId="0" animBg="1"/>
      <p:bldP spid="11" grpId="0"/>
      <p:bldP spid="20" grpId="0" animBg="1"/>
      <p:bldP spid="21" grpId="0"/>
      <p:bldP spid="34" grpId="0" animBg="1"/>
      <p:bldP spid="3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9FA07B-E9BB-42ED-980D-89E460E00A4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C931E7-65F2-4499-8BF1-36E2E55B1443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Results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10A1F19C-79C3-4C0D-A8FB-3AD11564ED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4346042"/>
              </p:ext>
            </p:extLst>
          </p:nvPr>
        </p:nvGraphicFramePr>
        <p:xfrm>
          <a:off x="250209" y="1319115"/>
          <a:ext cx="5845791" cy="37599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3AE5436-0D9B-4FA6-B37A-16AB77F07A1B}"/>
              </a:ext>
            </a:extLst>
          </p:cNvPr>
          <p:cNvSpPr/>
          <p:nvPr/>
        </p:nvSpPr>
        <p:spPr>
          <a:xfrm>
            <a:off x="250209" y="5377218"/>
            <a:ext cx="5577385" cy="1241945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17D238-160A-4FC2-97BF-42935A1CE0AE}"/>
              </a:ext>
            </a:extLst>
          </p:cNvPr>
          <p:cNvSpPr txBox="1"/>
          <p:nvPr/>
        </p:nvSpPr>
        <p:spPr>
          <a:xfrm>
            <a:off x="278130" y="5538885"/>
            <a:ext cx="5549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Although perceived stress shows a decline from level 4 to level 6, the results were not statistically significant. </a:t>
            </a:r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2332FCF8-6A30-4DD7-9922-8E1CA799AD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6254162"/>
              </p:ext>
            </p:extLst>
          </p:nvPr>
        </p:nvGraphicFramePr>
        <p:xfrm>
          <a:off x="6096000" y="1335325"/>
          <a:ext cx="5845791" cy="37599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EA43D40-9157-453E-A122-4B7D7F9752A4}"/>
              </a:ext>
            </a:extLst>
          </p:cNvPr>
          <p:cNvSpPr/>
          <p:nvPr/>
        </p:nvSpPr>
        <p:spPr>
          <a:xfrm>
            <a:off x="6364408" y="5377218"/>
            <a:ext cx="5577385" cy="1241945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86712D6-6F49-4B71-B5FC-6BF2731A09E0}"/>
              </a:ext>
            </a:extLst>
          </p:cNvPr>
          <p:cNvSpPr txBox="1"/>
          <p:nvPr/>
        </p:nvSpPr>
        <p:spPr>
          <a:xfrm>
            <a:off x="6364406" y="5532060"/>
            <a:ext cx="5549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Interestingly, the % of students who own a dog increases as perceived stress decreases between level of study.</a:t>
            </a:r>
          </a:p>
        </p:txBody>
      </p:sp>
      <p:sp>
        <p:nvSpPr>
          <p:cNvPr id="16" name="Flowchart: Connector 15">
            <a:extLst>
              <a:ext uri="{FF2B5EF4-FFF2-40B4-BE49-F238E27FC236}">
                <a16:creationId xmlns:a16="http://schemas.microsoft.com/office/drawing/2014/main" id="{041B6C61-9601-45AF-9475-35A51F32FB2F}"/>
              </a:ext>
            </a:extLst>
          </p:cNvPr>
          <p:cNvSpPr/>
          <p:nvPr/>
        </p:nvSpPr>
        <p:spPr>
          <a:xfrm>
            <a:off x="4221707" y="2033516"/>
            <a:ext cx="1728717" cy="1621521"/>
          </a:xfrm>
          <a:prstGeom prst="flowChartConnector">
            <a:avLst/>
          </a:prstGeom>
          <a:solidFill>
            <a:schemeClr val="bg1"/>
          </a:solidFill>
          <a:ln w="28575"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B0EBBE9-4B5F-4B35-8799-98FA97C57418}"/>
              </a:ext>
            </a:extLst>
          </p:cNvPr>
          <p:cNvSpPr txBox="1"/>
          <p:nvPr/>
        </p:nvSpPr>
        <p:spPr>
          <a:xfrm>
            <a:off x="4283121" y="2419115"/>
            <a:ext cx="16058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Results did not support hypothesis </a:t>
            </a:r>
          </a:p>
        </p:txBody>
      </p:sp>
    </p:spTree>
    <p:extLst>
      <p:ext uri="{BB962C8B-B14F-4D97-AF65-F5344CB8AC3E}">
        <p14:creationId xmlns:p14="http://schemas.microsoft.com/office/powerpoint/2010/main" val="19378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 animBg="1"/>
      <p:bldP spid="8" grpId="0"/>
      <p:bldGraphic spid="13" grpId="0">
        <p:bldAsOne/>
      </p:bldGraphic>
      <p:bldP spid="14" grpId="0" animBg="1"/>
      <p:bldP spid="15" grpId="0"/>
      <p:bldP spid="16" grpId="0" animBg="1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A5CC98B-C258-431C-9DD9-36797DE04BA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350C2D-0477-4EFB-9E99-F0C46FB029AB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Discussion &amp; Implications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4084D3-065E-446B-A944-54CF2EBA1242}"/>
              </a:ext>
            </a:extLst>
          </p:cNvPr>
          <p:cNvSpPr txBox="1"/>
          <p:nvPr/>
        </p:nvSpPr>
        <p:spPr>
          <a:xfrm>
            <a:off x="0" y="1428009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The study examined, whether interacting with a therapy dog for as little as five minutes, would affect students’ psychological stress, the endorsement of positive and negative emotion and arousal.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801E264-7B4C-4672-A24F-D02C2F516FFD}"/>
              </a:ext>
            </a:extLst>
          </p:cNvPr>
          <p:cNvSpPr/>
          <p:nvPr/>
        </p:nvSpPr>
        <p:spPr>
          <a:xfrm>
            <a:off x="94019" y="2244789"/>
            <a:ext cx="4130097" cy="4217425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796415-FA6A-4559-AEE1-896044F03F58}"/>
              </a:ext>
            </a:extLst>
          </p:cNvPr>
          <p:cNvSpPr txBox="1"/>
          <p:nvPr/>
        </p:nvSpPr>
        <p:spPr>
          <a:xfrm>
            <a:off x="127147" y="2298621"/>
            <a:ext cx="413009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Pre therapy dog interaction data showed a</a:t>
            </a:r>
            <a:r>
              <a:rPr lang="en-GB" sz="2000" dirty="0"/>
              <a:t> </a:t>
            </a:r>
            <a:r>
              <a:rPr lang="en-GB" sz="2000" b="1" dirty="0"/>
              <a:t>statistically</a:t>
            </a:r>
            <a:r>
              <a:rPr lang="en-GB" sz="2000" dirty="0"/>
              <a:t> </a:t>
            </a:r>
            <a:r>
              <a:rPr lang="en-GB" sz="2000" b="1" dirty="0"/>
              <a:t>significant correlation between:</a:t>
            </a:r>
          </a:p>
          <a:p>
            <a:pPr algn="ctr"/>
            <a:endParaRPr lang="en-GB" sz="19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Perceived stress and negative emotion</a:t>
            </a:r>
          </a:p>
          <a:p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High perceived stress and low positive emotion</a:t>
            </a:r>
          </a:p>
          <a:p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Negative emotion and increased psychological stress</a:t>
            </a:r>
          </a:p>
          <a:p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Positive emotion and increased arousal</a:t>
            </a:r>
            <a:endParaRPr lang="en-GB" sz="1900" b="1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2413C917-1EAE-43E2-9914-A6BE9757344F}"/>
              </a:ext>
            </a:extLst>
          </p:cNvPr>
          <p:cNvSpPr/>
          <p:nvPr/>
        </p:nvSpPr>
        <p:spPr>
          <a:xfrm>
            <a:off x="4513482" y="4001069"/>
            <a:ext cx="1883391" cy="968991"/>
          </a:xfrm>
          <a:prstGeom prst="rightArrow">
            <a:avLst/>
          </a:prstGeom>
          <a:solidFill>
            <a:srgbClr val="E47A06"/>
          </a:solidFill>
          <a:ln>
            <a:solidFill>
              <a:srgbClr val="E47A06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5285F2-D480-40E7-8DCF-EC36014646FB}"/>
              </a:ext>
            </a:extLst>
          </p:cNvPr>
          <p:cNvSpPr txBox="1"/>
          <p:nvPr/>
        </p:nvSpPr>
        <p:spPr>
          <a:xfrm>
            <a:off x="4516583" y="4243442"/>
            <a:ext cx="17719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Implications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759FAF52-1AAC-48DA-B0D4-FA76F234C3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6773193"/>
              </p:ext>
            </p:extLst>
          </p:nvPr>
        </p:nvGraphicFramePr>
        <p:xfrm>
          <a:off x="6288517" y="2244789"/>
          <a:ext cx="5653274" cy="43197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D645C6A-F2BC-4346-B652-E60EDC563D0A}"/>
              </a:ext>
            </a:extLst>
          </p:cNvPr>
          <p:cNvSpPr txBox="1"/>
          <p:nvPr/>
        </p:nvSpPr>
        <p:spPr>
          <a:xfrm>
            <a:off x="6396873" y="2891169"/>
            <a:ext cx="10440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Stress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753C57-21ED-449F-A873-E9A4E4A6BE3D}"/>
              </a:ext>
            </a:extLst>
          </p:cNvPr>
          <p:cNvSpPr txBox="1"/>
          <p:nvPr/>
        </p:nvSpPr>
        <p:spPr>
          <a:xfrm>
            <a:off x="6653112" y="4212320"/>
            <a:ext cx="10861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A3BD0E-B9A0-4C8A-9022-4E0DFB95E1EF}"/>
              </a:ext>
            </a:extLst>
          </p:cNvPr>
          <p:cNvSpPr txBox="1"/>
          <p:nvPr/>
        </p:nvSpPr>
        <p:spPr>
          <a:xfrm>
            <a:off x="6396873" y="5490991"/>
            <a:ext cx="10065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Arousal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E2328A-A4A8-43CE-BA9C-9C7E0CB6FFF4}"/>
              </a:ext>
            </a:extLst>
          </p:cNvPr>
          <p:cNvSpPr txBox="1"/>
          <p:nvPr/>
        </p:nvSpPr>
        <p:spPr>
          <a:xfrm>
            <a:off x="7806810" y="3919933"/>
            <a:ext cx="4134981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dirty="0"/>
              <a:t>Positive emotion - engagement in study, stimulates curiosity - achievement - long-term flourishment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5D4CAF-D630-4AAF-8F1D-4DB6F1E82950}"/>
              </a:ext>
            </a:extLst>
          </p:cNvPr>
          <p:cNvSpPr txBox="1"/>
          <p:nvPr/>
        </p:nvSpPr>
        <p:spPr>
          <a:xfrm>
            <a:off x="177421" y="6462215"/>
            <a:ext cx="12014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Pancer</a:t>
            </a:r>
            <a:r>
              <a:rPr lang="en-GB" sz="1200" dirty="0"/>
              <a:t> et al., 2000; Shapiro et al., 2000; Elias et al., 2011; Chung et al., 2015; Carmona-</a:t>
            </a:r>
            <a:r>
              <a:rPr lang="en-GB" sz="1200" dirty="0" err="1"/>
              <a:t>Halty</a:t>
            </a:r>
            <a:r>
              <a:rPr lang="en-GB" sz="1200" dirty="0"/>
              <a:t> et al., 2019)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6FE4E95-D4A1-4E34-B1E3-7BE70F4D358F}"/>
              </a:ext>
            </a:extLst>
          </p:cNvPr>
          <p:cNvSpPr/>
          <p:nvPr/>
        </p:nvSpPr>
        <p:spPr>
          <a:xfrm>
            <a:off x="3763691" y="3593218"/>
            <a:ext cx="2761302" cy="1784691"/>
          </a:xfrm>
          <a:prstGeom prst="ellipse">
            <a:avLst/>
          </a:prstGeom>
          <a:solidFill>
            <a:srgbClr val="E47A06"/>
          </a:solidFill>
          <a:ln>
            <a:solidFill>
              <a:srgbClr val="E47A06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However…</a:t>
            </a:r>
          </a:p>
          <a:p>
            <a:pPr algn="ctr"/>
            <a:endParaRPr lang="en-GB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correlation between arousal &amp; stress</a:t>
            </a:r>
          </a:p>
        </p:txBody>
      </p:sp>
    </p:spTree>
    <p:extLst>
      <p:ext uri="{BB962C8B-B14F-4D97-AF65-F5344CB8AC3E}">
        <p14:creationId xmlns:p14="http://schemas.microsoft.com/office/powerpoint/2010/main" val="3434824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/>
      <p:bldGraphic spid="9" grpId="0">
        <p:bldAsOne/>
      </p:bldGraphic>
      <p:bldP spid="10" grpId="0"/>
      <p:bldP spid="11" grpId="0"/>
      <p:bldP spid="12" grpId="0"/>
      <p:bldP spid="13" grpId="0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3905A31-234D-441A-8416-887F2C43D40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BE7707-DB83-45BC-BC89-3AA45B2AAF41}"/>
              </a:ext>
            </a:extLst>
          </p:cNvPr>
          <p:cNvSpPr txBox="1"/>
          <p:nvPr/>
        </p:nvSpPr>
        <p:spPr>
          <a:xfrm>
            <a:off x="278130" y="395785"/>
            <a:ext cx="11663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Discussion &amp; Implications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E22CEE-3526-4661-87D1-8F7F1375A6BD}"/>
              </a:ext>
            </a:extLst>
          </p:cNvPr>
          <p:cNvSpPr txBox="1"/>
          <p:nvPr/>
        </p:nvSpPr>
        <p:spPr>
          <a:xfrm>
            <a:off x="0" y="1428009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There is a circular argument – introducing AAT to reduce stress in students suggests positive emotion &amp; arousal will follow – promoting long term flourishment. Conversely, stimulate an increase in positive emotion &amp; arousal – reduce stress, promote adjustment to university leading to positive emotional experiences &amp; long term flourishment.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3A57AD-7DB5-47BA-9369-CB0E12AF3525}"/>
              </a:ext>
            </a:extLst>
          </p:cNvPr>
          <p:cNvSpPr txBox="1"/>
          <p:nvPr/>
        </p:nvSpPr>
        <p:spPr>
          <a:xfrm>
            <a:off x="175458" y="6424806"/>
            <a:ext cx="118690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(Barker et al., 2010; Chung rt al., 2015; Crump &amp; </a:t>
            </a:r>
            <a:r>
              <a:rPr lang="en-GB" sz="1200" dirty="0" err="1"/>
              <a:t>Derting</a:t>
            </a:r>
            <a:r>
              <a:rPr lang="en-GB" sz="1200" dirty="0"/>
              <a:t>, 2015; Hagerty &amp; Mueller, 2017; House et al., 2018; </a:t>
            </a:r>
            <a:r>
              <a:rPr lang="en-GB" sz="1200" dirty="0" err="1"/>
              <a:t>Thelwell</a:t>
            </a:r>
            <a:r>
              <a:rPr lang="en-GB" sz="1200" dirty="0"/>
              <a:t>, 2019; </a:t>
            </a:r>
            <a:r>
              <a:rPr lang="en-GB" sz="1200" dirty="0" err="1"/>
              <a:t>Palley</a:t>
            </a:r>
            <a:r>
              <a:rPr lang="en-GB" sz="1200" dirty="0"/>
              <a:t> et al.,2012)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D9CF982-6CDA-43E6-B591-1B32B1B54C37}"/>
              </a:ext>
            </a:extLst>
          </p:cNvPr>
          <p:cNvSpPr/>
          <p:nvPr/>
        </p:nvSpPr>
        <p:spPr>
          <a:xfrm>
            <a:off x="388960" y="2552566"/>
            <a:ext cx="3507475" cy="3825355"/>
          </a:xfrm>
          <a:prstGeom prst="roundRect">
            <a:avLst/>
          </a:prstGeom>
          <a:solidFill>
            <a:srgbClr val="FFFFFF">
              <a:alpha val="74902"/>
            </a:srgbClr>
          </a:solidFill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6A4427-64D0-43DD-A1A3-74BFE3FDBB17}"/>
              </a:ext>
            </a:extLst>
          </p:cNvPr>
          <p:cNvSpPr txBox="1"/>
          <p:nvPr/>
        </p:nvSpPr>
        <p:spPr>
          <a:xfrm>
            <a:off x="518613" y="2669682"/>
            <a:ext cx="324816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5 minutes with the therapy dog…</a:t>
            </a:r>
          </a:p>
          <a:p>
            <a:endParaRPr lang="en-GB" sz="1000" dirty="0"/>
          </a:p>
          <a:p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An increase in positive emotion decreased negative emotion by.. </a:t>
            </a:r>
            <a:r>
              <a:rPr lang="en-GB" sz="2000" b="1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67%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Stress reduced by……. </a:t>
            </a:r>
            <a:r>
              <a:rPr lang="en-GB" sz="2000" b="1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75%</a:t>
            </a:r>
          </a:p>
          <a:p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Arousal increased by.. </a:t>
            </a:r>
            <a:r>
              <a:rPr lang="en-GB" sz="2000" b="1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60%</a:t>
            </a:r>
          </a:p>
          <a:p>
            <a:endParaRPr lang="en-GB" sz="1000" b="1" dirty="0">
              <a:solidFill>
                <a:srgbClr val="008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sz="2000" b="1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Supporting previous research on AAT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62BB7E48-3979-4BE8-862A-454E13FC0EAA}"/>
              </a:ext>
            </a:extLst>
          </p:cNvPr>
          <p:cNvSpPr/>
          <p:nvPr/>
        </p:nvSpPr>
        <p:spPr>
          <a:xfrm>
            <a:off x="4026088" y="4001067"/>
            <a:ext cx="1127903" cy="968991"/>
          </a:xfrm>
          <a:prstGeom prst="rightArrow">
            <a:avLst/>
          </a:prstGeom>
          <a:solidFill>
            <a:srgbClr val="E47A06"/>
          </a:solidFill>
          <a:ln>
            <a:solidFill>
              <a:srgbClr val="E47A06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allout: Down Arrow 11">
            <a:extLst>
              <a:ext uri="{FF2B5EF4-FFF2-40B4-BE49-F238E27FC236}">
                <a16:creationId xmlns:a16="http://schemas.microsoft.com/office/drawing/2014/main" id="{4F450E43-409C-4F27-BB14-E9A3E389E267}"/>
              </a:ext>
            </a:extLst>
          </p:cNvPr>
          <p:cNvSpPr/>
          <p:nvPr/>
        </p:nvSpPr>
        <p:spPr>
          <a:xfrm>
            <a:off x="5322627" y="2552565"/>
            <a:ext cx="6700737" cy="2337053"/>
          </a:xfrm>
          <a:prstGeom prst="downArrowCallout">
            <a:avLst/>
          </a:prstGeom>
          <a:solidFill>
            <a:srgbClr val="008200"/>
          </a:solidFill>
          <a:ln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F954AE-D4B5-461E-B242-2469A35A6949}"/>
              </a:ext>
            </a:extLst>
          </p:cNvPr>
          <p:cNvSpPr txBox="1"/>
          <p:nvPr/>
        </p:nvSpPr>
        <p:spPr>
          <a:xfrm>
            <a:off x="5377218" y="2599451"/>
            <a:ext cx="660535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 therapy dog interaction showed no correlation between stress and arousal. No stimulus had been introduced to activate the endorsement of positive emotion.</a:t>
            </a:r>
          </a:p>
          <a:p>
            <a:pPr algn="ctr"/>
            <a:endParaRPr lang="en-GB" sz="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ANOVA results post - interaction between stress &amp; arousal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12C908A-3512-416F-90BC-4167D01B7B8E}"/>
              </a:ext>
            </a:extLst>
          </p:cNvPr>
          <p:cNvSpPr/>
          <p:nvPr/>
        </p:nvSpPr>
        <p:spPr>
          <a:xfrm>
            <a:off x="5322627" y="4970057"/>
            <a:ext cx="6714697" cy="1374311"/>
          </a:xfrm>
          <a:prstGeom prst="roundRect">
            <a:avLst/>
          </a:prstGeom>
          <a:solidFill>
            <a:srgbClr val="E47A06"/>
          </a:solidFill>
          <a:ln>
            <a:solidFill>
              <a:srgbClr val="E47A06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Emotional experience – increased arousal </a:t>
            </a:r>
          </a:p>
          <a:p>
            <a:pPr algn="ctr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Calming effect – increased arousal</a:t>
            </a:r>
          </a:p>
          <a:p>
            <a:pPr algn="ctr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 contact (dog) – catalyst positive emotional experience – reduced stress &amp; increased arousal  </a:t>
            </a:r>
          </a:p>
        </p:txBody>
      </p:sp>
    </p:spTree>
    <p:extLst>
      <p:ext uri="{BB962C8B-B14F-4D97-AF65-F5344CB8AC3E}">
        <p14:creationId xmlns:p14="http://schemas.microsoft.com/office/powerpoint/2010/main" val="2033647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2" grpId="0" animBg="1"/>
      <p:bldP spid="13" grpId="0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6844E51-C614-413C-A422-D3A0BED749D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783DF6-0C7E-476C-92B8-C9EAF5EF3CD7}"/>
              </a:ext>
            </a:extLst>
          </p:cNvPr>
          <p:cNvSpPr txBox="1"/>
          <p:nvPr/>
        </p:nvSpPr>
        <p:spPr>
          <a:xfrm>
            <a:off x="109182" y="395785"/>
            <a:ext cx="119281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Implications, Limitations, Future Research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9D44E7B-A103-4DFB-87BC-E9186CA6266F}"/>
              </a:ext>
            </a:extLst>
          </p:cNvPr>
          <p:cNvSpPr/>
          <p:nvPr/>
        </p:nvSpPr>
        <p:spPr>
          <a:xfrm>
            <a:off x="4276298" y="1883392"/>
            <a:ext cx="3703093" cy="4749420"/>
          </a:xfrm>
          <a:prstGeom prst="roundRect">
            <a:avLst/>
          </a:prstGeom>
          <a:solidFill>
            <a:srgbClr val="008200"/>
          </a:solidFill>
          <a:ln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 collection 2 time points, no follow-up</a:t>
            </a:r>
          </a:p>
          <a:p>
            <a:endParaRPr lang="en-GB" sz="1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Measure of stress, arousal, emotion in the moment, difficult to know long term emotional function</a:t>
            </a:r>
          </a:p>
          <a:p>
            <a:endParaRPr lang="en-GB" sz="1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measurement of  cognitive performance</a:t>
            </a:r>
          </a:p>
          <a:p>
            <a:endParaRPr lang="en-GB" sz="1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Only one measure of perceived stress pre interaction, follow-up beneficial 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41A4FD6-235F-461E-86F3-DD250683CC87}"/>
              </a:ext>
            </a:extLst>
          </p:cNvPr>
          <p:cNvSpPr/>
          <p:nvPr/>
        </p:nvSpPr>
        <p:spPr>
          <a:xfrm>
            <a:off x="8202305" y="1883392"/>
            <a:ext cx="3703093" cy="4749420"/>
          </a:xfrm>
          <a:prstGeom prst="roundRect">
            <a:avLst/>
          </a:prstGeom>
          <a:solidFill>
            <a:srgbClr val="E47A06"/>
          </a:solidFill>
          <a:ln>
            <a:solidFill>
              <a:srgbClr val="E47A06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00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Longitudinal studies that repeat the measure of stress, arousal &amp; emotion over time after repeated  exposure to a therapy dog  throughout the semester would give a greater understanding of a change in students’ thoughts and feelings</a:t>
            </a:r>
          </a:p>
          <a:p>
            <a:endParaRPr lang="en-GB" sz="1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Studies that measure cognitive performance after interacting with a therapy dog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0894A8A-D7F4-475D-9712-AFA2FC1C11D4}"/>
              </a:ext>
            </a:extLst>
          </p:cNvPr>
          <p:cNvSpPr/>
          <p:nvPr/>
        </p:nvSpPr>
        <p:spPr>
          <a:xfrm>
            <a:off x="286602" y="1883392"/>
            <a:ext cx="3703094" cy="4749420"/>
          </a:xfrm>
          <a:prstGeom prst="roundRect">
            <a:avLst/>
          </a:prstGeom>
          <a:solidFill>
            <a:srgbClr val="FFFFFF"/>
          </a:solidFill>
          <a:ln w="28575">
            <a:solidFill>
              <a:srgbClr val="0082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00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Stress, arousal &amp; emotion are intrinsically linked</a:t>
            </a:r>
          </a:p>
          <a:p>
            <a:endParaRPr lang="en-GB" sz="1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Academic achievement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Engagement in study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University adjustment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Long term flourishment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Pressure on student services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Student drop out rate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Onset anxiety, depression</a:t>
            </a:r>
          </a:p>
          <a:p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4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D555BDE-9E17-4656-9F10-5725991A8D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22CCFE-95B3-4303-93A4-7B40545B4B2C}"/>
              </a:ext>
            </a:extLst>
          </p:cNvPr>
          <p:cNvSpPr txBox="1"/>
          <p:nvPr/>
        </p:nvSpPr>
        <p:spPr>
          <a:xfrm>
            <a:off x="109182" y="395785"/>
            <a:ext cx="119281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383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279497-FD0B-4690-8A83-D3C3A41DE74A}"/>
              </a:ext>
            </a:extLst>
          </p:cNvPr>
          <p:cNvSpPr txBox="1"/>
          <p:nvPr/>
        </p:nvSpPr>
        <p:spPr>
          <a:xfrm>
            <a:off x="1856096" y="1992573"/>
            <a:ext cx="8270543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The current study supports the notion that Animal Assisted Therapy is a beneficial intervention to reduce student stress, negative emotion and increase arousal through the positive emotions experienced while interacting with the dog.  </a:t>
            </a:r>
          </a:p>
          <a:p>
            <a:pPr algn="ctr"/>
            <a:endParaRPr lang="en-GB" sz="3200" dirty="0"/>
          </a:p>
          <a:p>
            <a:pPr algn="ctr"/>
            <a:r>
              <a:rPr lang="en-GB" sz="2000" dirty="0">
                <a:solidFill>
                  <a:srgbClr val="008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1981916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7E2C99-36F1-4135-A3E9-D7B83A43D137}"/>
              </a:ext>
            </a:extLst>
          </p:cNvPr>
          <p:cNvSpPr txBox="1"/>
          <p:nvPr/>
        </p:nvSpPr>
        <p:spPr>
          <a:xfrm>
            <a:off x="177420" y="204716"/>
            <a:ext cx="1181896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References</a:t>
            </a:r>
          </a:p>
          <a:p>
            <a:endParaRPr lang="en-GB" sz="1600" b="1" dirty="0"/>
          </a:p>
          <a:p>
            <a:r>
              <a:rPr lang="en-GB" sz="1200" dirty="0" err="1"/>
              <a:t>Allderidge</a:t>
            </a:r>
            <a:r>
              <a:rPr lang="en-GB" sz="1200" dirty="0"/>
              <a:t>, P. H. (1991). A cat, surpassing in beauty, and other therapeutic animals. </a:t>
            </a:r>
            <a:r>
              <a:rPr lang="en-GB" sz="1200" i="1" dirty="0"/>
              <a:t>Psychiatric Bulletin, 15, </a:t>
            </a:r>
            <a:r>
              <a:rPr lang="en-GB" sz="1200" dirty="0"/>
              <a:t>759-762.</a:t>
            </a:r>
          </a:p>
          <a:p>
            <a:endParaRPr lang="en-GB" sz="1200" dirty="0"/>
          </a:p>
          <a:p>
            <a:r>
              <a:rPr lang="en-GB" sz="1200" dirty="0"/>
              <a:t>Aydin, N., Krueger, J. I., Fischer, J., Hahn, D., </a:t>
            </a:r>
            <a:r>
              <a:rPr lang="en-GB" sz="1200" dirty="0" err="1"/>
              <a:t>Kastenmüller</a:t>
            </a:r>
            <a:r>
              <a:rPr lang="en-GB" sz="1200" dirty="0"/>
              <a:t>, A., Frey, D., &amp; Fischer, P. (2012). “Man's best friend:” How the presence of a dog reduces mental distress after social exclusion. </a:t>
            </a:r>
            <a:r>
              <a:rPr lang="en-GB" sz="1200" i="1" dirty="0"/>
              <a:t>Journal of Experimental Social Psychology</a:t>
            </a:r>
            <a:r>
              <a:rPr lang="en-GB" sz="1200" dirty="0"/>
              <a:t>, </a:t>
            </a:r>
            <a:r>
              <a:rPr lang="en-GB" sz="1200" i="1" dirty="0"/>
              <a:t>48</a:t>
            </a:r>
            <a:r>
              <a:rPr lang="en-GB" sz="1200" dirty="0"/>
              <a:t>(1), 446-449.</a:t>
            </a:r>
          </a:p>
          <a:p>
            <a:endParaRPr lang="en-GB" sz="1200" dirty="0"/>
          </a:p>
          <a:p>
            <a:r>
              <a:rPr lang="en-GB" sz="1200" dirty="0"/>
              <a:t>Barker, S.B., Barker, R.T., McCain, N.L., &amp; Schubert, C.M. (2016). A randomized cross-over exploratory study of the effect of visiting therapy dogs on college student stress before final exams. </a:t>
            </a:r>
            <a:r>
              <a:rPr lang="en-GB" sz="1200" dirty="0" err="1"/>
              <a:t>Anthrozoös</a:t>
            </a:r>
            <a:r>
              <a:rPr lang="en-GB" sz="1200" dirty="0"/>
              <a:t>, 29, 35- 46. </a:t>
            </a:r>
          </a:p>
          <a:p>
            <a:endParaRPr lang="en-GB" sz="1200" dirty="0"/>
          </a:p>
          <a:p>
            <a:r>
              <a:rPr lang="en-GB" sz="1200" dirty="0"/>
              <a:t>Black, K. (2012). The relationship between companion animals and loneliness among rural adolescents. </a:t>
            </a:r>
            <a:r>
              <a:rPr lang="en-GB" sz="1200" i="1" dirty="0"/>
              <a:t>Journal of </a:t>
            </a:r>
            <a:r>
              <a:rPr lang="en-GB" sz="1200" i="1" dirty="0" err="1"/>
              <a:t>Pediatric</a:t>
            </a:r>
            <a:r>
              <a:rPr lang="en-GB" sz="1200" i="1" dirty="0"/>
              <a:t> Nursing</a:t>
            </a:r>
            <a:r>
              <a:rPr lang="en-GB" sz="1200" dirty="0"/>
              <a:t>, </a:t>
            </a:r>
            <a:r>
              <a:rPr lang="en-GB" sz="1200" i="1" dirty="0"/>
              <a:t>27</a:t>
            </a:r>
            <a:r>
              <a:rPr lang="en-GB" sz="1200" dirty="0"/>
              <a:t>(2), 103-112.</a:t>
            </a:r>
          </a:p>
          <a:p>
            <a:endParaRPr lang="en-GB" sz="1200" dirty="0"/>
          </a:p>
          <a:p>
            <a:r>
              <a:rPr lang="en-GB" sz="1200" dirty="0"/>
              <a:t>Carmona-</a:t>
            </a:r>
            <a:r>
              <a:rPr lang="en-GB" sz="1200" dirty="0" err="1"/>
              <a:t>Halty</a:t>
            </a:r>
            <a:r>
              <a:rPr lang="en-GB" sz="1200" dirty="0"/>
              <a:t>, M., </a:t>
            </a:r>
            <a:r>
              <a:rPr lang="en-GB" sz="1200" dirty="0" err="1"/>
              <a:t>Salanova</a:t>
            </a:r>
            <a:r>
              <a:rPr lang="en-GB" sz="1200" dirty="0"/>
              <a:t>, M., </a:t>
            </a:r>
            <a:r>
              <a:rPr lang="en-GB" sz="1200" dirty="0" err="1"/>
              <a:t>Llorens</a:t>
            </a:r>
            <a:r>
              <a:rPr lang="en-GB" sz="1200" dirty="0"/>
              <a:t>, S., &amp; Schaufeli, W. B. (2019). Linking positive emotions and academic performance: The mediated role of academic psychological capital and academic engagement. </a:t>
            </a:r>
            <a:r>
              <a:rPr lang="en-GB" sz="1200" i="1" dirty="0"/>
              <a:t>Current Psychology</a:t>
            </a:r>
            <a:r>
              <a:rPr lang="en-GB" sz="1200" dirty="0"/>
              <a:t>, 1-10.</a:t>
            </a:r>
          </a:p>
          <a:p>
            <a:endParaRPr lang="en-GB" sz="1200" dirty="0"/>
          </a:p>
          <a:p>
            <a:r>
              <a:rPr lang="en-GB" sz="1200" dirty="0"/>
              <a:t>Chung, S., </a:t>
            </a:r>
            <a:r>
              <a:rPr lang="en-GB" sz="1200" dirty="0" err="1"/>
              <a:t>Cheon</a:t>
            </a:r>
            <a:r>
              <a:rPr lang="en-GB" sz="1200" dirty="0"/>
              <a:t>, J., &amp; Lee, K. W. (2015). Emotion and multimedia learning: an investigation of the effects of valence and arousal on different modalities in an instructional animation. </a:t>
            </a:r>
            <a:r>
              <a:rPr lang="en-GB" sz="1200" i="1" dirty="0"/>
              <a:t>Instructional Science</a:t>
            </a:r>
            <a:r>
              <a:rPr lang="en-GB" sz="1200" dirty="0"/>
              <a:t>, </a:t>
            </a:r>
            <a:r>
              <a:rPr lang="en-GB" sz="1200" i="1" dirty="0"/>
              <a:t>43</a:t>
            </a:r>
            <a:r>
              <a:rPr lang="en-GB" sz="1200" dirty="0"/>
              <a:t>(5), 545-559.</a:t>
            </a:r>
          </a:p>
          <a:p>
            <a:endParaRPr lang="en-GB" sz="1200" dirty="0"/>
          </a:p>
          <a:p>
            <a:r>
              <a:rPr lang="en-GB" sz="1200" dirty="0"/>
              <a:t>Crossman, M. K., </a:t>
            </a:r>
            <a:r>
              <a:rPr lang="en-GB" sz="1200" dirty="0" err="1"/>
              <a:t>Kazdin</a:t>
            </a:r>
            <a:r>
              <a:rPr lang="en-GB" sz="1200" dirty="0"/>
              <a:t>, A. E., &amp; Knudson, K. (2015). Brief unstructured interaction with a dog reduces distress. </a:t>
            </a:r>
            <a:r>
              <a:rPr lang="en-GB" sz="1200" i="1" dirty="0" err="1"/>
              <a:t>Anthrozoös</a:t>
            </a:r>
            <a:r>
              <a:rPr lang="en-GB" sz="1200" dirty="0"/>
              <a:t>, </a:t>
            </a:r>
            <a:r>
              <a:rPr lang="en-GB" sz="1200" i="1" dirty="0"/>
              <a:t>28</a:t>
            </a:r>
            <a:r>
              <a:rPr lang="en-GB" sz="1200" dirty="0"/>
              <a:t>(4), 649-659.</a:t>
            </a:r>
          </a:p>
          <a:p>
            <a:endParaRPr lang="en-GB" sz="1200" dirty="0"/>
          </a:p>
          <a:p>
            <a:r>
              <a:rPr lang="en-GB" sz="1200" dirty="0"/>
              <a:t>Crump, C., &amp; </a:t>
            </a:r>
            <a:r>
              <a:rPr lang="en-GB" sz="1200" dirty="0" err="1"/>
              <a:t>Derting</a:t>
            </a:r>
            <a:r>
              <a:rPr lang="en-GB" sz="1200" dirty="0"/>
              <a:t>, T. L. (2015). Effects of Pet Therapy on the Psychological and Physiological Stress Levels of First-Year Female Undergraduates. </a:t>
            </a:r>
            <a:r>
              <a:rPr lang="en-GB" sz="1200" i="1" dirty="0"/>
              <a:t>North American Journal of Psychology</a:t>
            </a:r>
            <a:r>
              <a:rPr lang="en-GB" sz="1200" dirty="0"/>
              <a:t>, </a:t>
            </a:r>
            <a:r>
              <a:rPr lang="en-GB" sz="1200" i="1" dirty="0"/>
              <a:t>17</a:t>
            </a:r>
            <a:r>
              <a:rPr lang="en-GB" sz="1200" dirty="0"/>
              <a:t>(3).</a:t>
            </a:r>
          </a:p>
          <a:p>
            <a:endParaRPr lang="en-GB" sz="1200" dirty="0"/>
          </a:p>
          <a:p>
            <a:r>
              <a:rPr lang="en-GB" sz="1200" dirty="0" err="1"/>
              <a:t>Daltry</a:t>
            </a:r>
            <a:r>
              <a:rPr lang="en-GB" sz="1200" dirty="0"/>
              <a:t>, R. M., &amp; </a:t>
            </a:r>
            <a:r>
              <a:rPr lang="en-GB" sz="1200" dirty="0" err="1"/>
              <a:t>Mehr</a:t>
            </a:r>
            <a:r>
              <a:rPr lang="en-GB" sz="1200" dirty="0"/>
              <a:t>, K. E. (2015). </a:t>
            </a:r>
            <a:r>
              <a:rPr lang="en-GB" sz="1200" dirty="0" err="1"/>
              <a:t>Therap</a:t>
            </a:r>
            <a:r>
              <a:rPr lang="en-GB" sz="1200" dirty="0"/>
              <a:t> dogs on campus: Recommendations for </a:t>
            </a:r>
            <a:r>
              <a:rPr lang="en-GB" sz="1200" dirty="0" err="1"/>
              <a:t>counseling</a:t>
            </a:r>
            <a:r>
              <a:rPr lang="en-GB" sz="1200" dirty="0"/>
              <a:t> </a:t>
            </a:r>
            <a:r>
              <a:rPr lang="en-GB" sz="1200" dirty="0" err="1"/>
              <a:t>center</a:t>
            </a:r>
            <a:r>
              <a:rPr lang="en-GB" sz="1200" dirty="0"/>
              <a:t> outreach. </a:t>
            </a:r>
            <a:r>
              <a:rPr lang="en-GB" sz="1200" i="1" dirty="0"/>
              <a:t>Journal of College Student Psychotherapy</a:t>
            </a:r>
            <a:r>
              <a:rPr lang="en-GB" sz="1200" dirty="0"/>
              <a:t>, </a:t>
            </a:r>
            <a:r>
              <a:rPr lang="en-GB" sz="1200" i="1" dirty="0"/>
              <a:t>29</a:t>
            </a:r>
            <a:r>
              <a:rPr lang="en-GB" sz="1200" dirty="0"/>
              <a:t>(1), 72-78.</a:t>
            </a:r>
          </a:p>
          <a:p>
            <a:endParaRPr lang="en-GB" sz="1200" dirty="0"/>
          </a:p>
          <a:p>
            <a:r>
              <a:rPr lang="en-GB" sz="1200" dirty="0"/>
              <a:t>Elias, H., Ping, W. S., &amp; Abdullah, M. C. (2011). Stress and academic achievement among undergraduate students in </a:t>
            </a:r>
            <a:r>
              <a:rPr lang="en-GB" sz="1200" dirty="0" err="1"/>
              <a:t>Universiti</a:t>
            </a:r>
            <a:r>
              <a:rPr lang="en-GB" sz="1200" dirty="0"/>
              <a:t> Putra Malaysia. </a:t>
            </a:r>
            <a:r>
              <a:rPr lang="en-GB" sz="1200" i="1" dirty="0"/>
              <a:t>Procedia-Social and </a:t>
            </a:r>
            <a:r>
              <a:rPr lang="en-GB" sz="1200" i="1" dirty="0" err="1"/>
              <a:t>Behavioral</a:t>
            </a:r>
            <a:r>
              <a:rPr lang="en-GB" sz="1200" i="1" dirty="0"/>
              <a:t> Sciences</a:t>
            </a:r>
            <a:r>
              <a:rPr lang="en-GB" sz="1200" dirty="0"/>
              <a:t>, </a:t>
            </a:r>
            <a:r>
              <a:rPr lang="en-GB" sz="1200" i="1" dirty="0"/>
              <a:t>29</a:t>
            </a:r>
            <a:r>
              <a:rPr lang="en-GB" sz="1200" dirty="0"/>
              <a:t>, 646-655.</a:t>
            </a:r>
          </a:p>
          <a:p>
            <a:endParaRPr lang="en-GB" sz="1200" dirty="0"/>
          </a:p>
          <a:p>
            <a:r>
              <a:rPr lang="en-GB" sz="1200" dirty="0"/>
              <a:t>Furr, S. R., </a:t>
            </a:r>
            <a:r>
              <a:rPr lang="en-GB" sz="1200" dirty="0" err="1"/>
              <a:t>Westefeld</a:t>
            </a:r>
            <a:r>
              <a:rPr lang="en-GB" sz="1200" dirty="0"/>
              <a:t>, J. S., McConnell, G. N., &amp; Jenkins, J. M. (2001). Suicide and depression among college students: A decade later. </a:t>
            </a:r>
            <a:r>
              <a:rPr lang="en-GB" sz="1200" i="1" dirty="0"/>
              <a:t>Professional Psychology: Research and Practice</a:t>
            </a:r>
            <a:r>
              <a:rPr lang="en-GB" sz="1200" dirty="0"/>
              <a:t>, </a:t>
            </a:r>
            <a:r>
              <a:rPr lang="en-GB" sz="1200" i="1" dirty="0"/>
              <a:t>32</a:t>
            </a:r>
            <a:r>
              <a:rPr lang="en-GB" sz="1200" dirty="0"/>
              <a:t>(1), 97.</a:t>
            </a:r>
          </a:p>
          <a:p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10266396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7ACCE8-6AB8-4626-87CA-420EBFB643BF}"/>
              </a:ext>
            </a:extLst>
          </p:cNvPr>
          <p:cNvSpPr txBox="1"/>
          <p:nvPr/>
        </p:nvSpPr>
        <p:spPr>
          <a:xfrm>
            <a:off x="136478" y="218364"/>
            <a:ext cx="118872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Haggerty, J. M., &amp; Mueller, M. K. (2017). Animal-assisted stress reduction programs in higher education. </a:t>
            </a:r>
            <a:r>
              <a:rPr lang="en-GB" sz="1200" i="1" dirty="0"/>
              <a:t>Innovative Higher Education</a:t>
            </a:r>
            <a:r>
              <a:rPr lang="en-GB" sz="1200" dirty="0"/>
              <a:t>, </a:t>
            </a:r>
            <a:r>
              <a:rPr lang="en-GB" sz="1200" i="1" dirty="0"/>
              <a:t>42</a:t>
            </a:r>
            <a:r>
              <a:rPr lang="en-GB" sz="1200" dirty="0"/>
              <a:t>(5-6), 379-389.</a:t>
            </a:r>
          </a:p>
          <a:p>
            <a:endParaRPr lang="en-GB" sz="1200" dirty="0"/>
          </a:p>
          <a:p>
            <a:r>
              <a:rPr lang="en-GB" sz="1200" dirty="0"/>
              <a:t>House, L. A., Neal, C., &amp; </a:t>
            </a:r>
            <a:r>
              <a:rPr lang="en-GB" sz="1200" dirty="0" err="1"/>
              <a:t>Backels</a:t>
            </a:r>
            <a:r>
              <a:rPr lang="en-GB" sz="1200" dirty="0"/>
              <a:t>, K. (2018). A doggone way to reduce stress: An animal assisted intervention with college students. </a:t>
            </a:r>
            <a:r>
              <a:rPr lang="en-GB" sz="1200" i="1" dirty="0"/>
              <a:t>College student journal</a:t>
            </a:r>
            <a:r>
              <a:rPr lang="en-GB" sz="1200" dirty="0"/>
              <a:t>, </a:t>
            </a:r>
            <a:r>
              <a:rPr lang="en-GB" sz="1200" i="1" dirty="0"/>
              <a:t>52</a:t>
            </a:r>
            <a:r>
              <a:rPr lang="en-GB" sz="1200" dirty="0"/>
              <a:t>(2), 199-204.</a:t>
            </a:r>
          </a:p>
          <a:p>
            <a:endParaRPr lang="en-GB" sz="1200" dirty="0"/>
          </a:p>
          <a:p>
            <a:r>
              <a:rPr lang="en-GB" sz="1200" dirty="0"/>
              <a:t>Levinson, B, M. (1969). </a:t>
            </a:r>
            <a:r>
              <a:rPr lang="en-GB" sz="1200" i="1" dirty="0"/>
              <a:t>Pet-oriented child psychotherapy.</a:t>
            </a:r>
            <a:r>
              <a:rPr lang="en-GB" sz="1200" dirty="0"/>
              <a:t> Springfield, IL: Charles C Thomas.</a:t>
            </a:r>
          </a:p>
          <a:p>
            <a:endParaRPr lang="en-GB" sz="1200" dirty="0"/>
          </a:p>
          <a:p>
            <a:r>
              <a:rPr lang="en-GB" sz="1200" dirty="0"/>
              <a:t>Locke, J. (1699). </a:t>
            </a:r>
            <a:r>
              <a:rPr lang="en-GB" sz="1200" i="1" dirty="0"/>
              <a:t>Some thoughts concerning education. Reprinted with an introduction by</a:t>
            </a:r>
            <a:r>
              <a:rPr lang="en-GB" sz="1200" dirty="0"/>
              <a:t> </a:t>
            </a:r>
            <a:r>
              <a:rPr lang="en-GB" sz="1200" i="1" dirty="0"/>
              <a:t>F.W. Garforth (1964). </a:t>
            </a:r>
            <a:r>
              <a:rPr lang="en-GB" sz="1200" dirty="0"/>
              <a:t>London: Heinemann.</a:t>
            </a:r>
          </a:p>
          <a:p>
            <a:endParaRPr lang="en-GB" sz="1200" dirty="0"/>
          </a:p>
          <a:p>
            <a:r>
              <a:rPr lang="en-GB" sz="1200" dirty="0"/>
              <a:t>McClaskey, B. (2019). Companion Animals and their Impact on Human Lives. </a:t>
            </a:r>
            <a:r>
              <a:rPr lang="en-GB" sz="1200" i="1" dirty="0"/>
              <a:t>The Midwest Quarterly</a:t>
            </a:r>
            <a:r>
              <a:rPr lang="en-GB" sz="1200" dirty="0"/>
              <a:t>, </a:t>
            </a:r>
            <a:r>
              <a:rPr lang="en-GB" sz="1200" i="1" dirty="0"/>
              <a:t>60</a:t>
            </a:r>
            <a:r>
              <a:rPr lang="en-GB" sz="1200" dirty="0"/>
              <a:t>(3), 335-351.</a:t>
            </a:r>
          </a:p>
          <a:p>
            <a:endParaRPr lang="en-GB" sz="1200" dirty="0"/>
          </a:p>
          <a:p>
            <a:r>
              <a:rPr lang="en-GB" sz="1200" dirty="0" err="1"/>
              <a:t>Palley</a:t>
            </a:r>
            <a:r>
              <a:rPr lang="en-GB" sz="1200" dirty="0"/>
              <a:t>, L. S., O'Rourke, P. P., &amp; Niemi, S. M. (2012). Mainstreaming pet therapy. ILAR Journal, 51, 199-207.</a:t>
            </a:r>
          </a:p>
          <a:p>
            <a:endParaRPr lang="en-GB" sz="1200" dirty="0"/>
          </a:p>
          <a:p>
            <a:r>
              <a:rPr lang="en-GB" sz="1200" dirty="0" err="1"/>
              <a:t>Palley</a:t>
            </a:r>
            <a:r>
              <a:rPr lang="en-GB" sz="1200" dirty="0"/>
              <a:t>, L. S., O'Rourke, P. P., &amp; Niemi, S. M. (2012). Mainstreaming pet therapy. ILAR Journal, 51, 199-207.</a:t>
            </a:r>
          </a:p>
          <a:p>
            <a:endParaRPr lang="en-GB" sz="1200" dirty="0"/>
          </a:p>
          <a:p>
            <a:r>
              <a:rPr lang="en-GB" sz="1200" dirty="0" err="1"/>
              <a:t>Pancer</a:t>
            </a:r>
            <a:r>
              <a:rPr lang="en-GB" sz="1200" dirty="0"/>
              <a:t>, S. M., Hunsberger, B., Pratt, M. W., &amp; </a:t>
            </a:r>
            <a:r>
              <a:rPr lang="en-GB" sz="1200" dirty="0" err="1"/>
              <a:t>Alisat</a:t>
            </a:r>
            <a:r>
              <a:rPr lang="en-GB" sz="1200" dirty="0"/>
              <a:t>, S. (2000). Cognitive complexity of expectations and adjustment to university in the first year. </a:t>
            </a:r>
            <a:r>
              <a:rPr lang="en-GB" sz="1200" i="1" dirty="0"/>
              <a:t>Journal of Adolescent Research</a:t>
            </a:r>
            <a:r>
              <a:rPr lang="en-GB" sz="1200" dirty="0"/>
              <a:t>, </a:t>
            </a:r>
            <a:r>
              <a:rPr lang="en-GB" sz="1200" i="1" dirty="0"/>
              <a:t>15</a:t>
            </a:r>
            <a:r>
              <a:rPr lang="en-GB" sz="1200" dirty="0"/>
              <a:t>(1), 38-57.</a:t>
            </a:r>
          </a:p>
          <a:p>
            <a:endParaRPr lang="en-GB" sz="1200" dirty="0"/>
          </a:p>
          <a:p>
            <a:r>
              <a:rPr lang="en-GB" sz="1200" dirty="0" err="1"/>
              <a:t>Pekrun</a:t>
            </a:r>
            <a:r>
              <a:rPr lang="en-GB" sz="1200" dirty="0"/>
              <a:t>, R., Goetz, T., </a:t>
            </a:r>
            <a:r>
              <a:rPr lang="en-GB" sz="1200" dirty="0" err="1"/>
              <a:t>Frenzel</a:t>
            </a:r>
            <a:r>
              <a:rPr lang="en-GB" sz="1200" dirty="0"/>
              <a:t>, A. C., </a:t>
            </a:r>
            <a:r>
              <a:rPr lang="en-GB" sz="1200" dirty="0" err="1"/>
              <a:t>Barchfeld</a:t>
            </a:r>
            <a:r>
              <a:rPr lang="en-GB" sz="1200" dirty="0"/>
              <a:t>, P., &amp; Perry, R. P. (2011). Measuring emotions in students’ learning and performance: The Achievement Emotions Questionnaire (AEQ). </a:t>
            </a:r>
            <a:r>
              <a:rPr lang="en-GB" sz="1200" i="1" dirty="0"/>
              <a:t>Contemporary educational psychology</a:t>
            </a:r>
            <a:r>
              <a:rPr lang="en-GB" sz="1200" dirty="0"/>
              <a:t>, </a:t>
            </a:r>
            <a:r>
              <a:rPr lang="en-GB" sz="1200" i="1" dirty="0"/>
              <a:t>36</a:t>
            </a:r>
            <a:r>
              <a:rPr lang="en-GB" sz="1200" dirty="0"/>
              <a:t>(1), 36-48.</a:t>
            </a:r>
          </a:p>
          <a:p>
            <a:endParaRPr lang="en-GB" sz="1200" dirty="0"/>
          </a:p>
          <a:p>
            <a:r>
              <a:rPr lang="en-GB" sz="1200" dirty="0"/>
              <a:t>Shapiro, S. L., Shapiro, D. E., &amp; Schwartz, G. E. (2000). Stress Management in Medical </a:t>
            </a:r>
            <a:r>
              <a:rPr lang="en-GB" sz="1200" dirty="0" err="1"/>
              <a:t>EducationTable</a:t>
            </a:r>
            <a:r>
              <a:rPr lang="en-GB" sz="1200" dirty="0"/>
              <a:t> 1. A Review of the Literature on Stress Management in Medical Education, 1969 to 1998Table 1. Continued. Table 1. Continued. Table 1. Continued. Table 1. Continued. Table 1. Continued.: A Review of the Literature. </a:t>
            </a:r>
            <a:r>
              <a:rPr lang="en-GB" sz="1200" i="1" dirty="0"/>
              <a:t>Academic Medicine</a:t>
            </a:r>
            <a:r>
              <a:rPr lang="en-GB" sz="1200" dirty="0"/>
              <a:t>, </a:t>
            </a:r>
            <a:r>
              <a:rPr lang="en-GB" sz="1200" i="1" dirty="0"/>
              <a:t>75</a:t>
            </a:r>
            <a:r>
              <a:rPr lang="en-GB" sz="1200" dirty="0"/>
              <a:t>(7), 748-759.</a:t>
            </a:r>
          </a:p>
          <a:p>
            <a:endParaRPr lang="en-GB" sz="1200" dirty="0"/>
          </a:p>
          <a:p>
            <a:r>
              <a:rPr lang="en-GB" sz="1200" dirty="0"/>
              <a:t>Statista. (2019). </a:t>
            </a:r>
            <a:r>
              <a:rPr lang="en-GB" sz="1200" i="1" dirty="0"/>
              <a:t>Leading pets owned by households in the United Kingdom (UK) 2018/19. </a:t>
            </a:r>
            <a:r>
              <a:rPr lang="en-GB" sz="1200" dirty="0"/>
              <a:t>Retrieved from </a:t>
            </a:r>
            <a:r>
              <a:rPr lang="en-GB" sz="1200" u="sng" dirty="0">
                <a:hlinkClick r:id="rId2"/>
              </a:rPr>
              <a:t>https://www.statista.com/statistics/308218/leading-ten-pets-ranked-by-household-ownership-in-the-united-kingdom-uk/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 err="1"/>
              <a:t>Thelwell</a:t>
            </a:r>
            <a:r>
              <a:rPr lang="en-GB" sz="1200" dirty="0"/>
              <a:t>, E. L. (2019). Paws for Thought: A Controlled Study Investigating the Benefits of Interacting with a House-Trained Dog on University Students Mood and Anxiety. </a:t>
            </a:r>
            <a:r>
              <a:rPr lang="en-GB" sz="1200" i="1" dirty="0"/>
              <a:t>Animals</a:t>
            </a:r>
            <a:r>
              <a:rPr lang="en-GB" sz="1200" dirty="0"/>
              <a:t>, </a:t>
            </a:r>
            <a:r>
              <a:rPr lang="en-GB" sz="1200" i="1" dirty="0"/>
              <a:t>9</a:t>
            </a:r>
            <a:r>
              <a:rPr lang="en-GB" sz="1200" dirty="0"/>
              <a:t>(10), 846.</a:t>
            </a:r>
          </a:p>
          <a:p>
            <a:endParaRPr lang="en-GB" sz="1200" dirty="0"/>
          </a:p>
          <a:p>
            <a:r>
              <a:rPr lang="en-GB" sz="1200" dirty="0"/>
              <a:t>Thorley, C. (2017). Not By Degrees: Not by degrees: Improving student mental health in the UK’s universities. </a:t>
            </a:r>
            <a:r>
              <a:rPr lang="en-GB" sz="1200" i="1" dirty="0"/>
              <a:t>IPPR: London, UK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 err="1"/>
              <a:t>Uvnäs</a:t>
            </a:r>
            <a:r>
              <a:rPr lang="en-GB" sz="1200" dirty="0"/>
              <a:t>-Moberg, K., &amp; Peterson, M. (2005). Oxytocin, a mediator of anti-stress, well-being, social interaction, growth and healing. </a:t>
            </a:r>
            <a:r>
              <a:rPr lang="en-GB" sz="1200" i="1" dirty="0"/>
              <a:t>Z </a:t>
            </a:r>
            <a:r>
              <a:rPr lang="en-GB" sz="1200" i="1" dirty="0" err="1"/>
              <a:t>Psychosom</a:t>
            </a:r>
            <a:r>
              <a:rPr lang="en-GB" sz="1200" i="1" dirty="0"/>
              <a:t> Med </a:t>
            </a:r>
            <a:r>
              <a:rPr lang="en-GB" sz="1200" i="1" dirty="0" err="1"/>
              <a:t>Psychother</a:t>
            </a:r>
            <a:r>
              <a:rPr lang="en-GB" sz="1200" dirty="0"/>
              <a:t>, </a:t>
            </a:r>
            <a:r>
              <a:rPr lang="en-GB" sz="1200" i="1" dirty="0"/>
              <a:t>51</a:t>
            </a:r>
            <a:r>
              <a:rPr lang="en-GB" sz="1200" dirty="0"/>
              <a:t>(1), 57-80.</a:t>
            </a:r>
          </a:p>
          <a:p>
            <a:endParaRPr lang="en-GB" sz="1200" dirty="0"/>
          </a:p>
          <a:p>
            <a:r>
              <a:rPr lang="en-GB" sz="1200" dirty="0"/>
              <a:t>Wheeler, E. A., &amp; Faulkner, M. E. (2015). The “pet effect”: Physiological calming in the presence of canines. </a:t>
            </a:r>
            <a:r>
              <a:rPr lang="en-GB" sz="1200" i="1" dirty="0"/>
              <a:t>Society &amp; Animals</a:t>
            </a:r>
            <a:r>
              <a:rPr lang="en-GB" sz="1200" dirty="0"/>
              <a:t>, </a:t>
            </a:r>
            <a:r>
              <a:rPr lang="en-GB" sz="1200" i="1" dirty="0"/>
              <a:t>23</a:t>
            </a:r>
            <a:r>
              <a:rPr lang="en-GB" sz="1200" dirty="0"/>
              <a:t>(5), 425-438.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5438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4945</TotalTime>
  <Words>2478</Words>
  <Application>Microsoft Office PowerPoint</Application>
  <PresentationFormat>Widescreen</PresentationFormat>
  <Paragraphs>262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Michaela Paterson</dc:creator>
  <cp:lastModifiedBy>Michaela Paterson</cp:lastModifiedBy>
  <cp:revision>170</cp:revision>
  <dcterms:created xsi:type="dcterms:W3CDTF">2020-05-14T11:55:36Z</dcterms:created>
  <dcterms:modified xsi:type="dcterms:W3CDTF">2020-05-18T17:26:27Z</dcterms:modified>
</cp:coreProperties>
</file>