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74" r:id="rId2"/>
  </p:sldMasterIdLst>
  <p:notesMasterIdLst>
    <p:notesMasterId r:id="rId34"/>
  </p:notesMasterIdLst>
  <p:handoutMasterIdLst>
    <p:handoutMasterId r:id="rId35"/>
  </p:handoutMasterIdLst>
  <p:sldIdLst>
    <p:sldId id="256" r:id="rId3"/>
    <p:sldId id="257" r:id="rId4"/>
    <p:sldId id="275" r:id="rId5"/>
    <p:sldId id="272" r:id="rId6"/>
    <p:sldId id="273" r:id="rId7"/>
    <p:sldId id="274" r:id="rId8"/>
    <p:sldId id="258" r:id="rId9"/>
    <p:sldId id="259" r:id="rId10"/>
    <p:sldId id="268" r:id="rId11"/>
    <p:sldId id="269" r:id="rId12"/>
    <p:sldId id="270" r:id="rId13"/>
    <p:sldId id="271" r:id="rId14"/>
    <p:sldId id="261" r:id="rId15"/>
    <p:sldId id="260" r:id="rId16"/>
    <p:sldId id="262" r:id="rId17"/>
    <p:sldId id="263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73C51E-828F-4AE7-B541-2DC0B79B4AD3}" v="96" dt="2024-04-15T18:25:44.780"/>
    <p1510:client id="{A54E37FF-7E4B-1D85-B488-8DE196CA6468}" v="2470" dt="2024-04-15T20:24:34.4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1.xml" Id="rId13" /><Relationship Type="http://schemas.openxmlformats.org/officeDocument/2006/relationships/slide" Target="slides/slide16.xml" Id="rId18" /><Relationship Type="http://schemas.openxmlformats.org/officeDocument/2006/relationships/slide" Target="slides/slide24.xml" Id="rId26" /><Relationship Type="http://schemas.openxmlformats.org/officeDocument/2006/relationships/tableStyles" Target="tableStyles.xml" Id="rId39" /><Relationship Type="http://schemas.openxmlformats.org/officeDocument/2006/relationships/slide" Target="slides/slide19.xml" Id="rId21" /><Relationship Type="http://schemas.openxmlformats.org/officeDocument/2006/relationships/notesMaster" Target="notesMasters/notesMaster1.xml" Id="rId34" /><Relationship Type="http://schemas.openxmlformats.org/officeDocument/2006/relationships/slide" Target="slides/slide5.xml" Id="rId7" /><Relationship Type="http://schemas.openxmlformats.org/officeDocument/2006/relationships/slideMaster" Target="slideMasters/slideMaster2.xml" Id="rId2" /><Relationship Type="http://schemas.openxmlformats.org/officeDocument/2006/relationships/slide" Target="slides/slide14.xml" Id="rId16" /><Relationship Type="http://schemas.openxmlformats.org/officeDocument/2006/relationships/slide" Target="slides/slide18.xml" Id="rId20" /><Relationship Type="http://schemas.openxmlformats.org/officeDocument/2006/relationships/slide" Target="slides/slide27.xml" Id="rId29" /><Relationship Type="http://schemas.microsoft.com/office/2015/10/relationships/revisionInfo" Target="revisionInfo.xml" Id="rId41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openxmlformats.org/officeDocument/2006/relationships/slide" Target="slides/slide22.xml" Id="rId24" /><Relationship Type="http://schemas.openxmlformats.org/officeDocument/2006/relationships/slide" Target="slides/slide30.xml" Id="rId32" /><Relationship Type="http://schemas.openxmlformats.org/officeDocument/2006/relationships/viewProps" Target="viewProps.xml" Id="rId37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21.xml" Id="rId23" /><Relationship Type="http://schemas.openxmlformats.org/officeDocument/2006/relationships/slide" Target="slides/slide26.xml" Id="rId28" /><Relationship Type="http://schemas.openxmlformats.org/officeDocument/2006/relationships/presProps" Target="presProps.xml" Id="rId36" /><Relationship Type="http://schemas.openxmlformats.org/officeDocument/2006/relationships/slide" Target="slides/slide8.xml" Id="rId10" /><Relationship Type="http://schemas.openxmlformats.org/officeDocument/2006/relationships/slide" Target="slides/slide17.xml" Id="rId19" /><Relationship Type="http://schemas.openxmlformats.org/officeDocument/2006/relationships/slide" Target="slides/slide29.xml" Id="rId31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openxmlformats.org/officeDocument/2006/relationships/slide" Target="slides/slide20.xml" Id="rId22" /><Relationship Type="http://schemas.openxmlformats.org/officeDocument/2006/relationships/slide" Target="slides/slide25.xml" Id="rId27" /><Relationship Type="http://schemas.openxmlformats.org/officeDocument/2006/relationships/slide" Target="slides/slide28.xml" Id="rId30" /><Relationship Type="http://schemas.openxmlformats.org/officeDocument/2006/relationships/handoutMaster" Target="handoutMasters/handoutMaster1.xml" Id="rId35" /><Relationship Type="http://schemas.openxmlformats.org/officeDocument/2006/relationships/slide" Target="slides/slide6.xml" Id="rId8" /><Relationship Type="http://schemas.openxmlformats.org/officeDocument/2006/relationships/slide" Target="slides/slide1.xml" Id="rId3" /><Relationship Type="http://schemas.openxmlformats.org/officeDocument/2006/relationships/slide" Target="slides/slide10.xml" Id="rId12" /><Relationship Type="http://schemas.openxmlformats.org/officeDocument/2006/relationships/slide" Target="slides/slide15.xml" Id="rId17" /><Relationship Type="http://schemas.openxmlformats.org/officeDocument/2006/relationships/slide" Target="slides/slide23.xml" Id="rId25" /><Relationship Type="http://schemas.openxmlformats.org/officeDocument/2006/relationships/slide" Target="slides/slide31.xml" Id="rId33" /><Relationship Type="http://schemas.openxmlformats.org/officeDocument/2006/relationships/theme" Target="theme/theme1.xml" Id="rId38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C3A417-9F37-43BE-A9BB-E858711DFE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389AE7E-FBC5-4D3D-A6A8-6368DCE0C48A}">
      <dgm:prSet/>
      <dgm:spPr/>
      <dgm:t>
        <a:bodyPr/>
        <a:lstStyle/>
        <a:p>
          <a:r>
            <a:rPr lang="en-GB" b="0" i="0"/>
            <a:t>Starts with entrepreneurs</a:t>
          </a:r>
          <a:endParaRPr lang="en-US"/>
        </a:p>
      </dgm:t>
    </dgm:pt>
    <dgm:pt modelId="{090E7D9D-0ABB-4406-B96B-84C7D719E0CE}" type="parTrans" cxnId="{3C93285C-9CDB-4FDC-8D9F-EC94E66A2C46}">
      <dgm:prSet/>
      <dgm:spPr/>
      <dgm:t>
        <a:bodyPr/>
        <a:lstStyle/>
        <a:p>
          <a:endParaRPr lang="en-US"/>
        </a:p>
      </dgm:t>
    </dgm:pt>
    <dgm:pt modelId="{2E98ADD9-8711-4109-B8C1-F7BD7C8AB110}" type="sibTrans" cxnId="{3C93285C-9CDB-4FDC-8D9F-EC94E66A2C46}">
      <dgm:prSet/>
      <dgm:spPr/>
      <dgm:t>
        <a:bodyPr/>
        <a:lstStyle/>
        <a:p>
          <a:endParaRPr lang="en-US"/>
        </a:p>
      </dgm:t>
    </dgm:pt>
    <dgm:pt modelId="{11847880-BC0C-4C40-A9BE-34F0F995A594}">
      <dgm:prSet/>
      <dgm:spPr/>
      <dgm:t>
        <a:bodyPr/>
        <a:lstStyle/>
        <a:p>
          <a:r>
            <a:rPr lang="en-GB" b="0" i="0"/>
            <a:t>Exist in all societies but differ considerably depending on goals and outlook</a:t>
          </a:r>
          <a:endParaRPr lang="en-US"/>
        </a:p>
      </dgm:t>
    </dgm:pt>
    <dgm:pt modelId="{A6C83C08-375D-4653-AED0-9CF5E09D5B7A}" type="parTrans" cxnId="{A0CB30C1-37C6-4C54-910E-FD0EA3A15BAD}">
      <dgm:prSet/>
      <dgm:spPr/>
      <dgm:t>
        <a:bodyPr/>
        <a:lstStyle/>
        <a:p>
          <a:endParaRPr lang="en-US"/>
        </a:p>
      </dgm:t>
    </dgm:pt>
    <dgm:pt modelId="{1B924F9D-270A-4848-A4C5-FA4ACC82595D}" type="sibTrans" cxnId="{A0CB30C1-37C6-4C54-910E-FD0EA3A15BAD}">
      <dgm:prSet/>
      <dgm:spPr/>
      <dgm:t>
        <a:bodyPr/>
        <a:lstStyle/>
        <a:p>
          <a:endParaRPr lang="en-US"/>
        </a:p>
      </dgm:t>
    </dgm:pt>
    <dgm:pt modelId="{807414C1-9216-4804-85C6-2A8360A96553}">
      <dgm:prSet/>
      <dgm:spPr/>
      <dgm:t>
        <a:bodyPr/>
        <a:lstStyle/>
        <a:p>
          <a:r>
            <a:rPr lang="en-GB" b="0" i="0"/>
            <a:t>Consider the difference between a tech start-up in Silicon Valley and the "subsistence entrepreneur" in developing countries</a:t>
          </a:r>
          <a:endParaRPr lang="en-US"/>
        </a:p>
      </dgm:t>
    </dgm:pt>
    <dgm:pt modelId="{63C2D16D-22A8-4FEC-B69F-97BC79C4A023}" type="parTrans" cxnId="{50CCD9CA-7A7B-45DC-9C68-653715CDFA93}">
      <dgm:prSet/>
      <dgm:spPr/>
      <dgm:t>
        <a:bodyPr/>
        <a:lstStyle/>
        <a:p>
          <a:endParaRPr lang="en-US"/>
        </a:p>
      </dgm:t>
    </dgm:pt>
    <dgm:pt modelId="{4D4DC196-ED34-4D61-A194-C6352C22FCBC}" type="sibTrans" cxnId="{50CCD9CA-7A7B-45DC-9C68-653715CDFA93}">
      <dgm:prSet/>
      <dgm:spPr/>
      <dgm:t>
        <a:bodyPr/>
        <a:lstStyle/>
        <a:p>
          <a:endParaRPr lang="en-US"/>
        </a:p>
      </dgm:t>
    </dgm:pt>
    <dgm:pt modelId="{41C0153C-AF05-4FD3-8EDC-49938FC0F61A}">
      <dgm:prSet/>
      <dgm:spPr/>
      <dgm:t>
        <a:bodyPr/>
        <a:lstStyle/>
        <a:p>
          <a:r>
            <a:rPr lang="en-GB" b="0" i="0"/>
            <a:t>The transformational entrepreneur </a:t>
          </a:r>
          <a:endParaRPr lang="en-US"/>
        </a:p>
      </dgm:t>
    </dgm:pt>
    <dgm:pt modelId="{907ED80A-18AB-40E5-9F32-DE30CED5CBDB}" type="parTrans" cxnId="{921AC945-66C2-4E87-83D9-D0F5D6D7521C}">
      <dgm:prSet/>
      <dgm:spPr/>
      <dgm:t>
        <a:bodyPr/>
        <a:lstStyle/>
        <a:p>
          <a:endParaRPr lang="en-US"/>
        </a:p>
      </dgm:t>
    </dgm:pt>
    <dgm:pt modelId="{80FAAEFD-FA04-4BEB-B766-9081183CB079}" type="sibTrans" cxnId="{921AC945-66C2-4E87-83D9-D0F5D6D7521C}">
      <dgm:prSet/>
      <dgm:spPr/>
      <dgm:t>
        <a:bodyPr/>
        <a:lstStyle/>
        <a:p>
          <a:endParaRPr lang="en-US"/>
        </a:p>
      </dgm:t>
    </dgm:pt>
    <dgm:pt modelId="{90789105-4240-495E-ABFD-109CABAA410C}" type="pres">
      <dgm:prSet presAssocID="{1CC3A417-9F37-43BE-A9BB-E858711DFEBE}" presName="root" presStyleCnt="0">
        <dgm:presLayoutVars>
          <dgm:dir/>
          <dgm:resizeHandles val="exact"/>
        </dgm:presLayoutVars>
      </dgm:prSet>
      <dgm:spPr/>
    </dgm:pt>
    <dgm:pt modelId="{1F6AF8CB-FE35-4E40-8CC4-2F43F92C00CD}" type="pres">
      <dgm:prSet presAssocID="{3389AE7E-FBC5-4D3D-A6A8-6368DCE0C48A}" presName="compNode" presStyleCnt="0"/>
      <dgm:spPr/>
    </dgm:pt>
    <dgm:pt modelId="{46EC7EAC-42AF-4595-87AD-489461E9CEB9}" type="pres">
      <dgm:prSet presAssocID="{3389AE7E-FBC5-4D3D-A6A8-6368DCE0C48A}" presName="bgRect" presStyleLbl="bgShp" presStyleIdx="0" presStyleCnt="4"/>
      <dgm:spPr/>
    </dgm:pt>
    <dgm:pt modelId="{695C34FA-F707-4C70-83DD-2E592439B6AC}" type="pres">
      <dgm:prSet presAssocID="{3389AE7E-FBC5-4D3D-A6A8-6368DCE0C4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5572BD4D-B15A-4640-8BDE-CF208A02100A}" type="pres">
      <dgm:prSet presAssocID="{3389AE7E-FBC5-4D3D-A6A8-6368DCE0C48A}" presName="spaceRect" presStyleCnt="0"/>
      <dgm:spPr/>
    </dgm:pt>
    <dgm:pt modelId="{425A8AC1-92EA-4CAA-AFB6-68C51FC89309}" type="pres">
      <dgm:prSet presAssocID="{3389AE7E-FBC5-4D3D-A6A8-6368DCE0C48A}" presName="parTx" presStyleLbl="revTx" presStyleIdx="0" presStyleCnt="4">
        <dgm:presLayoutVars>
          <dgm:chMax val="0"/>
          <dgm:chPref val="0"/>
        </dgm:presLayoutVars>
      </dgm:prSet>
      <dgm:spPr/>
    </dgm:pt>
    <dgm:pt modelId="{631735A1-FF01-4939-8642-626CB9E7CE27}" type="pres">
      <dgm:prSet presAssocID="{2E98ADD9-8711-4109-B8C1-F7BD7C8AB110}" presName="sibTrans" presStyleCnt="0"/>
      <dgm:spPr/>
    </dgm:pt>
    <dgm:pt modelId="{6BBCEB7A-A97B-46D2-82C4-F140943AF614}" type="pres">
      <dgm:prSet presAssocID="{11847880-BC0C-4C40-A9BE-34F0F995A594}" presName="compNode" presStyleCnt="0"/>
      <dgm:spPr/>
    </dgm:pt>
    <dgm:pt modelId="{8D749778-BAB1-4067-920D-0452C11BE14A}" type="pres">
      <dgm:prSet presAssocID="{11847880-BC0C-4C40-A9BE-34F0F995A594}" presName="bgRect" presStyleLbl="bgShp" presStyleIdx="1" presStyleCnt="4"/>
      <dgm:spPr/>
    </dgm:pt>
    <dgm:pt modelId="{B021B0EE-B591-4112-BB17-A5EF0B9A7985}" type="pres">
      <dgm:prSet presAssocID="{11847880-BC0C-4C40-A9BE-34F0F995A5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88630D7-1AB3-4731-913E-13B341B43EE9}" type="pres">
      <dgm:prSet presAssocID="{11847880-BC0C-4C40-A9BE-34F0F995A594}" presName="spaceRect" presStyleCnt="0"/>
      <dgm:spPr/>
    </dgm:pt>
    <dgm:pt modelId="{56ACD455-6985-4927-BED7-CF7CE3AF74F8}" type="pres">
      <dgm:prSet presAssocID="{11847880-BC0C-4C40-A9BE-34F0F995A594}" presName="parTx" presStyleLbl="revTx" presStyleIdx="1" presStyleCnt="4">
        <dgm:presLayoutVars>
          <dgm:chMax val="0"/>
          <dgm:chPref val="0"/>
        </dgm:presLayoutVars>
      </dgm:prSet>
      <dgm:spPr/>
    </dgm:pt>
    <dgm:pt modelId="{E6D09BF6-0126-465D-9698-CE951B496B98}" type="pres">
      <dgm:prSet presAssocID="{1B924F9D-270A-4848-A4C5-FA4ACC82595D}" presName="sibTrans" presStyleCnt="0"/>
      <dgm:spPr/>
    </dgm:pt>
    <dgm:pt modelId="{415AA05C-00C5-4516-BD56-82867C026FED}" type="pres">
      <dgm:prSet presAssocID="{807414C1-9216-4804-85C6-2A8360A96553}" presName="compNode" presStyleCnt="0"/>
      <dgm:spPr/>
    </dgm:pt>
    <dgm:pt modelId="{1823F34A-EA30-46FA-980D-C85C7EC140C4}" type="pres">
      <dgm:prSet presAssocID="{807414C1-9216-4804-85C6-2A8360A96553}" presName="bgRect" presStyleLbl="bgShp" presStyleIdx="2" presStyleCnt="4"/>
      <dgm:spPr/>
    </dgm:pt>
    <dgm:pt modelId="{0C03DCA4-7763-405D-8C94-2B9DCBBB6342}" type="pres">
      <dgm:prSet presAssocID="{807414C1-9216-4804-85C6-2A8360A9655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E083EDDD-EA68-456F-9506-B419C0DA32F8}" type="pres">
      <dgm:prSet presAssocID="{807414C1-9216-4804-85C6-2A8360A96553}" presName="spaceRect" presStyleCnt="0"/>
      <dgm:spPr/>
    </dgm:pt>
    <dgm:pt modelId="{9F278BD4-3F0A-4EE4-BD7E-0BA2D4C15DA0}" type="pres">
      <dgm:prSet presAssocID="{807414C1-9216-4804-85C6-2A8360A96553}" presName="parTx" presStyleLbl="revTx" presStyleIdx="2" presStyleCnt="4">
        <dgm:presLayoutVars>
          <dgm:chMax val="0"/>
          <dgm:chPref val="0"/>
        </dgm:presLayoutVars>
      </dgm:prSet>
      <dgm:spPr/>
    </dgm:pt>
    <dgm:pt modelId="{DC2A1DE1-E079-4E4C-A45A-64E757E0489B}" type="pres">
      <dgm:prSet presAssocID="{4D4DC196-ED34-4D61-A194-C6352C22FCBC}" presName="sibTrans" presStyleCnt="0"/>
      <dgm:spPr/>
    </dgm:pt>
    <dgm:pt modelId="{ACC166FC-3E06-4DB5-A433-7211B2135F2F}" type="pres">
      <dgm:prSet presAssocID="{41C0153C-AF05-4FD3-8EDC-49938FC0F61A}" presName="compNode" presStyleCnt="0"/>
      <dgm:spPr/>
    </dgm:pt>
    <dgm:pt modelId="{DA16A09E-3CD2-4538-82BE-C287D5552DBB}" type="pres">
      <dgm:prSet presAssocID="{41C0153C-AF05-4FD3-8EDC-49938FC0F61A}" presName="bgRect" presStyleLbl="bgShp" presStyleIdx="3" presStyleCnt="4"/>
      <dgm:spPr/>
    </dgm:pt>
    <dgm:pt modelId="{F4F7B9FF-8ADB-4223-9F41-99BC4BFF1F03}" type="pres">
      <dgm:prSet presAssocID="{41C0153C-AF05-4FD3-8EDC-49938FC0F61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35ED7A4-B5EF-4EE7-B6F5-74EE53E517E1}" type="pres">
      <dgm:prSet presAssocID="{41C0153C-AF05-4FD3-8EDC-49938FC0F61A}" presName="spaceRect" presStyleCnt="0"/>
      <dgm:spPr/>
    </dgm:pt>
    <dgm:pt modelId="{27BAB23E-D082-4F5E-8902-547C7BABD0D3}" type="pres">
      <dgm:prSet presAssocID="{41C0153C-AF05-4FD3-8EDC-49938FC0F61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DD5F510-07D2-4E39-9D06-43E0841C5AD2}" type="presOf" srcId="{1CC3A417-9F37-43BE-A9BB-E858711DFEBE}" destId="{90789105-4240-495E-ABFD-109CABAA410C}" srcOrd="0" destOrd="0" presId="urn:microsoft.com/office/officeart/2018/2/layout/IconVerticalSolidList"/>
    <dgm:cxn modelId="{3C93285C-9CDB-4FDC-8D9F-EC94E66A2C46}" srcId="{1CC3A417-9F37-43BE-A9BB-E858711DFEBE}" destId="{3389AE7E-FBC5-4D3D-A6A8-6368DCE0C48A}" srcOrd="0" destOrd="0" parTransId="{090E7D9D-0ABB-4406-B96B-84C7D719E0CE}" sibTransId="{2E98ADD9-8711-4109-B8C1-F7BD7C8AB110}"/>
    <dgm:cxn modelId="{D93A0E60-8E2A-44C4-A58F-991A29DFA8C4}" type="presOf" srcId="{11847880-BC0C-4C40-A9BE-34F0F995A594}" destId="{56ACD455-6985-4927-BED7-CF7CE3AF74F8}" srcOrd="0" destOrd="0" presId="urn:microsoft.com/office/officeart/2018/2/layout/IconVerticalSolidList"/>
    <dgm:cxn modelId="{CE4E2841-A77F-4624-8764-A8EC0448E606}" type="presOf" srcId="{41C0153C-AF05-4FD3-8EDC-49938FC0F61A}" destId="{27BAB23E-D082-4F5E-8902-547C7BABD0D3}" srcOrd="0" destOrd="0" presId="urn:microsoft.com/office/officeart/2018/2/layout/IconVerticalSolidList"/>
    <dgm:cxn modelId="{921AC945-66C2-4E87-83D9-D0F5D6D7521C}" srcId="{1CC3A417-9F37-43BE-A9BB-E858711DFEBE}" destId="{41C0153C-AF05-4FD3-8EDC-49938FC0F61A}" srcOrd="3" destOrd="0" parTransId="{907ED80A-18AB-40E5-9F32-DE30CED5CBDB}" sibTransId="{80FAAEFD-FA04-4BEB-B766-9081183CB079}"/>
    <dgm:cxn modelId="{10D8E668-7FE4-40DE-9035-C1FFE76F5B93}" type="presOf" srcId="{807414C1-9216-4804-85C6-2A8360A96553}" destId="{9F278BD4-3F0A-4EE4-BD7E-0BA2D4C15DA0}" srcOrd="0" destOrd="0" presId="urn:microsoft.com/office/officeart/2018/2/layout/IconVerticalSolidList"/>
    <dgm:cxn modelId="{A0CB30C1-37C6-4C54-910E-FD0EA3A15BAD}" srcId="{1CC3A417-9F37-43BE-A9BB-E858711DFEBE}" destId="{11847880-BC0C-4C40-A9BE-34F0F995A594}" srcOrd="1" destOrd="0" parTransId="{A6C83C08-375D-4653-AED0-9CF5E09D5B7A}" sibTransId="{1B924F9D-270A-4848-A4C5-FA4ACC82595D}"/>
    <dgm:cxn modelId="{50CCD9CA-7A7B-45DC-9C68-653715CDFA93}" srcId="{1CC3A417-9F37-43BE-A9BB-E858711DFEBE}" destId="{807414C1-9216-4804-85C6-2A8360A96553}" srcOrd="2" destOrd="0" parTransId="{63C2D16D-22A8-4FEC-B69F-97BC79C4A023}" sibTransId="{4D4DC196-ED34-4D61-A194-C6352C22FCBC}"/>
    <dgm:cxn modelId="{28B0CFEE-6B34-4E60-AA28-8D2F1EF3E051}" type="presOf" srcId="{3389AE7E-FBC5-4D3D-A6A8-6368DCE0C48A}" destId="{425A8AC1-92EA-4CAA-AFB6-68C51FC89309}" srcOrd="0" destOrd="0" presId="urn:microsoft.com/office/officeart/2018/2/layout/IconVerticalSolidList"/>
    <dgm:cxn modelId="{A7E39F5D-AEF0-4BB9-9534-9CF46ACD252D}" type="presParOf" srcId="{90789105-4240-495E-ABFD-109CABAA410C}" destId="{1F6AF8CB-FE35-4E40-8CC4-2F43F92C00CD}" srcOrd="0" destOrd="0" presId="urn:microsoft.com/office/officeart/2018/2/layout/IconVerticalSolidList"/>
    <dgm:cxn modelId="{9F6175B7-4E07-40D3-AB83-8323C40EFEAA}" type="presParOf" srcId="{1F6AF8CB-FE35-4E40-8CC4-2F43F92C00CD}" destId="{46EC7EAC-42AF-4595-87AD-489461E9CEB9}" srcOrd="0" destOrd="0" presId="urn:microsoft.com/office/officeart/2018/2/layout/IconVerticalSolidList"/>
    <dgm:cxn modelId="{AB020CD9-E70D-4DC2-AF5F-7C5823C019D0}" type="presParOf" srcId="{1F6AF8CB-FE35-4E40-8CC4-2F43F92C00CD}" destId="{695C34FA-F707-4C70-83DD-2E592439B6AC}" srcOrd="1" destOrd="0" presId="urn:microsoft.com/office/officeart/2018/2/layout/IconVerticalSolidList"/>
    <dgm:cxn modelId="{8849F3C9-7185-4623-A1E7-C5DC2283E43C}" type="presParOf" srcId="{1F6AF8CB-FE35-4E40-8CC4-2F43F92C00CD}" destId="{5572BD4D-B15A-4640-8BDE-CF208A02100A}" srcOrd="2" destOrd="0" presId="urn:microsoft.com/office/officeart/2018/2/layout/IconVerticalSolidList"/>
    <dgm:cxn modelId="{750B2F54-5D9D-4B64-A367-C95D2B841491}" type="presParOf" srcId="{1F6AF8CB-FE35-4E40-8CC4-2F43F92C00CD}" destId="{425A8AC1-92EA-4CAA-AFB6-68C51FC89309}" srcOrd="3" destOrd="0" presId="urn:microsoft.com/office/officeart/2018/2/layout/IconVerticalSolidList"/>
    <dgm:cxn modelId="{266A55FE-03C0-4A1E-B4DB-7B26BE6C6483}" type="presParOf" srcId="{90789105-4240-495E-ABFD-109CABAA410C}" destId="{631735A1-FF01-4939-8642-626CB9E7CE27}" srcOrd="1" destOrd="0" presId="urn:microsoft.com/office/officeart/2018/2/layout/IconVerticalSolidList"/>
    <dgm:cxn modelId="{367A8D61-A35F-4FD6-8F1F-C2EFB2A9337D}" type="presParOf" srcId="{90789105-4240-495E-ABFD-109CABAA410C}" destId="{6BBCEB7A-A97B-46D2-82C4-F140943AF614}" srcOrd="2" destOrd="0" presId="urn:microsoft.com/office/officeart/2018/2/layout/IconVerticalSolidList"/>
    <dgm:cxn modelId="{CB67A442-C40F-48BA-97C3-B582E5DD8E42}" type="presParOf" srcId="{6BBCEB7A-A97B-46D2-82C4-F140943AF614}" destId="{8D749778-BAB1-4067-920D-0452C11BE14A}" srcOrd="0" destOrd="0" presId="urn:microsoft.com/office/officeart/2018/2/layout/IconVerticalSolidList"/>
    <dgm:cxn modelId="{D4F70200-1070-49FC-B811-727765D03329}" type="presParOf" srcId="{6BBCEB7A-A97B-46D2-82C4-F140943AF614}" destId="{B021B0EE-B591-4112-BB17-A5EF0B9A7985}" srcOrd="1" destOrd="0" presId="urn:microsoft.com/office/officeart/2018/2/layout/IconVerticalSolidList"/>
    <dgm:cxn modelId="{8B65BA96-C614-44BD-BE98-6CD311A82502}" type="presParOf" srcId="{6BBCEB7A-A97B-46D2-82C4-F140943AF614}" destId="{288630D7-1AB3-4731-913E-13B341B43EE9}" srcOrd="2" destOrd="0" presId="urn:microsoft.com/office/officeart/2018/2/layout/IconVerticalSolidList"/>
    <dgm:cxn modelId="{AF153C09-F5E2-4E10-8A9D-B4081A7447D6}" type="presParOf" srcId="{6BBCEB7A-A97B-46D2-82C4-F140943AF614}" destId="{56ACD455-6985-4927-BED7-CF7CE3AF74F8}" srcOrd="3" destOrd="0" presId="urn:microsoft.com/office/officeart/2018/2/layout/IconVerticalSolidList"/>
    <dgm:cxn modelId="{FE462581-94C0-44CD-9B6B-12770A0A3666}" type="presParOf" srcId="{90789105-4240-495E-ABFD-109CABAA410C}" destId="{E6D09BF6-0126-465D-9698-CE951B496B98}" srcOrd="3" destOrd="0" presId="urn:microsoft.com/office/officeart/2018/2/layout/IconVerticalSolidList"/>
    <dgm:cxn modelId="{8A1A3F2A-4CC2-4A7D-9B2A-35634EF1BBD7}" type="presParOf" srcId="{90789105-4240-495E-ABFD-109CABAA410C}" destId="{415AA05C-00C5-4516-BD56-82867C026FED}" srcOrd="4" destOrd="0" presId="urn:microsoft.com/office/officeart/2018/2/layout/IconVerticalSolidList"/>
    <dgm:cxn modelId="{3A6AE6E4-5674-406B-B6F3-40EAD5EFD605}" type="presParOf" srcId="{415AA05C-00C5-4516-BD56-82867C026FED}" destId="{1823F34A-EA30-46FA-980D-C85C7EC140C4}" srcOrd="0" destOrd="0" presId="urn:microsoft.com/office/officeart/2018/2/layout/IconVerticalSolidList"/>
    <dgm:cxn modelId="{D84F831F-4403-488E-A4AB-2A94E051FD66}" type="presParOf" srcId="{415AA05C-00C5-4516-BD56-82867C026FED}" destId="{0C03DCA4-7763-405D-8C94-2B9DCBBB6342}" srcOrd="1" destOrd="0" presId="urn:microsoft.com/office/officeart/2018/2/layout/IconVerticalSolidList"/>
    <dgm:cxn modelId="{5CAD9BDF-0BC1-46D1-AB6C-30E6836A3683}" type="presParOf" srcId="{415AA05C-00C5-4516-BD56-82867C026FED}" destId="{E083EDDD-EA68-456F-9506-B419C0DA32F8}" srcOrd="2" destOrd="0" presId="urn:microsoft.com/office/officeart/2018/2/layout/IconVerticalSolidList"/>
    <dgm:cxn modelId="{363C1AC7-DEAF-43F1-BB6C-60A52A8BC7C0}" type="presParOf" srcId="{415AA05C-00C5-4516-BD56-82867C026FED}" destId="{9F278BD4-3F0A-4EE4-BD7E-0BA2D4C15DA0}" srcOrd="3" destOrd="0" presId="urn:microsoft.com/office/officeart/2018/2/layout/IconVerticalSolidList"/>
    <dgm:cxn modelId="{5CF392BF-D900-4975-B7EB-8ABEBD946678}" type="presParOf" srcId="{90789105-4240-495E-ABFD-109CABAA410C}" destId="{DC2A1DE1-E079-4E4C-A45A-64E757E0489B}" srcOrd="5" destOrd="0" presId="urn:microsoft.com/office/officeart/2018/2/layout/IconVerticalSolidList"/>
    <dgm:cxn modelId="{396D98EF-21A2-4A81-899D-49467179A762}" type="presParOf" srcId="{90789105-4240-495E-ABFD-109CABAA410C}" destId="{ACC166FC-3E06-4DB5-A433-7211B2135F2F}" srcOrd="6" destOrd="0" presId="urn:microsoft.com/office/officeart/2018/2/layout/IconVerticalSolidList"/>
    <dgm:cxn modelId="{41AC449C-4D95-4814-AF18-0C73F6C6137C}" type="presParOf" srcId="{ACC166FC-3E06-4DB5-A433-7211B2135F2F}" destId="{DA16A09E-3CD2-4538-82BE-C287D5552DBB}" srcOrd="0" destOrd="0" presId="urn:microsoft.com/office/officeart/2018/2/layout/IconVerticalSolidList"/>
    <dgm:cxn modelId="{92D969EB-E403-4CC5-BAA4-3BAAEEFC9152}" type="presParOf" srcId="{ACC166FC-3E06-4DB5-A433-7211B2135F2F}" destId="{F4F7B9FF-8ADB-4223-9F41-99BC4BFF1F03}" srcOrd="1" destOrd="0" presId="urn:microsoft.com/office/officeart/2018/2/layout/IconVerticalSolidList"/>
    <dgm:cxn modelId="{CEF5EF11-440A-44EB-8150-4027150134C5}" type="presParOf" srcId="{ACC166FC-3E06-4DB5-A433-7211B2135F2F}" destId="{635ED7A4-B5EF-4EE7-B6F5-74EE53E517E1}" srcOrd="2" destOrd="0" presId="urn:microsoft.com/office/officeart/2018/2/layout/IconVerticalSolidList"/>
    <dgm:cxn modelId="{C7A88961-0908-4E20-80BC-ADB6D8B116ED}" type="presParOf" srcId="{ACC166FC-3E06-4DB5-A433-7211B2135F2F}" destId="{27BAB23E-D082-4F5E-8902-547C7BABD0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C7EAC-42AF-4595-87AD-489461E9CEB9}">
      <dsp:nvSpPr>
        <dsp:cNvPr id="0" name=""/>
        <dsp:cNvSpPr/>
      </dsp:nvSpPr>
      <dsp:spPr>
        <a:xfrm>
          <a:off x="0" y="1981"/>
          <a:ext cx="5614987" cy="10041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C34FA-F707-4C70-83DD-2E592439B6AC}">
      <dsp:nvSpPr>
        <dsp:cNvPr id="0" name=""/>
        <dsp:cNvSpPr/>
      </dsp:nvSpPr>
      <dsp:spPr>
        <a:xfrm>
          <a:off x="303751" y="227912"/>
          <a:ext cx="552275" cy="552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A8AC1-92EA-4CAA-AFB6-68C51FC89309}">
      <dsp:nvSpPr>
        <dsp:cNvPr id="0" name=""/>
        <dsp:cNvSpPr/>
      </dsp:nvSpPr>
      <dsp:spPr>
        <a:xfrm>
          <a:off x="1159778" y="1981"/>
          <a:ext cx="4455208" cy="1004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71" tIns="106271" rIns="106271" bIns="10627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Starts with entrepreneurs</a:t>
          </a:r>
          <a:endParaRPr lang="en-US" sz="1500" kern="1200"/>
        </a:p>
      </dsp:txBody>
      <dsp:txXfrm>
        <a:off x="1159778" y="1981"/>
        <a:ext cx="4455208" cy="1004136"/>
      </dsp:txXfrm>
    </dsp:sp>
    <dsp:sp modelId="{8D749778-BAB1-4067-920D-0452C11BE14A}">
      <dsp:nvSpPr>
        <dsp:cNvPr id="0" name=""/>
        <dsp:cNvSpPr/>
      </dsp:nvSpPr>
      <dsp:spPr>
        <a:xfrm>
          <a:off x="0" y="1257152"/>
          <a:ext cx="5614987" cy="10041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1B0EE-B591-4112-BB17-A5EF0B9A7985}">
      <dsp:nvSpPr>
        <dsp:cNvPr id="0" name=""/>
        <dsp:cNvSpPr/>
      </dsp:nvSpPr>
      <dsp:spPr>
        <a:xfrm>
          <a:off x="303751" y="1483083"/>
          <a:ext cx="552275" cy="552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CD455-6985-4927-BED7-CF7CE3AF74F8}">
      <dsp:nvSpPr>
        <dsp:cNvPr id="0" name=""/>
        <dsp:cNvSpPr/>
      </dsp:nvSpPr>
      <dsp:spPr>
        <a:xfrm>
          <a:off x="1159778" y="1257152"/>
          <a:ext cx="4455208" cy="1004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71" tIns="106271" rIns="106271" bIns="10627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Exist in all societies but differ considerably depending on goals and outlook</a:t>
          </a:r>
          <a:endParaRPr lang="en-US" sz="1500" kern="1200"/>
        </a:p>
      </dsp:txBody>
      <dsp:txXfrm>
        <a:off x="1159778" y="1257152"/>
        <a:ext cx="4455208" cy="1004136"/>
      </dsp:txXfrm>
    </dsp:sp>
    <dsp:sp modelId="{1823F34A-EA30-46FA-980D-C85C7EC140C4}">
      <dsp:nvSpPr>
        <dsp:cNvPr id="0" name=""/>
        <dsp:cNvSpPr/>
      </dsp:nvSpPr>
      <dsp:spPr>
        <a:xfrm>
          <a:off x="0" y="2512323"/>
          <a:ext cx="5614987" cy="10041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03DCA4-7763-405D-8C94-2B9DCBBB6342}">
      <dsp:nvSpPr>
        <dsp:cNvPr id="0" name=""/>
        <dsp:cNvSpPr/>
      </dsp:nvSpPr>
      <dsp:spPr>
        <a:xfrm>
          <a:off x="303751" y="2738254"/>
          <a:ext cx="552275" cy="552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78BD4-3F0A-4EE4-BD7E-0BA2D4C15DA0}">
      <dsp:nvSpPr>
        <dsp:cNvPr id="0" name=""/>
        <dsp:cNvSpPr/>
      </dsp:nvSpPr>
      <dsp:spPr>
        <a:xfrm>
          <a:off x="1159778" y="2512323"/>
          <a:ext cx="4455208" cy="1004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71" tIns="106271" rIns="106271" bIns="10627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Consider the difference between a tech start-up in Silicon Valley and the "subsistence entrepreneur" in developing countries</a:t>
          </a:r>
          <a:endParaRPr lang="en-US" sz="1500" kern="1200"/>
        </a:p>
      </dsp:txBody>
      <dsp:txXfrm>
        <a:off x="1159778" y="2512323"/>
        <a:ext cx="4455208" cy="1004136"/>
      </dsp:txXfrm>
    </dsp:sp>
    <dsp:sp modelId="{DA16A09E-3CD2-4538-82BE-C287D5552DBB}">
      <dsp:nvSpPr>
        <dsp:cNvPr id="0" name=""/>
        <dsp:cNvSpPr/>
      </dsp:nvSpPr>
      <dsp:spPr>
        <a:xfrm>
          <a:off x="0" y="3767494"/>
          <a:ext cx="5614987" cy="10041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7B9FF-8ADB-4223-9F41-99BC4BFF1F03}">
      <dsp:nvSpPr>
        <dsp:cNvPr id="0" name=""/>
        <dsp:cNvSpPr/>
      </dsp:nvSpPr>
      <dsp:spPr>
        <a:xfrm>
          <a:off x="303751" y="3993425"/>
          <a:ext cx="552275" cy="552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AB23E-D082-4F5E-8902-547C7BABD0D3}">
      <dsp:nvSpPr>
        <dsp:cNvPr id="0" name=""/>
        <dsp:cNvSpPr/>
      </dsp:nvSpPr>
      <dsp:spPr>
        <a:xfrm>
          <a:off x="1159778" y="3767494"/>
          <a:ext cx="4455208" cy="1004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71" tIns="106271" rIns="106271" bIns="10627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The transformational entrepreneur </a:t>
          </a:r>
          <a:endParaRPr lang="en-US" sz="1500" kern="1200"/>
        </a:p>
      </dsp:txBody>
      <dsp:txXfrm>
        <a:off x="1159778" y="3767494"/>
        <a:ext cx="4455208" cy="1004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8B8025-020F-4177-8923-A113458B02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BF0D7-34D6-4F21-A89C-6E56A70DAA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7670-ED36-4F0A-A281-2C1CAA6A7C67}" type="datetime1">
              <a:rPr lang="en-GB" smtClean="0"/>
              <a:t>15/04/2024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61BE4-40B3-4C17-94CC-EA9A790349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B8A2F4-ED8E-403F-A4B6-34FEE7ADE2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7DE40-7AEB-4C7C-BC44-FA39FAEF5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188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2D2D3-0165-4B5D-ADED-1331DF83D0BE}" type="datetime1">
              <a:rPr lang="en-GB" smtClean="0"/>
              <a:pPr/>
              <a:t>15/04/2024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6AA59-A65D-4FFD-9D6B-AAE6A5DDB6B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78258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6AA59-A65D-4FFD-9D6B-AAE6A5DDB6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7CFA2D-0255-48EB-AF02-8DA9AECA4556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7A697C-2754-4B9C-88A7-BEF0E1D7FAC5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E41F316-BA56-4184-9864-D2FEE684AE54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791826-1A1E-4E8B-B47B-7793EE0D0ED8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7F51C3-E899-4B72-81BD-DD436F73D70F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764339-49E9-477D-8D62-EDDD172CF2D6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E0262B-C3C1-4C6D-9A9C-667433511425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17EDFE-3B2D-409E-815B-664566D1B138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BEC05C-0C7D-4CFC-AB94-3D6075A054D5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3D7790F-031A-42D6-8CE7-EF8A9E725AD9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50EB04-230C-420C-98ED-1BE8AD2CBA8C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rtl="0"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D058B2-1E74-4EC8-8785-8F6215798FC0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6E4B57-ECC1-434A-BBE8-974DFAE1AFB6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2E54EF8-E347-4531-9C66-3C0DB6CAC068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D87D1D-1076-47A2-9A7C-82B4F5AB6215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5CBAB0-3CB7-40F9-9CC7-95C1C4394573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16CF7-4BA9-4A3F-B8D4-018FCE9D06D8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93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3446B9D6-22F8-4AB0-ACFB-10DA600FE9C2}" type="datetime1">
              <a:rPr lang="en-GB" noProof="0" smtClean="0"/>
              <a:t>15/04/2024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74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iotinto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83829" y="1447800"/>
            <a:ext cx="4397828" cy="3329581"/>
          </a:xfrm>
        </p:spPr>
        <p:txBody>
          <a:bodyPr rtlCol="0">
            <a:normAutofit/>
          </a:bodyPr>
          <a:lstStyle/>
          <a:p>
            <a:r>
              <a:rPr lang="en-GB" sz="6000"/>
              <a:t>Leaders in a Global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83829" y="4777380"/>
            <a:ext cx="4397828" cy="861420"/>
          </a:xfrm>
        </p:spPr>
        <p:txBody>
          <a:bodyPr rtlCol="0">
            <a:normAutofit/>
          </a:bodyPr>
          <a:lstStyle/>
          <a:p>
            <a:r>
              <a:rPr lang="en-GB"/>
              <a:t>INTRODUCTION TO THE MODULE </a:t>
            </a:r>
          </a:p>
          <a:p>
            <a:r>
              <a:rPr lang="en-GB"/>
              <a:t>16th April 2024</a:t>
            </a: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69E19D63-6545-9E07-0DA2-2106348EF9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854" y="703489"/>
            <a:ext cx="5450557" cy="545055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9236A-E0CF-83C8-FAF2-52C62AA1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2AE3B-1BAF-378D-428A-732C133AB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Module introduction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Module Plan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B1799A79-4F71-EC50-2E3C-E086F92CCC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143" r="18429" b="-7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8606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E29286C-E120-9588-14DB-855FA0410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5" r="25179" b="4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26D23D-36BC-17F2-0D8B-7B91D7CF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362201"/>
            <a:ext cx="4413532" cy="3848100"/>
          </a:xfrm>
        </p:spPr>
        <p:txBody>
          <a:bodyPr anchor="b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BB06-6591-4085-6C5C-8644160A4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Demonstrate systematic, extensive and comparative knowledge and understanding of the characteristics of successful global leaders</a:t>
            </a:r>
          </a:p>
          <a:p>
            <a:pPr>
              <a:lnSpc>
                <a:spcPct val="110000"/>
              </a:lnSpc>
            </a:pPr>
            <a:r>
              <a:rPr lang="en-GB" sz="1500"/>
              <a:t>Evaluate and interpret divergent international cultures within business and the impact of leaders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Critically evaluate the challenges faced by leaders within global organisations</a:t>
            </a:r>
          </a:p>
          <a:p>
            <a:pPr>
              <a:lnSpc>
                <a:spcPct val="110000"/>
              </a:lnSpc>
            </a:pPr>
            <a:r>
              <a:rPr lang="en-GB" sz="1500"/>
              <a:t>Select and apply appropriate design tools and methods for the presentation of data and supporting images within a brochure</a:t>
            </a:r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4/15/2024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5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421E3-7B19-A338-9DDA-2FD8803E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r>
              <a:rPr lang="en-GB" dirty="0"/>
              <a:t>Why are we studying this?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40C947AF-00A3-9B49-3A29-A8D841E37E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7" r="7" b="7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9070-7C45-20D3-C11B-11DB4580D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you understand the economic, political and social factors that drive change and how decisions affect global markets</a:t>
            </a:r>
          </a:p>
          <a:p>
            <a:pPr>
              <a:buClr>
                <a:srgbClr val="8AD0D6"/>
              </a:buClr>
            </a:pPr>
            <a:r>
              <a:rPr lang="en-GB" dirty="0"/>
              <a:t>Understand macroeconomics (more on that later)</a:t>
            </a:r>
          </a:p>
          <a:p>
            <a:pPr>
              <a:buClr>
                <a:srgbClr val="8AD0D6"/>
              </a:buClr>
            </a:pPr>
            <a:r>
              <a:rPr lang="en-GB" dirty="0"/>
              <a:t>Appreciate different cultures</a:t>
            </a:r>
          </a:p>
          <a:p>
            <a:pPr>
              <a:buClr>
                <a:srgbClr val="8AD0D6"/>
              </a:buClr>
            </a:pPr>
            <a:r>
              <a:rPr lang="en-GB" dirty="0"/>
              <a:t>Learn from the past</a:t>
            </a:r>
          </a:p>
          <a:p>
            <a:pPr>
              <a:buClr>
                <a:srgbClr val="8AD0D6"/>
              </a:buClr>
            </a:pPr>
            <a:r>
              <a:rPr lang="en-GB" dirty="0"/>
              <a:t>Understand business strategy</a:t>
            </a:r>
          </a:p>
        </p:txBody>
      </p:sp>
    </p:spTree>
    <p:extLst>
      <p:ext uri="{BB962C8B-B14F-4D97-AF65-F5344CB8AC3E}">
        <p14:creationId xmlns:p14="http://schemas.microsoft.com/office/powerpoint/2010/main" val="274654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F1A8F-61B0-72DA-5C35-18D04A461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sz="3600"/>
              <a:t>Globalisation</a:t>
            </a:r>
          </a:p>
        </p:txBody>
      </p:sp>
      <p:pic>
        <p:nvPicPr>
          <p:cNvPr id="13" name="Picture 12" descr="hand holding ball">
            <a:extLst>
              <a:ext uri="{FF2B5EF4-FFF2-40B4-BE49-F238E27FC236}">
                <a16:creationId xmlns:a16="http://schemas.microsoft.com/office/drawing/2014/main" id="{FC051566-4799-7CD5-4771-7BF5A73EFE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94" r="9246" b="9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9D5CE-390D-2CC9-FBB1-ACC0430DB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Describes the growing interdependence of the world's economies, cultures and people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Politics and laws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Environment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Macroeconomics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Human Rights/Ethics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Cultural differences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endParaRPr lang="en-GB" dirty="0"/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963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BFF5D-ACE6-7DB0-44F1-E43E1895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sz="3900"/>
              <a:t>Trade liberalisation</a:t>
            </a:r>
          </a:p>
        </p:txBody>
      </p:sp>
      <p:pic>
        <p:nvPicPr>
          <p:cNvPr id="5" name="Picture 4" descr="Digital financial graphs in 3D">
            <a:extLst>
              <a:ext uri="{FF2B5EF4-FFF2-40B4-BE49-F238E27FC236}">
                <a16:creationId xmlns:a16="http://schemas.microsoft.com/office/drawing/2014/main" id="{FC8F0BF5-FACF-2232-D859-7765A333CB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01" r="-9" b="-9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E93CD-F72D-B140-4486-433F85CB4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/>
              <a:t>A driver for globalisation after WW2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300"/>
              <a:t>1947 General Agreement on Tarrifs and Trade (GATT)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300"/>
              <a:t>End of Bretton Woods agreement (1971) and the resumption of international capital mobility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300"/>
              <a:t>Development of information and communication technologies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300"/>
              <a:t>Growing role of foreign direct investment 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300"/>
              <a:t>Regional Trade Agreements and </a:t>
            </a:r>
          </a:p>
        </p:txBody>
      </p:sp>
    </p:spTree>
    <p:extLst>
      <p:ext uri="{BB962C8B-B14F-4D97-AF65-F5344CB8AC3E}">
        <p14:creationId xmlns:p14="http://schemas.microsoft.com/office/powerpoint/2010/main" val="4283188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02ACA-8BF9-5C30-52FC-E2D0AA1B6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What does the business enterprise exist to do?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A6EEB-152D-5363-50A0-B97A89B928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34" r="46128" b="6250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C925D-A62C-7F1A-262B-6E082699C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Business: any type of economic activity in which goods and services are exchanged for payment.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GB" dirty="0"/>
              <a:t>International business: refers to economic activity that straddles two or more </a:t>
            </a:r>
            <a:r>
              <a:rPr lang="en-GB"/>
              <a:t>countries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773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22AC2-30ED-8D76-8A6A-1AA5C155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Purpose and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20F99-2FAE-B700-BE1C-A95402F65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 profit organisations eg Apple, Coca Cola, Amazon</a:t>
            </a:r>
            <a:endParaRPr lang="en-US">
              <a:solidFill>
                <a:srgbClr val="FFFFFF"/>
              </a:solidFill>
            </a:endParaRP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Not for profit eg Oxfam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Social enterprises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pples on a weighing scale">
            <a:extLst>
              <a:ext uri="{FF2B5EF4-FFF2-40B4-BE49-F238E27FC236}">
                <a16:creationId xmlns:a16="http://schemas.microsoft.com/office/drawing/2014/main" id="{66736ED2-FE2F-218D-F42F-7D2F41168C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30" r="25032" b="-4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17229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971E3-BAE5-BDAF-81EF-3CAECDC83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dirty="0"/>
              <a:t>Apple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25739E22-D2C3-19C0-EEB8-67C285C939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97" r="25591" b="8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D8EA8-A186-7EDB-B129-2AB760453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Founded 1970s – HQ US</a:t>
            </a:r>
          </a:p>
          <a:p>
            <a:pPr>
              <a:buClr>
                <a:srgbClr val="8AD0D6"/>
              </a:buClr>
            </a:pPr>
            <a:r>
              <a:rPr lang="en-GB" dirty="0"/>
              <a:t>First international location in Japan in 2003</a:t>
            </a:r>
          </a:p>
          <a:p>
            <a:pPr>
              <a:buClr>
                <a:srgbClr val="8AD0D6"/>
              </a:buClr>
            </a:pPr>
            <a:r>
              <a:rPr lang="en-GB" dirty="0"/>
              <a:t>Supply chain in 43 countries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Want to know more about this?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>
                <a:ea typeface="+mj-lt"/>
                <a:cs typeface="+mj-lt"/>
              </a:rPr>
              <a:t>https://www.thomasnet.com/insights/iphone-supply-chain/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905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D941F-EEDC-6F0C-60D5-AE2D8AFEC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Financial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447D4-40B5-50D7-F300-098696A30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Formerly a British company</a:t>
            </a:r>
            <a:endParaRPr lang="en-US">
              <a:solidFill>
                <a:srgbClr val="FFFFFF"/>
              </a:solidFill>
            </a:endParaRP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Now owned by a Japanese holding company: Nikkei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Broke into the international market in India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DE91CF-C841-66C8-A06B-BF464CA63F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43" r="37892" b="6250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2882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4AB7A-1445-FE11-A6FD-17EA90FA3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McDonalds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29373-5755-177E-AD0F-537BE2A1B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Founded in 1948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In 1967 opened locations in Puerto Rico and Canada</a:t>
            </a:r>
          </a:p>
          <a:p>
            <a:pPr>
              <a:buClr>
                <a:srgbClr val="8AD0D6"/>
              </a:buClr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6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Top view of hotdog on a table">
            <a:extLst>
              <a:ext uri="{FF2B5EF4-FFF2-40B4-BE49-F238E27FC236}">
                <a16:creationId xmlns:a16="http://schemas.microsoft.com/office/drawing/2014/main" id="{0A45E84E-C822-4AD6-8BEE-D1592677D6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762" b="-4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7221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DDBAF-C05C-7AEC-1A95-78228A3C9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Coca Cola</a:t>
            </a:r>
          </a:p>
        </p:txBody>
      </p:sp>
      <p:pic>
        <p:nvPicPr>
          <p:cNvPr id="5" name="Picture 4" descr="Closeup of yellow classic vintage car">
            <a:extLst>
              <a:ext uri="{FF2B5EF4-FFF2-40B4-BE49-F238E27FC236}">
                <a16:creationId xmlns:a16="http://schemas.microsoft.com/office/drawing/2014/main" id="{DB63DCE9-EA91-6563-0670-AE22A93EB1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523" r="7316" b="-3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CAC3D-234F-1FF2-F4F2-24A31BE0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1886</a:t>
            </a:r>
          </a:p>
          <a:p>
            <a:pPr>
              <a:buClr>
                <a:srgbClr val="8AD0D6"/>
              </a:buClr>
            </a:pPr>
            <a:r>
              <a:rPr lang="en-GB" dirty="0"/>
              <a:t>Now sold everywhere apart from Cuba and North Korea</a:t>
            </a:r>
          </a:p>
        </p:txBody>
      </p:sp>
    </p:spTree>
    <p:extLst>
      <p:ext uri="{BB962C8B-B14F-4D97-AF65-F5344CB8AC3E}">
        <p14:creationId xmlns:p14="http://schemas.microsoft.com/office/powerpoint/2010/main" val="1766438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DA932-4965-D1FA-46D2-B174DA05A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Why are we here?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EA09F69-551E-B08A-F693-2D2961D1FF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269" r="25457" b="-10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69856-2A71-B076-35AE-FB51B42CD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Complex </a:t>
            </a:r>
          </a:p>
          <a:p>
            <a:pPr>
              <a:buClr>
                <a:srgbClr val="8AD0D6"/>
              </a:buClr>
            </a:pPr>
            <a:r>
              <a:rPr lang="en-GB" dirty="0"/>
              <a:t>Organisations must satisfy the stakeholder interests</a:t>
            </a:r>
          </a:p>
          <a:p>
            <a:pPr>
              <a:buClr>
                <a:srgbClr val="8AD0D6"/>
              </a:buClr>
            </a:pPr>
            <a:r>
              <a:rPr lang="en-GB" dirty="0"/>
              <a:t>A stakeholder is anyone that exerts influence on the organisation or who the organisation is in a position to influence (Freeman, 1984)</a:t>
            </a:r>
          </a:p>
          <a:p>
            <a:pPr>
              <a:buClr>
                <a:srgbClr val="8AD0D6"/>
              </a:buClr>
            </a:pPr>
            <a:r>
              <a:rPr lang="en-GB" dirty="0"/>
              <a:t>Stakeholders may be more difficult to identify internationally</a:t>
            </a:r>
          </a:p>
        </p:txBody>
      </p:sp>
    </p:spTree>
    <p:extLst>
      <p:ext uri="{BB962C8B-B14F-4D97-AF65-F5344CB8AC3E}">
        <p14:creationId xmlns:p14="http://schemas.microsoft.com/office/powerpoint/2010/main" val="1378151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47882-6843-DD15-1C03-3264369F0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Global Social Enterprises</a:t>
            </a:r>
          </a:p>
        </p:txBody>
      </p:sp>
      <p:pic>
        <p:nvPicPr>
          <p:cNvPr id="5" name="Picture 4" descr="Puzzle pieces">
            <a:extLst>
              <a:ext uri="{FF2B5EF4-FFF2-40B4-BE49-F238E27FC236}">
                <a16:creationId xmlns:a16="http://schemas.microsoft.com/office/drawing/2014/main" id="{F728CF98-65B2-A773-D8AB-CD15B8D8A0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555" r="23455" b="7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2BCD3-01AD-FE55-7B02-F0AB27B22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10 million globally</a:t>
            </a:r>
            <a:endParaRPr lang="en-US" sz="150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500"/>
              <a:t>$2 trillion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500"/>
              <a:t>"business that puts people and the planet first" (WEF 2024)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1500"/>
              <a:t>5 characteristics of a social enterprise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500"/>
              <a:t>Purpose – to solve a social and/or environmental problem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500"/>
              <a:t>Operations – people and plant over profit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500"/>
              <a:t>Revenue – self-sustaining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500"/>
              <a:t>Use of surplus reinvested towards purpose</a:t>
            </a:r>
          </a:p>
          <a:p>
            <a:pPr lvl="1">
              <a:lnSpc>
                <a:spcPct val="90000"/>
              </a:lnSpc>
              <a:buClr>
                <a:srgbClr val="8AD0D6"/>
              </a:buClr>
              <a:buFont typeface="Courier New" charset="2"/>
              <a:buChar char="o"/>
            </a:pPr>
            <a:r>
              <a:rPr lang="en-GB" sz="1500"/>
              <a:t>Structure and financing that protect long term purpose</a:t>
            </a:r>
          </a:p>
        </p:txBody>
      </p:sp>
    </p:spTree>
    <p:extLst>
      <p:ext uri="{BB962C8B-B14F-4D97-AF65-F5344CB8AC3E}">
        <p14:creationId xmlns:p14="http://schemas.microsoft.com/office/powerpoint/2010/main" val="1774969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B14A4-6FF6-EE44-9619-50871F5E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Outsourcing/offshoring 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36495FF8-87B7-73D1-475E-482EBE1E6F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320" r="7996" b="3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3BB44-1B16-3298-5179-9FBCC94C7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 activity that can be carried out in a more cost-effective way by another firm, often in another country.</a:t>
            </a:r>
          </a:p>
          <a:p>
            <a:pPr>
              <a:buClr>
                <a:srgbClr val="8AD0D6"/>
              </a:buClr>
            </a:pPr>
            <a:r>
              <a:rPr lang="en-GB" dirty="0"/>
              <a:t>Offshoring is a similar idea but refers to an activity carried out in a more advantageous position (regulations, </a:t>
            </a:r>
            <a:r>
              <a:rPr lang="en-GB"/>
              <a:t>tax)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is also linked to Corporate Social Responsibility – more on this later </a:t>
            </a:r>
          </a:p>
        </p:txBody>
      </p:sp>
    </p:spTree>
    <p:extLst>
      <p:ext uri="{BB962C8B-B14F-4D97-AF65-F5344CB8AC3E}">
        <p14:creationId xmlns:p14="http://schemas.microsoft.com/office/powerpoint/2010/main" val="705135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363C2-5672-A90C-307C-EA214DDCF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2F2F2"/>
                </a:solidFill>
              </a:rPr>
              <a:t>How does an enterprise carry out its goals? 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782DE1-E7E3-B9F8-D94E-6E83D9C2F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373283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3012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D3BD4-6A3C-79F5-BE3E-85E3CAA2C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Environment – Country factors contributing to entrepreneurship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742201-AA2A-0B3E-D2AF-7792888FBC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76628"/>
              </p:ext>
            </p:extLst>
          </p:nvPr>
        </p:nvGraphicFramePr>
        <p:xfrm>
          <a:off x="648930" y="3086310"/>
          <a:ext cx="10895371" cy="3092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0706">
                  <a:extLst>
                    <a:ext uri="{9D8B030D-6E8A-4147-A177-3AD203B41FA5}">
                      <a16:colId xmlns:a16="http://schemas.microsoft.com/office/drawing/2014/main" val="4092458345"/>
                    </a:ext>
                  </a:extLst>
                </a:gridCol>
                <a:gridCol w="2801246">
                  <a:extLst>
                    <a:ext uri="{9D8B030D-6E8A-4147-A177-3AD203B41FA5}">
                      <a16:colId xmlns:a16="http://schemas.microsoft.com/office/drawing/2014/main" val="2931723257"/>
                    </a:ext>
                  </a:extLst>
                </a:gridCol>
                <a:gridCol w="2714256">
                  <a:extLst>
                    <a:ext uri="{9D8B030D-6E8A-4147-A177-3AD203B41FA5}">
                      <a16:colId xmlns:a16="http://schemas.microsoft.com/office/drawing/2014/main" val="38811315"/>
                    </a:ext>
                  </a:extLst>
                </a:gridCol>
                <a:gridCol w="2669163">
                  <a:extLst>
                    <a:ext uri="{9D8B030D-6E8A-4147-A177-3AD203B41FA5}">
                      <a16:colId xmlns:a16="http://schemas.microsoft.com/office/drawing/2014/main" val="3387197751"/>
                    </a:ext>
                  </a:extLst>
                </a:gridCol>
              </a:tblGrid>
              <a:tr h="620767">
                <a:tc>
                  <a:txBody>
                    <a:bodyPr/>
                    <a:lstStyle/>
                    <a:p>
                      <a:r>
                        <a:rPr lang="en-GB" sz="1700"/>
                        <a:t>Societal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Legal and Regulatory factors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Available finance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Infrastructure</a:t>
                      </a:r>
                    </a:p>
                  </a:txBody>
                  <a:tcPr marL="83887" marR="83887" marT="41944" marB="41944"/>
                </a:tc>
                <a:extLst>
                  <a:ext uri="{0D108BD9-81ED-4DB2-BD59-A6C34878D82A}">
                    <a16:rowId xmlns:a16="http://schemas.microsoft.com/office/drawing/2014/main" val="2761897104"/>
                  </a:ext>
                </a:extLst>
              </a:tr>
              <a:tr h="620767">
                <a:tc>
                  <a:txBody>
                    <a:bodyPr/>
                    <a:lstStyle/>
                    <a:p>
                      <a:r>
                        <a:rPr lang="en-GB" sz="1700"/>
                        <a:t>Educational opportunities and achievement 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Ease of setting up a business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Ease of obtaining loans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Cheap and reliable utilities </a:t>
                      </a:r>
                    </a:p>
                  </a:txBody>
                  <a:tcPr marL="83887" marR="83887" marT="41944" marB="41944"/>
                </a:tc>
                <a:extLst>
                  <a:ext uri="{0D108BD9-81ED-4DB2-BD59-A6C34878D82A}">
                    <a16:rowId xmlns:a16="http://schemas.microsoft.com/office/drawing/2014/main" val="2486127338"/>
                  </a:ext>
                </a:extLst>
              </a:tr>
              <a:tr h="620767">
                <a:tc>
                  <a:txBody>
                    <a:bodyPr/>
                    <a:lstStyle/>
                    <a:p>
                      <a:r>
                        <a:rPr lang="en-GB" sz="1700"/>
                        <a:t>Focus on innovation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Ease of employing staff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Abundance of private investors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Internet and comms</a:t>
                      </a:r>
                    </a:p>
                  </a:txBody>
                  <a:tcPr marL="83887" marR="83887" marT="41944" marB="41944"/>
                </a:tc>
                <a:extLst>
                  <a:ext uri="{0D108BD9-81ED-4DB2-BD59-A6C34878D82A}">
                    <a16:rowId xmlns:a16="http://schemas.microsoft.com/office/drawing/2014/main" val="1256114766"/>
                  </a:ext>
                </a:extLst>
              </a:tr>
              <a:tr h="620767">
                <a:tc>
                  <a:txBody>
                    <a:bodyPr/>
                    <a:lstStyle/>
                    <a:p>
                      <a:r>
                        <a:rPr lang="en-GB" sz="1700"/>
                        <a:t>Level of technology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Efficient and inexpensive court procedures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Government loans to SMEs</a:t>
                      </a:r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Transport</a:t>
                      </a:r>
                    </a:p>
                  </a:txBody>
                  <a:tcPr marL="83887" marR="83887" marT="41944" marB="41944"/>
                </a:tc>
                <a:extLst>
                  <a:ext uri="{0D108BD9-81ED-4DB2-BD59-A6C34878D82A}">
                    <a16:rowId xmlns:a16="http://schemas.microsoft.com/office/drawing/2014/main" val="328265376"/>
                  </a:ext>
                </a:extLst>
              </a:tr>
              <a:tr h="369105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3887" marR="83887" marT="41944" marB="4194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Business premises</a:t>
                      </a:r>
                    </a:p>
                  </a:txBody>
                  <a:tcPr marL="83887" marR="83887" marT="41944" marB="41944"/>
                </a:tc>
                <a:extLst>
                  <a:ext uri="{0D108BD9-81ED-4DB2-BD59-A6C34878D82A}">
                    <a16:rowId xmlns:a16="http://schemas.microsoft.com/office/drawing/2014/main" val="3108249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3472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488AF-A4CD-0399-70C9-A8ACA5871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Functional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81E9F-155F-360C-9A53-D3BE6B979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Finance and accounting</a:t>
            </a:r>
            <a:endParaRPr lang="en-US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Production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Logisitics and supply chain management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Marketing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Sales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Human Resource Management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R&amp;D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IT and Support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PR &amp; Communications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8239F006-8B84-774A-D605-3ABEB2B5F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76" r="17687" b="-4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4694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324D-037F-3F41-67AE-B587F1242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The Multinational Enterprise (MNE)</a:t>
            </a:r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C51D89CE-8DA9-E871-B4F1-CBBD6C919C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38" r="31537" b="3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BE6BB-50DB-D126-6E10-051AC171C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Broad term </a:t>
            </a:r>
            <a:r>
              <a:rPr lang="en-GB"/>
              <a:t>signifying a lead company (parent company)</a:t>
            </a:r>
          </a:p>
          <a:p>
            <a:pPr>
              <a:buClr>
                <a:srgbClr val="8AD0D6"/>
              </a:buClr>
            </a:pPr>
            <a:r>
              <a:rPr lang="en-GB" dirty="0"/>
              <a:t>Ownership or control of businesses outside its home country</a:t>
            </a:r>
          </a:p>
          <a:p>
            <a:pPr>
              <a:buClr>
                <a:srgbClr val="8AD0D6"/>
              </a:buClr>
            </a:pPr>
            <a:r>
              <a:rPr lang="en-GB" dirty="0"/>
              <a:t>The parent company coordinates all business activity</a:t>
            </a:r>
          </a:p>
          <a:p>
            <a:pPr>
              <a:buClr>
                <a:srgbClr val="8AD0D6"/>
              </a:buClr>
            </a:pPr>
            <a:r>
              <a:rPr lang="en-GB" dirty="0"/>
              <a:t>Seen as a key driver of globalisation</a:t>
            </a:r>
          </a:p>
        </p:txBody>
      </p:sp>
    </p:spTree>
    <p:extLst>
      <p:ext uri="{BB962C8B-B14F-4D97-AF65-F5344CB8AC3E}">
        <p14:creationId xmlns:p14="http://schemas.microsoft.com/office/powerpoint/2010/main" val="36221816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CF09-5973-BDF0-214B-A479AC4E9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dirty="0"/>
              <a:t>Governance</a:t>
            </a:r>
          </a:p>
        </p:txBody>
      </p:sp>
      <p:pic>
        <p:nvPicPr>
          <p:cNvPr id="11" name="Picture 10" descr="Magnifying glass showing decling performance">
            <a:extLst>
              <a:ext uri="{FF2B5EF4-FFF2-40B4-BE49-F238E27FC236}">
                <a16:creationId xmlns:a16="http://schemas.microsoft.com/office/drawing/2014/main" id="{180862E0-E7DC-3141-90AF-293CDC47AC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90" r="25450" b="-3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F21C4-98A8-7152-B259-BF818736D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Later this term we will examine corporate governance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This is the highest decision-making structures and processes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/>
              <a:t>Has evolved to be the driver of the organisation's place in society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Can be a source of tension between the pursuit of profit and value for shareholders and broader stakeholder considerations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More on this in a few weeks</a:t>
            </a:r>
          </a:p>
        </p:txBody>
      </p:sp>
    </p:spTree>
    <p:extLst>
      <p:ext uri="{BB962C8B-B14F-4D97-AF65-F5344CB8AC3E}">
        <p14:creationId xmlns:p14="http://schemas.microsoft.com/office/powerpoint/2010/main" val="425210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B41E5-5318-C856-8650-65EAF2D96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dirty="0"/>
              <a:t>The Global Environment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6A173DC5-4D5D-F12E-3137-8383CDD51C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68" r="33799" b="-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2AEEE-6DFB-6A63-FB3E-96AD3D8C6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Every society has a cultural heritage, a social make-up, distinctive economic activities, political arrangements, legal frameworks and technological capacities </a:t>
            </a:r>
          </a:p>
          <a:p>
            <a:pPr>
              <a:buClr>
                <a:srgbClr val="8AD0D6"/>
              </a:buClr>
            </a:pPr>
            <a:r>
              <a:rPr lang="en-GB" dirty="0"/>
              <a:t>Examining these gives a picture of society as a whole</a:t>
            </a:r>
          </a:p>
          <a:p>
            <a:pPr>
              <a:buClr>
                <a:srgbClr val="8AD0D6"/>
              </a:buClr>
            </a:pPr>
            <a:r>
              <a:rPr lang="en-GB" dirty="0"/>
              <a:t>These to not stop at national borders </a:t>
            </a:r>
          </a:p>
        </p:txBody>
      </p:sp>
    </p:spTree>
    <p:extLst>
      <p:ext uri="{BB962C8B-B14F-4D97-AF65-F5344CB8AC3E}">
        <p14:creationId xmlns:p14="http://schemas.microsoft.com/office/powerpoint/2010/main" val="41449818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E63C2-40C2-2A06-97FA-E2F994E6F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Analysis –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0EAB-85BC-112E-2BAD-B807FDD42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POLITICAL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Formal system of government, parties and other groups seeking power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Varying levels of democracy worldwide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Varying levels of political stability – raise risk and uncertainty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Political tension a key feature of the 2020s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/>
              <a:t>Corruption levels 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Levels of freedom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Economic incentives for investors</a:t>
            </a:r>
          </a:p>
        </p:txBody>
      </p:sp>
    </p:spTree>
    <p:extLst>
      <p:ext uri="{BB962C8B-B14F-4D97-AF65-F5344CB8AC3E}">
        <p14:creationId xmlns:p14="http://schemas.microsoft.com/office/powerpoint/2010/main" val="40797011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9E502B-66FC-5622-3C33-0BC0986E0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Economic -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654C-5162-540A-6ADF-E94D3F926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type of economic activities are present in a population?</a:t>
            </a:r>
          </a:p>
          <a:p>
            <a:pPr>
              <a:buClr>
                <a:srgbClr val="8AD0D6"/>
              </a:buClr>
            </a:pPr>
            <a:r>
              <a:rPr lang="en-GB" dirty="0"/>
              <a:t>What are the sources of wealth?  </a:t>
            </a:r>
          </a:p>
          <a:p>
            <a:pPr>
              <a:buClr>
                <a:srgbClr val="8AD0D6"/>
              </a:buClr>
            </a:pPr>
            <a:r>
              <a:rPr lang="en-GB" dirty="0"/>
              <a:t>How industrialised is it?</a:t>
            </a:r>
          </a:p>
          <a:p>
            <a:pPr>
              <a:buClr>
                <a:srgbClr val="8AD0D6"/>
              </a:buClr>
            </a:pPr>
            <a:r>
              <a:rPr lang="en-GB" dirty="0"/>
              <a:t>Sustainable development commitment?</a:t>
            </a:r>
          </a:p>
          <a:p>
            <a:pPr>
              <a:buClr>
                <a:srgbClr val="8AD0D6"/>
              </a:buClr>
            </a:pPr>
            <a:r>
              <a:rPr lang="en-GB" dirty="0"/>
              <a:t>GDP trends</a:t>
            </a:r>
          </a:p>
          <a:p>
            <a:pPr>
              <a:buClr>
                <a:srgbClr val="8AD0D6"/>
              </a:buClr>
            </a:pPr>
            <a:r>
              <a:rPr lang="en-GB"/>
              <a:t>Rate of inflation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Wage levels and unemployment</a:t>
            </a:r>
          </a:p>
          <a:p>
            <a:pPr>
              <a:buClr>
                <a:srgbClr val="8AD0D6"/>
              </a:buClr>
            </a:pPr>
            <a:r>
              <a:rPr lang="en-GB" dirty="0"/>
              <a:t>Currency and taxation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789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E53A9-4672-2B02-6320-95924F7D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Socio-economic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BCB74-032D-FF83-1B46-C0C8AE79D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Values, attitudes and identities of groups in society</a:t>
            </a:r>
          </a:p>
          <a:p>
            <a:pPr>
              <a:buClr>
                <a:srgbClr val="8AD0D6"/>
              </a:buClr>
            </a:pPr>
            <a:r>
              <a:rPr lang="en-GB" dirty="0"/>
              <a:t>Social cohesion</a:t>
            </a:r>
          </a:p>
          <a:p>
            <a:pPr>
              <a:buClr>
                <a:srgbClr val="8AD0D6"/>
              </a:buClr>
            </a:pPr>
            <a:r>
              <a:rPr lang="en-GB" dirty="0"/>
              <a:t>Education system, from primary to university</a:t>
            </a:r>
          </a:p>
          <a:p>
            <a:pPr>
              <a:buClr>
                <a:srgbClr val="8AD0D6"/>
              </a:buClr>
            </a:pPr>
            <a:r>
              <a:rPr lang="en-GB"/>
              <a:t>Languages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/>
              <a:t>Religious groupings</a:t>
            </a:r>
          </a:p>
          <a:p>
            <a:pPr>
              <a:buClr>
                <a:srgbClr val="8AD0D6"/>
              </a:buClr>
            </a:pPr>
            <a:r>
              <a:rPr lang="en-GB" dirty="0"/>
              <a:t>Role of women</a:t>
            </a:r>
          </a:p>
        </p:txBody>
      </p:sp>
    </p:spTree>
    <p:extLst>
      <p:ext uri="{BB962C8B-B14F-4D97-AF65-F5344CB8AC3E}">
        <p14:creationId xmlns:p14="http://schemas.microsoft.com/office/powerpoint/2010/main" val="835852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3B222-A5BE-08FC-5092-3454FCD0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B65A5-921C-4A02-78B7-16C774A69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Patent protection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Energy availability and costs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Innovation and available talent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Transport infrastructure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Government spending on R&amp;D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AACEF-2782-78EA-4FF9-CAAA42F85C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05" r="36530" b="6250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59535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E6BF1-D6FE-E8DB-17D4-9C17C0C3B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CAB78-AB3B-0B79-B40A-C8CFB6BE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Rule of law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Independent judicial system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Fair, impartial implementation of the law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Human Rights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Adherence to international law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vintage weighing scales">
            <a:extLst>
              <a:ext uri="{FF2B5EF4-FFF2-40B4-BE49-F238E27FC236}">
                <a16:creationId xmlns:a16="http://schemas.microsoft.com/office/drawing/2014/main" id="{86989A0C-2AC9-21C8-10FB-5DAFFF0328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9" b="7865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66666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1B9D3-8922-D3E7-72C5-4F357AE11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Environmental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E0077-CB00-CA20-D059-92A14883E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Protection measures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Climate change impacts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Biodiversity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Pollution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Recycling Technology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Clean technology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Green and dry land">
            <a:extLst>
              <a:ext uri="{FF2B5EF4-FFF2-40B4-BE49-F238E27FC236}">
                <a16:creationId xmlns:a16="http://schemas.microsoft.com/office/drawing/2014/main" id="{4D145C2E-40FD-3BDA-15E5-0B3D3B2584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82" r="36790" b="-6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41527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29314-1FB2-E845-C243-AC4AA5CBA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Multilayered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0A0D1-A171-8554-F1F5-01FDB8C88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Political environment comprises local, national and international relations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Global firms face global and local competition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Other layers: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Local community eg employees, impact on environment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National environment eg employment law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Region of the world eg trade agreements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World eg climate change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illustration of the global population">
            <a:extLst>
              <a:ext uri="{FF2B5EF4-FFF2-40B4-BE49-F238E27FC236}">
                <a16:creationId xmlns:a16="http://schemas.microsoft.com/office/drawing/2014/main" id="{42645C37-7D2D-534A-B734-880191EBC9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81" r="29309" b="-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580555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8A5A8-BE80-E0F8-467F-58D557463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5F8C0-D0F1-B762-3DCF-904DFC76D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global company that has a factory in India.  The emissions for the factory are a matter for: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The local community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Local and national government 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>
                <a:solidFill>
                  <a:srgbClr val="FFFFFF"/>
                </a:solidFill>
              </a:rPr>
              <a:t>A global concern, given that the emissions contribute to rising temperatures globally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7B9D6F-6FA3-29AC-8B63-9E1795069B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064" r="37771" b="6250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36679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88D040D-A730-2E58-211D-68E23E09839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2769" r="9085" b="-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502FF0-FF66-8499-BA66-F4253C2B1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A case study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14312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C5737-54DC-A2B2-5E34-3831BCA4E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62329-CA52-6FA9-A96A-0FC2AEE3A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Read the case study on Moodle called Case Study 1.4.</a:t>
            </a:r>
          </a:p>
          <a:p>
            <a:pPr>
              <a:buClr>
                <a:srgbClr val="8AD0D6"/>
              </a:buClr>
            </a:pPr>
            <a:r>
              <a:rPr lang="en-GB" dirty="0"/>
              <a:t>Consider the following </a:t>
            </a:r>
            <a:r>
              <a:rPr lang="en-GB"/>
              <a:t>questions: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/>
              <a:t>What mistakes were made by Rio Tinto in dealing with these sensitive sites?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/>
              <a:t>Thinking about senior managers working for Rio Tinto, where did they go wrong?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If you were to recruit senior talent for Rio Tinto, what leadership </a:t>
            </a:r>
            <a:r>
              <a:rPr lang="en-GB"/>
              <a:t>characteristics would you be looking for?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Look at Rio Tinto's website: </a:t>
            </a:r>
            <a:r>
              <a:rPr lang="en-GB" dirty="0">
                <a:hlinkClick r:id="rId2"/>
              </a:rPr>
              <a:t>www.riotinto.com</a:t>
            </a:r>
            <a:r>
              <a:rPr lang="en-GB" dirty="0"/>
              <a:t> How did their actions in 2020 conflict with their published purpose?</a:t>
            </a:r>
          </a:p>
        </p:txBody>
      </p:sp>
    </p:spTree>
    <p:extLst>
      <p:ext uri="{BB962C8B-B14F-4D97-AF65-F5344CB8AC3E}">
        <p14:creationId xmlns:p14="http://schemas.microsoft.com/office/powerpoint/2010/main" val="3633422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CitationVTI">
  <a:themeElements>
    <a:clrScheme name="AnalogousFromLightSeed_2SEEDS">
      <a:dk1>
        <a:srgbClr val="000000"/>
      </a:dk1>
      <a:lt1>
        <a:srgbClr val="FFFFFF"/>
      </a:lt1>
      <a:dk2>
        <a:srgbClr val="3C3122"/>
      </a:dk2>
      <a:lt2>
        <a:srgbClr val="E2E5E8"/>
      </a:lt2>
      <a:accent1>
        <a:srgbClr val="B79D7A"/>
      </a:accent1>
      <a:accent2>
        <a:srgbClr val="C3988F"/>
      </a:accent2>
      <a:accent3>
        <a:srgbClr val="A3A37B"/>
      </a:accent3>
      <a:accent4>
        <a:srgbClr val="7CA8B8"/>
      </a:accent4>
      <a:accent5>
        <a:srgbClr val="91A1C4"/>
      </a:accent5>
      <a:accent6>
        <a:srgbClr val="857FBA"/>
      </a:accent6>
      <a:hlink>
        <a:srgbClr val="6582AC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</Words>
  <Application>Microsoft Office PowerPoint</Application>
  <PresentationFormat>Widescreen</PresentationFormat>
  <Paragraphs>1</Paragraphs>
  <Slides>31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3" baseType="lpstr">
      <vt:lpstr>Ion</vt:lpstr>
      <vt:lpstr>CitationVTI</vt:lpstr>
      <vt:lpstr>Leaders in a Global Business</vt:lpstr>
      <vt:lpstr>AGENDA</vt:lpstr>
      <vt:lpstr>Learning outcomes</vt:lpstr>
      <vt:lpstr>Why are we studying this?</vt:lpstr>
      <vt:lpstr>Globalisation</vt:lpstr>
      <vt:lpstr>Trade liberalisation</vt:lpstr>
      <vt:lpstr>What does the business enterprise exist to do?</vt:lpstr>
      <vt:lpstr>Purpose and Goals</vt:lpstr>
      <vt:lpstr>Apple</vt:lpstr>
      <vt:lpstr>Financial Times</vt:lpstr>
      <vt:lpstr>McDonalds</vt:lpstr>
      <vt:lpstr>Coca Cola</vt:lpstr>
      <vt:lpstr>Why are we here?</vt:lpstr>
      <vt:lpstr>Global Social Enterprises</vt:lpstr>
      <vt:lpstr>Outsourcing/offshoring </vt:lpstr>
      <vt:lpstr>How does an enterprise carry out its goals? </vt:lpstr>
      <vt:lpstr>Environment – Country factors contributing to entrepreneurship</vt:lpstr>
      <vt:lpstr>Functional activities</vt:lpstr>
      <vt:lpstr>The Multinational Enterprise (MNE)</vt:lpstr>
      <vt:lpstr>Governance</vt:lpstr>
      <vt:lpstr>The Global Environment</vt:lpstr>
      <vt:lpstr>Analysis – PESTLE</vt:lpstr>
      <vt:lpstr>Economic - PESTLE</vt:lpstr>
      <vt:lpstr>Socio-economic</vt:lpstr>
      <vt:lpstr>Technology</vt:lpstr>
      <vt:lpstr>Legal</vt:lpstr>
      <vt:lpstr>Environmental</vt:lpstr>
      <vt:lpstr>Multilayered environment</vt:lpstr>
      <vt:lpstr>An example</vt:lpstr>
      <vt:lpstr>A case study</vt:lpstr>
      <vt:lpstr>The Case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722</cp:revision>
  <dcterms:created xsi:type="dcterms:W3CDTF">2024-04-03T13:33:03Z</dcterms:created>
  <dcterms:modified xsi:type="dcterms:W3CDTF">2024-04-15T20:24:34Z</dcterms:modified>
</cp:coreProperties>
</file>