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3"/>
  </p:notesMasterIdLst>
  <p:sldIdLst>
    <p:sldId id="256" r:id="rId2"/>
    <p:sldId id="263" r:id="rId3"/>
    <p:sldId id="266" r:id="rId4"/>
    <p:sldId id="267" r:id="rId5"/>
    <p:sldId id="288" r:id="rId6"/>
    <p:sldId id="268" r:id="rId7"/>
    <p:sldId id="270" r:id="rId8"/>
    <p:sldId id="271" r:id="rId9"/>
    <p:sldId id="273" r:id="rId10"/>
    <p:sldId id="275" r:id="rId11"/>
    <p:sldId id="276" r:id="rId12"/>
    <p:sldId id="277" r:id="rId13"/>
    <p:sldId id="283" r:id="rId14"/>
    <p:sldId id="285" r:id="rId15"/>
    <p:sldId id="286" r:id="rId16"/>
    <p:sldId id="289" r:id="rId17"/>
    <p:sldId id="287" r:id="rId18"/>
    <p:sldId id="290" r:id="rId19"/>
    <p:sldId id="291" r:id="rId20"/>
    <p:sldId id="292" r:id="rId21"/>
    <p:sldId id="29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5261" autoAdjust="0"/>
  </p:normalViewPr>
  <p:slideViewPr>
    <p:cSldViewPr>
      <p:cViewPr varScale="1">
        <p:scale>
          <a:sx n="59" d="100"/>
          <a:sy n="59" d="100"/>
        </p:scale>
        <p:origin x="-168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4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gs.statcounter.com/#os-ww-monthly-201007-201106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All use</a:t>
            </a:r>
            <a:r>
              <a:rPr lang="en-GB" baseline="0" dirty="0" smtClean="0"/>
              <a:t> GUI’s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Microsoft created the </a:t>
            </a:r>
            <a:r>
              <a:rPr lang="en-GB" b="1" dirty="0" smtClean="0"/>
              <a:t>Windows</a:t>
            </a:r>
            <a:r>
              <a:rPr lang="en-GB" dirty="0" smtClean="0"/>
              <a:t> operating system in the mid-1980s. Over the years, there have been many different versions of Windows, but the most popular ones are </a:t>
            </a:r>
            <a:r>
              <a:rPr lang="en-GB" b="1" dirty="0" smtClean="0"/>
              <a:t>Windows 7 </a:t>
            </a:r>
            <a:r>
              <a:rPr lang="en-GB" dirty="0" smtClean="0"/>
              <a:t>(released in 2009), </a:t>
            </a:r>
            <a:r>
              <a:rPr lang="en-GB" b="1" dirty="0" smtClean="0"/>
              <a:t>Windows Vista</a:t>
            </a:r>
            <a:r>
              <a:rPr lang="en-GB" dirty="0" smtClean="0"/>
              <a:t> (2007), and </a:t>
            </a:r>
            <a:r>
              <a:rPr lang="en-GB" b="1" dirty="0" smtClean="0"/>
              <a:t>Windows XP</a:t>
            </a:r>
            <a:r>
              <a:rPr lang="en-GB" dirty="0" smtClean="0"/>
              <a:t> (2001). Windows comes </a:t>
            </a:r>
            <a:r>
              <a:rPr lang="en-GB" b="1" dirty="0" smtClean="0"/>
              <a:t>preloaded</a:t>
            </a:r>
            <a:r>
              <a:rPr lang="en-GB" dirty="0" smtClean="0"/>
              <a:t> on most new PCs, which helps to make it the </a:t>
            </a:r>
            <a:r>
              <a:rPr lang="en-GB" b="1" dirty="0" smtClean="0"/>
              <a:t>most popular operating system</a:t>
            </a:r>
            <a:r>
              <a:rPr lang="en-GB" dirty="0" smtClean="0"/>
              <a:t> in the world.</a:t>
            </a:r>
          </a:p>
          <a:p>
            <a:endParaRPr lang="en-GB" dirty="0" smtClean="0"/>
          </a:p>
          <a:p>
            <a:r>
              <a:rPr lang="en-GB" b="1" dirty="0" smtClean="0"/>
              <a:t>Mac OS</a:t>
            </a:r>
            <a:r>
              <a:rPr lang="en-GB" dirty="0" smtClean="0"/>
              <a:t> is a line of operating systems created by Apple Inc. It comes preloaded on all new Macintosh computers, or Macs. All of the recent versions are known as </a:t>
            </a:r>
            <a:r>
              <a:rPr lang="en-GB" b="1" dirty="0" smtClean="0"/>
              <a:t>Mac OS X </a:t>
            </a:r>
            <a:r>
              <a:rPr lang="en-GB" dirty="0" smtClean="0"/>
              <a:t>(pronounced Mac O-S Ten), and their specific version names are </a:t>
            </a:r>
            <a:r>
              <a:rPr lang="en-GB" b="1" dirty="0" smtClean="0"/>
              <a:t>Lion</a:t>
            </a:r>
            <a:r>
              <a:rPr lang="en-GB" dirty="0" smtClean="0"/>
              <a:t> (released in 2011), </a:t>
            </a:r>
            <a:r>
              <a:rPr lang="en-GB" b="1" dirty="0" smtClean="0"/>
              <a:t>Snow Leopard</a:t>
            </a:r>
            <a:r>
              <a:rPr lang="en-GB" dirty="0" smtClean="0"/>
              <a:t> (2009) and </a:t>
            </a:r>
            <a:r>
              <a:rPr lang="en-GB" b="1" dirty="0" smtClean="0"/>
              <a:t>Leopard</a:t>
            </a:r>
            <a:r>
              <a:rPr lang="en-GB" dirty="0" smtClean="0"/>
              <a:t> (2007). Apple also offers a version called </a:t>
            </a:r>
            <a:r>
              <a:rPr lang="en-GB" b="1" dirty="0" smtClean="0"/>
              <a:t>Mac OS X Server</a:t>
            </a:r>
            <a:r>
              <a:rPr lang="en-GB" dirty="0" smtClean="0"/>
              <a:t>, which is designed to be run on servers.</a:t>
            </a:r>
          </a:p>
          <a:p>
            <a:r>
              <a:rPr lang="en-GB" dirty="0" smtClean="0"/>
              <a:t>According to </a:t>
            </a:r>
            <a:r>
              <a:rPr lang="en-GB" dirty="0" smtClean="0">
                <a:hlinkClick r:id="rId3"/>
              </a:rPr>
              <a:t>StatCounter Global Stats</a:t>
            </a:r>
            <a:r>
              <a:rPr lang="en-GB" dirty="0" smtClean="0"/>
              <a:t>, Mac OS X users account for </a:t>
            </a:r>
            <a:r>
              <a:rPr lang="en-GB" b="1" dirty="0" smtClean="0"/>
              <a:t>6.3%</a:t>
            </a:r>
            <a:r>
              <a:rPr lang="en-GB" dirty="0" smtClean="0"/>
              <a:t> of the operating systems market as of June 2011 - much lower than the percentage of Windows users (over </a:t>
            </a:r>
            <a:r>
              <a:rPr lang="en-GB" b="1" dirty="0" smtClean="0"/>
              <a:t>90%</a:t>
            </a:r>
            <a:r>
              <a:rPr lang="en-GB" dirty="0" smtClean="0"/>
              <a:t>). One reason for this is that Apple computers tend to be more expensive. However, many people prefer the look and feel of Mac OS X.</a:t>
            </a:r>
          </a:p>
          <a:p>
            <a:endParaRPr lang="en-GB" dirty="0" smtClean="0"/>
          </a:p>
          <a:p>
            <a:r>
              <a:rPr lang="en-GB" b="1" dirty="0" smtClean="0"/>
              <a:t>Linux</a:t>
            </a:r>
            <a:r>
              <a:rPr lang="en-GB" dirty="0" smtClean="0"/>
              <a:t> (pronounce LINN-ux) is a family of </a:t>
            </a:r>
            <a:r>
              <a:rPr lang="en-GB" b="1" dirty="0" smtClean="0"/>
              <a:t>open source</a:t>
            </a:r>
            <a:r>
              <a:rPr lang="en-GB" dirty="0" smtClean="0"/>
              <a:t> operating systems, which means that they can be modified and distributed by anyone around the world. This is very different from </a:t>
            </a:r>
            <a:r>
              <a:rPr lang="en-GB" b="1" dirty="0" smtClean="0"/>
              <a:t>proprietary software</a:t>
            </a:r>
            <a:r>
              <a:rPr lang="en-GB" dirty="0" smtClean="0"/>
              <a:t> like Windows, which can only be modified by the company that owns it (Microsoft). The advantages of Linux are that it is </a:t>
            </a:r>
            <a:r>
              <a:rPr lang="en-GB" b="1" dirty="0" smtClean="0"/>
              <a:t>free</a:t>
            </a:r>
            <a:r>
              <a:rPr lang="en-GB" dirty="0" smtClean="0"/>
              <a:t>, and there are many different </a:t>
            </a:r>
            <a:r>
              <a:rPr lang="en-GB" b="1" dirty="0" smtClean="0"/>
              <a:t>distributions</a:t>
            </a:r>
            <a:r>
              <a:rPr lang="en-GB" dirty="0" smtClean="0"/>
              <a:t> (or versions) that you can choose from. Each distribution has a different look and feel, and the most popular ones include </a:t>
            </a:r>
            <a:r>
              <a:rPr lang="en-GB" b="1" dirty="0" smtClean="0"/>
              <a:t>Ubuntu</a:t>
            </a:r>
            <a:r>
              <a:rPr lang="en-GB" dirty="0" smtClean="0"/>
              <a:t>, </a:t>
            </a:r>
            <a:r>
              <a:rPr lang="en-GB" b="1" dirty="0" smtClean="0"/>
              <a:t>Mint</a:t>
            </a:r>
            <a:r>
              <a:rPr lang="en-GB" dirty="0" smtClean="0"/>
              <a:t>, and </a:t>
            </a:r>
            <a:r>
              <a:rPr lang="en-GB" b="1" dirty="0" smtClean="0"/>
              <a:t>Fedora</a:t>
            </a:r>
            <a:r>
              <a:rPr lang="en-GB" dirty="0" smtClean="0"/>
              <a:t>.</a:t>
            </a:r>
          </a:p>
          <a:p>
            <a:r>
              <a:rPr lang="en-GB" dirty="0" smtClean="0"/>
              <a:t>Linux is named after </a:t>
            </a:r>
            <a:r>
              <a:rPr lang="en-GB" b="1" dirty="0" smtClean="0"/>
              <a:t>Linus Torvalds</a:t>
            </a:r>
            <a:r>
              <a:rPr lang="en-GB" dirty="0" smtClean="0"/>
              <a:t>, who created the </a:t>
            </a:r>
            <a:r>
              <a:rPr lang="en-GB" b="1" dirty="0" smtClean="0"/>
              <a:t>Linux kernel</a:t>
            </a:r>
            <a:r>
              <a:rPr lang="en-GB" dirty="0" smtClean="0"/>
              <a:t> in 1991. The </a:t>
            </a:r>
            <a:r>
              <a:rPr lang="en-GB" b="1" dirty="0" smtClean="0"/>
              <a:t>kernel</a:t>
            </a:r>
            <a:r>
              <a:rPr lang="en-GB" dirty="0" smtClean="0"/>
              <a:t> is the computer code that is the central part of an operating system.</a:t>
            </a:r>
          </a:p>
          <a:p>
            <a:r>
              <a:rPr lang="en-GB" dirty="0" smtClean="0"/>
              <a:t>According to </a:t>
            </a:r>
            <a:r>
              <a:rPr lang="en-GB" sz="1200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StatCounter Global Stats</a:t>
            </a:r>
            <a:r>
              <a:rPr lang="en-GB" dirty="0" smtClean="0"/>
              <a:t>, Linux users account for less than </a:t>
            </a:r>
            <a:r>
              <a:rPr lang="en-GB" b="1" dirty="0" smtClean="0"/>
              <a:t>1%</a:t>
            </a:r>
            <a:r>
              <a:rPr lang="en-GB" dirty="0" smtClean="0"/>
              <a:t> of the operating systems market as of June 2011. However, most </a:t>
            </a:r>
            <a:r>
              <a:rPr lang="en-GB" b="1" dirty="0" smtClean="0"/>
              <a:t>servers</a:t>
            </a:r>
            <a:r>
              <a:rPr lang="en-GB" dirty="0" smtClean="0"/>
              <a:t> run Linux because it's relatively easy to customize.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Personal computer</a:t>
            </a:r>
          </a:p>
          <a:p>
            <a:pPr eaLnBrk="1" hangingPunct="1"/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Maximise the work for the or play the user is performing.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The Operating System is designed for ease of use.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Some focus to performance. Less focus on resource utilization.</a:t>
            </a:r>
          </a:p>
          <a:p>
            <a:pPr eaLnBrk="1" hangingPunct="1">
              <a:defRPr/>
            </a:pPr>
            <a:endParaRPr lang="en-GB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CPU time and memory need to be shared efficiently.</a:t>
            </a:r>
          </a:p>
          <a:p>
            <a:pPr eaLnBrk="1" hangingPunct="1">
              <a:defRPr/>
            </a:pPr>
            <a:endParaRPr lang="en-US" dirty="0" smtClean="0"/>
          </a:p>
          <a:p>
            <a:pPr eaLnBrk="1" hangingPunct="1"/>
            <a:endParaRPr lang="en-GB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414FC65-F073-4825-92F2-AB9F86F73B8D}" type="slidenum">
              <a:rPr lang="en-US" smtClean="0"/>
              <a:pPr/>
              <a:t>8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Operating System has to compromise.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The computers point of view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The Operating System </a:t>
            </a:r>
          </a:p>
          <a:p>
            <a:pPr lvl="1" eaLnBrk="1" hangingPunct="1">
              <a:defRPr/>
            </a:pPr>
            <a:r>
              <a:rPr lang="en-GB" dirty="0" smtClean="0"/>
              <a:t>Is the program most intimately involved with hardware.</a:t>
            </a:r>
          </a:p>
          <a:p>
            <a:pPr>
              <a:defRPr/>
            </a:pPr>
            <a:r>
              <a:rPr lang="en-US" dirty="0" smtClean="0"/>
              <a:t>OS is a </a:t>
            </a:r>
            <a:r>
              <a:rPr lang="en-US" b="1" dirty="0" smtClean="0"/>
              <a:t>control program</a:t>
            </a:r>
          </a:p>
          <a:p>
            <a:pPr lvl="1">
              <a:defRPr/>
            </a:pPr>
            <a:r>
              <a:rPr lang="en-US" dirty="0" smtClean="0"/>
              <a:t>Controls execution of programs to prevent errors and improper use of the computer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sz="2400" dirty="0" smtClean="0"/>
              <a:t>Operating system must be made available to hardware so hardware can start it</a:t>
            </a:r>
          </a:p>
          <a:p>
            <a:pPr lvl="1">
              <a:defRPr/>
            </a:pPr>
            <a:r>
              <a:rPr lang="en-US" sz="2000" dirty="0" smtClean="0"/>
              <a:t>Small piece of code – </a:t>
            </a:r>
            <a:r>
              <a:rPr lang="en-US" sz="2000" b="1" dirty="0" smtClean="0"/>
              <a:t>bootstrap loader</a:t>
            </a:r>
            <a:r>
              <a:rPr lang="en-US" sz="2000" dirty="0" smtClean="0"/>
              <a:t>, locates the kernel, loads it into memory, and starts it</a:t>
            </a:r>
          </a:p>
          <a:p>
            <a:pPr lvl="1">
              <a:defRPr/>
            </a:pPr>
            <a:endParaRPr lang="en-US" sz="800" dirty="0" smtClean="0"/>
          </a:p>
          <a:p>
            <a:pPr lvl="1">
              <a:defRPr/>
            </a:pPr>
            <a:r>
              <a:rPr lang="en-US" sz="2000" dirty="0" smtClean="0"/>
              <a:t>Sometimes two-step process where </a:t>
            </a:r>
            <a:r>
              <a:rPr lang="en-US" sz="2000" b="1" dirty="0" smtClean="0"/>
              <a:t>bootstrap loader</a:t>
            </a:r>
            <a:r>
              <a:rPr lang="en-US" sz="2000" dirty="0" smtClean="0"/>
              <a:t> fetches a more complex program from disk.</a:t>
            </a:r>
          </a:p>
          <a:p>
            <a:pPr lvl="1">
              <a:defRPr/>
            </a:pPr>
            <a:endParaRPr lang="en-US" sz="800" dirty="0" smtClean="0"/>
          </a:p>
          <a:p>
            <a:pPr lvl="1">
              <a:defRPr/>
            </a:pPr>
            <a:r>
              <a:rPr lang="en-GB" sz="2000" dirty="0" smtClean="0"/>
              <a:t>Some systems such as games consoles store O/S in ROM</a:t>
            </a:r>
          </a:p>
          <a:p>
            <a:pPr lvl="2">
              <a:defRPr/>
            </a:pPr>
            <a:r>
              <a:rPr lang="en-GB" sz="1600" dirty="0" smtClean="0"/>
              <a:t>To change bootstrap ROM is replaced.</a:t>
            </a:r>
          </a:p>
          <a:p>
            <a:pPr lvl="2">
              <a:defRPr/>
            </a:pPr>
            <a:r>
              <a:rPr lang="en-GB" sz="1600" dirty="0" smtClean="0"/>
              <a:t>All forms of ROMs are known as Firmware</a:t>
            </a:r>
          </a:p>
          <a:p>
            <a:pPr lvl="2">
              <a:defRPr/>
            </a:pPr>
            <a:endParaRPr lang="en-US" sz="800" dirty="0" smtClean="0"/>
          </a:p>
          <a:p>
            <a:pPr lvl="1">
              <a:defRPr/>
            </a:pPr>
            <a:r>
              <a:rPr lang="en-US" sz="2400" dirty="0" smtClean="0"/>
              <a:t>When power initialized on system, execution starts at a fixed memory location</a:t>
            </a:r>
          </a:p>
          <a:p>
            <a:pPr lvl="2">
              <a:defRPr/>
            </a:pPr>
            <a:r>
              <a:rPr lang="en-US" dirty="0" smtClean="0"/>
              <a:t>Firmware used to hold initial boot code</a:t>
            </a:r>
          </a:p>
          <a:p>
            <a:pPr>
              <a:defRPr/>
            </a:pPr>
            <a:endParaRPr lang="en-US" dirty="0" smtClean="0"/>
          </a:p>
          <a:p>
            <a:pPr>
              <a:defRPr/>
            </a:pPr>
            <a:r>
              <a:rPr lang="en-US" sz="2400" dirty="0" smtClean="0"/>
              <a:t>Operating system must be made available to hardware so hardware can start it</a:t>
            </a:r>
          </a:p>
          <a:p>
            <a:pPr lvl="1">
              <a:defRPr/>
            </a:pPr>
            <a:r>
              <a:rPr lang="en-US" sz="2000" dirty="0" smtClean="0"/>
              <a:t>Small piece of code – </a:t>
            </a:r>
            <a:r>
              <a:rPr lang="en-US" sz="2000" b="1" dirty="0" smtClean="0"/>
              <a:t>bootstrap loader</a:t>
            </a:r>
            <a:r>
              <a:rPr lang="en-US" sz="2000" dirty="0" smtClean="0"/>
              <a:t>, locates the kernel, loads it into memory, and starts it</a:t>
            </a:r>
          </a:p>
          <a:p>
            <a:pPr lvl="1">
              <a:defRPr/>
            </a:pPr>
            <a:endParaRPr lang="en-US" sz="800" dirty="0" smtClean="0"/>
          </a:p>
          <a:p>
            <a:pPr lvl="1">
              <a:defRPr/>
            </a:pPr>
            <a:r>
              <a:rPr lang="en-US" sz="2000" dirty="0" smtClean="0"/>
              <a:t>Sometimes two-step process where </a:t>
            </a:r>
            <a:r>
              <a:rPr lang="en-US" sz="2000" b="1" dirty="0" smtClean="0"/>
              <a:t>bootstrap loader</a:t>
            </a:r>
            <a:r>
              <a:rPr lang="en-US" sz="2000" dirty="0" smtClean="0"/>
              <a:t> fetches a more complex program from disk.</a:t>
            </a:r>
          </a:p>
          <a:p>
            <a:pPr lvl="1">
              <a:defRPr/>
            </a:pPr>
            <a:endParaRPr lang="en-US" sz="800" dirty="0" smtClean="0"/>
          </a:p>
          <a:p>
            <a:pPr lvl="1">
              <a:defRPr/>
            </a:pPr>
            <a:r>
              <a:rPr lang="en-GB" sz="2000" dirty="0" smtClean="0"/>
              <a:t>Some systems such as games consoles store O/S in ROM</a:t>
            </a:r>
          </a:p>
          <a:p>
            <a:pPr lvl="2">
              <a:defRPr/>
            </a:pPr>
            <a:r>
              <a:rPr lang="en-GB" sz="1600" dirty="0" smtClean="0"/>
              <a:t>To change bootstrap ROM is replaced.</a:t>
            </a:r>
          </a:p>
          <a:p>
            <a:pPr lvl="2">
              <a:defRPr/>
            </a:pPr>
            <a:r>
              <a:rPr lang="en-GB" sz="1600" dirty="0" smtClean="0"/>
              <a:t>All forms of ROMs are known as Firmware</a:t>
            </a:r>
          </a:p>
          <a:p>
            <a:pPr lvl="2">
              <a:defRPr/>
            </a:pPr>
            <a:endParaRPr lang="en-US" sz="800" dirty="0" smtClean="0"/>
          </a:p>
          <a:p>
            <a:pPr lvl="1">
              <a:defRPr/>
            </a:pPr>
            <a:r>
              <a:rPr lang="en-US" sz="2400" dirty="0" smtClean="0"/>
              <a:t>When power initialized on system, execution starts at a fixed memory location</a:t>
            </a:r>
          </a:p>
          <a:p>
            <a:pPr lvl="2">
              <a:defRPr/>
            </a:pPr>
            <a:r>
              <a:rPr lang="en-US" dirty="0" smtClean="0"/>
              <a:t>Firmware used to hold initial boot code</a:t>
            </a:r>
          </a:p>
          <a:p>
            <a:pPr>
              <a:defRPr/>
            </a:pP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US" sz="2000" dirty="0" smtClean="0"/>
              <a:t>One set of operating-system services provides functions that are helpful to the user:</a:t>
            </a:r>
          </a:p>
          <a:p>
            <a:pPr>
              <a:defRPr/>
            </a:pPr>
            <a:endParaRPr lang="en-US" sz="800" dirty="0" smtClean="0"/>
          </a:p>
          <a:p>
            <a:pPr lvl="1">
              <a:defRPr/>
            </a:pPr>
            <a:r>
              <a:rPr lang="en-US" sz="2000" dirty="0" smtClean="0"/>
              <a:t>User interface - Almost all operating systems have a user interface (UI)</a:t>
            </a:r>
          </a:p>
          <a:p>
            <a:pPr lvl="2">
              <a:defRPr/>
            </a:pPr>
            <a:r>
              <a:rPr lang="en-US" sz="1600" dirty="0" smtClean="0"/>
              <a:t>Varies between Command-Line (CLI), Graphics User Interface (GUI)</a:t>
            </a:r>
          </a:p>
          <a:p>
            <a:pPr lvl="1">
              <a:defRPr/>
            </a:pPr>
            <a:endParaRPr lang="en-US" sz="1600" dirty="0" smtClean="0"/>
          </a:p>
          <a:p>
            <a:pPr lvl="1">
              <a:defRPr/>
            </a:pPr>
            <a:endParaRPr lang="en-US" sz="1600" dirty="0" smtClean="0"/>
          </a:p>
          <a:p>
            <a:pPr lvl="1">
              <a:defRPr/>
            </a:pPr>
            <a:r>
              <a:rPr lang="en-US" sz="2000" dirty="0" smtClean="0"/>
              <a:t>Program execution - The system must be able to load a program into memory and to run that program, end execution, either normally or abnormally (error)</a:t>
            </a:r>
          </a:p>
          <a:p>
            <a:pPr lvl="1">
              <a:defRPr/>
            </a:pPr>
            <a:endParaRPr lang="en-US" sz="2000" dirty="0" smtClean="0"/>
          </a:p>
          <a:p>
            <a:pPr lvl="1">
              <a:defRPr/>
            </a:pPr>
            <a:endParaRPr lang="en-US" sz="2000" dirty="0" smtClean="0"/>
          </a:p>
          <a:p>
            <a:pPr lvl="1">
              <a:defRPr/>
            </a:pPr>
            <a:r>
              <a:rPr lang="en-US" sz="2000" dirty="0" smtClean="0"/>
              <a:t>File-system manipulation -  The file system is of particular interest. Obviously, programs need to read and write files and directories, create and delete them, search them, list file Information, permission management.</a:t>
            </a:r>
          </a:p>
          <a:p>
            <a:pPr lvl="1">
              <a:defRPr/>
            </a:pPr>
            <a:r>
              <a:rPr lang="en-US" sz="2000" dirty="0" smtClean="0"/>
              <a:t>Communications – Processes may exchange information, on the same computer or between computers over a network</a:t>
            </a:r>
          </a:p>
          <a:p>
            <a:pPr lvl="2">
              <a:defRPr/>
            </a:pPr>
            <a:r>
              <a:rPr lang="en-US" sz="1600" dirty="0" smtClean="0"/>
              <a:t>Communications may be via shared memory or through message passing (packets moved by the OS)</a:t>
            </a:r>
          </a:p>
          <a:p>
            <a:pPr lvl="2">
              <a:defRPr/>
            </a:pPr>
            <a:endParaRPr lang="en-US" sz="1600" dirty="0" smtClean="0"/>
          </a:p>
          <a:p>
            <a:pPr lvl="2">
              <a:defRPr/>
            </a:pPr>
            <a:endParaRPr lang="en-US" sz="1600" dirty="0" smtClean="0"/>
          </a:p>
          <a:p>
            <a:pPr lvl="1">
              <a:defRPr/>
            </a:pPr>
            <a:r>
              <a:rPr lang="en-US" sz="2000" dirty="0" smtClean="0"/>
              <a:t>Error detection – OS needs to be constantly aware of possible errors</a:t>
            </a:r>
          </a:p>
          <a:p>
            <a:pPr lvl="2">
              <a:defRPr/>
            </a:pPr>
            <a:r>
              <a:rPr lang="en-US" sz="1600" dirty="0" smtClean="0"/>
              <a:t>May occur in the CPU and memory hardware, in I/O devices, in user program</a:t>
            </a:r>
          </a:p>
          <a:p>
            <a:pPr lvl="2">
              <a:defRPr/>
            </a:pPr>
            <a:r>
              <a:rPr lang="en-US" sz="1600" dirty="0" smtClean="0"/>
              <a:t>For each type of error, OS should take the appropriate action to ensure correct and consistent computing</a:t>
            </a:r>
          </a:p>
          <a:p>
            <a:pPr lvl="2">
              <a:defRPr/>
            </a:pPr>
            <a:r>
              <a:rPr lang="en-US" sz="1600" dirty="0" smtClean="0"/>
              <a:t>Debugging facilities can greatly enhance the user’s and programmer’s abilities to efficiently use the system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defRPr/>
            </a:pPr>
            <a:r>
              <a:rPr lang="en-US" sz="2000" dirty="0" smtClean="0"/>
              <a:t>Another set of OS functions exists for ensuring the efficient operation of the system itself rather than user</a:t>
            </a:r>
          </a:p>
          <a:p>
            <a:pPr lvl="1">
              <a:lnSpc>
                <a:spcPct val="90000"/>
              </a:lnSpc>
              <a:defRPr/>
            </a:pPr>
            <a:r>
              <a:rPr lang="en-US" sz="1800" b="1" dirty="0" smtClean="0"/>
              <a:t>Resource allocation - </a:t>
            </a:r>
            <a:r>
              <a:rPr lang="en-US" sz="1800" dirty="0" smtClean="0"/>
              <a:t>When  multiple users or multiple jobs running concurrently, resources must be allocated to each of them</a:t>
            </a:r>
          </a:p>
          <a:p>
            <a:pPr lvl="2">
              <a:lnSpc>
                <a:spcPct val="90000"/>
              </a:lnSpc>
              <a:defRPr/>
            </a:pPr>
            <a:r>
              <a:rPr lang="en-US" sz="1600" dirty="0" smtClean="0"/>
              <a:t>Many types of resources -  Some (such as CPU cycles,mainmemory, and file storage) may have special allocation code, others (such as I/O devices) may have general request and release code. </a:t>
            </a:r>
          </a:p>
          <a:p>
            <a:pPr lvl="2">
              <a:lnSpc>
                <a:spcPct val="90000"/>
              </a:lnSpc>
              <a:defRPr/>
            </a:pPr>
            <a:endParaRPr lang="en-US" sz="1600" dirty="0" smtClean="0"/>
          </a:p>
          <a:p>
            <a:pPr lvl="1">
              <a:lnSpc>
                <a:spcPct val="90000"/>
              </a:lnSpc>
              <a:defRPr/>
            </a:pPr>
            <a:r>
              <a:rPr lang="en-US" sz="1800" b="1" dirty="0" smtClean="0"/>
              <a:t>Accounting -</a:t>
            </a:r>
            <a:r>
              <a:rPr lang="en-US" sz="1800" dirty="0" smtClean="0"/>
              <a:t> To keep track of which users use how much and what kinds of computer resources</a:t>
            </a:r>
          </a:p>
          <a:p>
            <a:pPr lvl="1">
              <a:lnSpc>
                <a:spcPct val="90000"/>
              </a:lnSpc>
              <a:defRPr/>
            </a:pPr>
            <a:endParaRPr lang="en-US" sz="500" dirty="0" smtClean="0"/>
          </a:p>
          <a:p>
            <a:pPr lvl="1">
              <a:lnSpc>
                <a:spcPct val="90000"/>
              </a:lnSpc>
              <a:defRPr/>
            </a:pPr>
            <a:r>
              <a:rPr lang="en-US" sz="1800" b="1" dirty="0" smtClean="0"/>
              <a:t>Protection and security - </a:t>
            </a:r>
            <a:r>
              <a:rPr lang="en-US" sz="1800" dirty="0" smtClean="0"/>
              <a:t>The owners of information stored in a multiuser or networked computer system may want to control use of that information, concurrent processes should not interfere with each other</a:t>
            </a:r>
          </a:p>
          <a:p>
            <a:pPr lvl="2">
              <a:lnSpc>
                <a:spcPct val="90000"/>
              </a:lnSpc>
              <a:defRPr/>
            </a:pPr>
            <a:r>
              <a:rPr lang="en-US" sz="1600" b="1" dirty="0" smtClean="0"/>
              <a:t>Protection</a:t>
            </a:r>
            <a:r>
              <a:rPr lang="en-US" sz="1600" dirty="0" smtClean="0"/>
              <a:t> involves ensuring that all access to system resources is controlled</a:t>
            </a:r>
          </a:p>
          <a:p>
            <a:pPr lvl="2">
              <a:lnSpc>
                <a:spcPct val="90000"/>
              </a:lnSpc>
              <a:defRPr/>
            </a:pPr>
            <a:r>
              <a:rPr lang="en-US" sz="1600" b="1" dirty="0" smtClean="0"/>
              <a:t>Security</a:t>
            </a:r>
            <a:r>
              <a:rPr lang="en-US" sz="1600" dirty="0" smtClean="0"/>
              <a:t> of the system from outsiders requires user authentication, extends to defending external I/O devices from invalid access attempts</a:t>
            </a:r>
          </a:p>
          <a:p>
            <a:pPr lvl="2">
              <a:lnSpc>
                <a:spcPct val="90000"/>
              </a:lnSpc>
              <a:defRPr/>
            </a:pPr>
            <a:r>
              <a:rPr lang="en-US" sz="1600" dirty="0" smtClean="0"/>
              <a:t>If a system is to be protected and secure, precautions must be instituted throughout it. A chain is only as strong as its weakest link.</a:t>
            </a:r>
          </a:p>
          <a:p>
            <a:pPr>
              <a:lnSpc>
                <a:spcPct val="90000"/>
              </a:lnSpc>
              <a:defRPr/>
            </a:pPr>
            <a:endParaRPr lang="en-US" sz="16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CLI allows direct command entry</a:t>
            </a:r>
          </a:p>
          <a:p>
            <a:endParaRPr lang="en-US" dirty="0" smtClean="0"/>
          </a:p>
          <a:p>
            <a:endParaRPr lang="en-US" dirty="0" smtClean="0"/>
          </a:p>
          <a:p>
            <a:pPr lvl="2"/>
            <a:r>
              <a:rPr lang="en-US" dirty="0" smtClean="0"/>
              <a:t>Sometimes implemented in kernel, sometimes by systems program</a:t>
            </a:r>
          </a:p>
          <a:p>
            <a:pPr lvl="2"/>
            <a:endParaRPr lang="en-US" dirty="0" smtClean="0"/>
          </a:p>
          <a:p>
            <a:pPr lvl="2"/>
            <a:r>
              <a:rPr lang="en-US" dirty="0" smtClean="0"/>
              <a:t>Sometimes multiple implemented – shells</a:t>
            </a:r>
          </a:p>
          <a:p>
            <a:pPr lvl="2"/>
            <a:endParaRPr lang="en-US" dirty="0" smtClean="0"/>
          </a:p>
          <a:p>
            <a:pPr lvl="2"/>
            <a:r>
              <a:rPr lang="en-US" dirty="0" smtClean="0"/>
              <a:t>Primarily fetches a command from user and executes it</a:t>
            </a:r>
          </a:p>
          <a:p>
            <a:pPr lvl="3"/>
            <a:r>
              <a:rPr lang="en-US" dirty="0" smtClean="0"/>
              <a:t>Sometimes commands built-in, sometimes just names of programs</a:t>
            </a:r>
          </a:p>
          <a:p>
            <a:pPr lvl="4"/>
            <a:r>
              <a:rPr lang="en-US" dirty="0" smtClean="0"/>
              <a:t>If the latter, adding new features doesn’t require shell modification (UNIX / LINUX)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User-friendly desktop metaphor interface</a:t>
            </a:r>
          </a:p>
          <a:p>
            <a:pPr lvl="1"/>
            <a:r>
              <a:rPr lang="en-US" dirty="0" smtClean="0"/>
              <a:t>Usually mouse, keyboard, and monitor</a:t>
            </a:r>
          </a:p>
          <a:p>
            <a:pPr lvl="1"/>
            <a:r>
              <a:rPr lang="en-US" dirty="0" smtClean="0"/>
              <a:t>Icons represent files, programs, actions, etc</a:t>
            </a:r>
          </a:p>
          <a:p>
            <a:pPr lvl="1"/>
            <a:r>
              <a:rPr lang="en-US" dirty="0" smtClean="0"/>
              <a:t>Various mouse buttons over objects in the interface cause various actions (provide information, options, execute function, open directory (known as a folder)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Almost all systems now include both CLI and GUI interfaces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24/11/2011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Operating Systems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US" dirty="0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Most important software </a:t>
            </a:r>
          </a:p>
          <a:p>
            <a:endParaRPr lang="en-GB" dirty="0" smtClean="0"/>
          </a:p>
          <a:p>
            <a:r>
              <a:rPr lang="en-GB" dirty="0" smtClean="0"/>
              <a:t>Manages Memory, Processes, All software , All hardware. </a:t>
            </a:r>
          </a:p>
          <a:p>
            <a:endParaRPr lang="en-GB" dirty="0" smtClean="0"/>
          </a:p>
          <a:p>
            <a:r>
              <a:rPr lang="en-GB" dirty="0" smtClean="0"/>
              <a:t>Communication</a:t>
            </a:r>
          </a:p>
          <a:p>
            <a:endParaRPr lang="en-GB" dirty="0" smtClean="0"/>
          </a:p>
          <a:p>
            <a:r>
              <a:rPr lang="en-GB" dirty="0" smtClean="0"/>
              <a:t>Without an OS, a computer is useless.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What Operating Systems Do?</a:t>
            </a:r>
            <a:endParaRPr lang="en-US" dirty="0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A Computer system can break down into</a:t>
            </a:r>
          </a:p>
          <a:p>
            <a:pPr lvl="1" eaLnBrk="1" hangingPunct="1">
              <a:defRPr/>
            </a:pPr>
            <a:r>
              <a:rPr lang="en-GB" dirty="0" smtClean="0"/>
              <a:t>The hardware</a:t>
            </a:r>
          </a:p>
          <a:p>
            <a:pPr lvl="1" eaLnBrk="1" hangingPunct="1">
              <a:defRPr/>
            </a:pPr>
            <a:r>
              <a:rPr lang="en-GB" dirty="0" smtClean="0"/>
              <a:t>The operating systems </a:t>
            </a:r>
          </a:p>
          <a:p>
            <a:pPr lvl="1" eaLnBrk="1" hangingPunct="1">
              <a:defRPr/>
            </a:pPr>
            <a:r>
              <a:rPr lang="en-GB" dirty="0" smtClean="0"/>
              <a:t>The application programs</a:t>
            </a:r>
          </a:p>
          <a:p>
            <a:pPr lvl="1" eaLnBrk="1" hangingPunct="1">
              <a:defRPr/>
            </a:pPr>
            <a:r>
              <a:rPr lang="en-GB" dirty="0" smtClean="0"/>
              <a:t>The users</a:t>
            </a:r>
          </a:p>
          <a:p>
            <a:pPr lvl="1" eaLnBrk="1" hangingPunct="1">
              <a:buFont typeface="Wingdings" pitchFamily="2" charset="2"/>
              <a:buNone/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Diagram</a:t>
            </a:r>
            <a:endParaRPr lang="en-US" dirty="0" smtClean="0"/>
          </a:p>
        </p:txBody>
      </p:sp>
      <p:sp>
        <p:nvSpPr>
          <p:cNvPr id="28" name="Content Placeholder 2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61459" y="1556792"/>
            <a:ext cx="1584176" cy="86409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</a:t>
            </a:r>
          </a:p>
          <a:p>
            <a:pPr algn="ctr"/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707094" y="1556792"/>
            <a:ext cx="1584176" cy="86409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</a:t>
            </a:r>
          </a:p>
          <a:p>
            <a:pPr algn="ctr"/>
            <a:r>
              <a:rPr lang="en-GB" dirty="0" smtClean="0"/>
              <a:t>2</a:t>
            </a:r>
          </a:p>
        </p:txBody>
      </p:sp>
      <p:sp>
        <p:nvSpPr>
          <p:cNvPr id="6" name="Rectangle 5"/>
          <p:cNvSpPr/>
          <p:nvPr/>
        </p:nvSpPr>
        <p:spPr>
          <a:xfrm>
            <a:off x="4852729" y="1556792"/>
            <a:ext cx="1584176" cy="86409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</a:t>
            </a:r>
          </a:p>
          <a:p>
            <a:pPr algn="ctr"/>
            <a:r>
              <a:rPr lang="en-GB" dirty="0" smtClean="0"/>
              <a:t>3</a:t>
            </a:r>
          </a:p>
        </p:txBody>
      </p:sp>
      <p:sp>
        <p:nvSpPr>
          <p:cNvPr id="7" name="Rectangle 6"/>
          <p:cNvSpPr/>
          <p:nvPr/>
        </p:nvSpPr>
        <p:spPr>
          <a:xfrm>
            <a:off x="6998364" y="1556792"/>
            <a:ext cx="1584176" cy="86409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</a:t>
            </a:r>
          </a:p>
          <a:p>
            <a:pPr algn="ctr"/>
            <a:r>
              <a:rPr lang="en-GB" dirty="0" smtClean="0"/>
              <a:t>N</a:t>
            </a:r>
          </a:p>
        </p:txBody>
      </p:sp>
      <p:sp>
        <p:nvSpPr>
          <p:cNvPr id="8" name="Rectangle 7"/>
          <p:cNvSpPr/>
          <p:nvPr/>
        </p:nvSpPr>
        <p:spPr>
          <a:xfrm>
            <a:off x="547936" y="2924944"/>
            <a:ext cx="7992888" cy="194421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endParaRPr lang="en-GB" dirty="0" smtClean="0"/>
          </a:p>
          <a:p>
            <a:pPr algn="ctr"/>
            <a:endParaRPr lang="en-GB" sz="1400" dirty="0" smtClean="0"/>
          </a:p>
          <a:p>
            <a:pPr algn="ctr"/>
            <a:r>
              <a:rPr lang="en-GB" sz="2400" dirty="0" smtClean="0"/>
              <a:t>System and Application Programs</a:t>
            </a:r>
          </a:p>
          <a:p>
            <a:pPr algn="ctr"/>
            <a:endParaRPr lang="en-GB" dirty="0" smtClean="0"/>
          </a:p>
          <a:p>
            <a:pPr algn="ctr"/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708448" y="3924672"/>
            <a:ext cx="5671864" cy="194421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endParaRPr lang="en-GB" sz="700" dirty="0" smtClean="0"/>
          </a:p>
          <a:p>
            <a:pPr algn="ctr"/>
            <a:r>
              <a:rPr lang="en-GB" sz="2400" dirty="0" smtClean="0"/>
              <a:t>Operating System</a:t>
            </a:r>
          </a:p>
        </p:txBody>
      </p:sp>
      <p:sp>
        <p:nvSpPr>
          <p:cNvPr id="10" name="Rectangle 9"/>
          <p:cNvSpPr/>
          <p:nvPr/>
        </p:nvSpPr>
        <p:spPr>
          <a:xfrm>
            <a:off x="3148608" y="4653136"/>
            <a:ext cx="2791544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endParaRPr lang="en-GB" sz="2400" dirty="0" smtClean="0"/>
          </a:p>
          <a:p>
            <a:pPr algn="ctr"/>
            <a:r>
              <a:rPr lang="en-GB" sz="2400" dirty="0" smtClean="0"/>
              <a:t>Computer </a:t>
            </a:r>
          </a:p>
          <a:p>
            <a:pPr algn="ctr"/>
            <a:r>
              <a:rPr lang="en-GB" sz="2400" dirty="0" smtClean="0"/>
              <a:t>Hardware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561459" y="2924944"/>
            <a:ext cx="158417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Compiler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2707094" y="2924944"/>
            <a:ext cx="158417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Assembler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852729" y="2924944"/>
            <a:ext cx="158417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Text Editor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998364" y="2924944"/>
            <a:ext cx="158417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Database</a:t>
            </a:r>
          </a:p>
        </p:txBody>
      </p:sp>
      <p:cxnSp>
        <p:nvCxnSpPr>
          <p:cNvPr id="16" name="Straight Arrow Connector 15"/>
          <p:cNvCxnSpPr>
            <a:stCxn id="4" idx="2"/>
            <a:endCxn id="11" idx="0"/>
          </p:cNvCxnSpPr>
          <p:nvPr/>
        </p:nvCxnSpPr>
        <p:spPr>
          <a:xfrm>
            <a:off x="1353547" y="2420888"/>
            <a:ext cx="0" cy="50405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5" idx="2"/>
            <a:endCxn id="12" idx="0"/>
          </p:cNvCxnSpPr>
          <p:nvPr/>
        </p:nvCxnSpPr>
        <p:spPr>
          <a:xfrm>
            <a:off x="3499182" y="2420888"/>
            <a:ext cx="0" cy="50405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6" idx="2"/>
            <a:endCxn id="13" idx="0"/>
          </p:cNvCxnSpPr>
          <p:nvPr/>
        </p:nvCxnSpPr>
        <p:spPr>
          <a:xfrm>
            <a:off x="5644817" y="2420888"/>
            <a:ext cx="0" cy="50405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7" idx="2"/>
            <a:endCxn id="14" idx="0"/>
          </p:cNvCxnSpPr>
          <p:nvPr/>
        </p:nvCxnSpPr>
        <p:spPr>
          <a:xfrm>
            <a:off x="7790452" y="2420888"/>
            <a:ext cx="0" cy="50405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 Main Operating Systems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0966" y="3140968"/>
            <a:ext cx="6342068" cy="2296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Operating System View</a:t>
            </a:r>
            <a:endParaRPr lang="en-US" dirty="0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OS Point of View</a:t>
            </a:r>
          </a:p>
          <a:p>
            <a:pPr lvl="1"/>
            <a:r>
              <a:rPr lang="en-GB" dirty="0" smtClean="0"/>
              <a:t>User View</a:t>
            </a:r>
          </a:p>
          <a:p>
            <a:pPr lvl="1"/>
            <a:r>
              <a:rPr lang="en-GB" dirty="0" smtClean="0"/>
              <a:t>System View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View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Varies with interface being used</a:t>
            </a:r>
          </a:p>
          <a:p>
            <a:pPr eaLnBrk="1" hangingPunct="1">
              <a:defRPr/>
            </a:pPr>
            <a:r>
              <a:rPr lang="en-GB" dirty="0" smtClean="0"/>
              <a:t>Most users have a PC consisting of</a:t>
            </a:r>
          </a:p>
          <a:p>
            <a:pPr lvl="1" eaLnBrk="1" hangingPunct="1">
              <a:defRPr/>
            </a:pPr>
            <a:r>
              <a:rPr lang="en-GB" dirty="0" smtClean="0"/>
              <a:t>Mouse</a:t>
            </a:r>
          </a:p>
          <a:p>
            <a:pPr lvl="1" eaLnBrk="1" hangingPunct="1">
              <a:defRPr/>
            </a:pPr>
            <a:r>
              <a:rPr lang="en-GB" dirty="0" smtClean="0"/>
              <a:t>Keyboard</a:t>
            </a:r>
          </a:p>
          <a:p>
            <a:pPr lvl="1" eaLnBrk="1" hangingPunct="1">
              <a:defRPr/>
            </a:pPr>
            <a:r>
              <a:rPr lang="en-GB" dirty="0" smtClean="0"/>
              <a:t>Monitor</a:t>
            </a:r>
          </a:p>
          <a:p>
            <a:pPr lvl="1" eaLnBrk="1" hangingPunct="1">
              <a:defRPr/>
            </a:pPr>
            <a:r>
              <a:rPr lang="en-GB" dirty="0" smtClean="0"/>
              <a:t>System unit</a:t>
            </a:r>
          </a:p>
          <a:p>
            <a:pPr eaLnBrk="1" hangingPunct="1">
              <a:defRPr/>
            </a:pPr>
            <a:r>
              <a:rPr lang="en-GB" dirty="0" smtClean="0"/>
              <a:t>Designed for one user to monopolise resources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View</a:t>
            </a:r>
            <a:endParaRPr lang="en-US" dirty="0" smtClean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Maximise the work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Designed for ease of use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Performance </a:t>
            </a:r>
            <a:r>
              <a:rPr lang="en-GB" dirty="0" smtClean="0"/>
              <a:t>vs. </a:t>
            </a:r>
            <a:r>
              <a:rPr lang="en-GB" dirty="0" smtClean="0"/>
              <a:t>Resource Utilization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Sharing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View</a:t>
            </a:r>
            <a:endParaRPr lang="en-US" dirty="0" smtClean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Workstations networked to:</a:t>
            </a:r>
          </a:p>
          <a:p>
            <a:pPr lvl="1">
              <a:defRPr/>
            </a:pPr>
            <a:r>
              <a:rPr lang="en-GB" dirty="0" smtClean="0"/>
              <a:t>Other workstations</a:t>
            </a:r>
          </a:p>
          <a:p>
            <a:pPr lvl="1">
              <a:defRPr/>
            </a:pPr>
            <a:r>
              <a:rPr lang="en-GB" dirty="0" smtClean="0"/>
              <a:t>File server</a:t>
            </a:r>
          </a:p>
          <a:p>
            <a:pPr lvl="1">
              <a:defRPr/>
            </a:pPr>
            <a:r>
              <a:rPr lang="en-GB" dirty="0" smtClean="0"/>
              <a:t>Print server</a:t>
            </a:r>
          </a:p>
          <a:p>
            <a:pPr lvl="2" eaLnBrk="1" hangingPunct="1">
              <a:defRPr/>
            </a:pPr>
            <a:endParaRPr lang="en-US" dirty="0" smtClean="0"/>
          </a:p>
          <a:p>
            <a:pPr eaLnBrk="1" hangingPunct="1">
              <a:defRPr/>
            </a:pPr>
            <a:r>
              <a:rPr lang="en-GB" dirty="0" smtClean="0"/>
              <a:t>Users have both</a:t>
            </a:r>
          </a:p>
          <a:p>
            <a:pPr lvl="1">
              <a:defRPr/>
            </a:pPr>
            <a:r>
              <a:rPr lang="en-GB" dirty="0" smtClean="0"/>
              <a:t>Dedicated resources</a:t>
            </a:r>
          </a:p>
          <a:p>
            <a:pPr lvl="1">
              <a:defRPr/>
            </a:pPr>
            <a:r>
              <a:rPr lang="en-GB" dirty="0" smtClean="0"/>
              <a:t>Shared resources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Compromise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No User View</a:t>
            </a:r>
            <a:endParaRPr lang="en-US" dirty="0" smtClean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Little or No User View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Embedded  computers in cars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Designed to run without intervention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 View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computers point of view</a:t>
            </a:r>
          </a:p>
          <a:p>
            <a:endParaRPr lang="en-GB" dirty="0" smtClean="0"/>
          </a:p>
          <a:p>
            <a:r>
              <a:rPr lang="en-GB" dirty="0" smtClean="0"/>
              <a:t>Intimately involved with hardware</a:t>
            </a:r>
          </a:p>
          <a:p>
            <a:endParaRPr lang="en-US" dirty="0" smtClean="0"/>
          </a:p>
          <a:p>
            <a:r>
              <a:rPr lang="en-US" dirty="0" smtClean="0"/>
              <a:t>A control program</a:t>
            </a:r>
          </a:p>
          <a:p>
            <a:pPr lvl="1"/>
            <a:r>
              <a:rPr lang="en-US" dirty="0" smtClean="0"/>
              <a:t>Controls execution of programs to prevent errors and improper use of the computer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Powering Up</a:t>
            </a:r>
            <a:endParaRPr lang="en-US" dirty="0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System Boot</a:t>
            </a:r>
          </a:p>
          <a:p>
            <a:endParaRPr lang="en-US" dirty="0" smtClean="0"/>
          </a:p>
          <a:p>
            <a:r>
              <a:rPr lang="en-US" dirty="0" smtClean="0"/>
              <a:t>Bootstrap loader, locates the kernel, loads it into memory, and starts it</a:t>
            </a:r>
          </a:p>
          <a:p>
            <a:pPr lvl="1"/>
            <a:r>
              <a:rPr lang="en-US" dirty="0" smtClean="0"/>
              <a:t>Sometimes two-step process</a:t>
            </a:r>
          </a:p>
          <a:p>
            <a:pPr lvl="1"/>
            <a:endParaRPr lang="en-US" dirty="0" smtClean="0"/>
          </a:p>
          <a:p>
            <a:r>
              <a:rPr lang="en-GB" dirty="0" smtClean="0"/>
              <a:t>Stored in ROM in some systems</a:t>
            </a:r>
          </a:p>
          <a:p>
            <a:pPr lvl="1"/>
            <a:r>
              <a:rPr lang="en-GB" dirty="0" smtClean="0"/>
              <a:t>All forms of ROMs are known as Firmware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Operating System Services</a:t>
            </a:r>
            <a:endParaRPr lang="en-US" dirty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Two Sets</a:t>
            </a:r>
          </a:p>
          <a:p>
            <a:endParaRPr lang="en-US" dirty="0" smtClean="0"/>
          </a:p>
          <a:p>
            <a:r>
              <a:rPr lang="en-US" dirty="0" smtClean="0"/>
              <a:t>Set One – Provides Functions to the user:</a:t>
            </a:r>
          </a:p>
          <a:p>
            <a:pPr lvl="1"/>
            <a:r>
              <a:rPr lang="en-US" dirty="0" smtClean="0"/>
              <a:t>User interface</a:t>
            </a:r>
          </a:p>
          <a:p>
            <a:pPr lvl="1"/>
            <a:r>
              <a:rPr lang="en-US" dirty="0" smtClean="0"/>
              <a:t>Program execution</a:t>
            </a:r>
          </a:p>
          <a:p>
            <a:pPr lvl="1"/>
            <a:r>
              <a:rPr lang="en-US" dirty="0" smtClean="0"/>
              <a:t>File-system manipulation</a:t>
            </a:r>
          </a:p>
          <a:p>
            <a:pPr lvl="1"/>
            <a:r>
              <a:rPr lang="en-US" dirty="0" smtClean="0"/>
              <a:t>Communications</a:t>
            </a:r>
          </a:p>
          <a:p>
            <a:pPr lvl="1"/>
            <a:r>
              <a:rPr lang="en-US" dirty="0" smtClean="0"/>
              <a:t>Error detection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Operating System Services</a:t>
            </a:r>
            <a:endParaRPr lang="en-US" dirty="0"/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Set Two – Efficient Operation of the System</a:t>
            </a:r>
          </a:p>
          <a:p>
            <a:pPr lvl="1"/>
            <a:r>
              <a:rPr lang="en-US" dirty="0" smtClean="0"/>
              <a:t>Resource allocation</a:t>
            </a:r>
          </a:p>
          <a:p>
            <a:pPr lvl="1"/>
            <a:r>
              <a:rPr lang="en-US" dirty="0" smtClean="0"/>
              <a:t>Accounting</a:t>
            </a:r>
          </a:p>
          <a:p>
            <a:pPr lvl="1"/>
            <a:r>
              <a:rPr lang="en-US" dirty="0" smtClean="0"/>
              <a:t>Protection and security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User Interface - CLI</a:t>
            </a:r>
            <a:endParaRPr lang="en-US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CLI allows direct command entry</a:t>
            </a:r>
          </a:p>
          <a:p>
            <a:endParaRPr lang="en-US" dirty="0" smtClean="0"/>
          </a:p>
          <a:p>
            <a:r>
              <a:rPr lang="en-US" dirty="0" smtClean="0"/>
              <a:t>Primarily fetches a command from user and executes it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c_PC_CMD.jpg"/>
          <p:cNvPicPr>
            <a:picLocks noChangeAspect="1"/>
          </p:cNvPicPr>
          <p:nvPr/>
        </p:nvPicPr>
        <p:blipFill>
          <a:blip r:embed="rId3" cstate="print"/>
          <a:srcRect b="22958"/>
          <a:stretch>
            <a:fillRect/>
          </a:stretch>
        </p:blipFill>
        <p:spPr>
          <a:xfrm>
            <a:off x="6387" y="0"/>
            <a:ext cx="9131226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User Interface - GUI</a:t>
            </a:r>
            <a:endParaRPr lang="en-US" dirty="0"/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User-friendly </a:t>
            </a:r>
          </a:p>
          <a:p>
            <a:endParaRPr lang="en-US" dirty="0" smtClean="0"/>
          </a:p>
          <a:p>
            <a:r>
              <a:rPr lang="en-US" dirty="0" smtClean="0"/>
              <a:t>Desktop metaphor interface</a:t>
            </a:r>
          </a:p>
          <a:p>
            <a:endParaRPr lang="en-US" dirty="0" smtClean="0"/>
          </a:p>
          <a:p>
            <a:r>
              <a:rPr lang="en-US" dirty="0" smtClean="0"/>
              <a:t>Almost all systems now include both CLI and GUI interfaces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an Operating System is</a:t>
            </a:r>
          </a:p>
          <a:p>
            <a:r>
              <a:rPr lang="en-GB" dirty="0" smtClean="0"/>
              <a:t>What an Operating System does</a:t>
            </a:r>
          </a:p>
          <a:p>
            <a:r>
              <a:rPr lang="en-GB" dirty="0" smtClean="0"/>
              <a:t>Types of Operating Systems</a:t>
            </a:r>
          </a:p>
          <a:p>
            <a:r>
              <a:rPr lang="en-GB" dirty="0" smtClean="0"/>
              <a:t>The User View &amp; The System View of an OS</a:t>
            </a:r>
          </a:p>
          <a:p>
            <a:r>
              <a:rPr lang="en-GB" dirty="0" smtClean="0"/>
              <a:t>Booting</a:t>
            </a:r>
          </a:p>
          <a:p>
            <a:r>
              <a:rPr lang="en-GB" dirty="0" smtClean="0"/>
              <a:t>CLI &amp; GUI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 Surgery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This Weeks Tutorial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Availability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Tuesday 5pm to 6pm</a:t>
            </a:r>
          </a:p>
          <a:p>
            <a:r>
              <a:rPr lang="en-GB" sz="4400" dirty="0" smtClean="0"/>
              <a:t>Wednesday 9am till 1pm</a:t>
            </a:r>
          </a:p>
          <a:p>
            <a:r>
              <a:rPr lang="en-GB" sz="4400" dirty="0" smtClean="0"/>
              <a:t>Thursday 9am till 1pm</a:t>
            </a:r>
          </a:p>
          <a:p>
            <a:endParaRPr lang="en-GB" sz="4400" dirty="0" smtClean="0"/>
          </a:p>
          <a:p>
            <a:r>
              <a:rPr lang="en-GB" sz="4400" dirty="0" smtClean="0"/>
              <a:t>Time Slots or Drop In</a:t>
            </a:r>
            <a:endParaRPr lang="en-GB" sz="4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144</TotalTime>
  <Words>1151</Words>
  <Application>Microsoft Office PowerPoint</Application>
  <PresentationFormat>On-screen Show (4:3)</PresentationFormat>
  <Paragraphs>233</Paragraphs>
  <Slides>21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Powerpoint New</vt:lpstr>
      <vt:lpstr>Operating Systems</vt:lpstr>
      <vt:lpstr>Introduction</vt:lpstr>
      <vt:lpstr>What Operating Systems Do?</vt:lpstr>
      <vt:lpstr>Block Diagram</vt:lpstr>
      <vt:lpstr>Types</vt:lpstr>
      <vt:lpstr>Operating System View</vt:lpstr>
      <vt:lpstr>User View</vt:lpstr>
      <vt:lpstr>User View</vt:lpstr>
      <vt:lpstr>User View</vt:lpstr>
      <vt:lpstr>No User View</vt:lpstr>
      <vt:lpstr>System View</vt:lpstr>
      <vt:lpstr>Powering Up</vt:lpstr>
      <vt:lpstr>Operating System Services</vt:lpstr>
      <vt:lpstr>Operating System Services</vt:lpstr>
      <vt:lpstr>User Interface - CLI</vt:lpstr>
      <vt:lpstr>Slide 16</vt:lpstr>
      <vt:lpstr>User Interface - GUI</vt:lpstr>
      <vt:lpstr>Slide 18</vt:lpstr>
      <vt:lpstr>Recap</vt:lpstr>
      <vt:lpstr>Assignment Surgery</vt:lpstr>
      <vt:lpstr>Availability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Graham Rees-Evans</cp:lastModifiedBy>
  <cp:revision>17</cp:revision>
  <dcterms:created xsi:type="dcterms:W3CDTF">2011-11-23T22:52:11Z</dcterms:created>
  <dcterms:modified xsi:type="dcterms:W3CDTF">2011-11-24T10:37:23Z</dcterms:modified>
</cp:coreProperties>
</file>