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66" r:id="rId8"/>
    <p:sldId id="271" r:id="rId9"/>
    <p:sldId id="261" r:id="rId10"/>
    <p:sldId id="270"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35B1AC-3033-6FFC-CC59-64A620D24CFF}" v="70" dt="2025-07-13T16:09:27.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Sellwood (2215661)" userId="S::2215661@student.uwtsd.ac.uk::393425f7-cde6-4820-9382-174f96906bf4" providerId="AD" clId="Web-{DBE9B2F6-8C07-E134-4D76-A3E44D1F8AFC}"/>
    <pc:docChg chg="modSld">
      <pc:chgData name="Thomas Sellwood (2215661)" userId="S::2215661@student.uwtsd.ac.uk::393425f7-cde6-4820-9382-174f96906bf4" providerId="AD" clId="Web-{DBE9B2F6-8C07-E134-4D76-A3E44D1F8AFC}" dt="2024-11-12T10:25:24.638" v="20"/>
      <pc:docMkLst>
        <pc:docMk/>
      </pc:docMkLst>
      <pc:sldChg chg="addSp delSp modSp">
        <pc:chgData name="Thomas Sellwood (2215661)" userId="S::2215661@student.uwtsd.ac.uk::393425f7-cde6-4820-9382-174f96906bf4" providerId="AD" clId="Web-{DBE9B2F6-8C07-E134-4D76-A3E44D1F8AFC}" dt="2024-11-12T08:40:37.036" v="0"/>
        <pc:sldMkLst>
          <pc:docMk/>
          <pc:sldMk cId="3783382268" sldId="268"/>
        </pc:sldMkLst>
      </pc:sldChg>
      <pc:sldChg chg="addSp delSp modSp mod setBg">
        <pc:chgData name="Thomas Sellwood (2215661)" userId="S::2215661@student.uwtsd.ac.uk::393425f7-cde6-4820-9382-174f96906bf4" providerId="AD" clId="Web-{DBE9B2F6-8C07-E134-4D76-A3E44D1F8AFC}" dt="2024-11-12T10:25:24.638" v="20"/>
        <pc:sldMkLst>
          <pc:docMk/>
          <pc:sldMk cId="4281079915" sldId="271"/>
        </pc:sldMkLst>
      </pc:sldChg>
    </pc:docChg>
  </pc:docChgLst>
  <pc:docChgLst>
    <pc:chgData name="Thomas Sellwood (2215661)" userId="S::2215661@student.uwtsd.ac.uk::393425f7-cde6-4820-9382-174f96906bf4" providerId="AD" clId="Web-{FF35B1AC-3033-6FFC-CC59-64A620D24CFF}"/>
    <pc:docChg chg="modSld">
      <pc:chgData name="Thomas Sellwood (2215661)" userId="S::2215661@student.uwtsd.ac.uk::393425f7-cde6-4820-9382-174f96906bf4" providerId="AD" clId="Web-{FF35B1AC-3033-6FFC-CC59-64A620D24CFF}" dt="2025-07-13T16:09:26.276" v="22"/>
      <pc:docMkLst>
        <pc:docMk/>
      </pc:docMkLst>
      <pc:sldChg chg="modSp">
        <pc:chgData name="Thomas Sellwood (2215661)" userId="S::2215661@student.uwtsd.ac.uk::393425f7-cde6-4820-9382-174f96906bf4" providerId="AD" clId="Web-{FF35B1AC-3033-6FFC-CC59-64A620D24CFF}" dt="2025-07-13T16:09:26.276" v="22"/>
        <pc:sldMkLst>
          <pc:docMk/>
          <pc:sldMk cId="201616078" sldId="266"/>
        </pc:sldMkLst>
        <pc:graphicFrameChg chg="mod modGraphic">
          <ac:chgData name="Thomas Sellwood (2215661)" userId="S::2215661@student.uwtsd.ac.uk::393425f7-cde6-4820-9382-174f96906bf4" providerId="AD" clId="Web-{FF35B1AC-3033-6FFC-CC59-64A620D24CFF}" dt="2025-07-13T16:09:26.276" v="22"/>
          <ac:graphicFrameMkLst>
            <pc:docMk/>
            <pc:sldMk cId="201616078" sldId="266"/>
            <ac:graphicFrameMk id="8" creationId="{F0E99DCA-6EC1-89A1-77A8-59B7C240D220}"/>
          </ac:graphicFrameMkLst>
        </pc:graphicFrameChg>
      </pc:sldChg>
    </pc:docChg>
  </pc:docChgLst>
  <pc:docChgLst>
    <pc:chgData name="Amina Meah" userId="S::a.meah@uwtsd.ac.uk::37662066-feb1-4839-8aa8-2eab58e26efe" providerId="AD" clId="Web-{E8D8A6E4-96BD-C6CB-2057-46F822D09EA9}"/>
    <pc:docChg chg="addSld delSld modSld sldOrd">
      <pc:chgData name="Amina Meah" userId="S::a.meah@uwtsd.ac.uk::37662066-feb1-4839-8aa8-2eab58e26efe" providerId="AD" clId="Web-{E8D8A6E4-96BD-C6CB-2057-46F822D09EA9}" dt="2024-11-05T13:16:45.286" v="1481"/>
      <pc:docMkLst>
        <pc:docMk/>
      </pc:docMkLst>
      <pc:sldChg chg="del">
        <pc:chgData name="Amina Meah" userId="S::a.meah@uwtsd.ac.uk::37662066-feb1-4839-8aa8-2eab58e26efe" providerId="AD" clId="Web-{E8D8A6E4-96BD-C6CB-2057-46F822D09EA9}" dt="2024-11-05T11:26:25.631" v="13"/>
        <pc:sldMkLst>
          <pc:docMk/>
          <pc:sldMk cId="3013046523" sldId="257"/>
        </pc:sldMkLst>
      </pc:sldChg>
      <pc:sldChg chg="del">
        <pc:chgData name="Amina Meah" userId="S::a.meah@uwtsd.ac.uk::37662066-feb1-4839-8aa8-2eab58e26efe" providerId="AD" clId="Web-{E8D8A6E4-96BD-C6CB-2057-46F822D09EA9}" dt="2024-11-05T11:50:56.242" v="111"/>
        <pc:sldMkLst>
          <pc:docMk/>
          <pc:sldMk cId="1775563163" sldId="258"/>
        </pc:sldMkLst>
      </pc:sldChg>
      <pc:sldChg chg="modSp">
        <pc:chgData name="Amina Meah" userId="S::a.meah@uwtsd.ac.uk::37662066-feb1-4839-8aa8-2eab58e26efe" providerId="AD" clId="Web-{E8D8A6E4-96BD-C6CB-2057-46F822D09EA9}" dt="2024-11-05T12:31:02.651" v="587" actId="20577"/>
        <pc:sldMkLst>
          <pc:docMk/>
          <pc:sldMk cId="710881890" sldId="259"/>
        </pc:sldMkLst>
      </pc:sldChg>
      <pc:sldChg chg="modSp ord">
        <pc:chgData name="Amina Meah" userId="S::a.meah@uwtsd.ac.uk::37662066-feb1-4839-8aa8-2eab58e26efe" providerId="AD" clId="Web-{E8D8A6E4-96BD-C6CB-2057-46F822D09EA9}" dt="2024-11-05T13:06:36.730" v="1256" actId="20577"/>
        <pc:sldMkLst>
          <pc:docMk/>
          <pc:sldMk cId="1395559000" sldId="260"/>
        </pc:sldMkLst>
      </pc:sldChg>
      <pc:sldChg chg="modSp">
        <pc:chgData name="Amina Meah" userId="S::a.meah@uwtsd.ac.uk::37662066-feb1-4839-8aa8-2eab58e26efe" providerId="AD" clId="Web-{E8D8A6E4-96BD-C6CB-2057-46F822D09EA9}" dt="2024-11-05T12:35:50.780" v="668" actId="20577"/>
        <pc:sldMkLst>
          <pc:docMk/>
          <pc:sldMk cId="621466911" sldId="261"/>
        </pc:sldMkLst>
      </pc:sldChg>
      <pc:sldChg chg="del">
        <pc:chgData name="Amina Meah" userId="S::a.meah@uwtsd.ac.uk::37662066-feb1-4839-8aa8-2eab58e26efe" providerId="AD" clId="Web-{E8D8A6E4-96BD-C6CB-2057-46F822D09EA9}" dt="2024-11-05T11:53:14.266" v="221"/>
        <pc:sldMkLst>
          <pc:docMk/>
          <pc:sldMk cId="3737438521" sldId="262"/>
        </pc:sldMkLst>
      </pc:sldChg>
      <pc:sldChg chg="del">
        <pc:chgData name="Amina Meah" userId="S::a.meah@uwtsd.ac.uk::37662066-feb1-4839-8aa8-2eab58e26efe" providerId="AD" clId="Web-{E8D8A6E4-96BD-C6CB-2057-46F822D09EA9}" dt="2024-11-05T11:52:39.655" v="216"/>
        <pc:sldMkLst>
          <pc:docMk/>
          <pc:sldMk cId="3414609429" sldId="263"/>
        </pc:sldMkLst>
      </pc:sldChg>
      <pc:sldChg chg="modSp del">
        <pc:chgData name="Amina Meah" userId="S::a.meah@uwtsd.ac.uk::37662066-feb1-4839-8aa8-2eab58e26efe" providerId="AD" clId="Web-{E8D8A6E4-96BD-C6CB-2057-46F822D09EA9}" dt="2024-11-05T12:41:32.334" v="726"/>
        <pc:sldMkLst>
          <pc:docMk/>
          <pc:sldMk cId="4234993709" sldId="264"/>
        </pc:sldMkLst>
      </pc:sldChg>
      <pc:sldChg chg="modSp">
        <pc:chgData name="Amina Meah" userId="S::a.meah@uwtsd.ac.uk::37662066-feb1-4839-8aa8-2eab58e26efe" providerId="AD" clId="Web-{E8D8A6E4-96BD-C6CB-2057-46F822D09EA9}" dt="2024-11-05T11:26:07.974" v="12" actId="20577"/>
        <pc:sldMkLst>
          <pc:docMk/>
          <pc:sldMk cId="2899557200" sldId="265"/>
        </pc:sldMkLst>
      </pc:sldChg>
      <pc:sldChg chg="addSp delSp modSp add mod setBg">
        <pc:chgData name="Amina Meah" userId="S::a.meah@uwtsd.ac.uk::37662066-feb1-4839-8aa8-2eab58e26efe" providerId="AD" clId="Web-{E8D8A6E4-96BD-C6CB-2057-46F822D09EA9}" dt="2024-11-05T13:16:45.286" v="1481"/>
        <pc:sldMkLst>
          <pc:docMk/>
          <pc:sldMk cId="201616078" sldId="266"/>
        </pc:sldMkLst>
      </pc:sldChg>
      <pc:sldChg chg="add del ord">
        <pc:chgData name="Amina Meah" userId="S::a.meah@uwtsd.ac.uk::37662066-feb1-4839-8aa8-2eab58e26efe" providerId="AD" clId="Web-{E8D8A6E4-96BD-C6CB-2057-46F822D09EA9}" dt="2024-11-05T11:24:41.812" v="7"/>
        <pc:sldMkLst>
          <pc:docMk/>
          <pc:sldMk cId="187367296" sldId="267"/>
        </pc:sldMkLst>
      </pc:sldChg>
      <pc:sldChg chg="modSp add">
        <pc:chgData name="Amina Meah" userId="S::a.meah@uwtsd.ac.uk::37662066-feb1-4839-8aa8-2eab58e26efe" providerId="AD" clId="Web-{E8D8A6E4-96BD-C6CB-2057-46F822D09EA9}" dt="2024-11-05T11:53:11.641" v="220" actId="20577"/>
        <pc:sldMkLst>
          <pc:docMk/>
          <pc:sldMk cId="3783382268" sldId="268"/>
        </pc:sldMkLst>
      </pc:sldChg>
      <pc:sldChg chg="del">
        <pc:chgData name="Amina Meah" userId="S::a.meah@uwtsd.ac.uk::37662066-feb1-4839-8aa8-2eab58e26efe" providerId="AD" clId="Web-{E8D8A6E4-96BD-C6CB-2057-46F822D09EA9}" dt="2024-11-05T11:52:26.935" v="215"/>
        <pc:sldMkLst>
          <pc:docMk/>
          <pc:sldMk cId="756518836" sldId="269"/>
        </pc:sldMkLst>
      </pc:sldChg>
      <pc:sldChg chg="modSp">
        <pc:chgData name="Amina Meah" userId="S::a.meah@uwtsd.ac.uk::37662066-feb1-4839-8aa8-2eab58e26efe" providerId="AD" clId="Web-{E8D8A6E4-96BD-C6CB-2057-46F822D09EA9}" dt="2024-11-05T13:06:59.732" v="1259" actId="20577"/>
        <pc:sldMkLst>
          <pc:docMk/>
          <pc:sldMk cId="1852542767" sldId="269"/>
        </pc:sldMkLst>
      </pc:sldChg>
      <pc:sldChg chg="new del ord">
        <pc:chgData name="Amina Meah" userId="S::a.meah@uwtsd.ac.uk::37662066-feb1-4839-8aa8-2eab58e26efe" providerId="AD" clId="Web-{E8D8A6E4-96BD-C6CB-2057-46F822D09EA9}" dt="2024-11-05T12:23:16.042" v="538"/>
        <pc:sldMkLst>
          <pc:docMk/>
          <pc:sldMk cId="2249236055" sldId="269"/>
        </pc:sldMkLst>
      </pc:sldChg>
      <pc:sldChg chg="modSp new">
        <pc:chgData name="Amina Meah" userId="S::a.meah@uwtsd.ac.uk::37662066-feb1-4839-8aa8-2eab58e26efe" providerId="AD" clId="Web-{E8D8A6E4-96BD-C6CB-2057-46F822D09EA9}" dt="2024-11-05T13:06:45.340" v="1258" actId="20577"/>
        <pc:sldMkLst>
          <pc:docMk/>
          <pc:sldMk cId="2094506314" sldId="270"/>
        </pc:sldMkLst>
      </pc:sldChg>
      <pc:sldChg chg="modSp new del">
        <pc:chgData name="Amina Meah" userId="S::a.meah@uwtsd.ac.uk::37662066-feb1-4839-8aa8-2eab58e26efe" providerId="AD" clId="Web-{E8D8A6E4-96BD-C6CB-2057-46F822D09EA9}" dt="2024-11-05T12:26:41.196" v="556"/>
        <pc:sldMkLst>
          <pc:docMk/>
          <pc:sldMk cId="3187771946" sldId="270"/>
        </pc:sldMkLst>
      </pc:sldChg>
    </pc:docChg>
  </pc:docChgLst>
  <pc:docChgLst>
    <pc:chgData name="Thomas Sellwood (2215661)" userId="S::2215661@student.uwtsd.ac.uk::393425f7-cde6-4820-9382-174f96906bf4" providerId="AD" clId="Web-{7AA8D00C-93E6-0A56-4533-AEDC7331E224}"/>
    <pc:docChg chg="addSld modSld sldOrd">
      <pc:chgData name="Thomas Sellwood (2215661)" userId="S::2215661@student.uwtsd.ac.uk::393425f7-cde6-4820-9382-174f96906bf4" providerId="AD" clId="Web-{7AA8D00C-93E6-0A56-4533-AEDC7331E224}" dt="2024-11-05T13:26:51.189" v="3794" actId="20577"/>
      <pc:docMkLst>
        <pc:docMk/>
      </pc:docMkLst>
      <pc:sldChg chg="addSp delSp modSp">
        <pc:chgData name="Thomas Sellwood (2215661)" userId="S::2215661@student.uwtsd.ac.uk::393425f7-cde6-4820-9382-174f96906bf4" providerId="AD" clId="Web-{7AA8D00C-93E6-0A56-4533-AEDC7331E224}" dt="2024-11-05T13:13:07.150" v="3737" actId="20577"/>
        <pc:sldMkLst>
          <pc:docMk/>
          <pc:sldMk cId="4010142293" sldId="256"/>
        </pc:sldMkLst>
      </pc:sldChg>
      <pc:sldChg chg="addSp modSp mod setBg">
        <pc:chgData name="Thomas Sellwood (2215661)" userId="S::2215661@student.uwtsd.ac.uk::393425f7-cde6-4820-9382-174f96906bf4" providerId="AD" clId="Web-{7AA8D00C-93E6-0A56-4533-AEDC7331E224}" dt="2024-11-05T13:13:28.650" v="3738"/>
        <pc:sldMkLst>
          <pc:docMk/>
          <pc:sldMk cId="710881890" sldId="259"/>
        </pc:sldMkLst>
      </pc:sldChg>
      <pc:sldChg chg="addSp delSp modSp mod setBg">
        <pc:chgData name="Thomas Sellwood (2215661)" userId="S::2215661@student.uwtsd.ac.uk::393425f7-cde6-4820-9382-174f96906bf4" providerId="AD" clId="Web-{7AA8D00C-93E6-0A56-4533-AEDC7331E224}" dt="2024-11-05T13:11:44.678" v="3687"/>
        <pc:sldMkLst>
          <pc:docMk/>
          <pc:sldMk cId="1395559000" sldId="260"/>
        </pc:sldMkLst>
      </pc:sldChg>
      <pc:sldChg chg="addSp delSp modSp mod setBg">
        <pc:chgData name="Thomas Sellwood (2215661)" userId="S::2215661@student.uwtsd.ac.uk::393425f7-cde6-4820-9382-174f96906bf4" providerId="AD" clId="Web-{7AA8D00C-93E6-0A56-4533-AEDC7331E224}" dt="2024-11-05T13:11:24.068" v="3686"/>
        <pc:sldMkLst>
          <pc:docMk/>
          <pc:sldMk cId="621466911" sldId="261"/>
        </pc:sldMkLst>
      </pc:sldChg>
      <pc:sldChg chg="addSp delSp modSp mod setBg">
        <pc:chgData name="Thomas Sellwood (2215661)" userId="S::2215661@student.uwtsd.ac.uk::393425f7-cde6-4820-9382-174f96906bf4" providerId="AD" clId="Web-{7AA8D00C-93E6-0A56-4533-AEDC7331E224}" dt="2024-11-05T13:13:47.494" v="3743"/>
        <pc:sldMkLst>
          <pc:docMk/>
          <pc:sldMk cId="2899557200" sldId="265"/>
        </pc:sldMkLst>
      </pc:sldChg>
      <pc:sldChg chg="modSp">
        <pc:chgData name="Thomas Sellwood (2215661)" userId="S::2215661@student.uwtsd.ac.uk::393425f7-cde6-4820-9382-174f96906bf4" providerId="AD" clId="Web-{7AA8D00C-93E6-0A56-4533-AEDC7331E224}" dt="2024-11-05T11:53:29.184" v="948" actId="20577"/>
        <pc:sldMkLst>
          <pc:docMk/>
          <pc:sldMk cId="201616078" sldId="266"/>
        </pc:sldMkLst>
      </pc:sldChg>
      <pc:sldChg chg="addSp delSp modSp mod ord setBg">
        <pc:chgData name="Thomas Sellwood (2215661)" userId="S::2215661@student.uwtsd.ac.uk::393425f7-cde6-4820-9382-174f96906bf4" providerId="AD" clId="Web-{7AA8D00C-93E6-0A56-4533-AEDC7331E224}" dt="2024-11-05T13:16:17.296" v="3748"/>
        <pc:sldMkLst>
          <pc:docMk/>
          <pc:sldMk cId="3783382268" sldId="268"/>
        </pc:sldMkLst>
      </pc:sldChg>
      <pc:sldChg chg="new">
        <pc:chgData name="Thomas Sellwood (2215661)" userId="S::2215661@student.uwtsd.ac.uk::393425f7-cde6-4820-9382-174f96906bf4" providerId="AD" clId="Web-{7AA8D00C-93E6-0A56-4533-AEDC7331E224}" dt="2024-11-05T11:51:56.400" v="887"/>
        <pc:sldMkLst>
          <pc:docMk/>
          <pc:sldMk cId="756518836" sldId="269"/>
        </pc:sldMkLst>
      </pc:sldChg>
      <pc:sldChg chg="addSp delSp modSp new mod setBg">
        <pc:chgData name="Thomas Sellwood (2215661)" userId="S::2215661@student.uwtsd.ac.uk::393425f7-cde6-4820-9382-174f96906bf4" providerId="AD" clId="Web-{7AA8D00C-93E6-0A56-4533-AEDC7331E224}" dt="2024-11-05T13:10:32.192" v="3678"/>
        <pc:sldMkLst>
          <pc:docMk/>
          <pc:sldMk cId="1852542767" sldId="269"/>
        </pc:sldMkLst>
      </pc:sldChg>
      <pc:sldChg chg="addSp delSp modSp mod setBg">
        <pc:chgData name="Thomas Sellwood (2215661)" userId="S::2215661@student.uwtsd.ac.uk::393425f7-cde6-4820-9382-174f96906bf4" providerId="AD" clId="Web-{7AA8D00C-93E6-0A56-4533-AEDC7331E224}" dt="2024-11-05T13:11:08.021" v="3683" actId="20577"/>
        <pc:sldMkLst>
          <pc:docMk/>
          <pc:sldMk cId="2094506314" sldId="270"/>
        </pc:sldMkLst>
      </pc:sldChg>
      <pc:sldChg chg="modSp new">
        <pc:chgData name="Thomas Sellwood (2215661)" userId="S::2215661@student.uwtsd.ac.uk::393425f7-cde6-4820-9382-174f96906bf4" providerId="AD" clId="Web-{7AA8D00C-93E6-0A56-4533-AEDC7331E224}" dt="2024-11-05T13:26:51.189" v="3794" actId="20577"/>
        <pc:sldMkLst>
          <pc:docMk/>
          <pc:sldMk cId="4281079915" sldId="271"/>
        </pc:sldMkLst>
      </pc:sldChg>
    </pc:docChg>
  </pc:docChgLst>
  <pc:docChgLst>
    <pc:chgData name="Jonathan Lesmond (2300728)" userId="S::2300728@student.uwtsd.ac.uk::7cd7d8e1-d207-4fff-a8da-6f51341ef2b5" providerId="AD" clId="Web-{F14CFE05-64EB-4485-8449-F4F092EB8982}"/>
    <pc:docChg chg="modSld">
      <pc:chgData name="Jonathan Lesmond (2300728)" userId="S::2300728@student.uwtsd.ac.uk::7cd7d8e1-d207-4fff-a8da-6f51341ef2b5" providerId="AD" clId="Web-{F14CFE05-64EB-4485-8449-F4F092EB8982}" dt="2024-11-05T11:19:40.591" v="2" actId="20577"/>
      <pc:docMkLst>
        <pc:docMk/>
      </pc:docMkLst>
      <pc:sldChg chg="modSp">
        <pc:chgData name="Jonathan Lesmond (2300728)" userId="S::2300728@student.uwtsd.ac.uk::7cd7d8e1-d207-4fff-a8da-6f51341ef2b5" providerId="AD" clId="Web-{F14CFE05-64EB-4485-8449-F4F092EB8982}" dt="2024-11-05T11:19:40.591" v="2" actId="20577"/>
        <pc:sldMkLst>
          <pc:docMk/>
          <pc:sldMk cId="4010142293" sldId="256"/>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896F329-6D02-4EF3-A723-CAA437F723F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8054FE6B-CF61-4759-A204-4383FC328730}">
      <dgm:prSet/>
      <dgm:spPr/>
      <dgm:t>
        <a:bodyPr/>
        <a:lstStyle/>
        <a:p>
          <a:r>
            <a:rPr lang="en-US"/>
            <a:t>The case study is a review of Methadone Hydrochloride oral liquid prescribing for the year 2023, measured against the socioeconomic and long-term health of the areas, compared within each health board in Wales. </a:t>
          </a:r>
        </a:p>
      </dgm:t>
    </dgm:pt>
    <dgm:pt modelId="{54ED56C0-86CD-496B-BC86-DE0BDA29DB5C}" type="parTrans" cxnId="{DD9CC15C-CC0C-405C-9681-84BC348836D4}">
      <dgm:prSet/>
      <dgm:spPr/>
      <dgm:t>
        <a:bodyPr/>
        <a:lstStyle/>
        <a:p>
          <a:endParaRPr lang="en-US"/>
        </a:p>
      </dgm:t>
    </dgm:pt>
    <dgm:pt modelId="{32369145-04AA-4AB0-9B10-6A63C1CB18EC}" type="sibTrans" cxnId="{DD9CC15C-CC0C-405C-9681-84BC348836D4}">
      <dgm:prSet/>
      <dgm:spPr/>
      <dgm:t>
        <a:bodyPr/>
        <a:lstStyle/>
        <a:p>
          <a:endParaRPr lang="en-US"/>
        </a:p>
      </dgm:t>
    </dgm:pt>
    <dgm:pt modelId="{7B5EDF7F-6179-495A-A825-629C4CF61E5F}">
      <dgm:prSet/>
      <dgm:spPr/>
      <dgm:t>
        <a:bodyPr/>
        <a:lstStyle/>
        <a:p>
          <a:r>
            <a:rPr lang="en-US"/>
            <a:t>The objective of the analysis is to compare the volumes of Methadone prescribing across Wales in comparison to long term health and socioeconomic status of the areas. </a:t>
          </a:r>
        </a:p>
      </dgm:t>
    </dgm:pt>
    <dgm:pt modelId="{E437F697-9706-4793-8E4F-47F55956CB18}" type="parTrans" cxnId="{A703EECE-0BA9-4D66-AE38-9EA16CEEC2D7}">
      <dgm:prSet/>
      <dgm:spPr/>
      <dgm:t>
        <a:bodyPr/>
        <a:lstStyle/>
        <a:p>
          <a:endParaRPr lang="en-US"/>
        </a:p>
      </dgm:t>
    </dgm:pt>
    <dgm:pt modelId="{E33BD945-58EF-492C-BD5B-440E7BAD7AD9}" type="sibTrans" cxnId="{A703EECE-0BA9-4D66-AE38-9EA16CEEC2D7}">
      <dgm:prSet/>
      <dgm:spPr/>
      <dgm:t>
        <a:bodyPr/>
        <a:lstStyle/>
        <a:p>
          <a:endParaRPr lang="en-US"/>
        </a:p>
      </dgm:t>
    </dgm:pt>
    <dgm:pt modelId="{B03C8D68-503E-4BFE-8284-595FE7D81B74}">
      <dgm:prSet/>
      <dgm:spPr/>
      <dgm:t>
        <a:bodyPr/>
        <a:lstStyle/>
        <a:p>
          <a:r>
            <a:rPr lang="en-US"/>
            <a:t>The key questions from this are do areas with higher long-term health have high Methadone prescribing and do areas with lower socioeconomic status have higher volume of Methadone prescribing.</a:t>
          </a:r>
          <a:r>
            <a:rPr lang="en-GB"/>
            <a:t> </a:t>
          </a:r>
          <a:endParaRPr lang="en-US"/>
        </a:p>
      </dgm:t>
    </dgm:pt>
    <dgm:pt modelId="{7B2FAF9E-EFC1-4C25-95DA-41D65A2AA692}" type="parTrans" cxnId="{34E9D05D-ADD9-486F-9790-C03070FB1AE6}">
      <dgm:prSet/>
      <dgm:spPr/>
      <dgm:t>
        <a:bodyPr/>
        <a:lstStyle/>
        <a:p>
          <a:endParaRPr lang="en-US"/>
        </a:p>
      </dgm:t>
    </dgm:pt>
    <dgm:pt modelId="{D4D13610-97E3-4269-BE4E-963CD8232151}" type="sibTrans" cxnId="{34E9D05D-ADD9-486F-9790-C03070FB1AE6}">
      <dgm:prSet/>
      <dgm:spPr/>
      <dgm:t>
        <a:bodyPr/>
        <a:lstStyle/>
        <a:p>
          <a:endParaRPr lang="en-US"/>
        </a:p>
      </dgm:t>
    </dgm:pt>
    <dgm:pt modelId="{A557317D-A541-4710-A10C-4998C11DA981}" type="pres">
      <dgm:prSet presAssocID="{B896F329-6D02-4EF3-A723-CAA437F723F7}" presName="Name0" presStyleCnt="0">
        <dgm:presLayoutVars>
          <dgm:dir/>
          <dgm:resizeHandles val="exact"/>
        </dgm:presLayoutVars>
      </dgm:prSet>
      <dgm:spPr/>
    </dgm:pt>
    <dgm:pt modelId="{F3757D3F-6616-4887-A28B-CFB287C0ACF4}" type="pres">
      <dgm:prSet presAssocID="{8054FE6B-CF61-4759-A204-4383FC328730}" presName="node" presStyleLbl="node1" presStyleIdx="0" presStyleCnt="3">
        <dgm:presLayoutVars>
          <dgm:bulletEnabled val="1"/>
        </dgm:presLayoutVars>
      </dgm:prSet>
      <dgm:spPr/>
    </dgm:pt>
    <dgm:pt modelId="{FC5E1E8C-1671-4F98-AF72-A9D65DC4B17C}" type="pres">
      <dgm:prSet presAssocID="{32369145-04AA-4AB0-9B10-6A63C1CB18EC}" presName="sibTrans" presStyleLbl="sibTrans2D1" presStyleIdx="0" presStyleCnt="2"/>
      <dgm:spPr/>
    </dgm:pt>
    <dgm:pt modelId="{7D8C2C1F-E023-477B-943C-52530EE7536D}" type="pres">
      <dgm:prSet presAssocID="{32369145-04AA-4AB0-9B10-6A63C1CB18EC}" presName="connectorText" presStyleLbl="sibTrans2D1" presStyleIdx="0" presStyleCnt="2"/>
      <dgm:spPr/>
    </dgm:pt>
    <dgm:pt modelId="{8FBE2C43-D251-40CC-9963-173ED7E0A9C3}" type="pres">
      <dgm:prSet presAssocID="{7B5EDF7F-6179-495A-A825-629C4CF61E5F}" presName="node" presStyleLbl="node1" presStyleIdx="1" presStyleCnt="3">
        <dgm:presLayoutVars>
          <dgm:bulletEnabled val="1"/>
        </dgm:presLayoutVars>
      </dgm:prSet>
      <dgm:spPr/>
    </dgm:pt>
    <dgm:pt modelId="{F1BE50F9-F182-46CF-9234-12C795131E93}" type="pres">
      <dgm:prSet presAssocID="{E33BD945-58EF-492C-BD5B-440E7BAD7AD9}" presName="sibTrans" presStyleLbl="sibTrans2D1" presStyleIdx="1" presStyleCnt="2"/>
      <dgm:spPr/>
    </dgm:pt>
    <dgm:pt modelId="{B5B506EA-9DFB-4EE8-A738-06D06F7F38C6}" type="pres">
      <dgm:prSet presAssocID="{E33BD945-58EF-492C-BD5B-440E7BAD7AD9}" presName="connectorText" presStyleLbl="sibTrans2D1" presStyleIdx="1" presStyleCnt="2"/>
      <dgm:spPr/>
    </dgm:pt>
    <dgm:pt modelId="{15DEE89C-D3AA-4CBE-BF06-626C4085E919}" type="pres">
      <dgm:prSet presAssocID="{B03C8D68-503E-4BFE-8284-595FE7D81B74}" presName="node" presStyleLbl="node1" presStyleIdx="2" presStyleCnt="3">
        <dgm:presLayoutVars>
          <dgm:bulletEnabled val="1"/>
        </dgm:presLayoutVars>
      </dgm:prSet>
      <dgm:spPr/>
    </dgm:pt>
  </dgm:ptLst>
  <dgm:cxnLst>
    <dgm:cxn modelId="{B1DFAD00-6406-45BD-8C5E-FD5DC838090E}" type="presOf" srcId="{8054FE6B-CF61-4759-A204-4383FC328730}" destId="{F3757D3F-6616-4887-A28B-CFB287C0ACF4}" srcOrd="0" destOrd="0" presId="urn:microsoft.com/office/officeart/2005/8/layout/process1"/>
    <dgm:cxn modelId="{29CB6524-A9F1-4BE6-9CEE-8EDEDF3F49A5}" type="presOf" srcId="{7B5EDF7F-6179-495A-A825-629C4CF61E5F}" destId="{8FBE2C43-D251-40CC-9963-173ED7E0A9C3}" srcOrd="0" destOrd="0" presId="urn:microsoft.com/office/officeart/2005/8/layout/process1"/>
    <dgm:cxn modelId="{D0FB2C27-F218-48A3-BA94-E3E94C9781B2}" type="presOf" srcId="{E33BD945-58EF-492C-BD5B-440E7BAD7AD9}" destId="{F1BE50F9-F182-46CF-9234-12C795131E93}" srcOrd="0" destOrd="0" presId="urn:microsoft.com/office/officeart/2005/8/layout/process1"/>
    <dgm:cxn modelId="{674E263D-524A-4F33-BD05-B23CF74C5B65}" type="presOf" srcId="{E33BD945-58EF-492C-BD5B-440E7BAD7AD9}" destId="{B5B506EA-9DFB-4EE8-A738-06D06F7F38C6}" srcOrd="1" destOrd="0" presId="urn:microsoft.com/office/officeart/2005/8/layout/process1"/>
    <dgm:cxn modelId="{CDF01E5C-D662-4C7D-A995-9E482BC5706F}" type="presOf" srcId="{B03C8D68-503E-4BFE-8284-595FE7D81B74}" destId="{15DEE89C-D3AA-4CBE-BF06-626C4085E919}" srcOrd="0" destOrd="0" presId="urn:microsoft.com/office/officeart/2005/8/layout/process1"/>
    <dgm:cxn modelId="{DD9CC15C-CC0C-405C-9681-84BC348836D4}" srcId="{B896F329-6D02-4EF3-A723-CAA437F723F7}" destId="{8054FE6B-CF61-4759-A204-4383FC328730}" srcOrd="0" destOrd="0" parTransId="{54ED56C0-86CD-496B-BC86-DE0BDA29DB5C}" sibTransId="{32369145-04AA-4AB0-9B10-6A63C1CB18EC}"/>
    <dgm:cxn modelId="{34E9D05D-ADD9-486F-9790-C03070FB1AE6}" srcId="{B896F329-6D02-4EF3-A723-CAA437F723F7}" destId="{B03C8D68-503E-4BFE-8284-595FE7D81B74}" srcOrd="2" destOrd="0" parTransId="{7B2FAF9E-EFC1-4C25-95DA-41D65A2AA692}" sibTransId="{D4D13610-97E3-4269-BE4E-963CD8232151}"/>
    <dgm:cxn modelId="{591F6D43-A191-4B4F-AECF-DC3ECB148B6B}" type="presOf" srcId="{32369145-04AA-4AB0-9B10-6A63C1CB18EC}" destId="{7D8C2C1F-E023-477B-943C-52530EE7536D}" srcOrd="1" destOrd="0" presId="urn:microsoft.com/office/officeart/2005/8/layout/process1"/>
    <dgm:cxn modelId="{A703EECE-0BA9-4D66-AE38-9EA16CEEC2D7}" srcId="{B896F329-6D02-4EF3-A723-CAA437F723F7}" destId="{7B5EDF7F-6179-495A-A825-629C4CF61E5F}" srcOrd="1" destOrd="0" parTransId="{E437F697-9706-4793-8E4F-47F55956CB18}" sibTransId="{E33BD945-58EF-492C-BD5B-440E7BAD7AD9}"/>
    <dgm:cxn modelId="{12B5E0E9-9983-45BE-AA57-1786B8A65723}" type="presOf" srcId="{B896F329-6D02-4EF3-A723-CAA437F723F7}" destId="{A557317D-A541-4710-A10C-4998C11DA981}" srcOrd="0" destOrd="0" presId="urn:microsoft.com/office/officeart/2005/8/layout/process1"/>
    <dgm:cxn modelId="{CA3DD5F1-65B7-4878-B4CD-8CC1E1572BBF}" type="presOf" srcId="{32369145-04AA-4AB0-9B10-6A63C1CB18EC}" destId="{FC5E1E8C-1671-4F98-AF72-A9D65DC4B17C}" srcOrd="0" destOrd="0" presId="urn:microsoft.com/office/officeart/2005/8/layout/process1"/>
    <dgm:cxn modelId="{41B432F6-9C8A-45FF-9915-635AFE3123B8}" type="presParOf" srcId="{A557317D-A541-4710-A10C-4998C11DA981}" destId="{F3757D3F-6616-4887-A28B-CFB287C0ACF4}" srcOrd="0" destOrd="0" presId="urn:microsoft.com/office/officeart/2005/8/layout/process1"/>
    <dgm:cxn modelId="{03D904D1-E4D6-44E4-9674-026D346D3A30}" type="presParOf" srcId="{A557317D-A541-4710-A10C-4998C11DA981}" destId="{FC5E1E8C-1671-4F98-AF72-A9D65DC4B17C}" srcOrd="1" destOrd="0" presId="urn:microsoft.com/office/officeart/2005/8/layout/process1"/>
    <dgm:cxn modelId="{8A4BC60B-C9C4-4B90-8F6C-D039A7EFE584}" type="presParOf" srcId="{FC5E1E8C-1671-4F98-AF72-A9D65DC4B17C}" destId="{7D8C2C1F-E023-477B-943C-52530EE7536D}" srcOrd="0" destOrd="0" presId="urn:microsoft.com/office/officeart/2005/8/layout/process1"/>
    <dgm:cxn modelId="{90FB2F77-81BD-4504-A2DB-B1E4B2089A9E}" type="presParOf" srcId="{A557317D-A541-4710-A10C-4998C11DA981}" destId="{8FBE2C43-D251-40CC-9963-173ED7E0A9C3}" srcOrd="2" destOrd="0" presId="urn:microsoft.com/office/officeart/2005/8/layout/process1"/>
    <dgm:cxn modelId="{A67A572D-A53F-44CE-890A-467882808741}" type="presParOf" srcId="{A557317D-A541-4710-A10C-4998C11DA981}" destId="{F1BE50F9-F182-46CF-9234-12C795131E93}" srcOrd="3" destOrd="0" presId="urn:microsoft.com/office/officeart/2005/8/layout/process1"/>
    <dgm:cxn modelId="{1494FCBB-4589-49D8-8608-AA206B205802}" type="presParOf" srcId="{F1BE50F9-F182-46CF-9234-12C795131E93}" destId="{B5B506EA-9DFB-4EE8-A738-06D06F7F38C6}" srcOrd="0" destOrd="0" presId="urn:microsoft.com/office/officeart/2005/8/layout/process1"/>
    <dgm:cxn modelId="{03378BC8-4791-41BB-B3B9-13F9D353A4B9}" type="presParOf" srcId="{A557317D-A541-4710-A10C-4998C11DA981}" destId="{15DEE89C-D3AA-4CBE-BF06-626C4085E91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3D2DC7-985D-4DC5-BDD5-20674500163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2268A96-77C9-4344-94AE-2006651E9543}">
      <dgm:prSet/>
      <dgm:spPr/>
      <dgm:t>
        <a:bodyPr/>
        <a:lstStyle/>
        <a:p>
          <a:r>
            <a:rPr lang="en-US"/>
            <a:t>Once the case study topic was agreed then our intial steps in the data acqusition are detailed below.</a:t>
          </a:r>
        </a:p>
      </dgm:t>
    </dgm:pt>
    <dgm:pt modelId="{E8A3E75B-BC96-4E83-97EE-E5700D61F60C}" type="parTrans" cxnId="{8A805DEB-8C78-43AF-85E4-C8F9F5B3056C}">
      <dgm:prSet/>
      <dgm:spPr/>
      <dgm:t>
        <a:bodyPr/>
        <a:lstStyle/>
        <a:p>
          <a:endParaRPr lang="en-US"/>
        </a:p>
      </dgm:t>
    </dgm:pt>
    <dgm:pt modelId="{65C39679-C8B0-49B0-895D-039DB6FAD5C5}" type="sibTrans" cxnId="{8A805DEB-8C78-43AF-85E4-C8F9F5B3056C}">
      <dgm:prSet/>
      <dgm:spPr/>
      <dgm:t>
        <a:bodyPr/>
        <a:lstStyle/>
        <a:p>
          <a:endParaRPr lang="en-US"/>
        </a:p>
      </dgm:t>
    </dgm:pt>
    <dgm:pt modelId="{E5056CE3-D051-4177-9407-0311950D8FA3}">
      <dgm:prSet/>
      <dgm:spPr/>
      <dgm:t>
        <a:bodyPr/>
        <a:lstStyle/>
        <a:p>
          <a:r>
            <a:rPr lang="en-US"/>
            <a:t>First step was to create a central repository to store the data, for our team we utilized Microsoft Teams to store all the data.</a:t>
          </a:r>
        </a:p>
      </dgm:t>
    </dgm:pt>
    <dgm:pt modelId="{9C727D59-B8A8-427D-AA6D-919773BBFD76}" type="parTrans" cxnId="{9C1F1944-3276-4E7E-9ACF-99401BA6E99D}">
      <dgm:prSet/>
      <dgm:spPr/>
      <dgm:t>
        <a:bodyPr/>
        <a:lstStyle/>
        <a:p>
          <a:endParaRPr lang="en-US"/>
        </a:p>
      </dgm:t>
    </dgm:pt>
    <dgm:pt modelId="{ACE1BDEB-CF81-47EA-8670-CC4C05A9E426}" type="sibTrans" cxnId="{9C1F1944-3276-4E7E-9ACF-99401BA6E99D}">
      <dgm:prSet/>
      <dgm:spPr/>
      <dgm:t>
        <a:bodyPr/>
        <a:lstStyle/>
        <a:p>
          <a:endParaRPr lang="en-US"/>
        </a:p>
      </dgm:t>
    </dgm:pt>
    <dgm:pt modelId="{788AB68C-83AF-4132-884E-46E89C389887}">
      <dgm:prSet/>
      <dgm:spPr/>
      <dgm:t>
        <a:bodyPr/>
        <a:lstStyle/>
        <a:p>
          <a:r>
            <a:rPr lang="en-US"/>
            <a:t>Next step was to identify the types of data pertinent to our case study e.g. geographic, health, socioeconomic.</a:t>
          </a:r>
        </a:p>
      </dgm:t>
    </dgm:pt>
    <dgm:pt modelId="{19A22ED9-F02B-415F-BA68-7FF6B3EE04CF}" type="parTrans" cxnId="{7464D4D2-9ECD-40B4-BE49-6FAA889A9660}">
      <dgm:prSet/>
      <dgm:spPr/>
      <dgm:t>
        <a:bodyPr/>
        <a:lstStyle/>
        <a:p>
          <a:endParaRPr lang="en-US"/>
        </a:p>
      </dgm:t>
    </dgm:pt>
    <dgm:pt modelId="{C71D60F9-40CF-408F-8069-8F4BD19116C5}" type="sibTrans" cxnId="{7464D4D2-9ECD-40B4-BE49-6FAA889A9660}">
      <dgm:prSet/>
      <dgm:spPr/>
      <dgm:t>
        <a:bodyPr/>
        <a:lstStyle/>
        <a:p>
          <a:endParaRPr lang="en-US"/>
        </a:p>
      </dgm:t>
    </dgm:pt>
    <dgm:pt modelId="{671F4BC4-4E7E-4BCD-9690-4630EF6BA155}">
      <dgm:prSet/>
      <dgm:spPr/>
      <dgm:t>
        <a:bodyPr/>
        <a:lstStyle/>
        <a:p>
          <a:r>
            <a:rPr lang="en-US"/>
            <a:t>Once the types of data were identified as required, we set out to obtain the data.</a:t>
          </a:r>
        </a:p>
      </dgm:t>
    </dgm:pt>
    <dgm:pt modelId="{CE45C105-42D2-4C4D-92D1-9A3A3845D568}" type="parTrans" cxnId="{B16C18ED-3E99-466B-8D09-8D06FBC4BC79}">
      <dgm:prSet/>
      <dgm:spPr/>
      <dgm:t>
        <a:bodyPr/>
        <a:lstStyle/>
        <a:p>
          <a:endParaRPr lang="en-US"/>
        </a:p>
      </dgm:t>
    </dgm:pt>
    <dgm:pt modelId="{115CA58F-D6D7-478B-B8F9-D08D9638022D}" type="sibTrans" cxnId="{B16C18ED-3E99-466B-8D09-8D06FBC4BC79}">
      <dgm:prSet/>
      <dgm:spPr/>
      <dgm:t>
        <a:bodyPr/>
        <a:lstStyle/>
        <a:p>
          <a:endParaRPr lang="en-US"/>
        </a:p>
      </dgm:t>
    </dgm:pt>
    <dgm:pt modelId="{683F3EA4-71D2-4BAC-8AE5-46BB7FAAF29C}">
      <dgm:prSet/>
      <dgm:spPr/>
      <dgm:t>
        <a:bodyPr/>
        <a:lstStyle/>
        <a:p>
          <a:r>
            <a:rPr lang="en-US"/>
            <a:t>Utilized Uk Dataservices, NWSSP for prescribing data and health maps Wales to obtain GP data this gave us a diverse range of sources on which to obtain data.</a:t>
          </a:r>
        </a:p>
      </dgm:t>
    </dgm:pt>
    <dgm:pt modelId="{9B238342-3593-4EFB-9892-A698B8434CDE}" type="parTrans" cxnId="{4284E5A0-DC25-4138-8BD0-136FF218F8BB}">
      <dgm:prSet/>
      <dgm:spPr/>
      <dgm:t>
        <a:bodyPr/>
        <a:lstStyle/>
        <a:p>
          <a:endParaRPr lang="en-US"/>
        </a:p>
      </dgm:t>
    </dgm:pt>
    <dgm:pt modelId="{4555731D-3ABC-4982-A332-2CF4F79CDA4A}" type="sibTrans" cxnId="{4284E5A0-DC25-4138-8BD0-136FF218F8BB}">
      <dgm:prSet/>
      <dgm:spPr/>
      <dgm:t>
        <a:bodyPr/>
        <a:lstStyle/>
        <a:p>
          <a:endParaRPr lang="en-US"/>
        </a:p>
      </dgm:t>
    </dgm:pt>
    <dgm:pt modelId="{59FF0EBF-51F1-434C-9AA6-4583AFE267CC}">
      <dgm:prSet/>
      <dgm:spPr/>
      <dgm:t>
        <a:bodyPr/>
        <a:lstStyle/>
        <a:p>
          <a:r>
            <a:rPr lang="en-US"/>
            <a:t>Ensured data had a appropriate geogrpahical references so that we can appropritaely link and utlize the data within the GIS environement (MapInfo). Demonstrate your understanding of data acquisition </a:t>
          </a:r>
        </a:p>
      </dgm:t>
    </dgm:pt>
    <dgm:pt modelId="{317F3560-AA8C-400B-A7C3-C547DF9A547C}" type="parTrans" cxnId="{13ED216E-1696-44DD-A7F4-F0BBB67A2F7E}">
      <dgm:prSet/>
      <dgm:spPr/>
      <dgm:t>
        <a:bodyPr/>
        <a:lstStyle/>
        <a:p>
          <a:endParaRPr lang="en-US"/>
        </a:p>
      </dgm:t>
    </dgm:pt>
    <dgm:pt modelId="{A9216397-5DA6-471F-917C-B94EE261653D}" type="sibTrans" cxnId="{13ED216E-1696-44DD-A7F4-F0BBB67A2F7E}">
      <dgm:prSet/>
      <dgm:spPr/>
      <dgm:t>
        <a:bodyPr/>
        <a:lstStyle/>
        <a:p>
          <a:endParaRPr lang="en-US"/>
        </a:p>
      </dgm:t>
    </dgm:pt>
    <dgm:pt modelId="{B58E02BF-60D5-4859-BF0D-BC51EFB6A24E}" type="pres">
      <dgm:prSet presAssocID="{4E3D2DC7-985D-4DC5-BDD5-20674500163A}" presName="diagram" presStyleCnt="0">
        <dgm:presLayoutVars>
          <dgm:dir/>
          <dgm:resizeHandles val="exact"/>
        </dgm:presLayoutVars>
      </dgm:prSet>
      <dgm:spPr/>
    </dgm:pt>
    <dgm:pt modelId="{65989337-5199-4AD3-8513-C1700AA3F3FE}" type="pres">
      <dgm:prSet presAssocID="{72268A96-77C9-4344-94AE-2006651E9543}" presName="node" presStyleLbl="node1" presStyleIdx="0" presStyleCnt="6">
        <dgm:presLayoutVars>
          <dgm:bulletEnabled val="1"/>
        </dgm:presLayoutVars>
      </dgm:prSet>
      <dgm:spPr/>
    </dgm:pt>
    <dgm:pt modelId="{0312B09A-8B55-410D-BF42-EC6B060E1074}" type="pres">
      <dgm:prSet presAssocID="{65C39679-C8B0-49B0-895D-039DB6FAD5C5}" presName="sibTrans" presStyleCnt="0"/>
      <dgm:spPr/>
    </dgm:pt>
    <dgm:pt modelId="{0737B0CB-76A3-4915-AF2B-88A1A8D91541}" type="pres">
      <dgm:prSet presAssocID="{E5056CE3-D051-4177-9407-0311950D8FA3}" presName="node" presStyleLbl="node1" presStyleIdx="1" presStyleCnt="6">
        <dgm:presLayoutVars>
          <dgm:bulletEnabled val="1"/>
        </dgm:presLayoutVars>
      </dgm:prSet>
      <dgm:spPr/>
    </dgm:pt>
    <dgm:pt modelId="{0C84D210-06D2-4159-8293-79B90D16F0C1}" type="pres">
      <dgm:prSet presAssocID="{ACE1BDEB-CF81-47EA-8670-CC4C05A9E426}" presName="sibTrans" presStyleCnt="0"/>
      <dgm:spPr/>
    </dgm:pt>
    <dgm:pt modelId="{253D35EF-BEE9-4DEA-893F-D12CAF84AD66}" type="pres">
      <dgm:prSet presAssocID="{788AB68C-83AF-4132-884E-46E89C389887}" presName="node" presStyleLbl="node1" presStyleIdx="2" presStyleCnt="6">
        <dgm:presLayoutVars>
          <dgm:bulletEnabled val="1"/>
        </dgm:presLayoutVars>
      </dgm:prSet>
      <dgm:spPr/>
    </dgm:pt>
    <dgm:pt modelId="{518B2525-90D1-459C-9A56-8EFE71A6E0F4}" type="pres">
      <dgm:prSet presAssocID="{C71D60F9-40CF-408F-8069-8F4BD19116C5}" presName="sibTrans" presStyleCnt="0"/>
      <dgm:spPr/>
    </dgm:pt>
    <dgm:pt modelId="{277E05EA-9083-4E28-A499-98760E787FC8}" type="pres">
      <dgm:prSet presAssocID="{671F4BC4-4E7E-4BCD-9690-4630EF6BA155}" presName="node" presStyleLbl="node1" presStyleIdx="3" presStyleCnt="6">
        <dgm:presLayoutVars>
          <dgm:bulletEnabled val="1"/>
        </dgm:presLayoutVars>
      </dgm:prSet>
      <dgm:spPr/>
    </dgm:pt>
    <dgm:pt modelId="{D62FC73C-ADFB-4D78-9699-2296CBDAD084}" type="pres">
      <dgm:prSet presAssocID="{115CA58F-D6D7-478B-B8F9-D08D9638022D}" presName="sibTrans" presStyleCnt="0"/>
      <dgm:spPr/>
    </dgm:pt>
    <dgm:pt modelId="{0BEE34E3-BB1F-41BF-93E9-8FC26D26AE58}" type="pres">
      <dgm:prSet presAssocID="{683F3EA4-71D2-4BAC-8AE5-46BB7FAAF29C}" presName="node" presStyleLbl="node1" presStyleIdx="4" presStyleCnt="6">
        <dgm:presLayoutVars>
          <dgm:bulletEnabled val="1"/>
        </dgm:presLayoutVars>
      </dgm:prSet>
      <dgm:spPr/>
    </dgm:pt>
    <dgm:pt modelId="{E18E4B03-28A8-4BB3-B70C-18335B55A0D8}" type="pres">
      <dgm:prSet presAssocID="{4555731D-3ABC-4982-A332-2CF4F79CDA4A}" presName="sibTrans" presStyleCnt="0"/>
      <dgm:spPr/>
    </dgm:pt>
    <dgm:pt modelId="{E8472037-B65E-462F-AF5D-643EFB2CE0AB}" type="pres">
      <dgm:prSet presAssocID="{59FF0EBF-51F1-434C-9AA6-4583AFE267CC}" presName="node" presStyleLbl="node1" presStyleIdx="5" presStyleCnt="6">
        <dgm:presLayoutVars>
          <dgm:bulletEnabled val="1"/>
        </dgm:presLayoutVars>
      </dgm:prSet>
      <dgm:spPr/>
    </dgm:pt>
  </dgm:ptLst>
  <dgm:cxnLst>
    <dgm:cxn modelId="{F508D002-942C-41F9-8257-92C7F56145AD}" type="presOf" srcId="{788AB68C-83AF-4132-884E-46E89C389887}" destId="{253D35EF-BEE9-4DEA-893F-D12CAF84AD66}" srcOrd="0" destOrd="0" presId="urn:microsoft.com/office/officeart/2005/8/layout/default"/>
    <dgm:cxn modelId="{7296FC2A-C6E0-47A6-8F81-1ACC71AD4BCF}" type="presOf" srcId="{683F3EA4-71D2-4BAC-8AE5-46BB7FAAF29C}" destId="{0BEE34E3-BB1F-41BF-93E9-8FC26D26AE58}" srcOrd="0" destOrd="0" presId="urn:microsoft.com/office/officeart/2005/8/layout/default"/>
    <dgm:cxn modelId="{9C1F1944-3276-4E7E-9ACF-99401BA6E99D}" srcId="{4E3D2DC7-985D-4DC5-BDD5-20674500163A}" destId="{E5056CE3-D051-4177-9407-0311950D8FA3}" srcOrd="1" destOrd="0" parTransId="{9C727D59-B8A8-427D-AA6D-919773BBFD76}" sibTransId="{ACE1BDEB-CF81-47EA-8670-CC4C05A9E426}"/>
    <dgm:cxn modelId="{13ED216E-1696-44DD-A7F4-F0BBB67A2F7E}" srcId="{4E3D2DC7-985D-4DC5-BDD5-20674500163A}" destId="{59FF0EBF-51F1-434C-9AA6-4583AFE267CC}" srcOrd="5" destOrd="0" parTransId="{317F3560-AA8C-400B-A7C3-C547DF9A547C}" sibTransId="{A9216397-5DA6-471F-917C-B94EE261653D}"/>
    <dgm:cxn modelId="{42E8E059-168F-4E65-BD51-1B45AF632E52}" type="presOf" srcId="{671F4BC4-4E7E-4BCD-9690-4630EF6BA155}" destId="{277E05EA-9083-4E28-A499-98760E787FC8}" srcOrd="0" destOrd="0" presId="urn:microsoft.com/office/officeart/2005/8/layout/default"/>
    <dgm:cxn modelId="{4284E5A0-DC25-4138-8BD0-136FF218F8BB}" srcId="{4E3D2DC7-985D-4DC5-BDD5-20674500163A}" destId="{683F3EA4-71D2-4BAC-8AE5-46BB7FAAF29C}" srcOrd="4" destOrd="0" parTransId="{9B238342-3593-4EFB-9892-A698B8434CDE}" sibTransId="{4555731D-3ABC-4982-A332-2CF4F79CDA4A}"/>
    <dgm:cxn modelId="{C3A3A5B1-CA30-4E8C-9FF6-EC265A5B4BF6}" type="presOf" srcId="{59FF0EBF-51F1-434C-9AA6-4583AFE267CC}" destId="{E8472037-B65E-462F-AF5D-643EFB2CE0AB}" srcOrd="0" destOrd="0" presId="urn:microsoft.com/office/officeart/2005/8/layout/default"/>
    <dgm:cxn modelId="{41823DB4-E2CD-476B-9404-5A5DA61DFCEB}" type="presOf" srcId="{72268A96-77C9-4344-94AE-2006651E9543}" destId="{65989337-5199-4AD3-8513-C1700AA3F3FE}" srcOrd="0" destOrd="0" presId="urn:microsoft.com/office/officeart/2005/8/layout/default"/>
    <dgm:cxn modelId="{1B0DE2BD-CE54-4C4A-B56D-B69CB4AAC398}" type="presOf" srcId="{4E3D2DC7-985D-4DC5-BDD5-20674500163A}" destId="{B58E02BF-60D5-4859-BF0D-BC51EFB6A24E}" srcOrd="0" destOrd="0" presId="urn:microsoft.com/office/officeart/2005/8/layout/default"/>
    <dgm:cxn modelId="{7464D4D2-9ECD-40B4-BE49-6FAA889A9660}" srcId="{4E3D2DC7-985D-4DC5-BDD5-20674500163A}" destId="{788AB68C-83AF-4132-884E-46E89C389887}" srcOrd="2" destOrd="0" parTransId="{19A22ED9-F02B-415F-BA68-7FF6B3EE04CF}" sibTransId="{C71D60F9-40CF-408F-8069-8F4BD19116C5}"/>
    <dgm:cxn modelId="{8A805DEB-8C78-43AF-85E4-C8F9F5B3056C}" srcId="{4E3D2DC7-985D-4DC5-BDD5-20674500163A}" destId="{72268A96-77C9-4344-94AE-2006651E9543}" srcOrd="0" destOrd="0" parTransId="{E8A3E75B-BC96-4E83-97EE-E5700D61F60C}" sibTransId="{65C39679-C8B0-49B0-895D-039DB6FAD5C5}"/>
    <dgm:cxn modelId="{B16C18ED-3E99-466B-8D09-8D06FBC4BC79}" srcId="{4E3D2DC7-985D-4DC5-BDD5-20674500163A}" destId="{671F4BC4-4E7E-4BCD-9690-4630EF6BA155}" srcOrd="3" destOrd="0" parTransId="{CE45C105-42D2-4C4D-92D1-9A3A3845D568}" sibTransId="{115CA58F-D6D7-478B-B8F9-D08D9638022D}"/>
    <dgm:cxn modelId="{69E305FA-9895-41E7-8E58-1B6A685F62D2}" type="presOf" srcId="{E5056CE3-D051-4177-9407-0311950D8FA3}" destId="{0737B0CB-76A3-4915-AF2B-88A1A8D91541}" srcOrd="0" destOrd="0" presId="urn:microsoft.com/office/officeart/2005/8/layout/default"/>
    <dgm:cxn modelId="{A1E6F7ED-5598-46AF-AF23-78BF30791844}" type="presParOf" srcId="{B58E02BF-60D5-4859-BF0D-BC51EFB6A24E}" destId="{65989337-5199-4AD3-8513-C1700AA3F3FE}" srcOrd="0" destOrd="0" presId="urn:microsoft.com/office/officeart/2005/8/layout/default"/>
    <dgm:cxn modelId="{5326ED0B-2974-474B-93E2-E9D0D07EDB47}" type="presParOf" srcId="{B58E02BF-60D5-4859-BF0D-BC51EFB6A24E}" destId="{0312B09A-8B55-410D-BF42-EC6B060E1074}" srcOrd="1" destOrd="0" presId="urn:microsoft.com/office/officeart/2005/8/layout/default"/>
    <dgm:cxn modelId="{E1919B9F-8B87-47A8-BC1D-622180A171A2}" type="presParOf" srcId="{B58E02BF-60D5-4859-BF0D-BC51EFB6A24E}" destId="{0737B0CB-76A3-4915-AF2B-88A1A8D91541}" srcOrd="2" destOrd="0" presId="urn:microsoft.com/office/officeart/2005/8/layout/default"/>
    <dgm:cxn modelId="{3E0767C5-0EEC-48BB-B9A8-188B35ED7FBA}" type="presParOf" srcId="{B58E02BF-60D5-4859-BF0D-BC51EFB6A24E}" destId="{0C84D210-06D2-4159-8293-79B90D16F0C1}" srcOrd="3" destOrd="0" presId="urn:microsoft.com/office/officeart/2005/8/layout/default"/>
    <dgm:cxn modelId="{5B16EF69-2F20-465E-9AF6-292D393505AF}" type="presParOf" srcId="{B58E02BF-60D5-4859-BF0D-BC51EFB6A24E}" destId="{253D35EF-BEE9-4DEA-893F-D12CAF84AD66}" srcOrd="4" destOrd="0" presId="urn:microsoft.com/office/officeart/2005/8/layout/default"/>
    <dgm:cxn modelId="{C57F6F84-EB94-42EA-A0DC-19625DF10164}" type="presParOf" srcId="{B58E02BF-60D5-4859-BF0D-BC51EFB6A24E}" destId="{518B2525-90D1-459C-9A56-8EFE71A6E0F4}" srcOrd="5" destOrd="0" presId="urn:microsoft.com/office/officeart/2005/8/layout/default"/>
    <dgm:cxn modelId="{29073183-69ED-41DE-A10D-D020C6B9C70B}" type="presParOf" srcId="{B58E02BF-60D5-4859-BF0D-BC51EFB6A24E}" destId="{277E05EA-9083-4E28-A499-98760E787FC8}" srcOrd="6" destOrd="0" presId="urn:microsoft.com/office/officeart/2005/8/layout/default"/>
    <dgm:cxn modelId="{AAF72397-244A-4478-8B30-2A3CFCE87676}" type="presParOf" srcId="{B58E02BF-60D5-4859-BF0D-BC51EFB6A24E}" destId="{D62FC73C-ADFB-4D78-9699-2296CBDAD084}" srcOrd="7" destOrd="0" presId="urn:microsoft.com/office/officeart/2005/8/layout/default"/>
    <dgm:cxn modelId="{339BFE28-A70B-41A8-8DCD-89CE9EA45874}" type="presParOf" srcId="{B58E02BF-60D5-4859-BF0D-BC51EFB6A24E}" destId="{0BEE34E3-BB1F-41BF-93E9-8FC26D26AE58}" srcOrd="8" destOrd="0" presId="urn:microsoft.com/office/officeart/2005/8/layout/default"/>
    <dgm:cxn modelId="{43D4B67C-E291-4833-8616-C11AFEFC23A9}" type="presParOf" srcId="{B58E02BF-60D5-4859-BF0D-BC51EFB6A24E}" destId="{E18E4B03-28A8-4BB3-B70C-18335B55A0D8}" srcOrd="9" destOrd="0" presId="urn:microsoft.com/office/officeart/2005/8/layout/default"/>
    <dgm:cxn modelId="{0696F356-A36B-4D28-86A2-35A35746E607}" type="presParOf" srcId="{B58E02BF-60D5-4859-BF0D-BC51EFB6A24E}" destId="{E8472037-B65E-462F-AF5D-643EFB2CE0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543F2A-C2C5-402E-8098-E8FEA6A449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294B2E-DAE1-43AF-A31A-1975CB662029}">
      <dgm:prSet/>
      <dgm:spPr/>
      <dgm:t>
        <a:bodyPr/>
        <a:lstStyle/>
        <a:p>
          <a:r>
            <a:rPr lang="en-US"/>
            <a:t>Spatial Data: Geographic data such as maps, shapefiles, or raster data (e.g., satellite images, aerial photography).</a:t>
          </a:r>
        </a:p>
      </dgm:t>
    </dgm:pt>
    <dgm:pt modelId="{9C194F7A-293D-43F3-928F-845234111497}" type="parTrans" cxnId="{314A8E2A-C847-4A8B-B1E5-52F805D0B47C}">
      <dgm:prSet/>
      <dgm:spPr/>
      <dgm:t>
        <a:bodyPr/>
        <a:lstStyle/>
        <a:p>
          <a:endParaRPr lang="en-US"/>
        </a:p>
      </dgm:t>
    </dgm:pt>
    <dgm:pt modelId="{703863A4-FE79-49CC-9C13-8CC0F01E248B}" type="sibTrans" cxnId="{314A8E2A-C847-4A8B-B1E5-52F805D0B47C}">
      <dgm:prSet/>
      <dgm:spPr/>
      <dgm:t>
        <a:bodyPr/>
        <a:lstStyle/>
        <a:p>
          <a:endParaRPr lang="en-US"/>
        </a:p>
      </dgm:t>
    </dgm:pt>
    <dgm:pt modelId="{C3348758-F26D-4FAA-81D7-FBAFFC424DAD}">
      <dgm:prSet/>
      <dgm:spPr/>
      <dgm:t>
        <a:bodyPr/>
        <a:lstStyle/>
        <a:p>
          <a:r>
            <a:rPr lang="en-US"/>
            <a:t>Non-Spatial Data: Databases, spreadsheets, or data from sources like APIs that contain information related to the spatial entities but don’t have inherent spatial characteristics.</a:t>
          </a:r>
        </a:p>
      </dgm:t>
    </dgm:pt>
    <dgm:pt modelId="{E246016E-394C-45CF-82E2-96589E07856A}" type="parTrans" cxnId="{0FC21E93-A05F-405B-8003-589CC5B16144}">
      <dgm:prSet/>
      <dgm:spPr/>
      <dgm:t>
        <a:bodyPr/>
        <a:lstStyle/>
        <a:p>
          <a:endParaRPr lang="en-US"/>
        </a:p>
      </dgm:t>
    </dgm:pt>
    <dgm:pt modelId="{FFBBDC93-9869-42D7-A8EE-FBD0CB2D71F1}" type="sibTrans" cxnId="{0FC21E93-A05F-405B-8003-589CC5B16144}">
      <dgm:prSet/>
      <dgm:spPr/>
      <dgm:t>
        <a:bodyPr/>
        <a:lstStyle/>
        <a:p>
          <a:endParaRPr lang="en-US"/>
        </a:p>
      </dgm:t>
    </dgm:pt>
    <dgm:pt modelId="{44CE6311-96A4-4EDC-B2C9-CC91AF8EC5DA}">
      <dgm:prSet/>
      <dgm:spPr/>
      <dgm:t>
        <a:bodyPr/>
        <a:lstStyle/>
        <a:p>
          <a:r>
            <a:rPr lang="en-US"/>
            <a:t>External Data Sources: These can include web services, APIs, or real-time feeds (e.g., weather data, demographic information) that need to be integrated for dynamic updates.</a:t>
          </a:r>
        </a:p>
      </dgm:t>
    </dgm:pt>
    <dgm:pt modelId="{F81E3F17-58FD-4D13-9AE9-3F80BD19524A}" type="parTrans" cxnId="{D1E5934D-BC11-4EF5-AD57-902AE38F1432}">
      <dgm:prSet/>
      <dgm:spPr/>
      <dgm:t>
        <a:bodyPr/>
        <a:lstStyle/>
        <a:p>
          <a:endParaRPr lang="en-US"/>
        </a:p>
      </dgm:t>
    </dgm:pt>
    <dgm:pt modelId="{1EC235BA-F62D-422F-B249-0769A332A476}" type="sibTrans" cxnId="{D1E5934D-BC11-4EF5-AD57-902AE38F1432}">
      <dgm:prSet/>
      <dgm:spPr/>
      <dgm:t>
        <a:bodyPr/>
        <a:lstStyle/>
        <a:p>
          <a:endParaRPr lang="en-US"/>
        </a:p>
      </dgm:t>
    </dgm:pt>
    <dgm:pt modelId="{05950919-3D7D-4961-9419-78A63092B3A1}" type="pres">
      <dgm:prSet presAssocID="{D1543F2A-C2C5-402E-8098-E8FEA6A449A4}" presName="root" presStyleCnt="0">
        <dgm:presLayoutVars>
          <dgm:dir/>
          <dgm:resizeHandles val="exact"/>
        </dgm:presLayoutVars>
      </dgm:prSet>
      <dgm:spPr/>
    </dgm:pt>
    <dgm:pt modelId="{56B3DF8A-CBBE-41B2-AE47-E8C168450253}" type="pres">
      <dgm:prSet presAssocID="{CA294B2E-DAE1-43AF-A31A-1975CB662029}" presName="compNode" presStyleCnt="0"/>
      <dgm:spPr/>
    </dgm:pt>
    <dgm:pt modelId="{336F6EB3-63AA-4AAF-B8FF-849729C7AFA0}" type="pres">
      <dgm:prSet presAssocID="{CA294B2E-DAE1-43AF-A31A-1975CB662029}" presName="bgRect" presStyleLbl="bgShp" presStyleIdx="0" presStyleCnt="3"/>
      <dgm:spPr/>
    </dgm:pt>
    <dgm:pt modelId="{A77B6AAB-8E23-4DB3-8226-18449AAB9731}" type="pres">
      <dgm:prSet presAssocID="{CA294B2E-DAE1-43AF-A31A-1975CB6620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a:ext>
      </dgm:extLst>
    </dgm:pt>
    <dgm:pt modelId="{BA0A1625-5231-4CC9-8E5B-470E6165C88E}" type="pres">
      <dgm:prSet presAssocID="{CA294B2E-DAE1-43AF-A31A-1975CB662029}" presName="spaceRect" presStyleCnt="0"/>
      <dgm:spPr/>
    </dgm:pt>
    <dgm:pt modelId="{AE45A116-CA6F-4095-87C6-08FDB91B5363}" type="pres">
      <dgm:prSet presAssocID="{CA294B2E-DAE1-43AF-A31A-1975CB662029}" presName="parTx" presStyleLbl="revTx" presStyleIdx="0" presStyleCnt="3">
        <dgm:presLayoutVars>
          <dgm:chMax val="0"/>
          <dgm:chPref val="0"/>
        </dgm:presLayoutVars>
      </dgm:prSet>
      <dgm:spPr/>
    </dgm:pt>
    <dgm:pt modelId="{AC6A71C1-A9E0-4DBC-97A3-7E52BF1EE7C0}" type="pres">
      <dgm:prSet presAssocID="{703863A4-FE79-49CC-9C13-8CC0F01E248B}" presName="sibTrans" presStyleCnt="0"/>
      <dgm:spPr/>
    </dgm:pt>
    <dgm:pt modelId="{2D6EA7B4-0E33-4B9F-959B-D439B835694B}" type="pres">
      <dgm:prSet presAssocID="{C3348758-F26D-4FAA-81D7-FBAFFC424DAD}" presName="compNode" presStyleCnt="0"/>
      <dgm:spPr/>
    </dgm:pt>
    <dgm:pt modelId="{000F1A50-3F8A-4725-A435-92EBAB3DF22E}" type="pres">
      <dgm:prSet presAssocID="{C3348758-F26D-4FAA-81D7-FBAFFC424DAD}" presName="bgRect" presStyleLbl="bgShp" presStyleIdx="1" presStyleCnt="3"/>
      <dgm:spPr/>
    </dgm:pt>
    <dgm:pt modelId="{05DE43E4-CC83-460D-B060-855B426B7B74}" type="pres">
      <dgm:prSet presAssocID="{C3348758-F26D-4FAA-81D7-FBAFFC424D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1E46576-84A1-409B-B271-10B74B787C3B}" type="pres">
      <dgm:prSet presAssocID="{C3348758-F26D-4FAA-81D7-FBAFFC424DAD}" presName="spaceRect" presStyleCnt="0"/>
      <dgm:spPr/>
    </dgm:pt>
    <dgm:pt modelId="{29746D0E-3035-4200-A8CA-C37C22F835B1}" type="pres">
      <dgm:prSet presAssocID="{C3348758-F26D-4FAA-81D7-FBAFFC424DAD}" presName="parTx" presStyleLbl="revTx" presStyleIdx="1" presStyleCnt="3">
        <dgm:presLayoutVars>
          <dgm:chMax val="0"/>
          <dgm:chPref val="0"/>
        </dgm:presLayoutVars>
      </dgm:prSet>
      <dgm:spPr/>
    </dgm:pt>
    <dgm:pt modelId="{5F59A043-71AF-453B-926D-253DA9600A77}" type="pres">
      <dgm:prSet presAssocID="{FFBBDC93-9869-42D7-A8EE-FBD0CB2D71F1}" presName="sibTrans" presStyleCnt="0"/>
      <dgm:spPr/>
    </dgm:pt>
    <dgm:pt modelId="{0F796408-28A2-48C0-B202-583383F6C5E1}" type="pres">
      <dgm:prSet presAssocID="{44CE6311-96A4-4EDC-B2C9-CC91AF8EC5DA}" presName="compNode" presStyleCnt="0"/>
      <dgm:spPr/>
    </dgm:pt>
    <dgm:pt modelId="{9C6F5A0F-672E-458C-BE1A-5793DA12904C}" type="pres">
      <dgm:prSet presAssocID="{44CE6311-96A4-4EDC-B2C9-CC91AF8EC5DA}" presName="bgRect" presStyleLbl="bgShp" presStyleIdx="2" presStyleCnt="3"/>
      <dgm:spPr/>
    </dgm:pt>
    <dgm:pt modelId="{0BD456BC-75AF-4094-9E22-B662E5DF2E1D}" type="pres">
      <dgm:prSet presAssocID="{44CE6311-96A4-4EDC-B2C9-CC91AF8EC5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22C30AFC-7FEB-4DA8-89BB-C1CC8950A94F}" type="pres">
      <dgm:prSet presAssocID="{44CE6311-96A4-4EDC-B2C9-CC91AF8EC5DA}" presName="spaceRect" presStyleCnt="0"/>
      <dgm:spPr/>
    </dgm:pt>
    <dgm:pt modelId="{4C20464C-EE20-4FF8-ABCD-363FC63C1484}" type="pres">
      <dgm:prSet presAssocID="{44CE6311-96A4-4EDC-B2C9-CC91AF8EC5DA}" presName="parTx" presStyleLbl="revTx" presStyleIdx="2" presStyleCnt="3">
        <dgm:presLayoutVars>
          <dgm:chMax val="0"/>
          <dgm:chPref val="0"/>
        </dgm:presLayoutVars>
      </dgm:prSet>
      <dgm:spPr/>
    </dgm:pt>
  </dgm:ptLst>
  <dgm:cxnLst>
    <dgm:cxn modelId="{0A532117-7DD1-414D-B95F-2F940979E734}" type="presOf" srcId="{44CE6311-96A4-4EDC-B2C9-CC91AF8EC5DA}" destId="{4C20464C-EE20-4FF8-ABCD-363FC63C1484}" srcOrd="0" destOrd="0" presId="urn:microsoft.com/office/officeart/2018/2/layout/IconVerticalSolidList"/>
    <dgm:cxn modelId="{314A8E2A-C847-4A8B-B1E5-52F805D0B47C}" srcId="{D1543F2A-C2C5-402E-8098-E8FEA6A449A4}" destId="{CA294B2E-DAE1-43AF-A31A-1975CB662029}" srcOrd="0" destOrd="0" parTransId="{9C194F7A-293D-43F3-928F-845234111497}" sibTransId="{703863A4-FE79-49CC-9C13-8CC0F01E248B}"/>
    <dgm:cxn modelId="{E8AA9466-E0CE-429B-8E4B-1DD308918C17}" type="presOf" srcId="{CA294B2E-DAE1-43AF-A31A-1975CB662029}" destId="{AE45A116-CA6F-4095-87C6-08FDB91B5363}" srcOrd="0" destOrd="0" presId="urn:microsoft.com/office/officeart/2018/2/layout/IconVerticalSolidList"/>
    <dgm:cxn modelId="{D1E5934D-BC11-4EF5-AD57-902AE38F1432}" srcId="{D1543F2A-C2C5-402E-8098-E8FEA6A449A4}" destId="{44CE6311-96A4-4EDC-B2C9-CC91AF8EC5DA}" srcOrd="2" destOrd="0" parTransId="{F81E3F17-58FD-4D13-9AE9-3F80BD19524A}" sibTransId="{1EC235BA-F62D-422F-B249-0769A332A476}"/>
    <dgm:cxn modelId="{4ACD3592-F830-4754-B120-3DD93B53BD19}" type="presOf" srcId="{D1543F2A-C2C5-402E-8098-E8FEA6A449A4}" destId="{05950919-3D7D-4961-9419-78A63092B3A1}" srcOrd="0" destOrd="0" presId="urn:microsoft.com/office/officeart/2018/2/layout/IconVerticalSolidList"/>
    <dgm:cxn modelId="{0FC21E93-A05F-405B-8003-589CC5B16144}" srcId="{D1543F2A-C2C5-402E-8098-E8FEA6A449A4}" destId="{C3348758-F26D-4FAA-81D7-FBAFFC424DAD}" srcOrd="1" destOrd="0" parTransId="{E246016E-394C-45CF-82E2-96589E07856A}" sibTransId="{FFBBDC93-9869-42D7-A8EE-FBD0CB2D71F1}"/>
    <dgm:cxn modelId="{9650BDF5-4B05-4F32-AE11-7D1C3C24F248}" type="presOf" srcId="{C3348758-F26D-4FAA-81D7-FBAFFC424DAD}" destId="{29746D0E-3035-4200-A8CA-C37C22F835B1}" srcOrd="0" destOrd="0" presId="urn:microsoft.com/office/officeart/2018/2/layout/IconVerticalSolidList"/>
    <dgm:cxn modelId="{2E701604-4565-465F-92F8-C1A012E6E39C}" type="presParOf" srcId="{05950919-3D7D-4961-9419-78A63092B3A1}" destId="{56B3DF8A-CBBE-41B2-AE47-E8C168450253}" srcOrd="0" destOrd="0" presId="urn:microsoft.com/office/officeart/2018/2/layout/IconVerticalSolidList"/>
    <dgm:cxn modelId="{9E4C2313-877D-4413-8E06-948B37DA71CF}" type="presParOf" srcId="{56B3DF8A-CBBE-41B2-AE47-E8C168450253}" destId="{336F6EB3-63AA-4AAF-B8FF-849729C7AFA0}" srcOrd="0" destOrd="0" presId="urn:microsoft.com/office/officeart/2018/2/layout/IconVerticalSolidList"/>
    <dgm:cxn modelId="{BE258059-D4FA-4784-AB4B-167FF27818D4}" type="presParOf" srcId="{56B3DF8A-CBBE-41B2-AE47-E8C168450253}" destId="{A77B6AAB-8E23-4DB3-8226-18449AAB9731}" srcOrd="1" destOrd="0" presId="urn:microsoft.com/office/officeart/2018/2/layout/IconVerticalSolidList"/>
    <dgm:cxn modelId="{53EDE50D-A8EE-4055-875E-3B5E6F8B5E59}" type="presParOf" srcId="{56B3DF8A-CBBE-41B2-AE47-E8C168450253}" destId="{BA0A1625-5231-4CC9-8E5B-470E6165C88E}" srcOrd="2" destOrd="0" presId="urn:microsoft.com/office/officeart/2018/2/layout/IconVerticalSolidList"/>
    <dgm:cxn modelId="{8AD92B92-797B-4713-B0B4-58BBEA901DFA}" type="presParOf" srcId="{56B3DF8A-CBBE-41B2-AE47-E8C168450253}" destId="{AE45A116-CA6F-4095-87C6-08FDB91B5363}" srcOrd="3" destOrd="0" presId="urn:microsoft.com/office/officeart/2018/2/layout/IconVerticalSolidList"/>
    <dgm:cxn modelId="{CD8FF614-65B2-4670-BA35-4B0FA3B5CDA9}" type="presParOf" srcId="{05950919-3D7D-4961-9419-78A63092B3A1}" destId="{AC6A71C1-A9E0-4DBC-97A3-7E52BF1EE7C0}" srcOrd="1" destOrd="0" presId="urn:microsoft.com/office/officeart/2018/2/layout/IconVerticalSolidList"/>
    <dgm:cxn modelId="{358DBE86-69B6-4753-A43E-EAE305556477}" type="presParOf" srcId="{05950919-3D7D-4961-9419-78A63092B3A1}" destId="{2D6EA7B4-0E33-4B9F-959B-D439B835694B}" srcOrd="2" destOrd="0" presId="urn:microsoft.com/office/officeart/2018/2/layout/IconVerticalSolidList"/>
    <dgm:cxn modelId="{0AB351E8-D66F-4346-A7B6-90DA879C8DF6}" type="presParOf" srcId="{2D6EA7B4-0E33-4B9F-959B-D439B835694B}" destId="{000F1A50-3F8A-4725-A435-92EBAB3DF22E}" srcOrd="0" destOrd="0" presId="urn:microsoft.com/office/officeart/2018/2/layout/IconVerticalSolidList"/>
    <dgm:cxn modelId="{B3989836-8ABA-4C82-9E5E-8E6BAB476926}" type="presParOf" srcId="{2D6EA7B4-0E33-4B9F-959B-D439B835694B}" destId="{05DE43E4-CC83-460D-B060-855B426B7B74}" srcOrd="1" destOrd="0" presId="urn:microsoft.com/office/officeart/2018/2/layout/IconVerticalSolidList"/>
    <dgm:cxn modelId="{D392E95A-8036-47C2-A83F-07D83E1B34EE}" type="presParOf" srcId="{2D6EA7B4-0E33-4B9F-959B-D439B835694B}" destId="{41E46576-84A1-409B-B271-10B74B787C3B}" srcOrd="2" destOrd="0" presId="urn:microsoft.com/office/officeart/2018/2/layout/IconVerticalSolidList"/>
    <dgm:cxn modelId="{C3F9D5DC-747B-457E-B717-C0D6E1E68186}" type="presParOf" srcId="{2D6EA7B4-0E33-4B9F-959B-D439B835694B}" destId="{29746D0E-3035-4200-A8CA-C37C22F835B1}" srcOrd="3" destOrd="0" presId="urn:microsoft.com/office/officeart/2018/2/layout/IconVerticalSolidList"/>
    <dgm:cxn modelId="{B0DC4DA0-2447-48B5-A72D-5902D02FCF1C}" type="presParOf" srcId="{05950919-3D7D-4961-9419-78A63092B3A1}" destId="{5F59A043-71AF-453B-926D-253DA9600A77}" srcOrd="3" destOrd="0" presId="urn:microsoft.com/office/officeart/2018/2/layout/IconVerticalSolidList"/>
    <dgm:cxn modelId="{3E1B43D4-7B54-4542-B398-35C9BE162584}" type="presParOf" srcId="{05950919-3D7D-4961-9419-78A63092B3A1}" destId="{0F796408-28A2-48C0-B202-583383F6C5E1}" srcOrd="4" destOrd="0" presId="urn:microsoft.com/office/officeart/2018/2/layout/IconVerticalSolidList"/>
    <dgm:cxn modelId="{EA3ACC89-983B-41E5-AC16-3391E8164449}" type="presParOf" srcId="{0F796408-28A2-48C0-B202-583383F6C5E1}" destId="{9C6F5A0F-672E-458C-BE1A-5793DA12904C}" srcOrd="0" destOrd="0" presId="urn:microsoft.com/office/officeart/2018/2/layout/IconVerticalSolidList"/>
    <dgm:cxn modelId="{37DE22D3-F795-45E8-8DF0-6751F62B7890}" type="presParOf" srcId="{0F796408-28A2-48C0-B202-583383F6C5E1}" destId="{0BD456BC-75AF-4094-9E22-B662E5DF2E1D}" srcOrd="1" destOrd="0" presId="urn:microsoft.com/office/officeart/2018/2/layout/IconVerticalSolidList"/>
    <dgm:cxn modelId="{59CBFDA8-9D53-4E0F-833B-E60CC82D16A0}" type="presParOf" srcId="{0F796408-28A2-48C0-B202-583383F6C5E1}" destId="{22C30AFC-7FEB-4DA8-89BB-C1CC8950A94F}" srcOrd="2" destOrd="0" presId="urn:microsoft.com/office/officeart/2018/2/layout/IconVerticalSolidList"/>
    <dgm:cxn modelId="{467EF97C-7878-4076-96F2-9E748267955B}" type="presParOf" srcId="{0F796408-28A2-48C0-B202-583383F6C5E1}" destId="{4C20464C-EE20-4FF8-ABCD-363FC63C14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75913D-B6BA-4183-89FE-AD604C7982F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279B52-54DF-4A21-A6AF-912443CB4ACE}">
      <dgm:prSet/>
      <dgm:spPr/>
      <dgm:t>
        <a:bodyPr/>
        <a:lstStyle/>
        <a:p>
          <a:r>
            <a:rPr lang="en-US" b="1"/>
            <a:t>Now that the prescribing data has been prepared for use within the GIS it was time for us to turn our attention towards our other data we have collected.</a:t>
          </a:r>
          <a:endParaRPr lang="en-US"/>
        </a:p>
      </dgm:t>
    </dgm:pt>
    <dgm:pt modelId="{DB477408-46D1-488C-9C40-122E426B4BF5}" type="parTrans" cxnId="{7B767880-0BBE-4EDF-B914-4CBBD18513D7}">
      <dgm:prSet/>
      <dgm:spPr/>
      <dgm:t>
        <a:bodyPr/>
        <a:lstStyle/>
        <a:p>
          <a:endParaRPr lang="en-US"/>
        </a:p>
      </dgm:t>
    </dgm:pt>
    <dgm:pt modelId="{86CBB657-8FF4-4E15-AE38-B80A2303026C}" type="sibTrans" cxnId="{7B767880-0BBE-4EDF-B914-4CBBD18513D7}">
      <dgm:prSet/>
      <dgm:spPr/>
      <dgm:t>
        <a:bodyPr/>
        <a:lstStyle/>
        <a:p>
          <a:endParaRPr lang="en-US"/>
        </a:p>
      </dgm:t>
    </dgm:pt>
    <dgm:pt modelId="{F322B938-059B-4FCE-B6C9-D68FC28143F4}">
      <dgm:prSet/>
      <dgm:spPr/>
      <dgm:t>
        <a:bodyPr/>
        <a:lstStyle/>
        <a:p>
          <a:r>
            <a:rPr lang="en-US" b="1"/>
            <a:t>The data for the Wales map and the health board boundaries data were able to be used as our geographic references. </a:t>
          </a:r>
          <a:endParaRPr lang="en-US"/>
        </a:p>
      </dgm:t>
    </dgm:pt>
    <dgm:pt modelId="{B8DBD1E7-33BB-426D-92DE-7E77337BABC5}" type="parTrans" cxnId="{65427593-8BEB-40AB-80FC-41BE089576F0}">
      <dgm:prSet/>
      <dgm:spPr/>
      <dgm:t>
        <a:bodyPr/>
        <a:lstStyle/>
        <a:p>
          <a:endParaRPr lang="en-US"/>
        </a:p>
      </dgm:t>
    </dgm:pt>
    <dgm:pt modelId="{1413BF43-E8E8-4984-85CE-F1BF6A2143C8}" type="sibTrans" cxnId="{65427593-8BEB-40AB-80FC-41BE089576F0}">
      <dgm:prSet/>
      <dgm:spPr/>
      <dgm:t>
        <a:bodyPr/>
        <a:lstStyle/>
        <a:p>
          <a:endParaRPr lang="en-US"/>
        </a:p>
      </dgm:t>
    </dgm:pt>
    <dgm:pt modelId="{8B72519A-83C3-442B-91C3-B4D3EC9DC99A}">
      <dgm:prSet/>
      <dgm:spPr/>
      <dgm:t>
        <a:bodyPr/>
        <a:lstStyle/>
        <a:p>
          <a:r>
            <a:rPr lang="en-US" b="1"/>
            <a:t>We needed to make sure that with the other data sets we had gathered that we had appropriate geographical references so that once it has been loaded into our GIS software that we can geocode the data (e.g. Longitude and Latitude).</a:t>
          </a:r>
          <a:endParaRPr lang="en-US"/>
        </a:p>
      </dgm:t>
    </dgm:pt>
    <dgm:pt modelId="{E09FFD65-3E19-41F7-849E-D2D73E70EBE0}" type="parTrans" cxnId="{8E75644E-090B-4F68-8DE5-089A02B4241F}">
      <dgm:prSet/>
      <dgm:spPr/>
      <dgm:t>
        <a:bodyPr/>
        <a:lstStyle/>
        <a:p>
          <a:endParaRPr lang="en-US"/>
        </a:p>
      </dgm:t>
    </dgm:pt>
    <dgm:pt modelId="{1744C45D-34A4-4488-8A2B-CB4A4638FA90}" type="sibTrans" cxnId="{8E75644E-090B-4F68-8DE5-089A02B4241F}">
      <dgm:prSet/>
      <dgm:spPr/>
      <dgm:t>
        <a:bodyPr/>
        <a:lstStyle/>
        <a:p>
          <a:endParaRPr lang="en-US"/>
        </a:p>
      </dgm:t>
    </dgm:pt>
    <dgm:pt modelId="{BAD4D33C-59E5-4F84-9C58-EB802E63504E}" type="pres">
      <dgm:prSet presAssocID="{3B75913D-B6BA-4183-89FE-AD604C7982F1}" presName="root" presStyleCnt="0">
        <dgm:presLayoutVars>
          <dgm:dir/>
          <dgm:resizeHandles val="exact"/>
        </dgm:presLayoutVars>
      </dgm:prSet>
      <dgm:spPr/>
    </dgm:pt>
    <dgm:pt modelId="{303BB135-CA59-4AD7-ADD1-0C3910772E68}" type="pres">
      <dgm:prSet presAssocID="{65279B52-54DF-4A21-A6AF-912443CB4ACE}" presName="compNode" presStyleCnt="0"/>
      <dgm:spPr/>
    </dgm:pt>
    <dgm:pt modelId="{86E2A999-5D75-4A88-A21E-F88DF588F9F3}" type="pres">
      <dgm:prSet presAssocID="{65279B52-54DF-4A21-A6AF-912443CB4ACE}" presName="bgRect" presStyleLbl="bgShp" presStyleIdx="0" presStyleCnt="3"/>
      <dgm:spPr/>
    </dgm:pt>
    <dgm:pt modelId="{0486B9CE-7F1D-4CB2-BD8C-1D28B24EF601}" type="pres">
      <dgm:prSet presAssocID="{65279B52-54DF-4A21-A6AF-912443CB4A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2C24A4D-EB12-4F82-8D46-C726F9E7BC70}" type="pres">
      <dgm:prSet presAssocID="{65279B52-54DF-4A21-A6AF-912443CB4ACE}" presName="spaceRect" presStyleCnt="0"/>
      <dgm:spPr/>
    </dgm:pt>
    <dgm:pt modelId="{4F724589-EFF4-466D-83D0-5A09D620325D}" type="pres">
      <dgm:prSet presAssocID="{65279B52-54DF-4A21-A6AF-912443CB4ACE}" presName="parTx" presStyleLbl="revTx" presStyleIdx="0" presStyleCnt="3">
        <dgm:presLayoutVars>
          <dgm:chMax val="0"/>
          <dgm:chPref val="0"/>
        </dgm:presLayoutVars>
      </dgm:prSet>
      <dgm:spPr/>
    </dgm:pt>
    <dgm:pt modelId="{BD774CBC-25F4-46C9-A413-86404F291F7D}" type="pres">
      <dgm:prSet presAssocID="{86CBB657-8FF4-4E15-AE38-B80A2303026C}" presName="sibTrans" presStyleCnt="0"/>
      <dgm:spPr/>
    </dgm:pt>
    <dgm:pt modelId="{FFAB74C4-020B-497F-9CB5-78B04B2E565A}" type="pres">
      <dgm:prSet presAssocID="{F322B938-059B-4FCE-B6C9-D68FC28143F4}" presName="compNode" presStyleCnt="0"/>
      <dgm:spPr/>
    </dgm:pt>
    <dgm:pt modelId="{1F74365F-120D-4599-AC7C-D205388C4598}" type="pres">
      <dgm:prSet presAssocID="{F322B938-059B-4FCE-B6C9-D68FC28143F4}" presName="bgRect" presStyleLbl="bgShp" presStyleIdx="1" presStyleCnt="3"/>
      <dgm:spPr/>
    </dgm:pt>
    <dgm:pt modelId="{AF5AFF80-5197-4B00-8F7D-A3616E8D2A87}" type="pres">
      <dgm:prSet presAssocID="{F322B938-059B-4FCE-B6C9-D68FC28143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AA430089-73A8-4232-AF3F-150A5B97E903}" type="pres">
      <dgm:prSet presAssocID="{F322B938-059B-4FCE-B6C9-D68FC28143F4}" presName="spaceRect" presStyleCnt="0"/>
      <dgm:spPr/>
    </dgm:pt>
    <dgm:pt modelId="{FC890AC4-E8B3-4D1A-AA95-86BE92DE8010}" type="pres">
      <dgm:prSet presAssocID="{F322B938-059B-4FCE-B6C9-D68FC28143F4}" presName="parTx" presStyleLbl="revTx" presStyleIdx="1" presStyleCnt="3">
        <dgm:presLayoutVars>
          <dgm:chMax val="0"/>
          <dgm:chPref val="0"/>
        </dgm:presLayoutVars>
      </dgm:prSet>
      <dgm:spPr/>
    </dgm:pt>
    <dgm:pt modelId="{4B114BE3-3A97-42E3-8D30-3593283CB80E}" type="pres">
      <dgm:prSet presAssocID="{1413BF43-E8E8-4984-85CE-F1BF6A2143C8}" presName="sibTrans" presStyleCnt="0"/>
      <dgm:spPr/>
    </dgm:pt>
    <dgm:pt modelId="{570D68B0-43A7-4570-99C6-8A6BCB142DF9}" type="pres">
      <dgm:prSet presAssocID="{8B72519A-83C3-442B-91C3-B4D3EC9DC99A}" presName="compNode" presStyleCnt="0"/>
      <dgm:spPr/>
    </dgm:pt>
    <dgm:pt modelId="{2A6F1CEC-95CA-412B-8304-2D6586F6E010}" type="pres">
      <dgm:prSet presAssocID="{8B72519A-83C3-442B-91C3-B4D3EC9DC99A}" presName="bgRect" presStyleLbl="bgShp" presStyleIdx="2" presStyleCnt="3"/>
      <dgm:spPr/>
    </dgm:pt>
    <dgm:pt modelId="{FB8EC7F2-0EEF-4E53-B04E-84533F67F8E5}" type="pres">
      <dgm:prSet presAssocID="{8B72519A-83C3-442B-91C3-B4D3EC9DC9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D96D4909-9663-479E-B22D-6A91E5325E67}" type="pres">
      <dgm:prSet presAssocID="{8B72519A-83C3-442B-91C3-B4D3EC9DC99A}" presName="spaceRect" presStyleCnt="0"/>
      <dgm:spPr/>
    </dgm:pt>
    <dgm:pt modelId="{9A600689-2C43-4D28-8400-5296A3DE8620}" type="pres">
      <dgm:prSet presAssocID="{8B72519A-83C3-442B-91C3-B4D3EC9DC99A}" presName="parTx" presStyleLbl="revTx" presStyleIdx="2" presStyleCnt="3">
        <dgm:presLayoutVars>
          <dgm:chMax val="0"/>
          <dgm:chPref val="0"/>
        </dgm:presLayoutVars>
      </dgm:prSet>
      <dgm:spPr/>
    </dgm:pt>
  </dgm:ptLst>
  <dgm:cxnLst>
    <dgm:cxn modelId="{7F0D9E3E-0A16-4655-8F03-5C1BDA47B139}" type="presOf" srcId="{65279B52-54DF-4A21-A6AF-912443CB4ACE}" destId="{4F724589-EFF4-466D-83D0-5A09D620325D}" srcOrd="0" destOrd="0" presId="urn:microsoft.com/office/officeart/2018/2/layout/IconVerticalSolidList"/>
    <dgm:cxn modelId="{8E75644E-090B-4F68-8DE5-089A02B4241F}" srcId="{3B75913D-B6BA-4183-89FE-AD604C7982F1}" destId="{8B72519A-83C3-442B-91C3-B4D3EC9DC99A}" srcOrd="2" destOrd="0" parTransId="{E09FFD65-3E19-41F7-849E-D2D73E70EBE0}" sibTransId="{1744C45D-34A4-4488-8A2B-CB4A4638FA90}"/>
    <dgm:cxn modelId="{7B767880-0BBE-4EDF-B914-4CBBD18513D7}" srcId="{3B75913D-B6BA-4183-89FE-AD604C7982F1}" destId="{65279B52-54DF-4A21-A6AF-912443CB4ACE}" srcOrd="0" destOrd="0" parTransId="{DB477408-46D1-488C-9C40-122E426B4BF5}" sibTransId="{86CBB657-8FF4-4E15-AE38-B80A2303026C}"/>
    <dgm:cxn modelId="{0CB79388-E934-4D55-BE9E-18208EF38B99}" type="presOf" srcId="{3B75913D-B6BA-4183-89FE-AD604C7982F1}" destId="{BAD4D33C-59E5-4F84-9C58-EB802E63504E}" srcOrd="0" destOrd="0" presId="urn:microsoft.com/office/officeart/2018/2/layout/IconVerticalSolidList"/>
    <dgm:cxn modelId="{65427593-8BEB-40AB-80FC-41BE089576F0}" srcId="{3B75913D-B6BA-4183-89FE-AD604C7982F1}" destId="{F322B938-059B-4FCE-B6C9-D68FC28143F4}" srcOrd="1" destOrd="0" parTransId="{B8DBD1E7-33BB-426D-92DE-7E77337BABC5}" sibTransId="{1413BF43-E8E8-4984-85CE-F1BF6A2143C8}"/>
    <dgm:cxn modelId="{DCA50CAB-12F2-403A-A385-E54A7B34A75B}" type="presOf" srcId="{8B72519A-83C3-442B-91C3-B4D3EC9DC99A}" destId="{9A600689-2C43-4D28-8400-5296A3DE8620}" srcOrd="0" destOrd="0" presId="urn:microsoft.com/office/officeart/2018/2/layout/IconVerticalSolidList"/>
    <dgm:cxn modelId="{96C03DDC-713A-46F9-9049-9BFD4D87149D}" type="presOf" srcId="{F322B938-059B-4FCE-B6C9-D68FC28143F4}" destId="{FC890AC4-E8B3-4D1A-AA95-86BE92DE8010}" srcOrd="0" destOrd="0" presId="urn:microsoft.com/office/officeart/2018/2/layout/IconVerticalSolidList"/>
    <dgm:cxn modelId="{26BCE54F-5FEE-43B7-903B-A0C84076B742}" type="presParOf" srcId="{BAD4D33C-59E5-4F84-9C58-EB802E63504E}" destId="{303BB135-CA59-4AD7-ADD1-0C3910772E68}" srcOrd="0" destOrd="0" presId="urn:microsoft.com/office/officeart/2018/2/layout/IconVerticalSolidList"/>
    <dgm:cxn modelId="{FB0A234D-F031-452E-9FF6-361C48A13C6A}" type="presParOf" srcId="{303BB135-CA59-4AD7-ADD1-0C3910772E68}" destId="{86E2A999-5D75-4A88-A21E-F88DF588F9F3}" srcOrd="0" destOrd="0" presId="urn:microsoft.com/office/officeart/2018/2/layout/IconVerticalSolidList"/>
    <dgm:cxn modelId="{C1EF4ED2-7B3A-4831-B1DA-868E8A2DBAB4}" type="presParOf" srcId="{303BB135-CA59-4AD7-ADD1-0C3910772E68}" destId="{0486B9CE-7F1D-4CB2-BD8C-1D28B24EF601}" srcOrd="1" destOrd="0" presId="urn:microsoft.com/office/officeart/2018/2/layout/IconVerticalSolidList"/>
    <dgm:cxn modelId="{0E4A3244-EF00-4BD5-AB14-40BDD9D7303A}" type="presParOf" srcId="{303BB135-CA59-4AD7-ADD1-0C3910772E68}" destId="{42C24A4D-EB12-4F82-8D46-C726F9E7BC70}" srcOrd="2" destOrd="0" presId="urn:microsoft.com/office/officeart/2018/2/layout/IconVerticalSolidList"/>
    <dgm:cxn modelId="{7240BE2F-B8B4-44B3-92B5-F0DED3491B60}" type="presParOf" srcId="{303BB135-CA59-4AD7-ADD1-0C3910772E68}" destId="{4F724589-EFF4-466D-83D0-5A09D620325D}" srcOrd="3" destOrd="0" presId="urn:microsoft.com/office/officeart/2018/2/layout/IconVerticalSolidList"/>
    <dgm:cxn modelId="{0F5BF5D8-33B4-48EB-9C80-A71AD3F0817F}" type="presParOf" srcId="{BAD4D33C-59E5-4F84-9C58-EB802E63504E}" destId="{BD774CBC-25F4-46C9-A413-86404F291F7D}" srcOrd="1" destOrd="0" presId="urn:microsoft.com/office/officeart/2018/2/layout/IconVerticalSolidList"/>
    <dgm:cxn modelId="{53E78DE2-9865-453D-B25E-50BBF5BBB34E}" type="presParOf" srcId="{BAD4D33C-59E5-4F84-9C58-EB802E63504E}" destId="{FFAB74C4-020B-497F-9CB5-78B04B2E565A}" srcOrd="2" destOrd="0" presId="urn:microsoft.com/office/officeart/2018/2/layout/IconVerticalSolidList"/>
    <dgm:cxn modelId="{3C4BA292-A4C2-4994-9086-C7D9CDDEEF70}" type="presParOf" srcId="{FFAB74C4-020B-497F-9CB5-78B04B2E565A}" destId="{1F74365F-120D-4599-AC7C-D205388C4598}" srcOrd="0" destOrd="0" presId="urn:microsoft.com/office/officeart/2018/2/layout/IconVerticalSolidList"/>
    <dgm:cxn modelId="{CA7F0A36-FDE3-4CDF-A029-410EC6013F24}" type="presParOf" srcId="{FFAB74C4-020B-497F-9CB5-78B04B2E565A}" destId="{AF5AFF80-5197-4B00-8F7D-A3616E8D2A87}" srcOrd="1" destOrd="0" presId="urn:microsoft.com/office/officeart/2018/2/layout/IconVerticalSolidList"/>
    <dgm:cxn modelId="{644E9E8D-5228-4ADB-9F09-C928A1671B42}" type="presParOf" srcId="{FFAB74C4-020B-497F-9CB5-78B04B2E565A}" destId="{AA430089-73A8-4232-AF3F-150A5B97E903}" srcOrd="2" destOrd="0" presId="urn:microsoft.com/office/officeart/2018/2/layout/IconVerticalSolidList"/>
    <dgm:cxn modelId="{B216F6A5-68B2-4409-BB2D-71CD04B81537}" type="presParOf" srcId="{FFAB74C4-020B-497F-9CB5-78B04B2E565A}" destId="{FC890AC4-E8B3-4D1A-AA95-86BE92DE8010}" srcOrd="3" destOrd="0" presId="urn:microsoft.com/office/officeart/2018/2/layout/IconVerticalSolidList"/>
    <dgm:cxn modelId="{82D308B2-DAB2-45C7-BC6E-41422F023E24}" type="presParOf" srcId="{BAD4D33C-59E5-4F84-9C58-EB802E63504E}" destId="{4B114BE3-3A97-42E3-8D30-3593283CB80E}" srcOrd="3" destOrd="0" presId="urn:microsoft.com/office/officeart/2018/2/layout/IconVerticalSolidList"/>
    <dgm:cxn modelId="{89032D76-A428-47DC-B77E-80C0E6E5A628}" type="presParOf" srcId="{BAD4D33C-59E5-4F84-9C58-EB802E63504E}" destId="{570D68B0-43A7-4570-99C6-8A6BCB142DF9}" srcOrd="4" destOrd="0" presId="urn:microsoft.com/office/officeart/2018/2/layout/IconVerticalSolidList"/>
    <dgm:cxn modelId="{430B9113-334D-4480-B237-88EFC1D9D14B}" type="presParOf" srcId="{570D68B0-43A7-4570-99C6-8A6BCB142DF9}" destId="{2A6F1CEC-95CA-412B-8304-2D6586F6E010}" srcOrd="0" destOrd="0" presId="urn:microsoft.com/office/officeart/2018/2/layout/IconVerticalSolidList"/>
    <dgm:cxn modelId="{201655D4-0CD7-4AF1-98EC-D9B3903C4FBB}" type="presParOf" srcId="{570D68B0-43A7-4570-99C6-8A6BCB142DF9}" destId="{FB8EC7F2-0EEF-4E53-B04E-84533F67F8E5}" srcOrd="1" destOrd="0" presId="urn:microsoft.com/office/officeart/2018/2/layout/IconVerticalSolidList"/>
    <dgm:cxn modelId="{49B92E31-A03D-4703-B93B-B9365927EBDC}" type="presParOf" srcId="{570D68B0-43A7-4570-99C6-8A6BCB142DF9}" destId="{D96D4909-9663-479E-B22D-6A91E5325E67}" srcOrd="2" destOrd="0" presId="urn:microsoft.com/office/officeart/2018/2/layout/IconVerticalSolidList"/>
    <dgm:cxn modelId="{EE6C1469-5A75-4C2A-BA18-724DED60FDB4}" type="presParOf" srcId="{570D68B0-43A7-4570-99C6-8A6BCB142DF9}" destId="{9A600689-2C43-4D28-8400-5296A3DE86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57D3F-6616-4887-A28B-CFB287C0ACF4}">
      <dsp:nvSpPr>
        <dsp:cNvPr id="0" name=""/>
        <dsp:cNvSpPr/>
      </dsp:nvSpPr>
      <dsp:spPr>
        <a:xfrm>
          <a:off x="9234" y="857526"/>
          <a:ext cx="2759996" cy="282037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case study is a review of Methadone Hydrochloride oral liquid prescribing for the year 2023, measured against the socioeconomic and long-term health of the areas, compared within each health board in Wales. </a:t>
          </a:r>
        </a:p>
      </dsp:txBody>
      <dsp:txXfrm>
        <a:off x="90072" y="938364"/>
        <a:ext cx="2598320" cy="2658695"/>
      </dsp:txXfrm>
    </dsp:sp>
    <dsp:sp modelId="{FC5E1E8C-1671-4F98-AF72-A9D65DC4B17C}">
      <dsp:nvSpPr>
        <dsp:cNvPr id="0" name=""/>
        <dsp:cNvSpPr/>
      </dsp:nvSpPr>
      <dsp:spPr>
        <a:xfrm>
          <a:off x="3045230" y="1925472"/>
          <a:ext cx="585119" cy="6844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5230" y="2062368"/>
        <a:ext cx="409583" cy="410687"/>
      </dsp:txXfrm>
    </dsp:sp>
    <dsp:sp modelId="{8FBE2C43-D251-40CC-9963-173ED7E0A9C3}">
      <dsp:nvSpPr>
        <dsp:cNvPr id="0" name=""/>
        <dsp:cNvSpPr/>
      </dsp:nvSpPr>
      <dsp:spPr>
        <a:xfrm>
          <a:off x="3873229" y="857526"/>
          <a:ext cx="2759996" cy="282037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objective of the analysis is to compare the volumes of Methadone prescribing across Wales in comparison to long term health and socioeconomic status of the areas. </a:t>
          </a:r>
        </a:p>
      </dsp:txBody>
      <dsp:txXfrm>
        <a:off x="3954067" y="938364"/>
        <a:ext cx="2598320" cy="2658695"/>
      </dsp:txXfrm>
    </dsp:sp>
    <dsp:sp modelId="{F1BE50F9-F182-46CF-9234-12C795131E93}">
      <dsp:nvSpPr>
        <dsp:cNvPr id="0" name=""/>
        <dsp:cNvSpPr/>
      </dsp:nvSpPr>
      <dsp:spPr>
        <a:xfrm>
          <a:off x="6909226" y="1925472"/>
          <a:ext cx="585119" cy="6844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09226" y="2062368"/>
        <a:ext cx="409583" cy="410687"/>
      </dsp:txXfrm>
    </dsp:sp>
    <dsp:sp modelId="{15DEE89C-D3AA-4CBE-BF06-626C4085E919}">
      <dsp:nvSpPr>
        <dsp:cNvPr id="0" name=""/>
        <dsp:cNvSpPr/>
      </dsp:nvSpPr>
      <dsp:spPr>
        <a:xfrm>
          <a:off x="7737225" y="857526"/>
          <a:ext cx="2759996" cy="28203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key questions from this are do areas with higher long-term health have high Methadone prescribing and do areas with lower socioeconomic status have higher volume of Methadone prescribing.</a:t>
          </a:r>
          <a:r>
            <a:rPr lang="en-GB" sz="1800" kern="1200"/>
            <a:t> </a:t>
          </a:r>
          <a:endParaRPr lang="en-US" sz="1800" kern="1200"/>
        </a:p>
      </dsp:txBody>
      <dsp:txXfrm>
        <a:off x="7818063" y="938364"/>
        <a:ext cx="2598320" cy="2658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89337-5199-4AD3-8513-C1700AA3F3FE}">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Once the case study topic was agreed then our intial steps in the data acqusition are detailed below.</a:t>
          </a:r>
        </a:p>
      </dsp:txBody>
      <dsp:txXfrm>
        <a:off x="0" y="39687"/>
        <a:ext cx="3286125" cy="1971675"/>
      </dsp:txXfrm>
    </dsp:sp>
    <dsp:sp modelId="{0737B0CB-76A3-4915-AF2B-88A1A8D91541}">
      <dsp:nvSpPr>
        <dsp:cNvPr id="0" name=""/>
        <dsp:cNvSpPr/>
      </dsp:nvSpPr>
      <dsp:spPr>
        <a:xfrm>
          <a:off x="3614737" y="39687"/>
          <a:ext cx="3286125" cy="197167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First step was to create a central repository to store the data, for our team we utilized Microsoft Teams to store all the data.</a:t>
          </a:r>
        </a:p>
      </dsp:txBody>
      <dsp:txXfrm>
        <a:off x="3614737" y="39687"/>
        <a:ext cx="3286125" cy="1971675"/>
      </dsp:txXfrm>
    </dsp:sp>
    <dsp:sp modelId="{253D35EF-BEE9-4DEA-893F-D12CAF84AD66}">
      <dsp:nvSpPr>
        <dsp:cNvPr id="0" name=""/>
        <dsp:cNvSpPr/>
      </dsp:nvSpPr>
      <dsp:spPr>
        <a:xfrm>
          <a:off x="7229475" y="39687"/>
          <a:ext cx="3286125" cy="197167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Next step was to identify the types of data pertinent to our case study e.g. geographic, health, socioeconomic.</a:t>
          </a:r>
        </a:p>
      </dsp:txBody>
      <dsp:txXfrm>
        <a:off x="7229475" y="39687"/>
        <a:ext cx="3286125" cy="1971675"/>
      </dsp:txXfrm>
    </dsp:sp>
    <dsp:sp modelId="{277E05EA-9083-4E28-A499-98760E787FC8}">
      <dsp:nvSpPr>
        <dsp:cNvPr id="0" name=""/>
        <dsp:cNvSpPr/>
      </dsp:nvSpPr>
      <dsp:spPr>
        <a:xfrm>
          <a:off x="0" y="2339975"/>
          <a:ext cx="3286125" cy="197167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Once the types of data were identified as required, we set out to obtain the data.</a:t>
          </a:r>
        </a:p>
      </dsp:txBody>
      <dsp:txXfrm>
        <a:off x="0" y="2339975"/>
        <a:ext cx="3286125" cy="1971675"/>
      </dsp:txXfrm>
    </dsp:sp>
    <dsp:sp modelId="{0BEE34E3-BB1F-41BF-93E9-8FC26D26AE58}">
      <dsp:nvSpPr>
        <dsp:cNvPr id="0" name=""/>
        <dsp:cNvSpPr/>
      </dsp:nvSpPr>
      <dsp:spPr>
        <a:xfrm>
          <a:off x="3614737" y="2339975"/>
          <a:ext cx="3286125" cy="197167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Utilized Uk Dataservices, NWSSP for prescribing data and health maps Wales to obtain GP data this gave us a diverse range of sources on which to obtain data.</a:t>
          </a:r>
        </a:p>
      </dsp:txBody>
      <dsp:txXfrm>
        <a:off x="3614737" y="2339975"/>
        <a:ext cx="3286125" cy="1971675"/>
      </dsp:txXfrm>
    </dsp:sp>
    <dsp:sp modelId="{E8472037-B65E-462F-AF5D-643EFB2CE0AB}">
      <dsp:nvSpPr>
        <dsp:cNvPr id="0" name=""/>
        <dsp:cNvSpPr/>
      </dsp:nvSpPr>
      <dsp:spPr>
        <a:xfrm>
          <a:off x="7229475"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Ensured data had a appropriate geogrpahical references so that we can appropritaely link and utlize the data within the GIS environement (MapInfo). Demonstrate your understanding of data acquisition </a:t>
          </a:r>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F6EB3-63AA-4AAF-B8FF-849729C7AFA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B6AAB-8E23-4DB3-8226-18449AAB973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5A116-CA6F-4095-87C6-08FDB91B5363}">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Spatial Data: Geographic data such as maps, shapefiles, or raster data (e.g., satellite images, aerial photography).</a:t>
          </a:r>
        </a:p>
      </dsp:txBody>
      <dsp:txXfrm>
        <a:off x="1437631" y="531"/>
        <a:ext cx="9077968" cy="1244702"/>
      </dsp:txXfrm>
    </dsp:sp>
    <dsp:sp modelId="{000F1A50-3F8A-4725-A435-92EBAB3DF2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43E4-CC83-460D-B060-855B426B7B7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46D0E-3035-4200-A8CA-C37C22F835B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Non-Spatial Data: Databases, spreadsheets, or data from sources like APIs that contain information related to the spatial entities but don’t have inherent spatial characteristics.</a:t>
          </a:r>
        </a:p>
      </dsp:txBody>
      <dsp:txXfrm>
        <a:off x="1437631" y="1556410"/>
        <a:ext cx="9077968" cy="1244702"/>
      </dsp:txXfrm>
    </dsp:sp>
    <dsp:sp modelId="{9C6F5A0F-672E-458C-BE1A-5793DA12904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D456BC-75AF-4094-9E22-B662E5DF2E1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20464C-EE20-4FF8-ABCD-363FC63C148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External Data Sources: These can include web services, APIs, or real-time feeds (e.g., weather data, demographic information) that need to be integrated for dynamic updates.</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2A999-5D75-4A88-A21E-F88DF588F9F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6B9CE-7F1D-4CB2-BD8C-1D28B24EF60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724589-EFF4-466D-83D0-5A09D620325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Now that the prescribing data has been prepared for use within the GIS it was time for us to turn our attention towards our other data we have collected.</a:t>
          </a:r>
          <a:endParaRPr lang="en-US" sz="2000" kern="1200"/>
        </a:p>
      </dsp:txBody>
      <dsp:txXfrm>
        <a:off x="1437631" y="531"/>
        <a:ext cx="9077968" cy="1244702"/>
      </dsp:txXfrm>
    </dsp:sp>
    <dsp:sp modelId="{1F74365F-120D-4599-AC7C-D205388C459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AFF80-5197-4B00-8F7D-A3616E8D2A8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890AC4-E8B3-4D1A-AA95-86BE92DE801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The data for the Wales map and the health board boundaries data were able to be used as our geographic references. </a:t>
          </a:r>
          <a:endParaRPr lang="en-US" sz="2000" kern="1200"/>
        </a:p>
      </dsp:txBody>
      <dsp:txXfrm>
        <a:off x="1437631" y="1556410"/>
        <a:ext cx="9077968" cy="1244702"/>
      </dsp:txXfrm>
    </dsp:sp>
    <dsp:sp modelId="{2A6F1CEC-95CA-412B-8304-2D6586F6E01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8EC7F2-0EEF-4E53-B04E-84533F67F8E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600689-2C43-4D28-8400-5296A3DE862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US" sz="2000" b="1" kern="1200"/>
            <a:t>We needed to make sure that with the other data sets we had gathered that we had appropriate geographical references so that once it has been loaded into our GIS software that we can geocode the data (e.g. Longitude and Latitude).</a:t>
          </a:r>
          <a:endParaRPr lang="en-US" sz="20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1BF50-727F-4CAA-B256-62601FC188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A953D7-DAF7-4C3B-9940-DDBE685650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F5CE38-6D82-4C1D-A1ED-E6BB190CE17A}"/>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5FEA1532-1569-4695-84E5-7998699D24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E652B4-1A8C-4341-B417-1F197BFE70FA}"/>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776470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1AA2-49D2-426C-B49D-3E62E0E83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47743-C2C6-4096-9F70-16E77BCBBA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9DB95C-9DF1-470D-914E-DD45C48808E7}"/>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8564CF9B-0659-4BCF-83FA-EBF511228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0E87D-4A17-4CBC-A6A5-82694DEFF574}"/>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3008084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29A5-C3B5-4557-86B2-515CFCC069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14FDC9-E70C-46E1-8C53-AD0FA69322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EC9044-3C8A-44D7-90B3-5A8847EA02FE}"/>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A67DF122-5FE3-48DC-B650-48D543A20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9AD4BF-87B2-4F94-97AD-2189DF132E0B}"/>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944247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277BD-AF57-4807-BF00-3C4EF9E332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E7F9D5-BAED-4449-8851-0B27582749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434A55-39EA-4D69-BCB3-02279BD88F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986501-A0EB-4CCB-B147-BD57D3E3354C}"/>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6" name="Footer Placeholder 5">
            <a:extLst>
              <a:ext uri="{FF2B5EF4-FFF2-40B4-BE49-F238E27FC236}">
                <a16:creationId xmlns:a16="http://schemas.microsoft.com/office/drawing/2014/main" id="{B1538C8B-E8A4-437C-8866-E05B608B89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7961E-6D07-4B60-BCBF-23C7C8179A8A}"/>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238641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1ACC8-0AD9-4141-BDBF-7B15F502A8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E2FFA-DA3D-4121-B534-32ADF64E1D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6E13F6-A662-41CF-BE52-C1185AF739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1FAE0D-9A96-4C7B-AD6F-36B76B9AA7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E48DE1-DBB1-4F90-AAD7-360E47F42B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C86832-A4A7-46A1-8583-0AEC648B1869}"/>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8" name="Footer Placeholder 7">
            <a:extLst>
              <a:ext uri="{FF2B5EF4-FFF2-40B4-BE49-F238E27FC236}">
                <a16:creationId xmlns:a16="http://schemas.microsoft.com/office/drawing/2014/main" id="{224D85D7-7A1E-40C7-942F-C180CC7CC1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57EC7D-4189-46E7-A5C9-089CDB11EF23}"/>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3635282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2803-F0EA-404D-AD37-FA54B27D7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04B84F-C120-4BAF-8E76-FE52FC489DEF}"/>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4" name="Footer Placeholder 3">
            <a:extLst>
              <a:ext uri="{FF2B5EF4-FFF2-40B4-BE49-F238E27FC236}">
                <a16:creationId xmlns:a16="http://schemas.microsoft.com/office/drawing/2014/main" id="{46F83F30-4B3E-4F59-B6FC-2735F026FD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8B3958-4D31-48E3-A0CB-4930C7F7E3E8}"/>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1223860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7F763C-158A-4052-97EC-CF569D4D98D2}"/>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3" name="Footer Placeholder 2">
            <a:extLst>
              <a:ext uri="{FF2B5EF4-FFF2-40B4-BE49-F238E27FC236}">
                <a16:creationId xmlns:a16="http://schemas.microsoft.com/office/drawing/2014/main" id="{CEE4A78E-DFC0-497C-9E39-C6113B7558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D55F28-E9AC-4972-A92B-D20AFE461E62}"/>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4178742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E742-2E9F-4C35-9B3D-FA1B6B18E9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6B093A-0332-45F0-90F7-DE73434DBF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C63B87-ED39-481C-8382-9E4514A6A7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548CA7-C59C-427D-82CA-CF1BBAF6244A}"/>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6" name="Footer Placeholder 5">
            <a:extLst>
              <a:ext uri="{FF2B5EF4-FFF2-40B4-BE49-F238E27FC236}">
                <a16:creationId xmlns:a16="http://schemas.microsoft.com/office/drawing/2014/main" id="{2EBE89EA-CF2E-40EE-85B1-D051D872E9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D40AF6-C5BC-46BE-9105-ABC13BCB05E4}"/>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1283164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3A94-5FEC-42BF-BEE4-E07F4E953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44B1CB-7A40-464F-877D-E787F32164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E5BFF6-8933-47CD-AD7E-9B5B598AD2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D40881-BC72-41EA-834E-6B0941C55C95}"/>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6" name="Footer Placeholder 5">
            <a:extLst>
              <a:ext uri="{FF2B5EF4-FFF2-40B4-BE49-F238E27FC236}">
                <a16:creationId xmlns:a16="http://schemas.microsoft.com/office/drawing/2014/main" id="{E5DE0B1E-9BFC-4A85-BFA8-7817D24C48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F5B84-6D3B-434E-AFBE-FB104AA0F3C2}"/>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60984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C6C34-E8B6-4984-895E-AE859F2C9B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F863AB-B5FC-4EA3-BD13-11CC7A1918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CA08BB-2A8E-4835-98BF-708A9A7C028D}"/>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45ADEC78-7862-4E57-B8C6-22EE67FCF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433B7-9431-4705-9A53-BF3E6054597C}"/>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2732392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0E5126-F8D8-4F56-A22B-32BDB6378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3ECC6E-046C-4AFB-ADCA-82458BB954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165CB7-B211-43E1-8B9B-2B68978B2D82}"/>
              </a:ext>
            </a:extLst>
          </p:cNvPr>
          <p:cNvSpPr>
            <a:spLocks noGrp="1"/>
          </p:cNvSpPr>
          <p:nvPr>
            <p:ph type="dt" sz="half" idx="10"/>
          </p:nvPr>
        </p:nvSpPr>
        <p:spPr/>
        <p:txBody>
          <a:body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DAF44467-BB3C-4CAE-B612-1A34818FC8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30CA5-9CE1-4572-8C0F-01891AB301FC}"/>
              </a:ext>
            </a:extLst>
          </p:cNvPr>
          <p:cNvSpPr>
            <a:spLocks noGrp="1"/>
          </p:cNvSpPr>
          <p:nvPr>
            <p:ph type="sldNum" sz="quarter" idx="12"/>
          </p:nvPr>
        </p:nvSpPr>
        <p:spPr/>
        <p:txBody>
          <a:bodyPr/>
          <a:lstStyle/>
          <a:p>
            <a:fld id="{39A65945-25B0-4B31-A82C-155689D59AA0}" type="slidenum">
              <a:rPr lang="en-GB" smtClean="0"/>
              <a:t>‹#›</a:t>
            </a:fld>
            <a:endParaRPr lang="en-GB"/>
          </a:p>
        </p:txBody>
      </p:sp>
    </p:spTree>
    <p:extLst>
      <p:ext uri="{BB962C8B-B14F-4D97-AF65-F5344CB8AC3E}">
        <p14:creationId xmlns:p14="http://schemas.microsoft.com/office/powerpoint/2010/main" val="428219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DA6B3B-BDBE-4662-8FA9-02847983F7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245606-C6AA-4C12-B733-F20843DF9D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4FD48-19F0-4366-97DF-ABFA063C8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B93B9-B15A-4370-81F1-A8FA9D345F39}" type="datetimeFigureOut">
              <a:rPr lang="en-GB" smtClean="0"/>
              <a:t>13/07/2025</a:t>
            </a:fld>
            <a:endParaRPr lang="en-GB"/>
          </a:p>
        </p:txBody>
      </p:sp>
      <p:sp>
        <p:nvSpPr>
          <p:cNvPr id="5" name="Footer Placeholder 4">
            <a:extLst>
              <a:ext uri="{FF2B5EF4-FFF2-40B4-BE49-F238E27FC236}">
                <a16:creationId xmlns:a16="http://schemas.microsoft.com/office/drawing/2014/main" id="{EF716803-C0BE-4334-B2D7-6252963C84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B1BCE47-6FAE-4BAC-8D53-F4D0F4C477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A65945-25B0-4B31-A82C-155689D59AA0}" type="slidenum">
              <a:rPr lang="en-GB" smtClean="0"/>
              <a:t>‹#›</a:t>
            </a:fld>
            <a:endParaRPr lang="en-GB"/>
          </a:p>
        </p:txBody>
      </p:sp>
    </p:spTree>
    <p:extLst>
      <p:ext uri="{BB962C8B-B14F-4D97-AF65-F5344CB8AC3E}">
        <p14:creationId xmlns:p14="http://schemas.microsoft.com/office/powerpoint/2010/main" val="3321444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different colored pills&#10;&#10;Description automatically generated">
            <a:extLst>
              <a:ext uri="{FF2B5EF4-FFF2-40B4-BE49-F238E27FC236}">
                <a16:creationId xmlns:a16="http://schemas.microsoft.com/office/drawing/2014/main" id="{03F65472-90EC-66F7-D53D-0DA220954B9E}"/>
              </a:ext>
            </a:extLst>
          </p:cNvPr>
          <p:cNvPicPr>
            <a:picLocks noChangeAspect="1"/>
          </p:cNvPicPr>
          <p:nvPr/>
        </p:nvPicPr>
        <p:blipFill>
          <a:blip r:embed="rId2"/>
          <a:srcRect t="9091" r="9091"/>
          <a:stretch/>
        </p:blipFill>
        <p:spPr>
          <a:xfrm>
            <a:off x="20" y="10"/>
            <a:ext cx="12191981" cy="6857990"/>
          </a:xfrm>
          <a:prstGeom prst="rect">
            <a:avLst/>
          </a:prstGeom>
        </p:spPr>
      </p:pic>
      <p:sp>
        <p:nvSpPr>
          <p:cNvPr id="29" name="Rectangle 2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0DCE-830B-4CB9-AEBD-29C6945341E7}"/>
              </a:ext>
            </a:extLst>
          </p:cNvPr>
          <p:cNvSpPr>
            <a:spLocks noGrp="1"/>
          </p:cNvSpPr>
          <p:nvPr>
            <p:ph type="ctrTitle"/>
          </p:nvPr>
        </p:nvSpPr>
        <p:spPr>
          <a:xfrm>
            <a:off x="404553" y="3091928"/>
            <a:ext cx="9078562" cy="2387600"/>
          </a:xfrm>
        </p:spPr>
        <p:txBody>
          <a:bodyPr>
            <a:normAutofit fontScale="90000"/>
          </a:bodyPr>
          <a:lstStyle/>
          <a:p>
            <a:pPr algn="l"/>
            <a:r>
              <a:rPr lang="en-US" sz="5600">
                <a:solidFill>
                  <a:schemeClr val="bg1"/>
                </a:solidFill>
              </a:rPr>
              <a:t>Analysis of Methadone Prescribing in Wales Case Study July 2024 </a:t>
            </a:r>
            <a:endParaRPr lang="en-GB" sz="5600">
              <a:solidFill>
                <a:schemeClr val="bg1"/>
              </a:solidFill>
            </a:endParaRPr>
          </a:p>
        </p:txBody>
      </p:sp>
      <p:sp>
        <p:nvSpPr>
          <p:cNvPr id="31" name="Rectangle: Rounded Corners 3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CD6E442-93CF-46C2-859D-40707A76E428}"/>
              </a:ext>
            </a:extLst>
          </p:cNvPr>
          <p:cNvSpPr>
            <a:spLocks noGrp="1"/>
          </p:cNvSpPr>
          <p:nvPr>
            <p:ph type="subTitle" idx="1"/>
          </p:nvPr>
        </p:nvSpPr>
        <p:spPr>
          <a:xfrm>
            <a:off x="404553" y="5624945"/>
            <a:ext cx="9078562" cy="592975"/>
          </a:xfrm>
        </p:spPr>
        <p:txBody>
          <a:bodyPr vert="horz" lIns="91440" tIns="45720" rIns="91440" bIns="45720" rtlCol="0" anchor="ctr">
            <a:noAutofit/>
          </a:bodyPr>
          <a:lstStyle/>
          <a:p>
            <a:pPr algn="l"/>
            <a:r>
              <a:rPr lang="en-US" sz="800">
                <a:solidFill>
                  <a:schemeClr val="bg1"/>
                </a:solidFill>
              </a:rPr>
              <a:t>Thomas Sellwood</a:t>
            </a:r>
            <a:endParaRPr lang="en-US" sz="800">
              <a:solidFill>
                <a:schemeClr val="bg1"/>
              </a:solidFill>
              <a:cs typeface="Calibri"/>
            </a:endParaRPr>
          </a:p>
          <a:p>
            <a:pPr algn="l"/>
            <a:r>
              <a:rPr lang="en-US" sz="800">
                <a:solidFill>
                  <a:schemeClr val="bg1"/>
                </a:solidFill>
              </a:rPr>
              <a:t>Amina Meah</a:t>
            </a:r>
            <a:endParaRPr lang="en-US" sz="800">
              <a:solidFill>
                <a:schemeClr val="bg1"/>
              </a:solidFill>
              <a:cs typeface="Calibri"/>
            </a:endParaRPr>
          </a:p>
          <a:p>
            <a:pPr algn="l"/>
            <a:r>
              <a:rPr lang="en-GB" sz="800" i="0">
                <a:solidFill>
                  <a:schemeClr val="bg1"/>
                </a:solidFill>
                <a:effectLst/>
                <a:latin typeface="-apple-system"/>
              </a:rPr>
              <a:t>Jonathan </a:t>
            </a:r>
            <a:r>
              <a:rPr lang="en-GB" sz="800" i="0" err="1">
                <a:solidFill>
                  <a:schemeClr val="bg1"/>
                </a:solidFill>
                <a:effectLst/>
                <a:latin typeface="-apple-system"/>
              </a:rPr>
              <a:t>Lesmond</a:t>
            </a:r>
            <a:endParaRPr lang="en-GB" sz="800" err="1">
              <a:solidFill>
                <a:schemeClr val="bg1"/>
              </a:solidFill>
              <a:cs typeface="Calibri"/>
            </a:endParaRPr>
          </a:p>
        </p:txBody>
      </p:sp>
    </p:spTree>
    <p:extLst>
      <p:ext uri="{BB962C8B-B14F-4D97-AF65-F5344CB8AC3E}">
        <p14:creationId xmlns:p14="http://schemas.microsoft.com/office/powerpoint/2010/main" val="401014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8E25F-5342-40DB-AB6E-4A9C6C050DF0}"/>
              </a:ext>
            </a:extLst>
          </p:cNvPr>
          <p:cNvSpPr>
            <a:spLocks noGrp="1"/>
          </p:cNvSpPr>
          <p:nvPr>
            <p:ph type="title"/>
          </p:nvPr>
        </p:nvSpPr>
        <p:spPr>
          <a:xfrm>
            <a:off x="841248" y="426720"/>
            <a:ext cx="10506456" cy="1919141"/>
          </a:xfrm>
        </p:spPr>
        <p:txBody>
          <a:bodyPr anchor="b">
            <a:normAutofit/>
          </a:bodyPr>
          <a:lstStyle/>
          <a:p>
            <a:r>
              <a:rPr lang="en-US" sz="6000"/>
              <a:t>Introduction</a:t>
            </a:r>
            <a:endParaRPr lang="en-GB" sz="600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ECACB78-A67E-4B0D-B589-5EE65E5186A9}"/>
              </a:ext>
            </a:extLst>
          </p:cNvPr>
          <p:cNvSpPr>
            <a:spLocks noGrp="1"/>
          </p:cNvSpPr>
          <p:nvPr>
            <p:ph idx="1"/>
          </p:nvPr>
        </p:nvSpPr>
        <p:spPr>
          <a:xfrm>
            <a:off x="841248" y="3337269"/>
            <a:ext cx="10509504" cy="2905686"/>
          </a:xfrm>
        </p:spPr>
        <p:txBody>
          <a:bodyPr vert="horz" lIns="91440" tIns="45720" rIns="91440" bIns="45720" rtlCol="0">
            <a:normAutofit/>
          </a:bodyPr>
          <a:lstStyle/>
          <a:p>
            <a:pPr>
              <a:buNone/>
            </a:pPr>
            <a:r>
              <a:rPr lang="en-US" sz="2000">
                <a:ea typeface="+mn-lt"/>
                <a:cs typeface="+mn-lt"/>
              </a:rPr>
              <a:t>Geodemographics are consumer segmentation models that group people based on demographic attributes </a:t>
            </a:r>
            <a:r>
              <a:rPr lang="en-US" sz="2000" b="0" i="0">
                <a:effectLst/>
                <a:ea typeface="+mn-lt"/>
                <a:cs typeface="+mn-lt"/>
              </a:rPr>
              <a:t>within </a:t>
            </a:r>
            <a:r>
              <a:rPr lang="en-US" sz="2000">
                <a:ea typeface="+mn-lt"/>
                <a:cs typeface="+mn-lt"/>
              </a:rPr>
              <a:t>specific geographic areas</a:t>
            </a:r>
            <a:r>
              <a:rPr lang="en-US" sz="2000" b="0" i="0">
                <a:effectLst/>
                <a:ea typeface="+mn-lt"/>
                <a:cs typeface="+mn-lt"/>
              </a:rPr>
              <a:t>.</a:t>
            </a:r>
            <a:r>
              <a:rPr lang="en-US" sz="2000">
                <a:ea typeface="+mn-lt"/>
                <a:cs typeface="+mn-lt"/>
              </a:rPr>
              <a:t> Factors like age</a:t>
            </a:r>
            <a:r>
              <a:rPr lang="en-US" sz="2000" b="0" i="0">
                <a:effectLst/>
                <a:ea typeface="+mn-lt"/>
                <a:cs typeface="+mn-lt"/>
              </a:rPr>
              <a:t>, </a:t>
            </a:r>
            <a:r>
              <a:rPr lang="en-US" sz="2000">
                <a:ea typeface="+mn-lt"/>
                <a:cs typeface="+mn-lt"/>
              </a:rPr>
              <a:t>gender</a:t>
            </a:r>
            <a:r>
              <a:rPr lang="en-US" sz="2000" b="0" i="0">
                <a:effectLst/>
                <a:ea typeface="+mn-lt"/>
                <a:cs typeface="+mn-lt"/>
              </a:rPr>
              <a:t>, </a:t>
            </a:r>
            <a:r>
              <a:rPr lang="en-US" sz="2000">
                <a:ea typeface="+mn-lt"/>
                <a:cs typeface="+mn-lt"/>
              </a:rPr>
              <a:t>education level</a:t>
            </a:r>
            <a:r>
              <a:rPr lang="en-US" sz="2000" b="0" i="0">
                <a:effectLst/>
                <a:ea typeface="+mn-lt"/>
                <a:cs typeface="+mn-lt"/>
              </a:rPr>
              <a:t>, </a:t>
            </a:r>
            <a:r>
              <a:rPr lang="en-US" sz="2000" i="0">
                <a:effectLst/>
                <a:ea typeface="+mn-lt"/>
                <a:cs typeface="+mn-lt"/>
              </a:rPr>
              <a:t>and </a:t>
            </a:r>
            <a:r>
              <a:rPr lang="en-US" sz="2000">
                <a:ea typeface="+mn-lt"/>
                <a:cs typeface="+mn-lt"/>
              </a:rPr>
              <a:t>income help reveal lifestyle segments that can be used for marketing</a:t>
            </a:r>
            <a:r>
              <a:rPr lang="en-US" sz="2000" b="0" i="0">
                <a:effectLst/>
                <a:ea typeface="+mn-lt"/>
                <a:cs typeface="+mn-lt"/>
              </a:rPr>
              <a:t>, </a:t>
            </a:r>
            <a:r>
              <a:rPr lang="en-US" sz="2000">
                <a:ea typeface="+mn-lt"/>
                <a:cs typeface="+mn-lt"/>
              </a:rPr>
              <a:t>retail planning</a:t>
            </a:r>
            <a:r>
              <a:rPr lang="en-US" sz="2000" b="0" i="0">
                <a:effectLst/>
                <a:ea typeface="+mn-lt"/>
                <a:cs typeface="+mn-lt"/>
              </a:rPr>
              <a:t>, and </a:t>
            </a:r>
            <a:r>
              <a:rPr lang="en-US" sz="2000">
                <a:ea typeface="+mn-lt"/>
                <a:cs typeface="+mn-lt"/>
              </a:rPr>
              <a:t>site selection</a:t>
            </a:r>
            <a:r>
              <a:rPr lang="en-US" sz="2000" b="0" i="0">
                <a:effectLst/>
                <a:ea typeface="+mn-lt"/>
                <a:cs typeface="+mn-lt"/>
              </a:rPr>
              <a:t>.</a:t>
            </a:r>
            <a:br>
              <a:rPr lang="en-US" sz="2000"/>
            </a:br>
            <a:endParaRPr lang="en-US" sz="2000">
              <a:ea typeface="Calibri" panose="020F0502020204030204"/>
              <a:cs typeface="Calibri" panose="020F0502020204030204"/>
            </a:endParaRPr>
          </a:p>
          <a:p>
            <a:pPr>
              <a:buNone/>
            </a:pPr>
            <a:r>
              <a:rPr lang="en-US" sz="2000">
                <a:ea typeface="+mn-lt"/>
                <a:cs typeface="+mn-lt"/>
              </a:rPr>
              <a:t>These profiles are valuable because they identify and locate lifestyle groups that are not easily captured by traditional demographic data alone. While traditional data provides basic census counts, geodemographic profiles offer deeper lifestyle insights, making them especially useful for targeted analysis and decision-making.</a:t>
            </a:r>
            <a:endParaRPr lang="en-US" sz="2000"/>
          </a:p>
          <a:p>
            <a:pPr marL="0" indent="0">
              <a:buNone/>
            </a:pPr>
            <a:endParaRPr lang="en-US" sz="2000">
              <a:ea typeface="+mn-lt"/>
              <a:cs typeface="+mn-lt"/>
            </a:endParaRPr>
          </a:p>
        </p:txBody>
      </p:sp>
    </p:spTree>
    <p:extLst>
      <p:ext uri="{BB962C8B-B14F-4D97-AF65-F5344CB8AC3E}">
        <p14:creationId xmlns:p14="http://schemas.microsoft.com/office/powerpoint/2010/main" val="71088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FBAE9-FACB-48A4-8761-1D89561D007D}"/>
              </a:ext>
            </a:extLst>
          </p:cNvPr>
          <p:cNvSpPr>
            <a:spLocks noGrp="1"/>
          </p:cNvSpPr>
          <p:nvPr>
            <p:ph type="title"/>
          </p:nvPr>
        </p:nvSpPr>
        <p:spPr>
          <a:xfrm>
            <a:off x="841248" y="334644"/>
            <a:ext cx="10509504" cy="1076914"/>
          </a:xfrm>
        </p:spPr>
        <p:txBody>
          <a:bodyPr anchor="ctr">
            <a:normAutofit/>
          </a:bodyPr>
          <a:lstStyle/>
          <a:p>
            <a:r>
              <a:rPr lang="en-US" sz="4000"/>
              <a:t>Case Study Overview</a:t>
            </a:r>
            <a:endParaRPr lang="en-GB"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AEAC1E3-3A5A-28E6-DEC7-36DEA1C5DB65}"/>
              </a:ext>
            </a:extLst>
          </p:cNvPr>
          <p:cNvGraphicFramePr>
            <a:graphicFrameLocks noGrp="1"/>
          </p:cNvGraphicFramePr>
          <p:nvPr>
            <p:ph idx="1"/>
            <p:extLst>
              <p:ext uri="{D42A27DB-BD31-4B8C-83A1-F6EECF244321}">
                <p14:modId xmlns:p14="http://schemas.microsoft.com/office/powerpoint/2010/main" val="13939367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559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B0D5E-8D7E-B251-A2CB-04833CFBDC6F}"/>
              </a:ext>
            </a:extLst>
          </p:cNvPr>
          <p:cNvSpPr>
            <a:spLocks noGrp="1"/>
          </p:cNvSpPr>
          <p:nvPr>
            <p:ph type="title"/>
          </p:nvPr>
        </p:nvSpPr>
        <p:spPr>
          <a:xfrm>
            <a:off x="841248" y="334644"/>
            <a:ext cx="10509504" cy="1076914"/>
          </a:xfrm>
        </p:spPr>
        <p:txBody>
          <a:bodyPr anchor="ctr">
            <a:normAutofit/>
          </a:bodyPr>
          <a:lstStyle/>
          <a:p>
            <a:r>
              <a:rPr lang="en-GB" sz="4000"/>
              <a:t>Datasets Gathered</a:t>
            </a:r>
            <a:endParaRPr lang="en-US"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7">
            <a:extLst>
              <a:ext uri="{FF2B5EF4-FFF2-40B4-BE49-F238E27FC236}">
                <a16:creationId xmlns:a16="http://schemas.microsoft.com/office/drawing/2014/main" id="{F0E99DCA-6EC1-89A1-77A8-59B7C240D220}"/>
              </a:ext>
            </a:extLst>
          </p:cNvPr>
          <p:cNvGraphicFramePr>
            <a:graphicFrameLocks noGrp="1"/>
          </p:cNvGraphicFramePr>
          <p:nvPr>
            <p:ph idx="1"/>
            <p:extLst>
              <p:ext uri="{D42A27DB-BD31-4B8C-83A1-F6EECF244321}">
                <p14:modId xmlns:p14="http://schemas.microsoft.com/office/powerpoint/2010/main" val="2380900603"/>
              </p:ext>
            </p:extLst>
          </p:nvPr>
        </p:nvGraphicFramePr>
        <p:xfrm>
          <a:off x="1270000" y="1735666"/>
          <a:ext cx="9581167" cy="4510123"/>
        </p:xfrm>
        <a:graphic>
          <a:graphicData uri="http://schemas.openxmlformats.org/drawingml/2006/table">
            <a:tbl>
              <a:tblPr firstRow="1" bandRow="1">
                <a:tableStyleId>{5C22544A-7EE6-4342-B048-85BDC9FD1C3A}</a:tableStyleId>
              </a:tblPr>
              <a:tblGrid>
                <a:gridCol w="3514725">
                  <a:extLst>
                    <a:ext uri="{9D8B030D-6E8A-4147-A177-3AD203B41FA5}">
                      <a16:colId xmlns:a16="http://schemas.microsoft.com/office/drawing/2014/main" val="2064528241"/>
                    </a:ext>
                  </a:extLst>
                </a:gridCol>
                <a:gridCol w="1837654">
                  <a:extLst>
                    <a:ext uri="{9D8B030D-6E8A-4147-A177-3AD203B41FA5}">
                      <a16:colId xmlns:a16="http://schemas.microsoft.com/office/drawing/2014/main" val="2770258676"/>
                    </a:ext>
                  </a:extLst>
                </a:gridCol>
                <a:gridCol w="960123">
                  <a:extLst>
                    <a:ext uri="{9D8B030D-6E8A-4147-A177-3AD203B41FA5}">
                      <a16:colId xmlns:a16="http://schemas.microsoft.com/office/drawing/2014/main" val="1274160048"/>
                    </a:ext>
                  </a:extLst>
                </a:gridCol>
                <a:gridCol w="2231686">
                  <a:extLst>
                    <a:ext uri="{9D8B030D-6E8A-4147-A177-3AD203B41FA5}">
                      <a16:colId xmlns:a16="http://schemas.microsoft.com/office/drawing/2014/main" val="1074944146"/>
                    </a:ext>
                  </a:extLst>
                </a:gridCol>
                <a:gridCol w="1036979">
                  <a:extLst>
                    <a:ext uri="{9D8B030D-6E8A-4147-A177-3AD203B41FA5}">
                      <a16:colId xmlns:a16="http://schemas.microsoft.com/office/drawing/2014/main" val="1740646103"/>
                    </a:ext>
                  </a:extLst>
                </a:gridCol>
              </a:tblGrid>
              <a:tr h="339109">
                <a:tc>
                  <a:txBody>
                    <a:bodyPr/>
                    <a:lstStyle/>
                    <a:p>
                      <a:pPr algn="l" fontAlgn="auto">
                        <a:lnSpc>
                          <a:spcPts val="2175"/>
                        </a:lnSpc>
                      </a:pPr>
                      <a:r>
                        <a:rPr lang="en-US" sz="1200" b="1" i="0" dirty="0">
                          <a:solidFill>
                            <a:srgbClr val="FFFFFF"/>
                          </a:solidFill>
                          <a:effectLst/>
                          <a:latin typeface="Calibri"/>
                        </a:rPr>
                        <a:t>Datasets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dirty="0">
                          <a:solidFill>
                            <a:srgbClr val="FFFFFF"/>
                          </a:solidFill>
                          <a:effectLst/>
                          <a:latin typeface="Calibri"/>
                        </a:rPr>
                        <a:t>Source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dirty="0">
                          <a:solidFill>
                            <a:srgbClr val="FFFFFF"/>
                          </a:solidFill>
                          <a:effectLst/>
                          <a:latin typeface="Calibri"/>
                        </a:rPr>
                        <a:t>File Type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dirty="0">
                          <a:solidFill>
                            <a:srgbClr val="FFFFFF"/>
                          </a:solidFill>
                          <a:effectLst/>
                          <a:latin typeface="Calibri"/>
                        </a:rPr>
                        <a:t>Type of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tc>
                  <a:txBody>
                    <a:bodyPr/>
                    <a:lstStyle/>
                    <a:p>
                      <a:pPr algn="l" fontAlgn="auto">
                        <a:lnSpc>
                          <a:spcPts val="2175"/>
                        </a:lnSpc>
                      </a:pPr>
                      <a:r>
                        <a:rPr lang="en-US" sz="1200" b="1" i="0" dirty="0">
                          <a:solidFill>
                            <a:srgbClr val="FFFFFF"/>
                          </a:solidFill>
                          <a:effectLst/>
                          <a:latin typeface="Calibri"/>
                        </a:rPr>
                        <a:t>Applicable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31433"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689102636"/>
                  </a:ext>
                </a:extLst>
              </a:tr>
              <a:tr h="499241">
                <a:tc>
                  <a:txBody>
                    <a:bodyPr/>
                    <a:lstStyle/>
                    <a:p>
                      <a:pPr algn="l" fontAlgn="base">
                        <a:lnSpc>
                          <a:spcPts val="3375"/>
                        </a:lnSpc>
                      </a:pPr>
                      <a:r>
                        <a:rPr lang="en-GB" sz="1200" dirty="0">
                          <a:latin typeface="Calibri"/>
                        </a:rPr>
                        <a:t>Wales maps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dirty="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31433"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863173379"/>
                  </a:ext>
                </a:extLst>
              </a:tr>
              <a:tr h="524539">
                <a:tc>
                  <a:txBody>
                    <a:bodyPr/>
                    <a:lstStyle/>
                    <a:p>
                      <a:pPr algn="l" fontAlgn="base">
                        <a:lnSpc>
                          <a:spcPts val="3375"/>
                        </a:lnSpc>
                      </a:pPr>
                      <a:r>
                        <a:rPr lang="en-GB" sz="1200" dirty="0">
                          <a:latin typeface="Calibri"/>
                        </a:rPr>
                        <a:t>Health board map</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dirty="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03583839"/>
                  </a:ext>
                </a:extLst>
              </a:tr>
              <a:tr h="524539">
                <a:tc>
                  <a:txBody>
                    <a:bodyPr/>
                    <a:lstStyle/>
                    <a:p>
                      <a:pPr algn="l" fontAlgn="base">
                        <a:lnSpc>
                          <a:spcPts val="3375"/>
                        </a:lnSpc>
                      </a:pPr>
                      <a:r>
                        <a:rPr lang="en-GB" sz="1200" dirty="0">
                          <a:latin typeface="Calibri"/>
                        </a:rPr>
                        <a:t>Prescribing data in Wales 2023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dirty="0">
                          <a:latin typeface="Calibri"/>
                        </a:rPr>
                        <a:t>NHS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CSV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861810264"/>
                  </a:ext>
                </a:extLst>
              </a:tr>
              <a:tr h="524539">
                <a:tc>
                  <a:txBody>
                    <a:bodyPr/>
                    <a:lstStyle/>
                    <a:p>
                      <a:pPr algn="l" fontAlgn="base">
                        <a:lnSpc>
                          <a:spcPts val="3375"/>
                        </a:lnSpc>
                      </a:pPr>
                      <a:r>
                        <a:rPr lang="en-GB" sz="1200" dirty="0">
                          <a:latin typeface="Calibri"/>
                        </a:rPr>
                        <a:t>Addresses for GP surgeries in Wales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dirty="0">
                          <a:latin typeface="Calibri"/>
                        </a:rPr>
                        <a:t>NHS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CSV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17585515"/>
                  </a:ext>
                </a:extLst>
              </a:tr>
              <a:tr h="524539">
                <a:tc>
                  <a:txBody>
                    <a:bodyPr/>
                    <a:lstStyle/>
                    <a:p>
                      <a:pPr algn="l" fontAlgn="base">
                        <a:lnSpc>
                          <a:spcPts val="3375"/>
                        </a:lnSpc>
                      </a:pPr>
                      <a:r>
                        <a:rPr lang="en-GB" sz="1200" dirty="0">
                          <a:latin typeface="Calibri"/>
                        </a:rPr>
                        <a:t>Postcode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dirty="0">
                          <a:latin typeface="Calibri"/>
                        </a:rPr>
                        <a:t>UK data service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054521580"/>
                  </a:ext>
                </a:extLst>
              </a:tr>
              <a:tr h="524539">
                <a:tc>
                  <a:txBody>
                    <a:bodyPr/>
                    <a:lstStyle/>
                    <a:p>
                      <a:pPr algn="l" fontAlgn="base">
                        <a:lnSpc>
                          <a:spcPts val="3375"/>
                        </a:lnSpc>
                      </a:pPr>
                      <a:r>
                        <a:rPr lang="en-GB" sz="1200" dirty="0" err="1">
                          <a:latin typeface="Calibri"/>
                        </a:rPr>
                        <a:t>Gp</a:t>
                      </a:r>
                      <a:r>
                        <a:rPr lang="en-GB" sz="1200" dirty="0">
                          <a:latin typeface="Calibri"/>
                        </a:rPr>
                        <a:t> main sites</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dirty="0">
                          <a:latin typeface="Calibri"/>
                        </a:rPr>
                        <a:t>NHS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Shape file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Geographic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lvl="0" algn="l">
                        <a:lnSpc>
                          <a:spcPts val="2175"/>
                        </a:lnSpc>
                        <a:buNone/>
                      </a:pPr>
                      <a:r>
                        <a:rPr lang="en-US" sz="1200" dirty="0">
                          <a:latin typeface="Calibri"/>
                        </a:rPr>
                        <a:t>n</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776759348"/>
                  </a:ext>
                </a:extLst>
              </a:tr>
              <a:tr h="524539">
                <a:tc>
                  <a:txBody>
                    <a:bodyPr/>
                    <a:lstStyle/>
                    <a:p>
                      <a:pPr algn="l" fontAlgn="base">
                        <a:lnSpc>
                          <a:spcPts val="3375"/>
                        </a:lnSpc>
                      </a:pPr>
                      <a:r>
                        <a:rPr lang="en-GB" sz="1200" dirty="0">
                          <a:latin typeface="Calibri"/>
                        </a:rPr>
                        <a:t>Socioeconomic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3375"/>
                        </a:lnSpc>
                      </a:pPr>
                      <a:r>
                        <a:rPr lang="en-GB" sz="1200" dirty="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US" sz="1200" dirty="0">
                          <a:latin typeface="Calibri"/>
                        </a:rPr>
                        <a:t>CSV</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base">
                        <a:lnSpc>
                          <a:spcPts val="2175"/>
                        </a:lnSpc>
                      </a:pPr>
                      <a:r>
                        <a:rPr lang="en-GB" sz="1200" dirty="0">
                          <a:latin typeface="Calibri"/>
                        </a:rPr>
                        <a:t>socioeconomic data </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034048636"/>
                  </a:ext>
                </a:extLst>
              </a:tr>
              <a:tr h="524539">
                <a:tc>
                  <a:txBody>
                    <a:bodyPr/>
                    <a:lstStyle/>
                    <a:p>
                      <a:pPr algn="l" fontAlgn="base">
                        <a:lnSpc>
                          <a:spcPts val="3375"/>
                        </a:lnSpc>
                      </a:pPr>
                      <a:r>
                        <a:rPr lang="en-GB" sz="1200" dirty="0">
                          <a:latin typeface="Calibri"/>
                        </a:rPr>
                        <a:t>Long Term 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3375"/>
                        </a:lnSpc>
                      </a:pPr>
                      <a:r>
                        <a:rPr lang="en-GB" sz="1200" dirty="0">
                          <a:latin typeface="Calibri"/>
                        </a:rPr>
                        <a:t>UK data service</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CSV</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base">
                        <a:lnSpc>
                          <a:spcPts val="2175"/>
                        </a:lnSpc>
                      </a:pPr>
                      <a:r>
                        <a:rPr lang="en-US" sz="1200" dirty="0">
                          <a:latin typeface="Calibri"/>
                        </a:rPr>
                        <a:t>Health Data</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tc>
                  <a:txBody>
                    <a:bodyPr/>
                    <a:lstStyle/>
                    <a:p>
                      <a:pPr algn="l" fontAlgn="auto">
                        <a:lnSpc>
                          <a:spcPts val="2175"/>
                        </a:lnSpc>
                      </a:pPr>
                      <a:r>
                        <a:rPr lang="en-US" sz="1200" b="0" i="0" dirty="0">
                          <a:solidFill>
                            <a:srgbClr val="000000"/>
                          </a:solidFill>
                          <a:effectLst/>
                          <a:latin typeface="Calibri"/>
                        </a:rPr>
                        <a:t>y</a:t>
                      </a:r>
                    </a:p>
                  </a:txBody>
                  <a:tcPr marL="80647" marR="80647" marT="40323" marB="40323">
                    <a:lnL w="10478" cap="flat" cmpd="sng" algn="ctr">
                      <a:solidFill>
                        <a:srgbClr val="FFFFFF"/>
                      </a:solidFill>
                      <a:prstDash val="solid"/>
                      <a:round/>
                      <a:headEnd type="none" w="med" len="med"/>
                      <a:tailEnd type="none" w="med" len="med"/>
                    </a:lnL>
                    <a:lnR w="10478" cap="flat" cmpd="sng" algn="ctr">
                      <a:solidFill>
                        <a:srgbClr val="FFFFFF"/>
                      </a:solidFill>
                      <a:prstDash val="solid"/>
                      <a:round/>
                      <a:headEnd type="none" w="med" len="med"/>
                      <a:tailEnd type="none" w="med" len="med"/>
                    </a:lnR>
                    <a:lnT w="10478" cap="flat" cmpd="sng" algn="ctr">
                      <a:solidFill>
                        <a:srgbClr val="FFFFFF"/>
                      </a:solidFill>
                      <a:prstDash val="solid"/>
                      <a:round/>
                      <a:headEnd type="none" w="med" len="med"/>
                      <a:tailEnd type="none" w="med" len="med"/>
                    </a:lnT>
                    <a:lnB w="10478"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761044873"/>
                  </a:ext>
                </a:extLst>
              </a:tr>
            </a:tbl>
          </a:graphicData>
        </a:graphic>
      </p:graphicFrame>
    </p:spTree>
    <p:extLst>
      <p:ext uri="{BB962C8B-B14F-4D97-AF65-F5344CB8AC3E}">
        <p14:creationId xmlns:p14="http://schemas.microsoft.com/office/powerpoint/2010/main" val="201616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DBBA5-847D-1E37-FF8F-EB9ACC77568F}"/>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Raw Data Structure</a:t>
            </a:r>
          </a:p>
        </p:txBody>
      </p:sp>
      <p:sp>
        <p:nvSpPr>
          <p:cNvPr id="12"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54C8352-1CC6-30E0-E0EC-70A112F40F41}"/>
              </a:ext>
            </a:extLst>
          </p:cNvPr>
          <p:cNvPicPr>
            <a:picLocks noChangeAspect="1"/>
          </p:cNvPicPr>
          <p:nvPr/>
        </p:nvPicPr>
        <p:blipFill>
          <a:blip r:embed="rId2"/>
          <a:stretch>
            <a:fillRect/>
          </a:stretch>
        </p:blipFill>
        <p:spPr>
          <a:xfrm>
            <a:off x="767684" y="2619784"/>
            <a:ext cx="2808031" cy="3600041"/>
          </a:xfrm>
          <a:prstGeom prst="rect">
            <a:avLst/>
          </a:prstGeom>
        </p:spPr>
      </p:pic>
      <p:pic>
        <p:nvPicPr>
          <p:cNvPr id="4" name="Picture 3" descr="A screenshot of a spreadsheet&#10;&#10;Description automatically generated">
            <a:extLst>
              <a:ext uri="{FF2B5EF4-FFF2-40B4-BE49-F238E27FC236}">
                <a16:creationId xmlns:a16="http://schemas.microsoft.com/office/drawing/2014/main" id="{67C94C60-C3E9-0320-1635-CF3623DFF092}"/>
              </a:ext>
            </a:extLst>
          </p:cNvPr>
          <p:cNvPicPr>
            <a:picLocks noChangeAspect="1"/>
          </p:cNvPicPr>
          <p:nvPr/>
        </p:nvPicPr>
        <p:blipFill>
          <a:blip r:embed="rId3"/>
          <a:stretch>
            <a:fillRect/>
          </a:stretch>
        </p:blipFill>
        <p:spPr>
          <a:xfrm>
            <a:off x="4216908" y="2893043"/>
            <a:ext cx="3758184" cy="3053523"/>
          </a:xfrm>
          <a:prstGeom prst="rect">
            <a:avLst/>
          </a:prstGeom>
        </p:spPr>
      </p:pic>
      <p:pic>
        <p:nvPicPr>
          <p:cNvPr id="3" name="Picture 2" descr="A screenshot of a data&#10;&#10;Description automatically generated">
            <a:extLst>
              <a:ext uri="{FF2B5EF4-FFF2-40B4-BE49-F238E27FC236}">
                <a16:creationId xmlns:a16="http://schemas.microsoft.com/office/drawing/2014/main" id="{26B055BB-99F7-6E44-53F3-DE35ECB6558D}"/>
              </a:ext>
            </a:extLst>
          </p:cNvPr>
          <p:cNvPicPr>
            <a:picLocks noChangeAspect="1"/>
          </p:cNvPicPr>
          <p:nvPr/>
        </p:nvPicPr>
        <p:blipFill>
          <a:blip r:embed="rId4"/>
          <a:stretch>
            <a:fillRect/>
          </a:stretch>
        </p:blipFill>
        <p:spPr>
          <a:xfrm>
            <a:off x="8141208" y="3564818"/>
            <a:ext cx="3758184" cy="1709972"/>
          </a:xfrm>
          <a:prstGeom prst="rect">
            <a:avLst/>
          </a:prstGeom>
        </p:spPr>
      </p:pic>
    </p:spTree>
    <p:extLst>
      <p:ext uri="{BB962C8B-B14F-4D97-AF65-F5344CB8AC3E}">
        <p14:creationId xmlns:p14="http://schemas.microsoft.com/office/powerpoint/2010/main" val="4281079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FD226F-1900-C739-9847-15DD034D1F1D}"/>
              </a:ext>
            </a:extLst>
          </p:cNvPr>
          <p:cNvPicPr>
            <a:picLocks noChangeAspect="1"/>
          </p:cNvPicPr>
          <p:nvPr/>
        </p:nvPicPr>
        <p:blipFill>
          <a:blip r:embed="rId2">
            <a:duotone>
              <a:schemeClr val="bg2">
                <a:shade val="45000"/>
                <a:satMod val="135000"/>
              </a:schemeClr>
              <a:prstClr val="white"/>
            </a:duotone>
          </a:blip>
          <a:srcRect t="1074" r="9085" b="3074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93582-608D-4A83-BA21-D76AEB5CDBB0}"/>
              </a:ext>
            </a:extLst>
          </p:cNvPr>
          <p:cNvSpPr>
            <a:spLocks noGrp="1"/>
          </p:cNvSpPr>
          <p:nvPr>
            <p:ph type="title"/>
          </p:nvPr>
        </p:nvSpPr>
        <p:spPr>
          <a:xfrm>
            <a:off x="838200" y="365125"/>
            <a:ext cx="10515600" cy="1325563"/>
          </a:xfrm>
        </p:spPr>
        <p:txBody>
          <a:bodyPr>
            <a:normAutofit/>
          </a:bodyPr>
          <a:lstStyle/>
          <a:p>
            <a:r>
              <a:rPr lang="en-GB"/>
              <a:t>Data Acquisition Overview</a:t>
            </a:r>
          </a:p>
        </p:txBody>
      </p:sp>
      <p:graphicFrame>
        <p:nvGraphicFramePr>
          <p:cNvPr id="15" name="Content Placeholder 2">
            <a:extLst>
              <a:ext uri="{FF2B5EF4-FFF2-40B4-BE49-F238E27FC236}">
                <a16:creationId xmlns:a16="http://schemas.microsoft.com/office/drawing/2014/main" id="{19EB6334-089A-DFD7-C38B-6C99653594E6}"/>
              </a:ext>
            </a:extLst>
          </p:cNvPr>
          <p:cNvGraphicFramePr>
            <a:graphicFrameLocks noGrp="1"/>
          </p:cNvGraphicFramePr>
          <p:nvPr>
            <p:ph idx="1"/>
            <p:extLst>
              <p:ext uri="{D42A27DB-BD31-4B8C-83A1-F6EECF244321}">
                <p14:modId xmlns:p14="http://schemas.microsoft.com/office/powerpoint/2010/main" val="4248464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1466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B70AB-F8AF-F343-CB16-FDE1CD4BB814}"/>
              </a:ext>
            </a:extLst>
          </p:cNvPr>
          <p:cNvSpPr>
            <a:spLocks noGrp="1"/>
          </p:cNvSpPr>
          <p:nvPr>
            <p:ph type="title"/>
          </p:nvPr>
        </p:nvSpPr>
        <p:spPr>
          <a:xfrm>
            <a:off x="841248" y="256032"/>
            <a:ext cx="10506456" cy="1014984"/>
          </a:xfrm>
        </p:spPr>
        <p:txBody>
          <a:bodyPr anchor="b">
            <a:normAutofit/>
          </a:bodyPr>
          <a:lstStyle/>
          <a:p>
            <a:r>
              <a:rPr lang="en-US">
                <a:ea typeface="Calibri Light"/>
                <a:cs typeface="Calibri Light"/>
              </a:rPr>
              <a:t>Types of Data Researched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91F2BAF-9B89-7976-E4F8-727C85AADFC7}"/>
              </a:ext>
            </a:extLst>
          </p:cNvPr>
          <p:cNvGraphicFramePr>
            <a:graphicFrameLocks noGrp="1"/>
          </p:cNvGraphicFramePr>
          <p:nvPr>
            <p:ph idx="1"/>
            <p:extLst>
              <p:ext uri="{D42A27DB-BD31-4B8C-83A1-F6EECF244321}">
                <p14:modId xmlns:p14="http://schemas.microsoft.com/office/powerpoint/2010/main" val="350450022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4506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ACC74-13C7-B81A-E847-345504F8056F}"/>
              </a:ext>
            </a:extLst>
          </p:cNvPr>
          <p:cNvSpPr>
            <a:spLocks noGrp="1"/>
          </p:cNvSpPr>
          <p:nvPr>
            <p:ph type="title"/>
          </p:nvPr>
        </p:nvSpPr>
        <p:spPr>
          <a:xfrm>
            <a:off x="572493" y="238539"/>
            <a:ext cx="11018520" cy="1434415"/>
          </a:xfrm>
        </p:spPr>
        <p:txBody>
          <a:bodyPr anchor="b">
            <a:normAutofit/>
          </a:bodyPr>
          <a:lstStyle/>
          <a:p>
            <a:r>
              <a:rPr lang="en-GB" sz="5400"/>
              <a:t>Data Preparation</a:t>
            </a:r>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383CC1-B571-965C-FF57-88830F39AD0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200">
                <a:cs typeface="Calibri"/>
              </a:rPr>
              <a:t>The spatial data was in a format ready to be loaded and utilized with in the GIS software whereas our prescribing figures data needed preparation before use.</a:t>
            </a:r>
            <a:endParaRPr lang="en-GB" sz="1200"/>
          </a:p>
          <a:p>
            <a:pPr marL="0" indent="0">
              <a:buNone/>
            </a:pPr>
            <a:endParaRPr lang="en-GB" sz="1200">
              <a:cs typeface="Calibri"/>
            </a:endParaRPr>
          </a:p>
          <a:p>
            <a:pPr marL="457200" indent="-457200"/>
            <a:r>
              <a:rPr lang="en-GB" sz="1200">
                <a:cs typeface="Calibri"/>
              </a:rPr>
              <a:t>The data is spread out for each month in separate CSV files, utilizing Python with the Pandas library we can read in these files to create data frames to process the data programmatically. </a:t>
            </a:r>
          </a:p>
          <a:p>
            <a:pPr marL="457200" indent="-457200"/>
            <a:r>
              <a:rPr lang="en-GB" sz="1200">
                <a:cs typeface="Calibri"/>
              </a:rPr>
              <a:t>Once each of the files has been read in next the data needed to be filtered to our required drug Methadone HCL Mix.</a:t>
            </a:r>
          </a:p>
          <a:p>
            <a:pPr marL="457200" indent="-457200"/>
            <a:r>
              <a:rPr lang="en-GB" sz="1200">
                <a:cs typeface="Calibri"/>
              </a:rPr>
              <a:t>Then we have our filtered data sets for each month, these need to be combined into a one data frame.</a:t>
            </a:r>
          </a:p>
          <a:p>
            <a:pPr marL="457200" indent="-457200"/>
            <a:r>
              <a:rPr lang="en-GB" sz="1200">
                <a:cs typeface="Calibri"/>
              </a:rPr>
              <a:t>Once the data frames have been combined then the address data can be added by linking the practice ID between the prescribing data CSV and the GP address CSV.</a:t>
            </a:r>
          </a:p>
          <a:p>
            <a:pPr marL="457200" indent="-457200"/>
            <a:r>
              <a:rPr lang="en-GB" sz="1200">
                <a:cs typeface="Calibri"/>
              </a:rPr>
              <a:t>Now the final dataset is complete this can be written back to CSV and now it is ready for loading into our GIS software.</a:t>
            </a:r>
          </a:p>
          <a:p>
            <a:pPr marL="0" indent="0">
              <a:buNone/>
            </a:pPr>
            <a:endParaRPr lang="en-GB" sz="1200"/>
          </a:p>
          <a:p>
            <a:pPr marL="0" indent="0">
              <a:buNone/>
            </a:pPr>
            <a:r>
              <a:rPr lang="en-GB" sz="1200">
                <a:cs typeface="Calibri"/>
              </a:rPr>
              <a:t>Now that our prescribing data has been prepared it was time to consider the other data we had acquired and whether we need to include that.</a:t>
            </a:r>
            <a:endParaRPr lang="en-GB" sz="1200"/>
          </a:p>
        </p:txBody>
      </p:sp>
      <p:pic>
        <p:nvPicPr>
          <p:cNvPr id="5" name="Picture 4" descr="A screenshot of a computer program&#10;&#10;Description automatically generated">
            <a:extLst>
              <a:ext uri="{FF2B5EF4-FFF2-40B4-BE49-F238E27FC236}">
                <a16:creationId xmlns:a16="http://schemas.microsoft.com/office/drawing/2014/main" id="{D405E935-3564-25D7-BB1F-8520D99E6371}"/>
              </a:ext>
            </a:extLst>
          </p:cNvPr>
          <p:cNvPicPr>
            <a:picLocks noChangeAspect="1"/>
          </p:cNvPicPr>
          <p:nvPr/>
        </p:nvPicPr>
        <p:blipFill>
          <a:blip r:embed="rId2"/>
          <a:srcRect t="3825" r="-2" b="17955"/>
          <a:stretch/>
        </p:blipFill>
        <p:spPr>
          <a:xfrm>
            <a:off x="7675658" y="2093976"/>
            <a:ext cx="3941064" cy="4096512"/>
          </a:xfrm>
          <a:prstGeom prst="rect">
            <a:avLst/>
          </a:prstGeom>
        </p:spPr>
      </p:pic>
    </p:spTree>
    <p:extLst>
      <p:ext uri="{BB962C8B-B14F-4D97-AF65-F5344CB8AC3E}">
        <p14:creationId xmlns:p14="http://schemas.microsoft.com/office/powerpoint/2010/main" val="3783382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C1376-92C8-34AA-D32E-F3C4CA1FF85A}"/>
              </a:ext>
            </a:extLst>
          </p:cNvPr>
          <p:cNvSpPr>
            <a:spLocks noGrp="1"/>
          </p:cNvSpPr>
          <p:nvPr>
            <p:ph type="title"/>
          </p:nvPr>
        </p:nvSpPr>
        <p:spPr>
          <a:xfrm>
            <a:off x="841248" y="256032"/>
            <a:ext cx="10506456" cy="1014984"/>
          </a:xfrm>
        </p:spPr>
        <p:txBody>
          <a:bodyPr anchor="b">
            <a:normAutofit/>
          </a:bodyPr>
          <a:lstStyle/>
          <a:p>
            <a:r>
              <a:rPr lang="en-US">
                <a:cs typeface="Calibri Light"/>
              </a:rPr>
              <a:t>Data Preparation Continued</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Content Placeholder 2">
            <a:extLst>
              <a:ext uri="{FF2B5EF4-FFF2-40B4-BE49-F238E27FC236}">
                <a16:creationId xmlns:a16="http://schemas.microsoft.com/office/drawing/2014/main" id="{8F173FA9-C784-97BD-46E8-51474294ED4E}"/>
              </a:ext>
            </a:extLst>
          </p:cNvPr>
          <p:cNvGraphicFramePr>
            <a:graphicFrameLocks noGrp="1"/>
          </p:cNvGraphicFramePr>
          <p:nvPr>
            <p:ph idx="1"/>
            <p:extLst>
              <p:ext uri="{D42A27DB-BD31-4B8C-83A1-F6EECF244321}">
                <p14:modId xmlns:p14="http://schemas.microsoft.com/office/powerpoint/2010/main" val="325802922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542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FC04D8B-8E83-333A-AEA6-3D3D3CCAF189}"/>
              </a:ext>
            </a:extLst>
          </p:cNvPr>
          <p:cNvPicPr>
            <a:picLocks noChangeAspect="1"/>
          </p:cNvPicPr>
          <p:nvPr/>
        </p:nvPicPr>
        <p:blipFill>
          <a:blip r:embed="rId2"/>
          <a:srcRect l="9092" t="14788" r="-7" b="-7"/>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90157-5096-4810-9E6F-E635C87C40A1}"/>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4100">
                <a:solidFill>
                  <a:schemeClr val="bg1"/>
                </a:solidFill>
              </a:rPr>
              <a:t>The End</a:t>
            </a:r>
            <a:br>
              <a:rPr lang="en-US" sz="4100">
                <a:solidFill>
                  <a:schemeClr val="bg1"/>
                </a:solidFill>
              </a:rPr>
            </a:br>
            <a:br>
              <a:rPr lang="en-US" sz="4100">
                <a:solidFill>
                  <a:schemeClr val="bg1"/>
                </a:solidFill>
              </a:rPr>
            </a:br>
            <a:r>
              <a:rPr lang="en-US" sz="4100">
                <a:solidFill>
                  <a:schemeClr val="bg1"/>
                </a:solidFill>
              </a:rPr>
              <a:t>Any Questions?</a:t>
            </a:r>
            <a:br>
              <a:rPr lang="en-US" sz="4100">
                <a:solidFill>
                  <a:schemeClr val="bg1"/>
                </a:solidFill>
              </a:rPr>
            </a:br>
            <a:endParaRPr lang="en-US" sz="4100">
              <a:solidFill>
                <a:schemeClr val="bg1"/>
              </a:solidFill>
            </a:endParaRP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9557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b32c28a0-a8b9-423e-b7e6-2e8a7477bef9">
      <Terms xmlns="http://schemas.microsoft.com/office/infopath/2007/PartnerControls"/>
    </lcf76f155ced4ddcb4097134ff3c332f>
    <TaxCatchAll xmlns="054b0cfb-30f7-4106-ab98-fe6eb260f36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11" ma:contentTypeDescription="Create a new document." ma:contentTypeScope="" ma:versionID="aca2a3533c96dede69fc255076cd4fea">
  <xsd:schema xmlns:xsd="http://www.w3.org/2001/XMLSchema" xmlns:xs="http://www.w3.org/2001/XMLSchema" xmlns:p="http://schemas.microsoft.com/office/2006/metadata/properties" xmlns:ns2="b32c28a0-a8b9-423e-b7e6-2e8a7477bef9" xmlns:ns3="054b0cfb-30f7-4106-ab98-fe6eb260f36a" targetNamespace="http://schemas.microsoft.com/office/2006/metadata/properties" ma:root="true" ma:fieldsID="26a0ce0fdc94eac58c7f45a9a2a675ad" ns2:_="" ns3:_="">
    <xsd:import namespace="b32c28a0-a8b9-423e-b7e6-2e8a7477bef9"/>
    <xsd:import namespace="054b0cfb-30f7-4106-ab98-fe6eb260f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54b0cfb-30f7-4106-ab98-fe6eb260f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75b81e-20fa-4225-9ef9-e7dfd27e40ee}" ma:internalName="TaxCatchAll" ma:showField="CatchAllData" ma:web="054b0cfb-30f7-4106-ab98-fe6eb260f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2D1100-5EFA-4DA8-997E-41572490B4C9}">
  <ds:schemaRefs>
    <ds:schemaRef ds:uri="054b0cfb-30f7-4106-ab98-fe6eb260f36a"/>
    <ds:schemaRef ds:uri="b32c28a0-a8b9-423e-b7e6-2e8a7477bef9"/>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A670F76-1E91-4D42-9A56-87143DA03B18}">
  <ds:schemaRefs>
    <ds:schemaRef ds:uri="054b0cfb-30f7-4106-ab98-fe6eb260f36a"/>
    <ds:schemaRef ds:uri="b32c28a0-a8b9-423e-b7e6-2e8a7477bef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1234C3D-BDE0-40CE-B03E-1340F199D0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Analysis of Methadone Prescribing in Wales Case Study July 2024 </vt:lpstr>
      <vt:lpstr>Introduction</vt:lpstr>
      <vt:lpstr>Case Study Overview</vt:lpstr>
      <vt:lpstr>Datasets Gathered</vt:lpstr>
      <vt:lpstr>Raw Data Structure</vt:lpstr>
      <vt:lpstr>Data Acquisition Overview</vt:lpstr>
      <vt:lpstr>Types of Data Researched</vt:lpstr>
      <vt:lpstr>Data Preparation</vt:lpstr>
      <vt:lpstr>Data Preparation Continued</vt:lpstr>
      <vt:lpstr>The End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Medication prescription trends in Wales Case Study July 2024 </dc:title>
  <dc:creator>Amina Meah (2237650)</dc:creator>
  <cp:revision>3</cp:revision>
  <dcterms:created xsi:type="dcterms:W3CDTF">2024-10-22T15:51:43Z</dcterms:created>
  <dcterms:modified xsi:type="dcterms:W3CDTF">2025-07-13T16:09:33Z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y fmtid="{D5CDD505-2E9C-101B-9397-08002B2CF9AE}" pid="3" name="MediaServiceImageTags">
    <vt:lpwstr/>
  </property>
</Properties>
</file>