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257" r:id="rId3"/>
    <p:sldId id="283" r:id="rId4"/>
    <p:sldId id="284" r:id="rId5"/>
    <p:sldId id="285" r:id="rId6"/>
    <p:sldId id="286" r:id="rId7"/>
    <p:sldId id="287" r:id="rId8"/>
    <p:sldId id="288" r:id="rId9"/>
    <p:sldId id="289" r:id="rId10"/>
    <p:sldId id="290" r:id="rId11"/>
    <p:sldId id="291" r:id="rId12"/>
    <p:sldId id="292" r:id="rId13"/>
    <p:sldId id="293" r:id="rId14"/>
    <p:sldId id="294" r:id="rId15"/>
    <p:sldId id="295" r:id="rId16"/>
    <p:sldId id="296" r:id="rId17"/>
    <p:sldId id="297" r:id="rId18"/>
    <p:sldId id="298" r:id="rId19"/>
    <p:sldId id="303" r:id="rId20"/>
    <p:sldId id="302" r:id="rId21"/>
    <p:sldId id="299" r:id="rId22"/>
    <p:sldId id="300" r:id="rId23"/>
    <p:sldId id="304" r:id="rId24"/>
    <p:sldId id="305" r:id="rId25"/>
    <p:sldId id="306" r:id="rId26"/>
    <p:sldId id="307" r:id="rId27"/>
    <p:sldId id="308" r:id="rId28"/>
    <p:sldId id="309" r:id="rId29"/>
    <p:sldId id="310" r:id="rId30"/>
    <p:sldId id="311" r:id="rId31"/>
    <p:sldId id="312" r:id="rId32"/>
    <p:sldId id="313" r:id="rId33"/>
    <p:sldId id="314" r:id="rId34"/>
    <p:sldId id="315"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3" d="100"/>
          <a:sy n="103" d="100"/>
        </p:scale>
        <p:origin x="1728"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4000" b="1" dirty="0">
                <a:solidFill>
                  <a:schemeClr val="accent2"/>
                </a:solidFill>
              </a:rPr>
              <a:t>Marketing Fundamentals</a:t>
            </a:r>
          </a:p>
          <a:p>
            <a:pPr eaLnBrk="1" hangingPunct="1"/>
            <a:r>
              <a:rPr lang="en-GB" altLang="en-US" sz="3600" b="1" dirty="0">
                <a:solidFill>
                  <a:srgbClr val="FF0000"/>
                </a:solidFill>
              </a:rPr>
              <a:t>Week 7</a:t>
            </a:r>
          </a:p>
          <a:p>
            <a:pPr eaLnBrk="1" hangingPunct="1"/>
            <a:r>
              <a:rPr lang="en-GB" altLang="en-US" sz="4000" b="1" dirty="0">
                <a:solidFill>
                  <a:srgbClr val="FF0000"/>
                </a:solidFill>
              </a:rPr>
              <a:t>Marketing of Services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274638"/>
            <a:ext cx="8229600" cy="85010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457200" y="1124744"/>
            <a:ext cx="8229600" cy="4392489"/>
          </a:xfrm>
        </p:spPr>
        <p:txBody>
          <a:bodyPr/>
          <a:lstStyle/>
          <a:p>
            <a:pPr marL="0" indent="0">
              <a:buNone/>
            </a:pPr>
            <a:r>
              <a:rPr lang="en-GB" b="1" dirty="0"/>
              <a:t>What is a service?</a:t>
            </a:r>
          </a:p>
          <a:p>
            <a:pPr marL="0" indent="0">
              <a:buNone/>
            </a:pPr>
            <a:endParaRPr lang="en-GB" dirty="0"/>
          </a:p>
          <a:p>
            <a:pPr marL="0" indent="0">
              <a:buNone/>
            </a:pPr>
            <a:r>
              <a:rPr lang="en-GB" dirty="0"/>
              <a:t>“A service is any activity or benefit that one party can offer to another which is essentially intangible and does not result in the ownership of anything” (Kotler et al., 2001).</a:t>
            </a:r>
          </a:p>
          <a:p>
            <a:endParaRPr lang="en-GB" dirty="0"/>
          </a:p>
        </p:txBody>
      </p:sp>
    </p:spTree>
    <p:extLst>
      <p:ext uri="{BB962C8B-B14F-4D97-AF65-F5344CB8AC3E}">
        <p14:creationId xmlns:p14="http://schemas.microsoft.com/office/powerpoint/2010/main" val="230874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980728"/>
            <a:ext cx="8579296" cy="4536505"/>
          </a:xfrm>
        </p:spPr>
        <p:txBody>
          <a:bodyPr/>
          <a:lstStyle/>
          <a:p>
            <a:pPr marL="0" indent="0">
              <a:buNone/>
            </a:pPr>
            <a:r>
              <a:rPr lang="en-GB" b="1" dirty="0"/>
              <a:t>Characteristics of Service?</a:t>
            </a:r>
          </a:p>
          <a:p>
            <a:pPr marL="0" indent="0">
              <a:buNone/>
            </a:pPr>
            <a:r>
              <a:rPr lang="en-GB" dirty="0"/>
              <a:t>These are often described as:</a:t>
            </a:r>
          </a:p>
          <a:p>
            <a:pPr>
              <a:buFont typeface="Wingdings" panose="05000000000000000000" pitchFamily="2" charset="2"/>
              <a:buChar char="§"/>
            </a:pPr>
            <a:r>
              <a:rPr lang="en-GB" dirty="0"/>
              <a:t>Intangibility, </a:t>
            </a:r>
          </a:p>
          <a:p>
            <a:pPr>
              <a:buFont typeface="Wingdings" panose="05000000000000000000" pitchFamily="2" charset="2"/>
              <a:buChar char="§"/>
            </a:pPr>
            <a:r>
              <a:rPr lang="en-GB" dirty="0"/>
              <a:t>Inseparability, </a:t>
            </a:r>
          </a:p>
          <a:p>
            <a:pPr>
              <a:buFont typeface="Wingdings" panose="05000000000000000000" pitchFamily="2" charset="2"/>
              <a:buChar char="§"/>
            </a:pPr>
            <a:r>
              <a:rPr lang="en-GB" dirty="0"/>
              <a:t>Variability, </a:t>
            </a:r>
          </a:p>
          <a:p>
            <a:pPr>
              <a:buFont typeface="Wingdings" panose="05000000000000000000" pitchFamily="2" charset="2"/>
              <a:buChar char="§"/>
            </a:pPr>
            <a:r>
              <a:rPr lang="en-GB" dirty="0"/>
              <a:t>Perishability and,</a:t>
            </a:r>
          </a:p>
          <a:p>
            <a:pPr>
              <a:buFont typeface="Wingdings" panose="05000000000000000000" pitchFamily="2" charset="2"/>
              <a:buChar char="§"/>
            </a:pPr>
            <a:r>
              <a:rPr lang="en-GB" dirty="0"/>
              <a:t>The inability to own a service.</a:t>
            </a:r>
          </a:p>
        </p:txBody>
      </p:sp>
    </p:spTree>
    <p:extLst>
      <p:ext uri="{BB962C8B-B14F-4D97-AF65-F5344CB8AC3E}">
        <p14:creationId xmlns:p14="http://schemas.microsoft.com/office/powerpoint/2010/main" val="2626462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Intangibility:</a:t>
            </a:r>
          </a:p>
          <a:p>
            <a:pPr marL="0" indent="0">
              <a:buNone/>
            </a:pPr>
            <a:r>
              <a:rPr lang="en-GB" dirty="0"/>
              <a:t>A pure service cannot be assessed using any of</a:t>
            </a:r>
          </a:p>
          <a:p>
            <a:pPr marL="0" indent="0">
              <a:buNone/>
            </a:pPr>
            <a:r>
              <a:rPr lang="en-GB" dirty="0"/>
              <a:t>the physical senses – it is an abstraction which</a:t>
            </a:r>
          </a:p>
          <a:p>
            <a:pPr marL="0" indent="0">
              <a:buNone/>
            </a:pPr>
            <a:r>
              <a:rPr lang="en-GB" dirty="0"/>
              <a:t>cannot be directly examined before it is purchased.</a:t>
            </a:r>
          </a:p>
        </p:txBody>
      </p:sp>
    </p:spTree>
    <p:extLst>
      <p:ext uri="{BB962C8B-B14F-4D97-AF65-F5344CB8AC3E}">
        <p14:creationId xmlns:p14="http://schemas.microsoft.com/office/powerpoint/2010/main" val="990373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Intangibility:</a:t>
            </a:r>
          </a:p>
          <a:p>
            <a:pPr marL="0" indent="0" algn="just">
              <a:buNone/>
            </a:pPr>
            <a:r>
              <a:rPr lang="en-GB" dirty="0"/>
              <a:t>The intangible process characteristics which define services, such as reliability, personal care, attentiveness of staff, their friendliness etc., can only be verified once a service has been purchased and consumed.</a:t>
            </a:r>
          </a:p>
        </p:txBody>
      </p:sp>
    </p:spTree>
    <p:extLst>
      <p:ext uri="{BB962C8B-B14F-4D97-AF65-F5344CB8AC3E}">
        <p14:creationId xmlns:p14="http://schemas.microsoft.com/office/powerpoint/2010/main" val="516622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Intangibility:</a:t>
            </a:r>
          </a:p>
          <a:p>
            <a:pPr marL="0" indent="0" algn="just">
              <a:buNone/>
            </a:pPr>
            <a:r>
              <a:rPr lang="en-GB" dirty="0"/>
              <a:t>Goods generally have tangible benchmarks against which quality can be assessed (e.g. durability, reliability, taste). In the case of services, these benchmarks can often only be defined in the minds of consumers.</a:t>
            </a:r>
          </a:p>
        </p:txBody>
      </p:sp>
    </p:spTree>
    <p:extLst>
      <p:ext uri="{BB962C8B-B14F-4D97-AF65-F5344CB8AC3E}">
        <p14:creationId xmlns:p14="http://schemas.microsoft.com/office/powerpoint/2010/main" val="2927978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Intangibility:</a:t>
            </a:r>
          </a:p>
          <a:p>
            <a:pPr marL="0" indent="0" algn="just">
              <a:buNone/>
            </a:pPr>
            <a:r>
              <a:rPr lang="en-GB" dirty="0"/>
              <a:t>While some services (such as restaurants) are rich in such tangible cues, other services provide relatively little tangible evidence (e.g. life insurance).</a:t>
            </a:r>
          </a:p>
        </p:txBody>
      </p:sp>
    </p:spTree>
    <p:extLst>
      <p:ext uri="{BB962C8B-B14F-4D97-AF65-F5344CB8AC3E}">
        <p14:creationId xmlns:p14="http://schemas.microsoft.com/office/powerpoint/2010/main" val="797980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3600" b="1" dirty="0"/>
              <a:t>Inseparability:</a:t>
            </a:r>
          </a:p>
          <a:p>
            <a:pPr marL="0" indent="0" algn="just">
              <a:buNone/>
            </a:pPr>
            <a:r>
              <a:rPr lang="en-GB" dirty="0"/>
              <a:t>The consumption of a service is said to be</a:t>
            </a:r>
          </a:p>
          <a:p>
            <a:pPr marL="0" indent="0" algn="just">
              <a:buNone/>
            </a:pPr>
            <a:r>
              <a:rPr lang="en-GB" dirty="0"/>
              <a:t>inseparable from its means of production.</a:t>
            </a:r>
          </a:p>
          <a:p>
            <a:pPr marL="0" indent="0" algn="just">
              <a:buNone/>
            </a:pPr>
            <a:endParaRPr lang="en-GB" dirty="0"/>
          </a:p>
          <a:p>
            <a:pPr marL="0" indent="0" algn="just">
              <a:buNone/>
            </a:pPr>
            <a:r>
              <a:rPr lang="en-GB" dirty="0"/>
              <a:t>Producer and consumer must interact in order</a:t>
            </a:r>
          </a:p>
          <a:p>
            <a:pPr marL="0" indent="0" algn="just">
              <a:buNone/>
            </a:pPr>
            <a:r>
              <a:rPr lang="en-GB" dirty="0"/>
              <a:t>for the benefits of the service to be realized.</a:t>
            </a:r>
          </a:p>
        </p:txBody>
      </p:sp>
    </p:spTree>
    <p:extLst>
      <p:ext uri="{BB962C8B-B14F-4D97-AF65-F5344CB8AC3E}">
        <p14:creationId xmlns:p14="http://schemas.microsoft.com/office/powerpoint/2010/main" val="3278739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Inseparability:</a:t>
            </a:r>
          </a:p>
          <a:p>
            <a:pPr marL="0" indent="0" algn="just">
              <a:buNone/>
            </a:pPr>
            <a:r>
              <a:rPr lang="en-GB" dirty="0"/>
              <a:t>Both must normally meet at a time and a place</a:t>
            </a:r>
          </a:p>
          <a:p>
            <a:pPr marL="0" indent="0" algn="just">
              <a:buNone/>
            </a:pPr>
            <a:r>
              <a:rPr lang="en-GB" dirty="0"/>
              <a:t>which are mutually convenient in order that the</a:t>
            </a:r>
          </a:p>
          <a:p>
            <a:pPr marL="0" indent="0" algn="just">
              <a:buNone/>
            </a:pPr>
            <a:r>
              <a:rPr lang="en-GB" dirty="0"/>
              <a:t>producer can directly pass on service benefits.</a:t>
            </a:r>
          </a:p>
        </p:txBody>
      </p:sp>
    </p:spTree>
    <p:extLst>
      <p:ext uri="{BB962C8B-B14F-4D97-AF65-F5344CB8AC3E}">
        <p14:creationId xmlns:p14="http://schemas.microsoft.com/office/powerpoint/2010/main" val="3254081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Inseparability:</a:t>
            </a:r>
          </a:p>
          <a:p>
            <a:pPr marL="0" indent="0" algn="just">
              <a:buNone/>
            </a:pPr>
            <a:r>
              <a:rPr lang="en-GB" dirty="0"/>
              <a:t>In the extreme case of personal care services,</a:t>
            </a:r>
          </a:p>
          <a:p>
            <a:pPr marL="0" indent="0" algn="just">
              <a:buNone/>
            </a:pPr>
            <a:r>
              <a:rPr lang="en-GB" dirty="0"/>
              <a:t>the customer must be present during the entire production process. </a:t>
            </a:r>
          </a:p>
          <a:p>
            <a:pPr marL="0" indent="0" algn="just">
              <a:buNone/>
            </a:pPr>
            <a:r>
              <a:rPr lang="en-GB" dirty="0"/>
              <a:t>A surgeon, for example, cannot generally provide a service without the involvement of a patient. </a:t>
            </a:r>
          </a:p>
        </p:txBody>
      </p:sp>
    </p:spTree>
    <p:extLst>
      <p:ext uri="{BB962C8B-B14F-4D97-AF65-F5344CB8AC3E}">
        <p14:creationId xmlns:p14="http://schemas.microsoft.com/office/powerpoint/2010/main" val="1508361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Inseparability:</a:t>
            </a:r>
          </a:p>
          <a:p>
            <a:pPr marL="0" indent="0" algn="just">
              <a:buNone/>
            </a:pPr>
            <a:r>
              <a:rPr lang="en-GB" dirty="0"/>
              <a:t>For services, marketing becomes a means of facilitating complex producer–consumer interaction, rather than being merely an exchange medium.</a:t>
            </a:r>
          </a:p>
        </p:txBody>
      </p:sp>
    </p:spTree>
    <p:extLst>
      <p:ext uri="{BB962C8B-B14F-4D97-AF65-F5344CB8AC3E}">
        <p14:creationId xmlns:p14="http://schemas.microsoft.com/office/powerpoint/2010/main" val="4273632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Inseparability:</a:t>
            </a:r>
          </a:p>
          <a:p>
            <a:pPr marL="0" indent="0" algn="just">
              <a:buNone/>
            </a:pPr>
            <a:r>
              <a:rPr lang="en-GB" dirty="0"/>
              <a:t>Inseparability occurs whether the producer is human – as in the case of health care services – or a machine (e.g. a bank ATM machine). </a:t>
            </a:r>
          </a:p>
          <a:p>
            <a:pPr marL="0" indent="0" algn="just">
              <a:buNone/>
            </a:pPr>
            <a:endParaRPr lang="en-GB" dirty="0"/>
          </a:p>
          <a:p>
            <a:pPr marL="0" indent="0" algn="just">
              <a:buNone/>
            </a:pPr>
            <a:r>
              <a:rPr lang="en-GB" dirty="0"/>
              <a:t>The service of the ATM machine can only be realized if the producer and consumer interact.</a:t>
            </a:r>
          </a:p>
        </p:txBody>
      </p:sp>
    </p:spTree>
    <p:extLst>
      <p:ext uri="{BB962C8B-B14F-4D97-AF65-F5344CB8AC3E}">
        <p14:creationId xmlns:p14="http://schemas.microsoft.com/office/powerpoint/2010/main" val="1342604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buNone/>
            </a:pPr>
            <a:r>
              <a:rPr lang="en-GB" sz="4000" b="1" dirty="0"/>
              <a:t>Inseparability:</a:t>
            </a:r>
          </a:p>
          <a:p>
            <a:pPr marL="0" indent="0" algn="just">
              <a:buNone/>
            </a:pPr>
            <a:r>
              <a:rPr lang="en-GB" dirty="0"/>
              <a:t>A person buying a ticket for a concert by Madonna may derive no benefit at all from the concert if it is subsequently produced by Britney Spears instead.</a:t>
            </a:r>
          </a:p>
        </p:txBody>
      </p:sp>
    </p:spTree>
    <p:extLst>
      <p:ext uri="{BB962C8B-B14F-4D97-AF65-F5344CB8AC3E}">
        <p14:creationId xmlns:p14="http://schemas.microsoft.com/office/powerpoint/2010/main" val="2869450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Variability:</a:t>
            </a:r>
          </a:p>
          <a:p>
            <a:pPr marL="0" indent="0" algn="just">
              <a:buNone/>
            </a:pPr>
            <a:r>
              <a:rPr lang="en-GB" dirty="0"/>
              <a:t>For services, variability impacts upon customers not just in terms of outcomes, but also in terms of processes of production. </a:t>
            </a:r>
          </a:p>
          <a:p>
            <a:pPr marL="0" indent="0" algn="just">
              <a:buNone/>
            </a:pPr>
            <a:endParaRPr lang="en-GB" dirty="0"/>
          </a:p>
          <a:p>
            <a:pPr marL="0" indent="0" algn="just">
              <a:buNone/>
            </a:pPr>
            <a:r>
              <a:rPr lang="en-GB" dirty="0"/>
              <a:t>It is the latter point that causes variability to pose a much greater problem for services, compared to goods. </a:t>
            </a:r>
            <a:endParaRPr lang="en-GB" b="1" dirty="0"/>
          </a:p>
        </p:txBody>
      </p:sp>
    </p:spTree>
    <p:extLst>
      <p:ext uri="{BB962C8B-B14F-4D97-AF65-F5344CB8AC3E}">
        <p14:creationId xmlns:p14="http://schemas.microsoft.com/office/powerpoint/2010/main" val="595279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Variability:</a:t>
            </a:r>
          </a:p>
          <a:p>
            <a:pPr marL="0" indent="0" algn="just">
              <a:buNone/>
            </a:pPr>
            <a:r>
              <a:rPr lang="en-GB" dirty="0"/>
              <a:t>Because the customer is usually involved in the production process for a service at the same time as they consume it;</a:t>
            </a:r>
          </a:p>
          <a:p>
            <a:pPr marL="0" indent="0" algn="just">
              <a:buNone/>
            </a:pPr>
            <a:endParaRPr lang="en-GB" dirty="0"/>
          </a:p>
          <a:p>
            <a:pPr marL="0" indent="0" algn="just">
              <a:buNone/>
            </a:pPr>
            <a:r>
              <a:rPr lang="en-GB" dirty="0"/>
              <a:t>It can be difficult to carry out monitoring and control to ensure consistent standards. </a:t>
            </a:r>
            <a:endParaRPr lang="en-GB" b="1" dirty="0"/>
          </a:p>
        </p:txBody>
      </p:sp>
    </p:spTree>
    <p:extLst>
      <p:ext uri="{BB962C8B-B14F-4D97-AF65-F5344CB8AC3E}">
        <p14:creationId xmlns:p14="http://schemas.microsoft.com/office/powerpoint/2010/main" val="3502063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Variability:</a:t>
            </a:r>
          </a:p>
          <a:p>
            <a:pPr marL="0" indent="0" algn="just">
              <a:buNone/>
            </a:pPr>
            <a:r>
              <a:rPr lang="en-GB" dirty="0"/>
              <a:t>Under variability, the service must normally be produced in the presence of the customer without the possibility of intervening quality control checks.</a:t>
            </a:r>
            <a:endParaRPr lang="en-GB" b="1" dirty="0"/>
          </a:p>
        </p:txBody>
      </p:sp>
    </p:spTree>
    <p:extLst>
      <p:ext uri="{BB962C8B-B14F-4D97-AF65-F5344CB8AC3E}">
        <p14:creationId xmlns:p14="http://schemas.microsoft.com/office/powerpoint/2010/main" val="476129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Variability:</a:t>
            </a:r>
          </a:p>
          <a:p>
            <a:pPr marL="0" indent="0" algn="just">
              <a:buNone/>
            </a:pPr>
            <a:r>
              <a:rPr lang="en-GB" dirty="0"/>
              <a:t>Variability in production standards is of greatest concern to services organizations, where customers are highly involved in the production process, especially where production methods make it impractical to monitor service production.</a:t>
            </a:r>
            <a:endParaRPr lang="en-GB" b="1" dirty="0"/>
          </a:p>
        </p:txBody>
      </p:sp>
    </p:spTree>
    <p:extLst>
      <p:ext uri="{BB962C8B-B14F-4D97-AF65-F5344CB8AC3E}">
        <p14:creationId xmlns:p14="http://schemas.microsoft.com/office/powerpoint/2010/main" val="2536724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Variability:</a:t>
            </a:r>
          </a:p>
          <a:p>
            <a:pPr marL="0" indent="0" algn="just">
              <a:buNone/>
            </a:pPr>
            <a:r>
              <a:rPr lang="en-GB" dirty="0"/>
              <a:t>This is true of many labour intensive personal services provided in a one-to-one situation, such as personal health care.</a:t>
            </a:r>
            <a:endParaRPr lang="en-GB" b="1" dirty="0"/>
          </a:p>
        </p:txBody>
      </p:sp>
    </p:spTree>
    <p:extLst>
      <p:ext uri="{BB962C8B-B14F-4D97-AF65-F5344CB8AC3E}">
        <p14:creationId xmlns:p14="http://schemas.microsoft.com/office/powerpoint/2010/main" val="2995531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576064"/>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35496" y="692696"/>
            <a:ext cx="9001000" cy="5112568"/>
          </a:xfrm>
        </p:spPr>
        <p:txBody>
          <a:bodyPr/>
          <a:lstStyle/>
          <a:p>
            <a:pPr marL="0" indent="0" algn="just">
              <a:buNone/>
            </a:pPr>
            <a:r>
              <a:rPr lang="en-GB" sz="4000" b="1" dirty="0"/>
              <a:t>Variability:</a:t>
            </a:r>
          </a:p>
          <a:p>
            <a:pPr marL="0" indent="0" algn="just">
              <a:buNone/>
            </a:pPr>
            <a:r>
              <a:rPr lang="en-GB" sz="3050" dirty="0"/>
              <a:t>The variability of service output can pose problems for brand building in services compared to tangible goods. </a:t>
            </a:r>
          </a:p>
          <a:p>
            <a:pPr marL="0" indent="0" algn="just">
              <a:buNone/>
            </a:pPr>
            <a:endParaRPr lang="en-GB" sz="3050" dirty="0"/>
          </a:p>
          <a:p>
            <a:pPr marL="0" indent="0" algn="just">
              <a:buNone/>
            </a:pPr>
            <a:r>
              <a:rPr lang="en-GB" sz="3050" dirty="0"/>
              <a:t>For the latter it is usually relatively easy to incorporate monitoring and quality control procedures into production processes in order to ensure that a brand stands for a consistency of output. </a:t>
            </a:r>
            <a:endParaRPr lang="en-GB" sz="3050" b="1" dirty="0"/>
          </a:p>
        </p:txBody>
      </p:sp>
    </p:spTree>
    <p:extLst>
      <p:ext uri="{BB962C8B-B14F-4D97-AF65-F5344CB8AC3E}">
        <p14:creationId xmlns:p14="http://schemas.microsoft.com/office/powerpoint/2010/main" val="2608636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Variability:</a:t>
            </a:r>
          </a:p>
          <a:p>
            <a:pPr marL="0" indent="0" algn="just">
              <a:buNone/>
            </a:pPr>
            <a:r>
              <a:rPr lang="en-GB" dirty="0"/>
              <a:t>The service sector’s attempts to reduce variability concentrate on methods used to select, train, motivate and control personnel. </a:t>
            </a:r>
          </a:p>
          <a:p>
            <a:pPr marL="0" indent="0" algn="just">
              <a:buNone/>
            </a:pPr>
            <a:endParaRPr lang="en-GB" dirty="0"/>
          </a:p>
          <a:p>
            <a:pPr marL="0" indent="0" algn="just">
              <a:buNone/>
            </a:pPr>
            <a:r>
              <a:rPr lang="en-GB" dirty="0"/>
              <a:t>In some cases, service offers have been simplified, jobs have been ‘deskilled’ and personnel replaced with machines in order to reduce human variability. </a:t>
            </a:r>
            <a:endParaRPr lang="en-GB" b="1" dirty="0"/>
          </a:p>
        </p:txBody>
      </p:sp>
    </p:spTree>
    <p:extLst>
      <p:ext uri="{BB962C8B-B14F-4D97-AF65-F5344CB8AC3E}">
        <p14:creationId xmlns:p14="http://schemas.microsoft.com/office/powerpoint/2010/main" val="32254864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864096"/>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Variability:</a:t>
            </a:r>
          </a:p>
          <a:p>
            <a:pPr marL="0" indent="0" algn="just">
              <a:buNone/>
            </a:pPr>
            <a:r>
              <a:rPr lang="en-GB" dirty="0"/>
              <a:t>Many services organizations have sought to reduce variability – and hence to build strong brands – by adopting equipment-based production methods. </a:t>
            </a:r>
            <a:endParaRPr lang="en-GB" b="1" dirty="0"/>
          </a:p>
        </p:txBody>
      </p:sp>
    </p:spTree>
    <p:extLst>
      <p:ext uri="{BB962C8B-B14F-4D97-AF65-F5344CB8AC3E}">
        <p14:creationId xmlns:p14="http://schemas.microsoft.com/office/powerpoint/2010/main" val="504820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Perishability:</a:t>
            </a:r>
          </a:p>
          <a:p>
            <a:pPr marL="0" indent="0" algn="just">
              <a:buNone/>
            </a:pPr>
            <a:r>
              <a:rPr lang="en-GB" dirty="0"/>
              <a:t>Services differ from goods in that they cannot be stored.</a:t>
            </a:r>
            <a:endParaRPr lang="en-GB" b="1" dirty="0"/>
          </a:p>
          <a:p>
            <a:pPr marL="0" indent="0" algn="just">
              <a:buNone/>
            </a:pPr>
            <a:r>
              <a:rPr lang="en-GB" dirty="0"/>
              <a:t>The perishability of services results in greater attention having to be paid to the management of demand by evening out peaks and troughs in demand and in scheduling service production to follow this pattern as far as possible</a:t>
            </a:r>
            <a:r>
              <a:rPr lang="en-GB" b="1" dirty="0"/>
              <a:t>.</a:t>
            </a:r>
          </a:p>
        </p:txBody>
      </p:sp>
    </p:spTree>
    <p:extLst>
      <p:ext uri="{BB962C8B-B14F-4D97-AF65-F5344CB8AC3E}">
        <p14:creationId xmlns:p14="http://schemas.microsoft.com/office/powerpoint/2010/main" val="1803706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Perishability:</a:t>
            </a:r>
          </a:p>
          <a:p>
            <a:pPr marL="0" indent="0" algn="just">
              <a:buNone/>
            </a:pPr>
            <a:r>
              <a:rPr lang="en-GB" dirty="0"/>
              <a:t>It is not good enough to ensure that supply and demand are matched overall in the long term. </a:t>
            </a:r>
          </a:p>
          <a:p>
            <a:pPr marL="0" indent="0" algn="just">
              <a:buNone/>
            </a:pPr>
            <a:endParaRPr lang="en-GB" dirty="0"/>
          </a:p>
          <a:p>
            <a:pPr marL="0" indent="0" algn="just">
              <a:buNone/>
            </a:pPr>
            <a:r>
              <a:rPr lang="en-GB" dirty="0"/>
              <a:t>They must match for each minute and for each place that service is offered.</a:t>
            </a:r>
          </a:p>
        </p:txBody>
      </p:sp>
    </p:spTree>
    <p:extLst>
      <p:ext uri="{BB962C8B-B14F-4D97-AF65-F5344CB8AC3E}">
        <p14:creationId xmlns:p14="http://schemas.microsoft.com/office/powerpoint/2010/main" val="219787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Perishability:</a:t>
            </a:r>
          </a:p>
          <a:p>
            <a:pPr marL="0" indent="0" algn="just">
              <a:buNone/>
            </a:pPr>
            <a:r>
              <a:rPr lang="en-GB" dirty="0"/>
              <a:t>Pricing and promotion are two of the tools</a:t>
            </a:r>
          </a:p>
          <a:p>
            <a:pPr marL="0" indent="0" algn="just">
              <a:buNone/>
            </a:pPr>
            <a:r>
              <a:rPr lang="en-GB" dirty="0"/>
              <a:t>commonly adopted to resolve demand and</a:t>
            </a:r>
          </a:p>
          <a:p>
            <a:pPr marL="0" indent="0" algn="just">
              <a:buNone/>
            </a:pPr>
            <a:r>
              <a:rPr lang="en-GB" dirty="0"/>
              <a:t>supply imbalances.</a:t>
            </a:r>
            <a:endParaRPr lang="en-GB" b="1" dirty="0"/>
          </a:p>
        </p:txBody>
      </p:sp>
    </p:spTree>
    <p:extLst>
      <p:ext uri="{BB962C8B-B14F-4D97-AF65-F5344CB8AC3E}">
        <p14:creationId xmlns:p14="http://schemas.microsoft.com/office/powerpoint/2010/main" val="25492933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Inability to Own Services:</a:t>
            </a:r>
          </a:p>
          <a:p>
            <a:pPr marL="0" indent="0" algn="just">
              <a:buNone/>
            </a:pPr>
            <a:r>
              <a:rPr lang="en-GB" dirty="0"/>
              <a:t>The inability to own a service is related to the characteristics of intangibility and perishability. </a:t>
            </a:r>
          </a:p>
          <a:p>
            <a:pPr marL="0" indent="0" algn="just">
              <a:buNone/>
            </a:pPr>
            <a:endParaRPr lang="en-GB" dirty="0"/>
          </a:p>
          <a:p>
            <a:pPr marL="0" indent="0" algn="just">
              <a:buNone/>
            </a:pPr>
            <a:r>
              <a:rPr lang="en-GB" dirty="0"/>
              <a:t>In purchasing goods, buyers generally acquire title to the goods in question and can subsequently do as they wish with them.</a:t>
            </a:r>
            <a:endParaRPr lang="en-GB" b="1" dirty="0"/>
          </a:p>
        </p:txBody>
      </p:sp>
    </p:spTree>
    <p:extLst>
      <p:ext uri="{BB962C8B-B14F-4D97-AF65-F5344CB8AC3E}">
        <p14:creationId xmlns:p14="http://schemas.microsoft.com/office/powerpoint/2010/main" val="1127032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Inability to Own Services:</a:t>
            </a:r>
          </a:p>
          <a:p>
            <a:pPr marL="0" indent="0" algn="just">
              <a:buNone/>
            </a:pPr>
            <a:r>
              <a:rPr lang="en-GB" dirty="0"/>
              <a:t>On the other hand, when a service is performed, no ownership is transferred from the seller to the buyer. </a:t>
            </a:r>
          </a:p>
          <a:p>
            <a:pPr marL="0" indent="0" algn="just">
              <a:buNone/>
            </a:pPr>
            <a:endParaRPr lang="en-GB" dirty="0"/>
          </a:p>
          <a:p>
            <a:pPr marL="0" indent="0" algn="just">
              <a:buNone/>
            </a:pPr>
            <a:r>
              <a:rPr lang="en-GB" dirty="0"/>
              <a:t>The buyer is merely buying the right to a service process such as the use of a car park or an accountant’s time. </a:t>
            </a:r>
            <a:endParaRPr lang="en-GB" b="1" dirty="0"/>
          </a:p>
        </p:txBody>
      </p:sp>
    </p:spTree>
    <p:extLst>
      <p:ext uri="{BB962C8B-B14F-4D97-AF65-F5344CB8AC3E}">
        <p14:creationId xmlns:p14="http://schemas.microsoft.com/office/powerpoint/2010/main" val="33685941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Inability to Own Services:</a:t>
            </a:r>
          </a:p>
          <a:p>
            <a:pPr marL="0" indent="0" algn="just">
              <a:buNone/>
            </a:pPr>
            <a:r>
              <a:rPr lang="en-GB" dirty="0"/>
              <a:t>A distinction should be drawn between the inability to own the service act and the rights which a buyer may acquire to have a service carried out at some time in the future (a theatre gift voucher, for example).</a:t>
            </a:r>
            <a:endParaRPr lang="en-GB" b="1" dirty="0"/>
          </a:p>
        </p:txBody>
      </p:sp>
    </p:spTree>
    <p:extLst>
      <p:ext uri="{BB962C8B-B14F-4D97-AF65-F5344CB8AC3E}">
        <p14:creationId xmlns:p14="http://schemas.microsoft.com/office/powerpoint/2010/main" val="5168594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4000" b="1" dirty="0"/>
              <a:t>Inability to Own Services:</a:t>
            </a:r>
          </a:p>
          <a:p>
            <a:pPr marL="0" indent="0" algn="just">
              <a:buNone/>
            </a:pPr>
            <a:r>
              <a:rPr lang="en-GB" dirty="0"/>
              <a:t>The inability to own a service has implications for the design of distribution channels, so a wholesaler or retailer cannot take title, as is the case with goods. </a:t>
            </a:r>
          </a:p>
          <a:p>
            <a:pPr marL="0" indent="0" algn="just">
              <a:buNone/>
            </a:pPr>
            <a:r>
              <a:rPr lang="en-GB" dirty="0"/>
              <a:t>Instead, direct distribution methods are more common and, where intermediaries are used, they generally act as a co-producer with the service provider.</a:t>
            </a:r>
            <a:endParaRPr lang="en-GB" b="1" dirty="0"/>
          </a:p>
        </p:txBody>
      </p:sp>
    </p:spTree>
    <p:extLst>
      <p:ext uri="{BB962C8B-B14F-4D97-AF65-F5344CB8AC3E}">
        <p14:creationId xmlns:p14="http://schemas.microsoft.com/office/powerpoint/2010/main" val="25425191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sz="3400" b="1" dirty="0"/>
              <a:t>Convergence between Goods and Service:</a:t>
            </a:r>
          </a:p>
          <a:p>
            <a:pPr marL="0" indent="0" algn="just">
              <a:buNone/>
            </a:pPr>
            <a:endParaRPr lang="en-GB" sz="4000" b="1" dirty="0"/>
          </a:p>
        </p:txBody>
      </p:sp>
      <p:pic>
        <p:nvPicPr>
          <p:cNvPr id="5" name="Picture 4" descr="Text&#10;&#10;Description automatically generated">
            <a:extLst>
              <a:ext uri="{FF2B5EF4-FFF2-40B4-BE49-F238E27FC236}">
                <a16:creationId xmlns:a16="http://schemas.microsoft.com/office/drawing/2014/main" id="{1B7B7634-B9D3-4CF8-9A6B-022A9CD440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309" y="1587623"/>
            <a:ext cx="8752187" cy="4104455"/>
          </a:xfrm>
          <a:prstGeom prst="rect">
            <a:avLst/>
          </a:prstGeom>
        </p:spPr>
      </p:pic>
    </p:spTree>
    <p:extLst>
      <p:ext uri="{BB962C8B-B14F-4D97-AF65-F5344CB8AC3E}">
        <p14:creationId xmlns:p14="http://schemas.microsoft.com/office/powerpoint/2010/main" val="11164445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dirty="0"/>
              <a:t>It can be very difficult to distinguish services from goods, for most products which we buy are a combination of goods and services. In this way, cars have traditionally been considered examples of pure goods. </a:t>
            </a:r>
          </a:p>
          <a:p>
            <a:pPr marL="0" indent="0" algn="just">
              <a:buNone/>
            </a:pPr>
            <a:r>
              <a:rPr lang="en-GB" dirty="0"/>
              <a:t>However, today, most cars are sold with considerable service benefits, such as an extended warranty, a maintenance contract or a financing facility.</a:t>
            </a:r>
            <a:endParaRPr lang="en-GB" b="1" dirty="0"/>
          </a:p>
        </p:txBody>
      </p:sp>
    </p:spTree>
    <p:extLst>
      <p:ext uri="{BB962C8B-B14F-4D97-AF65-F5344CB8AC3E}">
        <p14:creationId xmlns:p14="http://schemas.microsoft.com/office/powerpoint/2010/main" val="27785682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dirty="0"/>
              <a:t>In modern times, many car manufacturers now see themselves as service providers in which lease contracts provide all the services necessary to keep a car maintained, insured, financed and replaced. </a:t>
            </a:r>
          </a:p>
          <a:p>
            <a:pPr marL="0" indent="0" algn="just">
              <a:buNone/>
            </a:pPr>
            <a:endParaRPr lang="en-GB" dirty="0"/>
          </a:p>
          <a:p>
            <a:pPr marL="0" indent="0" algn="just">
              <a:buNone/>
            </a:pPr>
            <a:r>
              <a:rPr lang="en-GB" dirty="0"/>
              <a:t>The idea of a manufacturer selling a tangible item (the car) and then not.</a:t>
            </a:r>
            <a:endParaRPr lang="en-GB" b="1" dirty="0"/>
          </a:p>
        </p:txBody>
      </p:sp>
    </p:spTree>
    <p:extLst>
      <p:ext uri="{BB962C8B-B14F-4D97-AF65-F5344CB8AC3E}">
        <p14:creationId xmlns:p14="http://schemas.microsoft.com/office/powerpoint/2010/main" val="289465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dirty="0"/>
              <a:t>Pure goods and pure services are hypothetical extremes, but which are nevertheless important to note because they help to define the distinctive characteristics of goods and services marketing.</a:t>
            </a:r>
            <a:endParaRPr lang="en-GB" b="1" dirty="0"/>
          </a:p>
        </p:txBody>
      </p:sp>
    </p:spTree>
    <p:extLst>
      <p:ext uri="{BB962C8B-B14F-4D97-AF65-F5344CB8AC3E}">
        <p14:creationId xmlns:p14="http://schemas.microsoft.com/office/powerpoint/2010/main" val="28468055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Marketing of Services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dirty="0"/>
              <a:t>In between the extremes is a wide range of products which are a combination of tangible goods elements and intangible service elements. </a:t>
            </a:r>
          </a:p>
          <a:p>
            <a:pPr marL="0" indent="0" algn="just">
              <a:buNone/>
            </a:pPr>
            <a:endParaRPr lang="en-GB" dirty="0"/>
          </a:p>
          <a:p>
            <a:pPr marL="0" indent="0" algn="just">
              <a:buNone/>
            </a:pPr>
            <a:r>
              <a:rPr lang="en-GB" dirty="0"/>
              <a:t>It is therefore common to talk about a goods–service continuum, along which all products can be placed by reference to their service or goods dominance.</a:t>
            </a:r>
            <a:endParaRPr lang="en-GB" b="1" dirty="0"/>
          </a:p>
        </p:txBody>
      </p:sp>
    </p:spTree>
    <p:extLst>
      <p:ext uri="{BB962C8B-B14F-4D97-AF65-F5344CB8AC3E}">
        <p14:creationId xmlns:p14="http://schemas.microsoft.com/office/powerpoint/2010/main" val="33539463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C354-4EEE-4D6E-8E46-56D21F39C53F}"/>
              </a:ext>
            </a:extLst>
          </p:cNvPr>
          <p:cNvSpPr>
            <a:spLocks noGrp="1"/>
          </p:cNvSpPr>
          <p:nvPr>
            <p:ph type="title"/>
          </p:nvPr>
        </p:nvSpPr>
        <p:spPr>
          <a:xfrm>
            <a:off x="457200" y="116632"/>
            <a:ext cx="8229600" cy="720080"/>
          </a:xfrm>
        </p:spPr>
        <p:txBody>
          <a:bodyPr/>
          <a:lstStyle/>
          <a:p>
            <a:r>
              <a:rPr lang="en-GB" b="1" dirty="0"/>
              <a:t>References</a:t>
            </a:r>
          </a:p>
        </p:txBody>
      </p:sp>
      <p:sp>
        <p:nvSpPr>
          <p:cNvPr id="3" name="Content Placeholder 2">
            <a:extLst>
              <a:ext uri="{FF2B5EF4-FFF2-40B4-BE49-F238E27FC236}">
                <a16:creationId xmlns:a16="http://schemas.microsoft.com/office/drawing/2014/main" id="{BFF1FAC8-8BC7-4D26-8337-B0C5035F8C49}"/>
              </a:ext>
            </a:extLst>
          </p:cNvPr>
          <p:cNvSpPr>
            <a:spLocks noGrp="1"/>
          </p:cNvSpPr>
          <p:nvPr>
            <p:ph idx="1"/>
          </p:nvPr>
        </p:nvSpPr>
        <p:spPr>
          <a:xfrm>
            <a:off x="107504" y="836712"/>
            <a:ext cx="8928992" cy="4680521"/>
          </a:xfrm>
        </p:spPr>
        <p:txBody>
          <a:bodyPr/>
          <a:lstStyle/>
          <a:p>
            <a:pPr marL="0" indent="0" algn="just">
              <a:buNone/>
            </a:pPr>
            <a:r>
              <a:rPr lang="en-GB" dirty="0"/>
              <a:t>Kotler, P., Armstrong, G., Saunders, J. and Wong, V. (2001) Principles of Marketing, 3rd European </a:t>
            </a:r>
            <a:r>
              <a:rPr lang="en-GB" dirty="0" err="1"/>
              <a:t>edn</a:t>
            </a:r>
            <a:r>
              <a:rPr lang="en-GB" dirty="0"/>
              <a:t>, Prentice-Hall, London. </a:t>
            </a:r>
          </a:p>
          <a:p>
            <a:pPr marL="0" indent="0" algn="just">
              <a:buNone/>
            </a:pPr>
            <a:r>
              <a:rPr lang="en-GB" dirty="0"/>
              <a:t>Palmer, A. (2000), The Marketing of Services, McGraw-Hill, Maidenhead.</a:t>
            </a:r>
          </a:p>
          <a:p>
            <a:pPr marL="0" indent="0" algn="just">
              <a:buNone/>
            </a:pPr>
            <a:r>
              <a:rPr lang="en-GB" dirty="0"/>
              <a:t>Palmer A (2001). The Marketing of Services’, in Baker, M.J. (Ed) (2003) The Marketing Book. Fifth Edition, Butterworth-Heinemann, Oxford. pp. 584-609</a:t>
            </a:r>
            <a:endParaRPr lang="en-GB" b="1" dirty="0"/>
          </a:p>
        </p:txBody>
      </p:sp>
    </p:spTree>
    <p:extLst>
      <p:ext uri="{BB962C8B-B14F-4D97-AF65-F5344CB8AC3E}">
        <p14:creationId xmlns:p14="http://schemas.microsoft.com/office/powerpoint/2010/main" val="5428827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375</TotalTime>
  <Words>1421</Words>
  <Application>Microsoft Office PowerPoint</Application>
  <PresentationFormat>On-screen Show (4:3)</PresentationFormat>
  <Paragraphs>141</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Myriad Pro</vt:lpstr>
      <vt:lpstr>Verdana</vt:lpstr>
      <vt:lpstr>Wingdings</vt:lpstr>
      <vt:lpstr>20140311PresentationUWTSDTemplate</vt:lpstr>
      <vt:lpstr>LCBB4004</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Marketing of Services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dc:creator>
  <cp:lastModifiedBy>Olu Adegbite</cp:lastModifiedBy>
  <cp:revision>30</cp:revision>
  <dcterms:created xsi:type="dcterms:W3CDTF">2020-11-16T11:34:55Z</dcterms:created>
  <dcterms:modified xsi:type="dcterms:W3CDTF">2022-03-08T00:00:51Z</dcterms:modified>
</cp:coreProperties>
</file>