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70" r:id="rId2"/>
    <p:sldId id="273" r:id="rId3"/>
    <p:sldId id="275" r:id="rId4"/>
    <p:sldId id="295" r:id="rId5"/>
    <p:sldId id="296" r:id="rId6"/>
    <p:sldId id="287" r:id="rId7"/>
    <p:sldId id="259" r:id="rId8"/>
    <p:sldId id="260" r:id="rId9"/>
    <p:sldId id="261" r:id="rId10"/>
    <p:sldId id="262" r:id="rId11"/>
    <p:sldId id="277" r:id="rId12"/>
    <p:sldId id="265" r:id="rId13"/>
    <p:sldId id="264" r:id="rId14"/>
    <p:sldId id="278" r:id="rId15"/>
    <p:sldId id="279" r:id="rId16"/>
    <p:sldId id="289" r:id="rId17"/>
    <p:sldId id="290" r:id="rId18"/>
    <p:sldId id="291" r:id="rId19"/>
    <p:sldId id="292" r:id="rId20"/>
    <p:sldId id="283" r:id="rId21"/>
    <p:sldId id="284" r:id="rId22"/>
    <p:sldId id="285" r:id="rId23"/>
    <p:sldId id="266" r:id="rId24"/>
    <p:sldId id="267" r:id="rId25"/>
    <p:sldId id="297" r:id="rId26"/>
    <p:sldId id="293" r:id="rId27"/>
    <p:sldId id="269"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5677" autoAdjust="0"/>
  </p:normalViewPr>
  <p:slideViewPr>
    <p:cSldViewPr snapToGrid="0">
      <p:cViewPr varScale="1">
        <p:scale>
          <a:sx n="92" d="100"/>
          <a:sy n="92" d="100"/>
        </p:scale>
        <p:origin x="33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B78EC8-BB40-4FB0-8063-4E1D5F4F29B0}"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8E502C7-ED3D-4EDA-B141-88247B32327B}">
      <dgm:prSet/>
      <dgm:spPr/>
      <dgm:t>
        <a:bodyPr/>
        <a:lstStyle/>
        <a:p>
          <a:r>
            <a:rPr lang="en-GB"/>
            <a:t>The Forensic Science Regulator ensures consistency within the CJS for the provision of forensic science services. </a:t>
          </a:r>
          <a:endParaRPr lang="en-US"/>
        </a:p>
      </dgm:t>
    </dgm:pt>
    <dgm:pt modelId="{510484B3-9CB6-449F-8B4E-36506FD323C6}" type="parTrans" cxnId="{C1056328-CB85-4A69-818F-43181B91C032}">
      <dgm:prSet/>
      <dgm:spPr/>
      <dgm:t>
        <a:bodyPr/>
        <a:lstStyle/>
        <a:p>
          <a:endParaRPr lang="en-US"/>
        </a:p>
      </dgm:t>
    </dgm:pt>
    <dgm:pt modelId="{2C8FF778-1921-46DC-9649-550ACFDF7955}" type="sibTrans" cxnId="{C1056328-CB85-4A69-818F-43181B91C032}">
      <dgm:prSet/>
      <dgm:spPr/>
      <dgm:t>
        <a:bodyPr/>
        <a:lstStyle/>
        <a:p>
          <a:endParaRPr lang="en-US"/>
        </a:p>
      </dgm:t>
    </dgm:pt>
    <dgm:pt modelId="{4EF4B836-5BB5-4AD0-BED1-7189A4FD2D12}">
      <dgm:prSet/>
      <dgm:spPr/>
      <dgm:t>
        <a:bodyPr/>
        <a:lstStyle/>
        <a:p>
          <a:r>
            <a:rPr lang="en-GB"/>
            <a:t>The CJS needs to be subject to an appropriate regime of scientific quality standards. </a:t>
          </a:r>
          <a:endParaRPr lang="en-US"/>
        </a:p>
      </dgm:t>
    </dgm:pt>
    <dgm:pt modelId="{71EF5622-C7F0-4BDA-B5C5-A92D280CE75A}" type="parTrans" cxnId="{B41720D7-0F7F-4422-AE52-47ECAADC2A40}">
      <dgm:prSet/>
      <dgm:spPr/>
      <dgm:t>
        <a:bodyPr/>
        <a:lstStyle/>
        <a:p>
          <a:endParaRPr lang="en-US"/>
        </a:p>
      </dgm:t>
    </dgm:pt>
    <dgm:pt modelId="{0546CF48-0E03-4FCB-9390-453A9A51D78F}" type="sibTrans" cxnId="{B41720D7-0F7F-4422-AE52-47ECAADC2A40}">
      <dgm:prSet/>
      <dgm:spPr/>
      <dgm:t>
        <a:bodyPr/>
        <a:lstStyle/>
        <a:p>
          <a:endParaRPr lang="en-US"/>
        </a:p>
      </dgm:t>
    </dgm:pt>
    <dgm:pt modelId="{0B0B5300-093A-429D-8895-2B29E23C3711}">
      <dgm:prSet/>
      <dgm:spPr/>
      <dgm:t>
        <a:bodyPr/>
        <a:lstStyle/>
        <a:p>
          <a:r>
            <a:rPr lang="en-GB"/>
            <a:t>Developed codes of practice and conduct for forensic service providers.</a:t>
          </a:r>
          <a:endParaRPr lang="en-US"/>
        </a:p>
      </dgm:t>
    </dgm:pt>
    <dgm:pt modelId="{611A4998-879E-48D3-A542-424FFAC5A8CC}" type="parTrans" cxnId="{0F0B40B3-4E9A-4A1C-83D6-4E69C21417FF}">
      <dgm:prSet/>
      <dgm:spPr/>
      <dgm:t>
        <a:bodyPr/>
        <a:lstStyle/>
        <a:p>
          <a:endParaRPr lang="en-US"/>
        </a:p>
      </dgm:t>
    </dgm:pt>
    <dgm:pt modelId="{BB7FB391-B218-4E84-B186-964E60544746}" type="sibTrans" cxnId="{0F0B40B3-4E9A-4A1C-83D6-4E69C21417FF}">
      <dgm:prSet/>
      <dgm:spPr/>
      <dgm:t>
        <a:bodyPr/>
        <a:lstStyle/>
        <a:p>
          <a:endParaRPr lang="en-US"/>
        </a:p>
      </dgm:t>
    </dgm:pt>
    <dgm:pt modelId="{142F0661-5249-4B07-82ED-95AD8627645C}">
      <dgm:prSet/>
      <dgm:spPr/>
      <dgm:t>
        <a:bodyPr/>
        <a:lstStyle/>
        <a:p>
          <a:r>
            <a:rPr lang="en-GB"/>
            <a:t>Organisations are assessed against these codes of practice top become an accredited supplier of forensic science services. </a:t>
          </a:r>
          <a:endParaRPr lang="en-US"/>
        </a:p>
      </dgm:t>
    </dgm:pt>
    <dgm:pt modelId="{43972F90-E3FC-4CDE-8E1F-9E35138E959A}" type="parTrans" cxnId="{42776CCD-F653-4679-89B2-A000750B5CDE}">
      <dgm:prSet/>
      <dgm:spPr/>
      <dgm:t>
        <a:bodyPr/>
        <a:lstStyle/>
        <a:p>
          <a:endParaRPr lang="en-US"/>
        </a:p>
      </dgm:t>
    </dgm:pt>
    <dgm:pt modelId="{BED83DB5-D815-4DF9-9C6C-F9A736A162B0}" type="sibTrans" cxnId="{42776CCD-F653-4679-89B2-A000750B5CDE}">
      <dgm:prSet/>
      <dgm:spPr/>
      <dgm:t>
        <a:bodyPr/>
        <a:lstStyle/>
        <a:p>
          <a:endParaRPr lang="en-US"/>
        </a:p>
      </dgm:t>
    </dgm:pt>
    <dgm:pt modelId="{3D2C9CAA-2C5F-487D-A257-A39F477D4E24}" type="pres">
      <dgm:prSet presAssocID="{FAB78EC8-BB40-4FB0-8063-4E1D5F4F29B0}" presName="linear" presStyleCnt="0">
        <dgm:presLayoutVars>
          <dgm:animLvl val="lvl"/>
          <dgm:resizeHandles val="exact"/>
        </dgm:presLayoutVars>
      </dgm:prSet>
      <dgm:spPr/>
    </dgm:pt>
    <dgm:pt modelId="{6B478397-8D35-4F9B-9A1E-2B2C014829BC}" type="pres">
      <dgm:prSet presAssocID="{68E502C7-ED3D-4EDA-B141-88247B32327B}" presName="parentText" presStyleLbl="node1" presStyleIdx="0" presStyleCnt="4">
        <dgm:presLayoutVars>
          <dgm:chMax val="0"/>
          <dgm:bulletEnabled val="1"/>
        </dgm:presLayoutVars>
      </dgm:prSet>
      <dgm:spPr/>
    </dgm:pt>
    <dgm:pt modelId="{37606A84-6CCA-4A28-9386-B9BB97BEDB32}" type="pres">
      <dgm:prSet presAssocID="{2C8FF778-1921-46DC-9649-550ACFDF7955}" presName="spacer" presStyleCnt="0"/>
      <dgm:spPr/>
    </dgm:pt>
    <dgm:pt modelId="{0DD81EF3-78BA-4FB1-930B-C762B1DA1F86}" type="pres">
      <dgm:prSet presAssocID="{4EF4B836-5BB5-4AD0-BED1-7189A4FD2D12}" presName="parentText" presStyleLbl="node1" presStyleIdx="1" presStyleCnt="4">
        <dgm:presLayoutVars>
          <dgm:chMax val="0"/>
          <dgm:bulletEnabled val="1"/>
        </dgm:presLayoutVars>
      </dgm:prSet>
      <dgm:spPr/>
    </dgm:pt>
    <dgm:pt modelId="{3559E15D-A47A-450A-8553-C802C5B6F9B8}" type="pres">
      <dgm:prSet presAssocID="{0546CF48-0E03-4FCB-9390-453A9A51D78F}" presName="spacer" presStyleCnt="0"/>
      <dgm:spPr/>
    </dgm:pt>
    <dgm:pt modelId="{AA535176-4182-4D3B-9536-2710E9F2985F}" type="pres">
      <dgm:prSet presAssocID="{0B0B5300-093A-429D-8895-2B29E23C3711}" presName="parentText" presStyleLbl="node1" presStyleIdx="2" presStyleCnt="4">
        <dgm:presLayoutVars>
          <dgm:chMax val="0"/>
          <dgm:bulletEnabled val="1"/>
        </dgm:presLayoutVars>
      </dgm:prSet>
      <dgm:spPr/>
    </dgm:pt>
    <dgm:pt modelId="{E0888A78-29E5-4152-BAFB-C300E1A471C8}" type="pres">
      <dgm:prSet presAssocID="{BB7FB391-B218-4E84-B186-964E60544746}" presName="spacer" presStyleCnt="0"/>
      <dgm:spPr/>
    </dgm:pt>
    <dgm:pt modelId="{3F8F7E95-3B0E-4CB8-B493-F71C89E3F99C}" type="pres">
      <dgm:prSet presAssocID="{142F0661-5249-4B07-82ED-95AD8627645C}" presName="parentText" presStyleLbl="node1" presStyleIdx="3" presStyleCnt="4">
        <dgm:presLayoutVars>
          <dgm:chMax val="0"/>
          <dgm:bulletEnabled val="1"/>
        </dgm:presLayoutVars>
      </dgm:prSet>
      <dgm:spPr/>
    </dgm:pt>
  </dgm:ptLst>
  <dgm:cxnLst>
    <dgm:cxn modelId="{4E7D2625-BD59-43A8-B0DD-D34A42542857}" type="presOf" srcId="{4EF4B836-5BB5-4AD0-BED1-7189A4FD2D12}" destId="{0DD81EF3-78BA-4FB1-930B-C762B1DA1F86}" srcOrd="0" destOrd="0" presId="urn:microsoft.com/office/officeart/2005/8/layout/vList2"/>
    <dgm:cxn modelId="{2CF43328-434C-477F-9FE0-9299DA1449BC}" type="presOf" srcId="{68E502C7-ED3D-4EDA-B141-88247B32327B}" destId="{6B478397-8D35-4F9B-9A1E-2B2C014829BC}" srcOrd="0" destOrd="0" presId="urn:microsoft.com/office/officeart/2005/8/layout/vList2"/>
    <dgm:cxn modelId="{C1056328-CB85-4A69-818F-43181B91C032}" srcId="{FAB78EC8-BB40-4FB0-8063-4E1D5F4F29B0}" destId="{68E502C7-ED3D-4EDA-B141-88247B32327B}" srcOrd="0" destOrd="0" parTransId="{510484B3-9CB6-449F-8B4E-36506FD323C6}" sibTransId="{2C8FF778-1921-46DC-9649-550ACFDF7955}"/>
    <dgm:cxn modelId="{16AB554C-8C14-4D4A-B986-6AFCB96B2288}" type="presOf" srcId="{FAB78EC8-BB40-4FB0-8063-4E1D5F4F29B0}" destId="{3D2C9CAA-2C5F-487D-A257-A39F477D4E24}" srcOrd="0" destOrd="0" presId="urn:microsoft.com/office/officeart/2005/8/layout/vList2"/>
    <dgm:cxn modelId="{0F0B40B3-4E9A-4A1C-83D6-4E69C21417FF}" srcId="{FAB78EC8-BB40-4FB0-8063-4E1D5F4F29B0}" destId="{0B0B5300-093A-429D-8895-2B29E23C3711}" srcOrd="2" destOrd="0" parTransId="{611A4998-879E-48D3-A542-424FFAC5A8CC}" sibTransId="{BB7FB391-B218-4E84-B186-964E60544746}"/>
    <dgm:cxn modelId="{42776CCD-F653-4679-89B2-A000750B5CDE}" srcId="{FAB78EC8-BB40-4FB0-8063-4E1D5F4F29B0}" destId="{142F0661-5249-4B07-82ED-95AD8627645C}" srcOrd="3" destOrd="0" parTransId="{43972F90-E3FC-4CDE-8E1F-9E35138E959A}" sibTransId="{BED83DB5-D815-4DF9-9C6C-F9A736A162B0}"/>
    <dgm:cxn modelId="{B41720D7-0F7F-4422-AE52-47ECAADC2A40}" srcId="{FAB78EC8-BB40-4FB0-8063-4E1D5F4F29B0}" destId="{4EF4B836-5BB5-4AD0-BED1-7189A4FD2D12}" srcOrd="1" destOrd="0" parTransId="{71EF5622-C7F0-4BDA-B5C5-A92D280CE75A}" sibTransId="{0546CF48-0E03-4FCB-9390-453A9A51D78F}"/>
    <dgm:cxn modelId="{4F5CDDE6-8A29-48D4-A14A-61E2C79C3B55}" type="presOf" srcId="{0B0B5300-093A-429D-8895-2B29E23C3711}" destId="{AA535176-4182-4D3B-9536-2710E9F2985F}" srcOrd="0" destOrd="0" presId="urn:microsoft.com/office/officeart/2005/8/layout/vList2"/>
    <dgm:cxn modelId="{EF55E8FE-A32A-4956-AA4A-0383BFA0D7E5}" type="presOf" srcId="{142F0661-5249-4B07-82ED-95AD8627645C}" destId="{3F8F7E95-3B0E-4CB8-B493-F71C89E3F99C}" srcOrd="0" destOrd="0" presId="urn:microsoft.com/office/officeart/2005/8/layout/vList2"/>
    <dgm:cxn modelId="{41449E18-4D73-4926-8505-E0EF41EDA4D6}" type="presParOf" srcId="{3D2C9CAA-2C5F-487D-A257-A39F477D4E24}" destId="{6B478397-8D35-4F9B-9A1E-2B2C014829BC}" srcOrd="0" destOrd="0" presId="urn:microsoft.com/office/officeart/2005/8/layout/vList2"/>
    <dgm:cxn modelId="{72CBEC49-A8C1-4DDD-8999-A15169BDBBA6}" type="presParOf" srcId="{3D2C9CAA-2C5F-487D-A257-A39F477D4E24}" destId="{37606A84-6CCA-4A28-9386-B9BB97BEDB32}" srcOrd="1" destOrd="0" presId="urn:microsoft.com/office/officeart/2005/8/layout/vList2"/>
    <dgm:cxn modelId="{72CCA35E-41AF-49A9-8AF0-A066C52B1DDB}" type="presParOf" srcId="{3D2C9CAA-2C5F-487D-A257-A39F477D4E24}" destId="{0DD81EF3-78BA-4FB1-930B-C762B1DA1F86}" srcOrd="2" destOrd="0" presId="urn:microsoft.com/office/officeart/2005/8/layout/vList2"/>
    <dgm:cxn modelId="{E373B33D-FE77-4F80-8222-7E6E4D63B74D}" type="presParOf" srcId="{3D2C9CAA-2C5F-487D-A257-A39F477D4E24}" destId="{3559E15D-A47A-450A-8553-C802C5B6F9B8}" srcOrd="3" destOrd="0" presId="urn:microsoft.com/office/officeart/2005/8/layout/vList2"/>
    <dgm:cxn modelId="{5350AA13-219C-4B6D-888E-62F1ACBF50BD}" type="presParOf" srcId="{3D2C9CAA-2C5F-487D-A257-A39F477D4E24}" destId="{AA535176-4182-4D3B-9536-2710E9F2985F}" srcOrd="4" destOrd="0" presId="urn:microsoft.com/office/officeart/2005/8/layout/vList2"/>
    <dgm:cxn modelId="{604296EC-0C32-473E-82B8-CD4C2634F841}" type="presParOf" srcId="{3D2C9CAA-2C5F-487D-A257-A39F477D4E24}" destId="{E0888A78-29E5-4152-BAFB-C300E1A471C8}" srcOrd="5" destOrd="0" presId="urn:microsoft.com/office/officeart/2005/8/layout/vList2"/>
    <dgm:cxn modelId="{BCD59804-9BFF-43CB-A52E-4E3FD7634025}" type="presParOf" srcId="{3D2C9CAA-2C5F-487D-A257-A39F477D4E24}" destId="{3F8F7E95-3B0E-4CB8-B493-F71C89E3F99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AD8464-93E9-4B96-8CDE-A9412CD11002}"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3611D81F-9A32-4F40-B95D-ABF3E9CCB7B0}">
      <dgm:prSet/>
      <dgm:spPr/>
      <dgm:t>
        <a:bodyPr/>
        <a:lstStyle/>
        <a:p>
          <a:r>
            <a:rPr lang="en-GB"/>
            <a:t>Technology growth as led to a demand for digital forensics. </a:t>
          </a:r>
          <a:endParaRPr lang="en-US"/>
        </a:p>
      </dgm:t>
    </dgm:pt>
    <dgm:pt modelId="{95E83BBB-35A8-4556-B3A5-7BA050E7A5E0}" type="parTrans" cxnId="{E488BFFC-6C3F-44B8-839B-6735E38EB1BF}">
      <dgm:prSet/>
      <dgm:spPr/>
      <dgm:t>
        <a:bodyPr/>
        <a:lstStyle/>
        <a:p>
          <a:endParaRPr lang="en-US"/>
        </a:p>
      </dgm:t>
    </dgm:pt>
    <dgm:pt modelId="{1B110C72-BF80-4B79-AA91-CD1222EA2D32}" type="sibTrans" cxnId="{E488BFFC-6C3F-44B8-839B-6735E38EB1BF}">
      <dgm:prSet/>
      <dgm:spPr/>
      <dgm:t>
        <a:bodyPr/>
        <a:lstStyle/>
        <a:p>
          <a:endParaRPr lang="en-US"/>
        </a:p>
      </dgm:t>
    </dgm:pt>
    <dgm:pt modelId="{2CDF36B6-5FED-48B8-A144-B0546CF4DF3F}">
      <dgm:prSet/>
      <dgm:spPr/>
      <dgm:t>
        <a:bodyPr/>
        <a:lstStyle/>
        <a:p>
          <a:r>
            <a:rPr lang="en-GB"/>
            <a:t>This has led to investigative delays.</a:t>
          </a:r>
          <a:endParaRPr lang="en-US"/>
        </a:p>
      </dgm:t>
    </dgm:pt>
    <dgm:pt modelId="{2DAD3BA4-692A-4FBE-AFC1-2D1C31B5B687}" type="parTrans" cxnId="{42D2D11C-395B-4C53-BDF3-8DC6CDA5CE01}">
      <dgm:prSet/>
      <dgm:spPr/>
      <dgm:t>
        <a:bodyPr/>
        <a:lstStyle/>
        <a:p>
          <a:endParaRPr lang="en-US"/>
        </a:p>
      </dgm:t>
    </dgm:pt>
    <dgm:pt modelId="{2943B5F4-E188-41EE-98E6-6C0B48B1044D}" type="sibTrans" cxnId="{42D2D11C-395B-4C53-BDF3-8DC6CDA5CE01}">
      <dgm:prSet/>
      <dgm:spPr/>
      <dgm:t>
        <a:bodyPr/>
        <a:lstStyle/>
        <a:p>
          <a:endParaRPr lang="en-US"/>
        </a:p>
      </dgm:t>
    </dgm:pt>
    <dgm:pt modelId="{39AAB86C-91FB-477F-A6A7-BAFA7E17D7B9}">
      <dgm:prSet/>
      <dgm:spPr/>
      <dgm:t>
        <a:bodyPr/>
        <a:lstStyle/>
        <a:p>
          <a:r>
            <a:rPr lang="en-GB"/>
            <a:t>CJS backlogs. </a:t>
          </a:r>
          <a:endParaRPr lang="en-US"/>
        </a:p>
      </dgm:t>
    </dgm:pt>
    <dgm:pt modelId="{A80B62A0-9233-49AB-9C43-6248F8225EAC}" type="parTrans" cxnId="{02D7EA13-9D2F-45AC-AFE6-80B7EC440C79}">
      <dgm:prSet/>
      <dgm:spPr/>
      <dgm:t>
        <a:bodyPr/>
        <a:lstStyle/>
        <a:p>
          <a:endParaRPr lang="en-US"/>
        </a:p>
      </dgm:t>
    </dgm:pt>
    <dgm:pt modelId="{34130597-6FB7-486E-B3A4-B887F5EE0186}" type="sibTrans" cxnId="{02D7EA13-9D2F-45AC-AFE6-80B7EC440C79}">
      <dgm:prSet/>
      <dgm:spPr/>
      <dgm:t>
        <a:bodyPr/>
        <a:lstStyle/>
        <a:p>
          <a:endParaRPr lang="en-US"/>
        </a:p>
      </dgm:t>
    </dgm:pt>
    <dgm:pt modelId="{9725DAB1-D592-454E-8C7B-8A0E96296319}">
      <dgm:prSet/>
      <dgm:spPr/>
      <dgm:t>
        <a:bodyPr/>
        <a:lstStyle/>
        <a:p>
          <a:r>
            <a:rPr lang="en-GB"/>
            <a:t>Negative impacts on victims and witnesses who must wait for justice. </a:t>
          </a:r>
          <a:endParaRPr lang="en-US"/>
        </a:p>
      </dgm:t>
    </dgm:pt>
    <dgm:pt modelId="{529616A2-6BE0-4DE7-BB18-23D4ABC9DF19}" type="parTrans" cxnId="{D164FECF-4276-4BC7-B0B3-DD1DEB4E6E5C}">
      <dgm:prSet/>
      <dgm:spPr/>
      <dgm:t>
        <a:bodyPr/>
        <a:lstStyle/>
        <a:p>
          <a:endParaRPr lang="en-US"/>
        </a:p>
      </dgm:t>
    </dgm:pt>
    <dgm:pt modelId="{1099E172-C7F5-41E8-A46D-9C33E08AA5B4}" type="sibTrans" cxnId="{D164FECF-4276-4BC7-B0B3-DD1DEB4E6E5C}">
      <dgm:prSet/>
      <dgm:spPr/>
      <dgm:t>
        <a:bodyPr/>
        <a:lstStyle/>
        <a:p>
          <a:endParaRPr lang="en-US"/>
        </a:p>
      </dgm:t>
    </dgm:pt>
    <dgm:pt modelId="{468E12E9-C29B-47B2-B474-CDE12CCB3B1B}">
      <dgm:prSet/>
      <dgm:spPr/>
      <dgm:t>
        <a:bodyPr/>
        <a:lstStyle/>
        <a:p>
          <a:r>
            <a:rPr lang="en-GB"/>
            <a:t>Increase risk of harm because of delays bringing offenders to justice. </a:t>
          </a:r>
          <a:endParaRPr lang="en-US"/>
        </a:p>
      </dgm:t>
    </dgm:pt>
    <dgm:pt modelId="{B6057B0C-39D0-4277-B950-45FC469D452C}" type="parTrans" cxnId="{B9315192-4B98-47DF-BE40-AACA98583256}">
      <dgm:prSet/>
      <dgm:spPr/>
      <dgm:t>
        <a:bodyPr/>
        <a:lstStyle/>
        <a:p>
          <a:endParaRPr lang="en-US"/>
        </a:p>
      </dgm:t>
    </dgm:pt>
    <dgm:pt modelId="{8069BCE1-7FF8-4FF1-B70D-4CAB0B443A96}" type="sibTrans" cxnId="{B9315192-4B98-47DF-BE40-AACA98583256}">
      <dgm:prSet/>
      <dgm:spPr/>
      <dgm:t>
        <a:bodyPr/>
        <a:lstStyle/>
        <a:p>
          <a:endParaRPr lang="en-US"/>
        </a:p>
      </dgm:t>
    </dgm:pt>
    <dgm:pt modelId="{371F53BD-7A02-4EE2-A992-9425D3CA1CCC}" type="pres">
      <dgm:prSet presAssocID="{D1AD8464-93E9-4B96-8CDE-A9412CD11002}" presName="linear" presStyleCnt="0">
        <dgm:presLayoutVars>
          <dgm:animLvl val="lvl"/>
          <dgm:resizeHandles val="exact"/>
        </dgm:presLayoutVars>
      </dgm:prSet>
      <dgm:spPr/>
    </dgm:pt>
    <dgm:pt modelId="{BE9A9B8E-0002-4495-BBB3-CBD94F4D357F}" type="pres">
      <dgm:prSet presAssocID="{3611D81F-9A32-4F40-B95D-ABF3E9CCB7B0}" presName="parentText" presStyleLbl="node1" presStyleIdx="0" presStyleCnt="5">
        <dgm:presLayoutVars>
          <dgm:chMax val="0"/>
          <dgm:bulletEnabled val="1"/>
        </dgm:presLayoutVars>
      </dgm:prSet>
      <dgm:spPr/>
    </dgm:pt>
    <dgm:pt modelId="{FEA5BE06-FBCA-442E-9DBD-99E744AD408F}" type="pres">
      <dgm:prSet presAssocID="{1B110C72-BF80-4B79-AA91-CD1222EA2D32}" presName="spacer" presStyleCnt="0"/>
      <dgm:spPr/>
    </dgm:pt>
    <dgm:pt modelId="{DA9934F7-E38E-44C6-9C27-4DC9DF45A8CA}" type="pres">
      <dgm:prSet presAssocID="{2CDF36B6-5FED-48B8-A144-B0546CF4DF3F}" presName="parentText" presStyleLbl="node1" presStyleIdx="1" presStyleCnt="5">
        <dgm:presLayoutVars>
          <dgm:chMax val="0"/>
          <dgm:bulletEnabled val="1"/>
        </dgm:presLayoutVars>
      </dgm:prSet>
      <dgm:spPr/>
    </dgm:pt>
    <dgm:pt modelId="{04FFAC86-996E-458E-B28E-DBBBFC6C52D9}" type="pres">
      <dgm:prSet presAssocID="{2943B5F4-E188-41EE-98E6-6C0B48B1044D}" presName="spacer" presStyleCnt="0"/>
      <dgm:spPr/>
    </dgm:pt>
    <dgm:pt modelId="{E3EE13A9-246D-413C-92B6-1856B3B2F91D}" type="pres">
      <dgm:prSet presAssocID="{39AAB86C-91FB-477F-A6A7-BAFA7E17D7B9}" presName="parentText" presStyleLbl="node1" presStyleIdx="2" presStyleCnt="5">
        <dgm:presLayoutVars>
          <dgm:chMax val="0"/>
          <dgm:bulletEnabled val="1"/>
        </dgm:presLayoutVars>
      </dgm:prSet>
      <dgm:spPr/>
    </dgm:pt>
    <dgm:pt modelId="{BC061675-C1C6-45F4-8AB5-3C316848EA6F}" type="pres">
      <dgm:prSet presAssocID="{34130597-6FB7-486E-B3A4-B887F5EE0186}" presName="spacer" presStyleCnt="0"/>
      <dgm:spPr/>
    </dgm:pt>
    <dgm:pt modelId="{C7425662-E5FC-4EE1-A548-BE1723D018E1}" type="pres">
      <dgm:prSet presAssocID="{9725DAB1-D592-454E-8C7B-8A0E96296319}" presName="parentText" presStyleLbl="node1" presStyleIdx="3" presStyleCnt="5">
        <dgm:presLayoutVars>
          <dgm:chMax val="0"/>
          <dgm:bulletEnabled val="1"/>
        </dgm:presLayoutVars>
      </dgm:prSet>
      <dgm:spPr/>
    </dgm:pt>
    <dgm:pt modelId="{F8C89554-CD40-4AA3-9AF5-55115C186ADE}" type="pres">
      <dgm:prSet presAssocID="{1099E172-C7F5-41E8-A46D-9C33E08AA5B4}" presName="spacer" presStyleCnt="0"/>
      <dgm:spPr/>
    </dgm:pt>
    <dgm:pt modelId="{2201014C-3A56-4E32-81DE-D101048C1E4E}" type="pres">
      <dgm:prSet presAssocID="{468E12E9-C29B-47B2-B474-CDE12CCB3B1B}" presName="parentText" presStyleLbl="node1" presStyleIdx="4" presStyleCnt="5">
        <dgm:presLayoutVars>
          <dgm:chMax val="0"/>
          <dgm:bulletEnabled val="1"/>
        </dgm:presLayoutVars>
      </dgm:prSet>
      <dgm:spPr/>
    </dgm:pt>
  </dgm:ptLst>
  <dgm:cxnLst>
    <dgm:cxn modelId="{02D7EA13-9D2F-45AC-AFE6-80B7EC440C79}" srcId="{D1AD8464-93E9-4B96-8CDE-A9412CD11002}" destId="{39AAB86C-91FB-477F-A6A7-BAFA7E17D7B9}" srcOrd="2" destOrd="0" parTransId="{A80B62A0-9233-49AB-9C43-6248F8225EAC}" sibTransId="{34130597-6FB7-486E-B3A4-B887F5EE0186}"/>
    <dgm:cxn modelId="{42D2D11C-395B-4C53-BDF3-8DC6CDA5CE01}" srcId="{D1AD8464-93E9-4B96-8CDE-A9412CD11002}" destId="{2CDF36B6-5FED-48B8-A144-B0546CF4DF3F}" srcOrd="1" destOrd="0" parTransId="{2DAD3BA4-692A-4FBE-AFC1-2D1C31B5B687}" sibTransId="{2943B5F4-E188-41EE-98E6-6C0B48B1044D}"/>
    <dgm:cxn modelId="{0067922A-7961-44BC-AD7B-7ECB6B226D60}" type="presOf" srcId="{3611D81F-9A32-4F40-B95D-ABF3E9CCB7B0}" destId="{BE9A9B8E-0002-4495-BBB3-CBD94F4D357F}" srcOrd="0" destOrd="0" presId="urn:microsoft.com/office/officeart/2005/8/layout/vList2"/>
    <dgm:cxn modelId="{027EC35F-B1D5-41D3-9E81-73D988DCE416}" type="presOf" srcId="{9725DAB1-D592-454E-8C7B-8A0E96296319}" destId="{C7425662-E5FC-4EE1-A548-BE1723D018E1}" srcOrd="0" destOrd="0" presId="urn:microsoft.com/office/officeart/2005/8/layout/vList2"/>
    <dgm:cxn modelId="{494FC163-FF2D-4364-AA47-E87C11D67127}" type="presOf" srcId="{D1AD8464-93E9-4B96-8CDE-A9412CD11002}" destId="{371F53BD-7A02-4EE2-A992-9425D3CA1CCC}" srcOrd="0" destOrd="0" presId="urn:microsoft.com/office/officeart/2005/8/layout/vList2"/>
    <dgm:cxn modelId="{20C07067-0082-4234-AA96-474F07122D05}" type="presOf" srcId="{39AAB86C-91FB-477F-A6A7-BAFA7E17D7B9}" destId="{E3EE13A9-246D-413C-92B6-1856B3B2F91D}" srcOrd="0" destOrd="0" presId="urn:microsoft.com/office/officeart/2005/8/layout/vList2"/>
    <dgm:cxn modelId="{DF46128F-C4C5-4FE8-BE63-65E4D5CF4038}" type="presOf" srcId="{468E12E9-C29B-47B2-B474-CDE12CCB3B1B}" destId="{2201014C-3A56-4E32-81DE-D101048C1E4E}" srcOrd="0" destOrd="0" presId="urn:microsoft.com/office/officeart/2005/8/layout/vList2"/>
    <dgm:cxn modelId="{B9315192-4B98-47DF-BE40-AACA98583256}" srcId="{D1AD8464-93E9-4B96-8CDE-A9412CD11002}" destId="{468E12E9-C29B-47B2-B474-CDE12CCB3B1B}" srcOrd="4" destOrd="0" parTransId="{B6057B0C-39D0-4277-B950-45FC469D452C}" sibTransId="{8069BCE1-7FF8-4FF1-B70D-4CAB0B443A96}"/>
    <dgm:cxn modelId="{7246E5C8-2F83-4354-8956-8155D26C2D39}" type="presOf" srcId="{2CDF36B6-5FED-48B8-A144-B0546CF4DF3F}" destId="{DA9934F7-E38E-44C6-9C27-4DC9DF45A8CA}" srcOrd="0" destOrd="0" presId="urn:microsoft.com/office/officeart/2005/8/layout/vList2"/>
    <dgm:cxn modelId="{D164FECF-4276-4BC7-B0B3-DD1DEB4E6E5C}" srcId="{D1AD8464-93E9-4B96-8CDE-A9412CD11002}" destId="{9725DAB1-D592-454E-8C7B-8A0E96296319}" srcOrd="3" destOrd="0" parTransId="{529616A2-6BE0-4DE7-BB18-23D4ABC9DF19}" sibTransId="{1099E172-C7F5-41E8-A46D-9C33E08AA5B4}"/>
    <dgm:cxn modelId="{E488BFFC-6C3F-44B8-839B-6735E38EB1BF}" srcId="{D1AD8464-93E9-4B96-8CDE-A9412CD11002}" destId="{3611D81F-9A32-4F40-B95D-ABF3E9CCB7B0}" srcOrd="0" destOrd="0" parTransId="{95E83BBB-35A8-4556-B3A5-7BA050E7A5E0}" sibTransId="{1B110C72-BF80-4B79-AA91-CD1222EA2D32}"/>
    <dgm:cxn modelId="{FF7C35F6-5CE7-4B4C-AE96-93DC2EC6581F}" type="presParOf" srcId="{371F53BD-7A02-4EE2-A992-9425D3CA1CCC}" destId="{BE9A9B8E-0002-4495-BBB3-CBD94F4D357F}" srcOrd="0" destOrd="0" presId="urn:microsoft.com/office/officeart/2005/8/layout/vList2"/>
    <dgm:cxn modelId="{C9EBC0A2-FE9A-476E-A528-712543BE22B5}" type="presParOf" srcId="{371F53BD-7A02-4EE2-A992-9425D3CA1CCC}" destId="{FEA5BE06-FBCA-442E-9DBD-99E744AD408F}" srcOrd="1" destOrd="0" presId="urn:microsoft.com/office/officeart/2005/8/layout/vList2"/>
    <dgm:cxn modelId="{BFA4A931-8AD2-4401-A8BC-C7A441DF4F4D}" type="presParOf" srcId="{371F53BD-7A02-4EE2-A992-9425D3CA1CCC}" destId="{DA9934F7-E38E-44C6-9C27-4DC9DF45A8CA}" srcOrd="2" destOrd="0" presId="urn:microsoft.com/office/officeart/2005/8/layout/vList2"/>
    <dgm:cxn modelId="{A178A461-4489-4F6A-B61B-FE6916480F57}" type="presParOf" srcId="{371F53BD-7A02-4EE2-A992-9425D3CA1CCC}" destId="{04FFAC86-996E-458E-B28E-DBBBFC6C52D9}" srcOrd="3" destOrd="0" presId="urn:microsoft.com/office/officeart/2005/8/layout/vList2"/>
    <dgm:cxn modelId="{6D6343D5-78F9-42AD-943A-E1EA349C0B1C}" type="presParOf" srcId="{371F53BD-7A02-4EE2-A992-9425D3CA1CCC}" destId="{E3EE13A9-246D-413C-92B6-1856B3B2F91D}" srcOrd="4" destOrd="0" presId="urn:microsoft.com/office/officeart/2005/8/layout/vList2"/>
    <dgm:cxn modelId="{2FB3E388-EE76-49B0-9C03-611798876538}" type="presParOf" srcId="{371F53BD-7A02-4EE2-A992-9425D3CA1CCC}" destId="{BC061675-C1C6-45F4-8AB5-3C316848EA6F}" srcOrd="5" destOrd="0" presId="urn:microsoft.com/office/officeart/2005/8/layout/vList2"/>
    <dgm:cxn modelId="{5F962B1B-8AC6-4248-943E-EBA86462E444}" type="presParOf" srcId="{371F53BD-7A02-4EE2-A992-9425D3CA1CCC}" destId="{C7425662-E5FC-4EE1-A548-BE1723D018E1}" srcOrd="6" destOrd="0" presId="urn:microsoft.com/office/officeart/2005/8/layout/vList2"/>
    <dgm:cxn modelId="{D1429805-70FE-4ACA-8C68-0E7F7ECAF81F}" type="presParOf" srcId="{371F53BD-7A02-4EE2-A992-9425D3CA1CCC}" destId="{F8C89554-CD40-4AA3-9AF5-55115C186ADE}" srcOrd="7" destOrd="0" presId="urn:microsoft.com/office/officeart/2005/8/layout/vList2"/>
    <dgm:cxn modelId="{7DD4B1FB-341F-447B-B4C2-C81CE8C8B183}" type="presParOf" srcId="{371F53BD-7A02-4EE2-A992-9425D3CA1CCC}" destId="{2201014C-3A56-4E32-81DE-D101048C1E4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2D4E4CF-9401-487A-B599-C9EF9AEEE508}"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4B9A1773-7DDD-4F2D-B9FD-97D858FFBAAB}">
      <dgm:prSet/>
      <dgm:spPr/>
      <dgm:t>
        <a:bodyPr/>
        <a:lstStyle/>
        <a:p>
          <a:r>
            <a:rPr lang="en-GB"/>
            <a:t>Ever changing technology requires new DF techniques to be developed to just maintain capability. </a:t>
          </a:r>
          <a:endParaRPr lang="en-US"/>
        </a:p>
      </dgm:t>
    </dgm:pt>
    <dgm:pt modelId="{80B12410-9E1D-426E-AD7C-BF9C85E133CE}" type="parTrans" cxnId="{BCE16A47-8578-4C61-BF28-0859F4C94461}">
      <dgm:prSet/>
      <dgm:spPr/>
      <dgm:t>
        <a:bodyPr/>
        <a:lstStyle/>
        <a:p>
          <a:endParaRPr lang="en-US"/>
        </a:p>
      </dgm:t>
    </dgm:pt>
    <dgm:pt modelId="{45206826-7F29-42D6-947C-781A7BC60C02}" type="sibTrans" cxnId="{BCE16A47-8578-4C61-BF28-0859F4C94461}">
      <dgm:prSet/>
      <dgm:spPr/>
      <dgm:t>
        <a:bodyPr/>
        <a:lstStyle/>
        <a:p>
          <a:endParaRPr lang="en-US"/>
        </a:p>
      </dgm:t>
    </dgm:pt>
    <dgm:pt modelId="{32D928B6-D4CA-484A-B225-8101A556004C}">
      <dgm:prSet/>
      <dgm:spPr/>
      <dgm:t>
        <a:bodyPr/>
        <a:lstStyle/>
        <a:p>
          <a:r>
            <a:rPr lang="en-GB"/>
            <a:t>Recruiting experienced digital forensics examiners is an issue for all forces.</a:t>
          </a:r>
          <a:endParaRPr lang="en-US"/>
        </a:p>
      </dgm:t>
    </dgm:pt>
    <dgm:pt modelId="{29FDD7F6-4746-4C1A-9BFD-7917CCB31D69}" type="parTrans" cxnId="{CCAA0110-D255-4298-B8F3-956A1E9D67F4}">
      <dgm:prSet/>
      <dgm:spPr/>
      <dgm:t>
        <a:bodyPr/>
        <a:lstStyle/>
        <a:p>
          <a:endParaRPr lang="en-US"/>
        </a:p>
      </dgm:t>
    </dgm:pt>
    <dgm:pt modelId="{0D8192BF-008A-47FD-AB7B-A4B4278DCFBB}" type="sibTrans" cxnId="{CCAA0110-D255-4298-B8F3-956A1E9D67F4}">
      <dgm:prSet/>
      <dgm:spPr/>
      <dgm:t>
        <a:bodyPr/>
        <a:lstStyle/>
        <a:p>
          <a:endParaRPr lang="en-US"/>
        </a:p>
      </dgm:t>
    </dgm:pt>
    <dgm:pt modelId="{6CDB68AB-6CC5-47D9-A820-B0C18EDBDAB0}">
      <dgm:prSet/>
      <dgm:spPr/>
      <dgm:t>
        <a:bodyPr/>
        <a:lstStyle/>
        <a:p>
          <a:r>
            <a:rPr lang="en-GB"/>
            <a:t>Officers need a basic understanding of DF to ensure evidence is not lost, however there is no national training delivered. </a:t>
          </a:r>
          <a:endParaRPr lang="en-US"/>
        </a:p>
      </dgm:t>
    </dgm:pt>
    <dgm:pt modelId="{B6590C23-2344-42C0-A26B-6B282F5F36E6}" type="parTrans" cxnId="{586645DC-E8DE-4018-B300-E3772D9AC903}">
      <dgm:prSet/>
      <dgm:spPr/>
      <dgm:t>
        <a:bodyPr/>
        <a:lstStyle/>
        <a:p>
          <a:endParaRPr lang="en-US"/>
        </a:p>
      </dgm:t>
    </dgm:pt>
    <dgm:pt modelId="{9DE32051-54E4-43F4-B4A5-EDB70C51F381}" type="sibTrans" cxnId="{586645DC-E8DE-4018-B300-E3772D9AC903}">
      <dgm:prSet/>
      <dgm:spPr/>
      <dgm:t>
        <a:bodyPr/>
        <a:lstStyle/>
        <a:p>
          <a:endParaRPr lang="en-US"/>
        </a:p>
      </dgm:t>
    </dgm:pt>
    <dgm:pt modelId="{13A19704-2EFE-446F-9BF0-1C0ED8FA1705}">
      <dgm:prSet/>
      <dgm:spPr/>
      <dgm:t>
        <a:bodyPr/>
        <a:lstStyle/>
        <a:p>
          <a:r>
            <a:rPr lang="en-GB"/>
            <a:t>Some front-line staff can now access basic DF tools to extract evidence but there is no national training for this. </a:t>
          </a:r>
          <a:endParaRPr lang="en-US"/>
        </a:p>
      </dgm:t>
    </dgm:pt>
    <dgm:pt modelId="{1142DE59-3646-4BDA-BF28-DEEC0F9FB93F}" type="parTrans" cxnId="{2688B4DD-A982-4E49-98ED-E576DFE47180}">
      <dgm:prSet/>
      <dgm:spPr/>
      <dgm:t>
        <a:bodyPr/>
        <a:lstStyle/>
        <a:p>
          <a:endParaRPr lang="en-US"/>
        </a:p>
      </dgm:t>
    </dgm:pt>
    <dgm:pt modelId="{D014363B-4196-4740-B7DF-67F9EEB509B9}" type="sibTrans" cxnId="{2688B4DD-A982-4E49-98ED-E576DFE47180}">
      <dgm:prSet/>
      <dgm:spPr/>
      <dgm:t>
        <a:bodyPr/>
        <a:lstStyle/>
        <a:p>
          <a:endParaRPr lang="en-US"/>
        </a:p>
      </dgm:t>
    </dgm:pt>
    <dgm:pt modelId="{6980011A-008E-4399-B9A0-2290D0010528}" type="pres">
      <dgm:prSet presAssocID="{E2D4E4CF-9401-487A-B599-C9EF9AEEE508}" presName="vert0" presStyleCnt="0">
        <dgm:presLayoutVars>
          <dgm:dir/>
          <dgm:animOne val="branch"/>
          <dgm:animLvl val="lvl"/>
        </dgm:presLayoutVars>
      </dgm:prSet>
      <dgm:spPr/>
    </dgm:pt>
    <dgm:pt modelId="{372A1F05-7453-4B89-BCE5-E812DC28B0F6}" type="pres">
      <dgm:prSet presAssocID="{4B9A1773-7DDD-4F2D-B9FD-97D858FFBAAB}" presName="thickLine" presStyleLbl="alignNode1" presStyleIdx="0" presStyleCnt="4"/>
      <dgm:spPr/>
    </dgm:pt>
    <dgm:pt modelId="{02FA443E-7166-411B-934F-8D9115652E14}" type="pres">
      <dgm:prSet presAssocID="{4B9A1773-7DDD-4F2D-B9FD-97D858FFBAAB}" presName="horz1" presStyleCnt="0"/>
      <dgm:spPr/>
    </dgm:pt>
    <dgm:pt modelId="{A68C32F9-D0B4-43AE-B870-EBB8BBBE6448}" type="pres">
      <dgm:prSet presAssocID="{4B9A1773-7DDD-4F2D-B9FD-97D858FFBAAB}" presName="tx1" presStyleLbl="revTx" presStyleIdx="0" presStyleCnt="4"/>
      <dgm:spPr/>
    </dgm:pt>
    <dgm:pt modelId="{49DC2EF1-02BF-46A1-B95F-4A140CE980EC}" type="pres">
      <dgm:prSet presAssocID="{4B9A1773-7DDD-4F2D-B9FD-97D858FFBAAB}" presName="vert1" presStyleCnt="0"/>
      <dgm:spPr/>
    </dgm:pt>
    <dgm:pt modelId="{5C356B18-53E4-45EA-9B90-70039590E907}" type="pres">
      <dgm:prSet presAssocID="{32D928B6-D4CA-484A-B225-8101A556004C}" presName="thickLine" presStyleLbl="alignNode1" presStyleIdx="1" presStyleCnt="4"/>
      <dgm:spPr/>
    </dgm:pt>
    <dgm:pt modelId="{4DD99BBF-9C05-491D-9367-D67B2FEB5408}" type="pres">
      <dgm:prSet presAssocID="{32D928B6-D4CA-484A-B225-8101A556004C}" presName="horz1" presStyleCnt="0"/>
      <dgm:spPr/>
    </dgm:pt>
    <dgm:pt modelId="{1BEDD03B-DE9B-438B-84E5-4597C85E03C1}" type="pres">
      <dgm:prSet presAssocID="{32D928B6-D4CA-484A-B225-8101A556004C}" presName="tx1" presStyleLbl="revTx" presStyleIdx="1" presStyleCnt="4"/>
      <dgm:spPr/>
    </dgm:pt>
    <dgm:pt modelId="{AF7DFED8-1C1E-4B05-BDF4-0ADBCEAF2687}" type="pres">
      <dgm:prSet presAssocID="{32D928B6-D4CA-484A-B225-8101A556004C}" presName="vert1" presStyleCnt="0"/>
      <dgm:spPr/>
    </dgm:pt>
    <dgm:pt modelId="{86BE10EA-122A-46A1-96E4-CC1CABAC9CD4}" type="pres">
      <dgm:prSet presAssocID="{6CDB68AB-6CC5-47D9-A820-B0C18EDBDAB0}" presName="thickLine" presStyleLbl="alignNode1" presStyleIdx="2" presStyleCnt="4"/>
      <dgm:spPr/>
    </dgm:pt>
    <dgm:pt modelId="{72E82F7A-F298-43E7-9649-D8B1E80D6CB5}" type="pres">
      <dgm:prSet presAssocID="{6CDB68AB-6CC5-47D9-A820-B0C18EDBDAB0}" presName="horz1" presStyleCnt="0"/>
      <dgm:spPr/>
    </dgm:pt>
    <dgm:pt modelId="{1C0FF7B2-8B25-4FA1-AC0A-B7DA7BD8C147}" type="pres">
      <dgm:prSet presAssocID="{6CDB68AB-6CC5-47D9-A820-B0C18EDBDAB0}" presName="tx1" presStyleLbl="revTx" presStyleIdx="2" presStyleCnt="4"/>
      <dgm:spPr/>
    </dgm:pt>
    <dgm:pt modelId="{DCF183BB-F393-403D-8D3B-B5DA7F02C3BB}" type="pres">
      <dgm:prSet presAssocID="{6CDB68AB-6CC5-47D9-A820-B0C18EDBDAB0}" presName="vert1" presStyleCnt="0"/>
      <dgm:spPr/>
    </dgm:pt>
    <dgm:pt modelId="{A592776B-C71F-4360-9DAA-D1718C1E9528}" type="pres">
      <dgm:prSet presAssocID="{13A19704-2EFE-446F-9BF0-1C0ED8FA1705}" presName="thickLine" presStyleLbl="alignNode1" presStyleIdx="3" presStyleCnt="4"/>
      <dgm:spPr/>
    </dgm:pt>
    <dgm:pt modelId="{4EC8C770-4BFF-425E-BFEF-D26F0ECB5588}" type="pres">
      <dgm:prSet presAssocID="{13A19704-2EFE-446F-9BF0-1C0ED8FA1705}" presName="horz1" presStyleCnt="0"/>
      <dgm:spPr/>
    </dgm:pt>
    <dgm:pt modelId="{356207C5-0E64-4260-AA77-CA498A868F9F}" type="pres">
      <dgm:prSet presAssocID="{13A19704-2EFE-446F-9BF0-1C0ED8FA1705}" presName="tx1" presStyleLbl="revTx" presStyleIdx="3" presStyleCnt="4"/>
      <dgm:spPr/>
    </dgm:pt>
    <dgm:pt modelId="{F0E7CB16-A789-49CE-8FE0-7ACD1E36016C}" type="pres">
      <dgm:prSet presAssocID="{13A19704-2EFE-446F-9BF0-1C0ED8FA1705}" presName="vert1" presStyleCnt="0"/>
      <dgm:spPr/>
    </dgm:pt>
  </dgm:ptLst>
  <dgm:cxnLst>
    <dgm:cxn modelId="{B030950A-E4AF-483E-9201-EDBA5E50A68D}" type="presOf" srcId="{4B9A1773-7DDD-4F2D-B9FD-97D858FFBAAB}" destId="{A68C32F9-D0B4-43AE-B870-EBB8BBBE6448}" srcOrd="0" destOrd="0" presId="urn:microsoft.com/office/officeart/2008/layout/LinedList"/>
    <dgm:cxn modelId="{CCAA0110-D255-4298-B8F3-956A1E9D67F4}" srcId="{E2D4E4CF-9401-487A-B599-C9EF9AEEE508}" destId="{32D928B6-D4CA-484A-B225-8101A556004C}" srcOrd="1" destOrd="0" parTransId="{29FDD7F6-4746-4C1A-9BFD-7917CCB31D69}" sibTransId="{0D8192BF-008A-47FD-AB7B-A4B4278DCFBB}"/>
    <dgm:cxn modelId="{BCE16A47-8578-4C61-BF28-0859F4C94461}" srcId="{E2D4E4CF-9401-487A-B599-C9EF9AEEE508}" destId="{4B9A1773-7DDD-4F2D-B9FD-97D858FFBAAB}" srcOrd="0" destOrd="0" parTransId="{80B12410-9E1D-426E-AD7C-BF9C85E133CE}" sibTransId="{45206826-7F29-42D6-947C-781A7BC60C02}"/>
    <dgm:cxn modelId="{2B8B6E6A-03D7-4360-BE88-98F21A0CA48C}" type="presOf" srcId="{32D928B6-D4CA-484A-B225-8101A556004C}" destId="{1BEDD03B-DE9B-438B-84E5-4597C85E03C1}" srcOrd="0" destOrd="0" presId="urn:microsoft.com/office/officeart/2008/layout/LinedList"/>
    <dgm:cxn modelId="{25429F52-6DB7-4661-95D4-4383ED7CAD57}" type="presOf" srcId="{13A19704-2EFE-446F-9BF0-1C0ED8FA1705}" destId="{356207C5-0E64-4260-AA77-CA498A868F9F}" srcOrd="0" destOrd="0" presId="urn:microsoft.com/office/officeart/2008/layout/LinedList"/>
    <dgm:cxn modelId="{A956F4B3-2493-4582-A3D6-B5E93F99AFAE}" type="presOf" srcId="{E2D4E4CF-9401-487A-B599-C9EF9AEEE508}" destId="{6980011A-008E-4399-B9A0-2290D0010528}" srcOrd="0" destOrd="0" presId="urn:microsoft.com/office/officeart/2008/layout/LinedList"/>
    <dgm:cxn modelId="{02ED90C8-2E96-4F84-9DAB-AF1788579A54}" type="presOf" srcId="{6CDB68AB-6CC5-47D9-A820-B0C18EDBDAB0}" destId="{1C0FF7B2-8B25-4FA1-AC0A-B7DA7BD8C147}" srcOrd="0" destOrd="0" presId="urn:microsoft.com/office/officeart/2008/layout/LinedList"/>
    <dgm:cxn modelId="{586645DC-E8DE-4018-B300-E3772D9AC903}" srcId="{E2D4E4CF-9401-487A-B599-C9EF9AEEE508}" destId="{6CDB68AB-6CC5-47D9-A820-B0C18EDBDAB0}" srcOrd="2" destOrd="0" parTransId="{B6590C23-2344-42C0-A26B-6B282F5F36E6}" sibTransId="{9DE32051-54E4-43F4-B4A5-EDB70C51F381}"/>
    <dgm:cxn modelId="{2688B4DD-A982-4E49-98ED-E576DFE47180}" srcId="{E2D4E4CF-9401-487A-B599-C9EF9AEEE508}" destId="{13A19704-2EFE-446F-9BF0-1C0ED8FA1705}" srcOrd="3" destOrd="0" parTransId="{1142DE59-3646-4BDA-BF28-DEEC0F9FB93F}" sibTransId="{D014363B-4196-4740-B7DF-67F9EEB509B9}"/>
    <dgm:cxn modelId="{581A0B79-D001-435F-8094-727489EEA38A}" type="presParOf" srcId="{6980011A-008E-4399-B9A0-2290D0010528}" destId="{372A1F05-7453-4B89-BCE5-E812DC28B0F6}" srcOrd="0" destOrd="0" presId="urn:microsoft.com/office/officeart/2008/layout/LinedList"/>
    <dgm:cxn modelId="{E6D21742-C71B-48DF-839D-EDA75BBC25A8}" type="presParOf" srcId="{6980011A-008E-4399-B9A0-2290D0010528}" destId="{02FA443E-7166-411B-934F-8D9115652E14}" srcOrd="1" destOrd="0" presId="urn:microsoft.com/office/officeart/2008/layout/LinedList"/>
    <dgm:cxn modelId="{CBF8FDBD-E17F-4B48-BE44-15AB88BC8477}" type="presParOf" srcId="{02FA443E-7166-411B-934F-8D9115652E14}" destId="{A68C32F9-D0B4-43AE-B870-EBB8BBBE6448}" srcOrd="0" destOrd="0" presId="urn:microsoft.com/office/officeart/2008/layout/LinedList"/>
    <dgm:cxn modelId="{5480490F-8282-4A1E-A43D-62DD04923954}" type="presParOf" srcId="{02FA443E-7166-411B-934F-8D9115652E14}" destId="{49DC2EF1-02BF-46A1-B95F-4A140CE980EC}" srcOrd="1" destOrd="0" presId="urn:microsoft.com/office/officeart/2008/layout/LinedList"/>
    <dgm:cxn modelId="{18465A51-2E10-49B6-879A-ED3A53956F65}" type="presParOf" srcId="{6980011A-008E-4399-B9A0-2290D0010528}" destId="{5C356B18-53E4-45EA-9B90-70039590E907}" srcOrd="2" destOrd="0" presId="urn:microsoft.com/office/officeart/2008/layout/LinedList"/>
    <dgm:cxn modelId="{6B8852D8-2846-4BC1-9709-90A149FB3EDB}" type="presParOf" srcId="{6980011A-008E-4399-B9A0-2290D0010528}" destId="{4DD99BBF-9C05-491D-9367-D67B2FEB5408}" srcOrd="3" destOrd="0" presId="urn:microsoft.com/office/officeart/2008/layout/LinedList"/>
    <dgm:cxn modelId="{9B868073-F6DD-4F2B-BF47-1152A06FCCCE}" type="presParOf" srcId="{4DD99BBF-9C05-491D-9367-D67B2FEB5408}" destId="{1BEDD03B-DE9B-438B-84E5-4597C85E03C1}" srcOrd="0" destOrd="0" presId="urn:microsoft.com/office/officeart/2008/layout/LinedList"/>
    <dgm:cxn modelId="{9EBC2A94-79DF-47FD-A310-FDCA848A0F55}" type="presParOf" srcId="{4DD99BBF-9C05-491D-9367-D67B2FEB5408}" destId="{AF7DFED8-1C1E-4B05-BDF4-0ADBCEAF2687}" srcOrd="1" destOrd="0" presId="urn:microsoft.com/office/officeart/2008/layout/LinedList"/>
    <dgm:cxn modelId="{7455C180-91E8-4C8A-B7A2-CCCD852C88E5}" type="presParOf" srcId="{6980011A-008E-4399-B9A0-2290D0010528}" destId="{86BE10EA-122A-46A1-96E4-CC1CABAC9CD4}" srcOrd="4" destOrd="0" presId="urn:microsoft.com/office/officeart/2008/layout/LinedList"/>
    <dgm:cxn modelId="{AFFCF78F-D06C-431F-BD28-3AFDF899DD58}" type="presParOf" srcId="{6980011A-008E-4399-B9A0-2290D0010528}" destId="{72E82F7A-F298-43E7-9649-D8B1E80D6CB5}" srcOrd="5" destOrd="0" presId="urn:microsoft.com/office/officeart/2008/layout/LinedList"/>
    <dgm:cxn modelId="{2FB86087-81E1-4266-8BF1-62E24DF71AED}" type="presParOf" srcId="{72E82F7A-F298-43E7-9649-D8B1E80D6CB5}" destId="{1C0FF7B2-8B25-4FA1-AC0A-B7DA7BD8C147}" srcOrd="0" destOrd="0" presId="urn:microsoft.com/office/officeart/2008/layout/LinedList"/>
    <dgm:cxn modelId="{46DC3E1D-99D3-4134-B846-13571DAC6803}" type="presParOf" srcId="{72E82F7A-F298-43E7-9649-D8B1E80D6CB5}" destId="{DCF183BB-F393-403D-8D3B-B5DA7F02C3BB}" srcOrd="1" destOrd="0" presId="urn:microsoft.com/office/officeart/2008/layout/LinedList"/>
    <dgm:cxn modelId="{C1C198DC-6D29-4003-A585-4DBB7E447804}" type="presParOf" srcId="{6980011A-008E-4399-B9A0-2290D0010528}" destId="{A592776B-C71F-4360-9DAA-D1718C1E9528}" srcOrd="6" destOrd="0" presId="urn:microsoft.com/office/officeart/2008/layout/LinedList"/>
    <dgm:cxn modelId="{656C899F-468C-45CB-88E8-CD61EC9E5C69}" type="presParOf" srcId="{6980011A-008E-4399-B9A0-2290D0010528}" destId="{4EC8C770-4BFF-425E-BFEF-D26F0ECB5588}" srcOrd="7" destOrd="0" presId="urn:microsoft.com/office/officeart/2008/layout/LinedList"/>
    <dgm:cxn modelId="{15CEE116-9E77-4FC5-8051-CBEEFCE2441A}" type="presParOf" srcId="{4EC8C770-4BFF-425E-BFEF-D26F0ECB5588}" destId="{356207C5-0E64-4260-AA77-CA498A868F9F}" srcOrd="0" destOrd="0" presId="urn:microsoft.com/office/officeart/2008/layout/LinedList"/>
    <dgm:cxn modelId="{51F54338-5847-43C0-877B-9969CB9D3D08}" type="presParOf" srcId="{4EC8C770-4BFF-425E-BFEF-D26F0ECB5588}" destId="{F0E7CB16-A789-49CE-8FE0-7ACD1E36016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BA139B8-4551-4823-9B84-AEC67C96AD66}"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48C13D99-4129-4AD2-BFF4-EA543D23A4A5}">
      <dgm:prSet/>
      <dgm:spPr/>
      <dgm:t>
        <a:bodyPr/>
        <a:lstStyle/>
        <a:p>
          <a:r>
            <a:rPr lang="en-GB" b="1" dirty="0"/>
            <a:t>Group 1: </a:t>
          </a:r>
          <a:r>
            <a:rPr lang="en-GB" dirty="0"/>
            <a:t>seized a phone which is locked (Smartphone – switched on – Charger available). </a:t>
          </a:r>
          <a:endParaRPr lang="en-US" dirty="0"/>
        </a:p>
      </dgm:t>
    </dgm:pt>
    <dgm:pt modelId="{E261C2A2-57FE-4B1E-A6FB-9BFBD8C12464}" type="parTrans" cxnId="{5E569496-F9DB-42DF-B430-EACFE3B098B0}">
      <dgm:prSet/>
      <dgm:spPr/>
      <dgm:t>
        <a:bodyPr/>
        <a:lstStyle/>
        <a:p>
          <a:endParaRPr lang="en-US"/>
        </a:p>
      </dgm:t>
    </dgm:pt>
    <dgm:pt modelId="{B4AEC76F-85E7-467B-A165-67D3E3151B2A}" type="sibTrans" cxnId="{5E569496-F9DB-42DF-B430-EACFE3B098B0}">
      <dgm:prSet/>
      <dgm:spPr/>
      <dgm:t>
        <a:bodyPr/>
        <a:lstStyle/>
        <a:p>
          <a:endParaRPr lang="en-US"/>
        </a:p>
      </dgm:t>
    </dgm:pt>
    <dgm:pt modelId="{3CE0A834-6EC5-4A9A-A5AF-A41801BF478D}">
      <dgm:prSet/>
      <dgm:spPr/>
      <dgm:t>
        <a:bodyPr/>
        <a:lstStyle/>
        <a:p>
          <a:r>
            <a:rPr lang="en-GB" b="1"/>
            <a:t>Group 2:</a:t>
          </a:r>
          <a:r>
            <a:rPr lang="en-GB"/>
            <a:t> seized a phone which is on and unlocked (Smartphone – 15% battery) .</a:t>
          </a:r>
          <a:endParaRPr lang="en-US"/>
        </a:p>
      </dgm:t>
    </dgm:pt>
    <dgm:pt modelId="{3F359F8E-ED21-4093-A48C-3BF66354984B}" type="parTrans" cxnId="{F2241C60-8160-4BE6-9DFB-3CB79447EF2A}">
      <dgm:prSet/>
      <dgm:spPr/>
      <dgm:t>
        <a:bodyPr/>
        <a:lstStyle/>
        <a:p>
          <a:endParaRPr lang="en-US"/>
        </a:p>
      </dgm:t>
    </dgm:pt>
    <dgm:pt modelId="{CEB5B6E4-54F8-4B0B-8F2C-53A21B1E0891}" type="sibTrans" cxnId="{F2241C60-8160-4BE6-9DFB-3CB79447EF2A}">
      <dgm:prSet/>
      <dgm:spPr/>
      <dgm:t>
        <a:bodyPr/>
        <a:lstStyle/>
        <a:p>
          <a:endParaRPr lang="en-US"/>
        </a:p>
      </dgm:t>
    </dgm:pt>
    <dgm:pt modelId="{E0CAF15D-F21C-4448-8AF0-4C50A49B40D7}">
      <dgm:prSet/>
      <dgm:spPr/>
      <dgm:t>
        <a:bodyPr/>
        <a:lstStyle/>
        <a:p>
          <a:r>
            <a:rPr lang="en-GB" b="1"/>
            <a:t>Group 3:</a:t>
          </a:r>
          <a:r>
            <a:rPr lang="en-GB"/>
            <a:t> seized an old-fashioned phone – no internet access - so minimal threat of loss by remote wipe.</a:t>
          </a:r>
          <a:endParaRPr lang="en-US"/>
        </a:p>
      </dgm:t>
    </dgm:pt>
    <dgm:pt modelId="{A5D74CA1-D852-4569-B030-02B30F4EB80C}" type="parTrans" cxnId="{4613CA68-0360-48C2-AC4A-52AFC6FF5277}">
      <dgm:prSet/>
      <dgm:spPr/>
      <dgm:t>
        <a:bodyPr/>
        <a:lstStyle/>
        <a:p>
          <a:endParaRPr lang="en-US"/>
        </a:p>
      </dgm:t>
    </dgm:pt>
    <dgm:pt modelId="{C7A7D5BC-7BBD-4AA0-B272-B246C591C611}" type="sibTrans" cxnId="{4613CA68-0360-48C2-AC4A-52AFC6FF5277}">
      <dgm:prSet/>
      <dgm:spPr/>
      <dgm:t>
        <a:bodyPr/>
        <a:lstStyle/>
        <a:p>
          <a:endParaRPr lang="en-US"/>
        </a:p>
      </dgm:t>
    </dgm:pt>
    <dgm:pt modelId="{33F03766-BC12-4A49-AD7E-C0D01EA2BCA6}" type="pres">
      <dgm:prSet presAssocID="{5BA139B8-4551-4823-9B84-AEC67C96AD66}" presName="outerComposite" presStyleCnt="0">
        <dgm:presLayoutVars>
          <dgm:chMax val="5"/>
          <dgm:dir/>
          <dgm:resizeHandles val="exact"/>
        </dgm:presLayoutVars>
      </dgm:prSet>
      <dgm:spPr/>
    </dgm:pt>
    <dgm:pt modelId="{92017186-FAEB-4F98-AAEF-E8EB2D5AF9E5}" type="pres">
      <dgm:prSet presAssocID="{5BA139B8-4551-4823-9B84-AEC67C96AD66}" presName="dummyMaxCanvas" presStyleCnt="0">
        <dgm:presLayoutVars/>
      </dgm:prSet>
      <dgm:spPr/>
    </dgm:pt>
    <dgm:pt modelId="{BFF717E2-F62E-4EE2-8862-4CC3E3FB1F94}" type="pres">
      <dgm:prSet presAssocID="{5BA139B8-4551-4823-9B84-AEC67C96AD66}" presName="ThreeNodes_1" presStyleLbl="node1" presStyleIdx="0" presStyleCnt="3">
        <dgm:presLayoutVars>
          <dgm:bulletEnabled val="1"/>
        </dgm:presLayoutVars>
      </dgm:prSet>
      <dgm:spPr/>
    </dgm:pt>
    <dgm:pt modelId="{CCB6CF58-8077-4086-A790-505AAE9C93AA}" type="pres">
      <dgm:prSet presAssocID="{5BA139B8-4551-4823-9B84-AEC67C96AD66}" presName="ThreeNodes_2" presStyleLbl="node1" presStyleIdx="1" presStyleCnt="3">
        <dgm:presLayoutVars>
          <dgm:bulletEnabled val="1"/>
        </dgm:presLayoutVars>
      </dgm:prSet>
      <dgm:spPr/>
    </dgm:pt>
    <dgm:pt modelId="{4CF47939-92D4-4691-B152-E7BC90DF304C}" type="pres">
      <dgm:prSet presAssocID="{5BA139B8-4551-4823-9B84-AEC67C96AD66}" presName="ThreeNodes_3" presStyleLbl="node1" presStyleIdx="2" presStyleCnt="3">
        <dgm:presLayoutVars>
          <dgm:bulletEnabled val="1"/>
        </dgm:presLayoutVars>
      </dgm:prSet>
      <dgm:spPr/>
    </dgm:pt>
    <dgm:pt modelId="{D122BB8E-A5BA-4001-8C8D-7DAC96E5E3C0}" type="pres">
      <dgm:prSet presAssocID="{5BA139B8-4551-4823-9B84-AEC67C96AD66}" presName="ThreeConn_1-2" presStyleLbl="fgAccFollowNode1" presStyleIdx="0" presStyleCnt="2">
        <dgm:presLayoutVars>
          <dgm:bulletEnabled val="1"/>
        </dgm:presLayoutVars>
      </dgm:prSet>
      <dgm:spPr/>
    </dgm:pt>
    <dgm:pt modelId="{47D7E575-955B-44BE-82F7-DF67FE2EC33B}" type="pres">
      <dgm:prSet presAssocID="{5BA139B8-4551-4823-9B84-AEC67C96AD66}" presName="ThreeConn_2-3" presStyleLbl="fgAccFollowNode1" presStyleIdx="1" presStyleCnt="2">
        <dgm:presLayoutVars>
          <dgm:bulletEnabled val="1"/>
        </dgm:presLayoutVars>
      </dgm:prSet>
      <dgm:spPr/>
    </dgm:pt>
    <dgm:pt modelId="{19FD3E42-79DF-4632-8636-B4CA98E5A3D9}" type="pres">
      <dgm:prSet presAssocID="{5BA139B8-4551-4823-9B84-AEC67C96AD66}" presName="ThreeNodes_1_text" presStyleLbl="node1" presStyleIdx="2" presStyleCnt="3">
        <dgm:presLayoutVars>
          <dgm:bulletEnabled val="1"/>
        </dgm:presLayoutVars>
      </dgm:prSet>
      <dgm:spPr/>
    </dgm:pt>
    <dgm:pt modelId="{D50AF6C5-498C-4BAC-B1A5-E46CC18FDBB0}" type="pres">
      <dgm:prSet presAssocID="{5BA139B8-4551-4823-9B84-AEC67C96AD66}" presName="ThreeNodes_2_text" presStyleLbl="node1" presStyleIdx="2" presStyleCnt="3">
        <dgm:presLayoutVars>
          <dgm:bulletEnabled val="1"/>
        </dgm:presLayoutVars>
      </dgm:prSet>
      <dgm:spPr/>
    </dgm:pt>
    <dgm:pt modelId="{938B7D45-3E29-4314-B911-0F6464DCCCCB}" type="pres">
      <dgm:prSet presAssocID="{5BA139B8-4551-4823-9B84-AEC67C96AD66}" presName="ThreeNodes_3_text" presStyleLbl="node1" presStyleIdx="2" presStyleCnt="3">
        <dgm:presLayoutVars>
          <dgm:bulletEnabled val="1"/>
        </dgm:presLayoutVars>
      </dgm:prSet>
      <dgm:spPr/>
    </dgm:pt>
  </dgm:ptLst>
  <dgm:cxnLst>
    <dgm:cxn modelId="{604A405B-208C-422A-824B-1405A9FBEBBE}" type="presOf" srcId="{3CE0A834-6EC5-4A9A-A5AF-A41801BF478D}" destId="{CCB6CF58-8077-4086-A790-505AAE9C93AA}" srcOrd="0" destOrd="0" presId="urn:microsoft.com/office/officeart/2005/8/layout/vProcess5"/>
    <dgm:cxn modelId="{F2241C60-8160-4BE6-9DFB-3CB79447EF2A}" srcId="{5BA139B8-4551-4823-9B84-AEC67C96AD66}" destId="{3CE0A834-6EC5-4A9A-A5AF-A41801BF478D}" srcOrd="1" destOrd="0" parTransId="{3F359F8E-ED21-4093-A48C-3BF66354984B}" sibTransId="{CEB5B6E4-54F8-4B0B-8F2C-53A21B1E0891}"/>
    <dgm:cxn modelId="{4613CA68-0360-48C2-AC4A-52AFC6FF5277}" srcId="{5BA139B8-4551-4823-9B84-AEC67C96AD66}" destId="{E0CAF15D-F21C-4448-8AF0-4C50A49B40D7}" srcOrd="2" destOrd="0" parTransId="{A5D74CA1-D852-4569-B030-02B30F4EB80C}" sibTransId="{C7A7D5BC-7BBD-4AA0-B272-B246C591C611}"/>
    <dgm:cxn modelId="{8BFFBC75-4A81-4B4F-8114-F59458905CD3}" type="presOf" srcId="{48C13D99-4129-4AD2-BFF4-EA543D23A4A5}" destId="{19FD3E42-79DF-4632-8636-B4CA98E5A3D9}" srcOrd="1" destOrd="0" presId="urn:microsoft.com/office/officeart/2005/8/layout/vProcess5"/>
    <dgm:cxn modelId="{E7AD457C-3B6F-4E3C-8617-F1B351C9E9A5}" type="presOf" srcId="{CEB5B6E4-54F8-4B0B-8F2C-53A21B1E0891}" destId="{47D7E575-955B-44BE-82F7-DF67FE2EC33B}" srcOrd="0" destOrd="0" presId="urn:microsoft.com/office/officeart/2005/8/layout/vProcess5"/>
    <dgm:cxn modelId="{B6AB128F-50EE-48CC-B596-AEF74C4FE205}" type="presOf" srcId="{E0CAF15D-F21C-4448-8AF0-4C50A49B40D7}" destId="{938B7D45-3E29-4314-B911-0F6464DCCCCB}" srcOrd="1" destOrd="0" presId="urn:microsoft.com/office/officeart/2005/8/layout/vProcess5"/>
    <dgm:cxn modelId="{5E569496-F9DB-42DF-B430-EACFE3B098B0}" srcId="{5BA139B8-4551-4823-9B84-AEC67C96AD66}" destId="{48C13D99-4129-4AD2-BFF4-EA543D23A4A5}" srcOrd="0" destOrd="0" parTransId="{E261C2A2-57FE-4B1E-A6FB-9BFBD8C12464}" sibTransId="{B4AEC76F-85E7-467B-A165-67D3E3151B2A}"/>
    <dgm:cxn modelId="{2C07969E-68B8-4339-A44E-477D4BAF2393}" type="presOf" srcId="{3CE0A834-6EC5-4A9A-A5AF-A41801BF478D}" destId="{D50AF6C5-498C-4BAC-B1A5-E46CC18FDBB0}" srcOrd="1" destOrd="0" presId="urn:microsoft.com/office/officeart/2005/8/layout/vProcess5"/>
    <dgm:cxn modelId="{447494AA-F102-4EA6-9326-83AFB4270F07}" type="presOf" srcId="{B4AEC76F-85E7-467B-A165-67D3E3151B2A}" destId="{D122BB8E-A5BA-4001-8C8D-7DAC96E5E3C0}" srcOrd="0" destOrd="0" presId="urn:microsoft.com/office/officeart/2005/8/layout/vProcess5"/>
    <dgm:cxn modelId="{E5FE04AB-9F2B-4979-8A33-CD42B634E6F5}" type="presOf" srcId="{48C13D99-4129-4AD2-BFF4-EA543D23A4A5}" destId="{BFF717E2-F62E-4EE2-8862-4CC3E3FB1F94}" srcOrd="0" destOrd="0" presId="urn:microsoft.com/office/officeart/2005/8/layout/vProcess5"/>
    <dgm:cxn modelId="{0AC122E6-2642-40D1-B03C-F6A4C4AA89F0}" type="presOf" srcId="{E0CAF15D-F21C-4448-8AF0-4C50A49B40D7}" destId="{4CF47939-92D4-4691-B152-E7BC90DF304C}" srcOrd="0" destOrd="0" presId="urn:microsoft.com/office/officeart/2005/8/layout/vProcess5"/>
    <dgm:cxn modelId="{9C197EFF-CB07-433A-8930-17C2F10AD16F}" type="presOf" srcId="{5BA139B8-4551-4823-9B84-AEC67C96AD66}" destId="{33F03766-BC12-4A49-AD7E-C0D01EA2BCA6}" srcOrd="0" destOrd="0" presId="urn:microsoft.com/office/officeart/2005/8/layout/vProcess5"/>
    <dgm:cxn modelId="{45028BFA-BE58-4290-A1B6-06A8E2641A90}" type="presParOf" srcId="{33F03766-BC12-4A49-AD7E-C0D01EA2BCA6}" destId="{92017186-FAEB-4F98-AAEF-E8EB2D5AF9E5}" srcOrd="0" destOrd="0" presId="urn:microsoft.com/office/officeart/2005/8/layout/vProcess5"/>
    <dgm:cxn modelId="{4580A7AF-324B-4209-BF3A-48D2991F71D3}" type="presParOf" srcId="{33F03766-BC12-4A49-AD7E-C0D01EA2BCA6}" destId="{BFF717E2-F62E-4EE2-8862-4CC3E3FB1F94}" srcOrd="1" destOrd="0" presId="urn:microsoft.com/office/officeart/2005/8/layout/vProcess5"/>
    <dgm:cxn modelId="{01E2BD4E-B371-428F-92A8-4F07FF6F8B1B}" type="presParOf" srcId="{33F03766-BC12-4A49-AD7E-C0D01EA2BCA6}" destId="{CCB6CF58-8077-4086-A790-505AAE9C93AA}" srcOrd="2" destOrd="0" presId="urn:microsoft.com/office/officeart/2005/8/layout/vProcess5"/>
    <dgm:cxn modelId="{460E93D2-4EDD-400E-8124-88E782E94C08}" type="presParOf" srcId="{33F03766-BC12-4A49-AD7E-C0D01EA2BCA6}" destId="{4CF47939-92D4-4691-B152-E7BC90DF304C}" srcOrd="3" destOrd="0" presId="urn:microsoft.com/office/officeart/2005/8/layout/vProcess5"/>
    <dgm:cxn modelId="{C2BDF890-6697-4FC0-BCED-368A33641B15}" type="presParOf" srcId="{33F03766-BC12-4A49-AD7E-C0D01EA2BCA6}" destId="{D122BB8E-A5BA-4001-8C8D-7DAC96E5E3C0}" srcOrd="4" destOrd="0" presId="urn:microsoft.com/office/officeart/2005/8/layout/vProcess5"/>
    <dgm:cxn modelId="{A3EE1A06-0732-4AB5-B111-99AF9FF6F09F}" type="presParOf" srcId="{33F03766-BC12-4A49-AD7E-C0D01EA2BCA6}" destId="{47D7E575-955B-44BE-82F7-DF67FE2EC33B}" srcOrd="5" destOrd="0" presId="urn:microsoft.com/office/officeart/2005/8/layout/vProcess5"/>
    <dgm:cxn modelId="{9542E2F8-63D9-42D0-9E3D-A0D287F2D782}" type="presParOf" srcId="{33F03766-BC12-4A49-AD7E-C0D01EA2BCA6}" destId="{19FD3E42-79DF-4632-8636-B4CA98E5A3D9}" srcOrd="6" destOrd="0" presId="urn:microsoft.com/office/officeart/2005/8/layout/vProcess5"/>
    <dgm:cxn modelId="{45C4A0EA-01E3-41D9-B283-29F83A59CADA}" type="presParOf" srcId="{33F03766-BC12-4A49-AD7E-C0D01EA2BCA6}" destId="{D50AF6C5-498C-4BAC-B1A5-E46CC18FDBB0}" srcOrd="7" destOrd="0" presId="urn:microsoft.com/office/officeart/2005/8/layout/vProcess5"/>
    <dgm:cxn modelId="{BD10AA55-1C6C-4F90-841B-05FB250F6024}" type="presParOf" srcId="{33F03766-BC12-4A49-AD7E-C0D01EA2BCA6}" destId="{938B7D45-3E29-4314-B911-0F6464DCCCCB}"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478397-8D35-4F9B-9A1E-2B2C014829BC}">
      <dsp:nvSpPr>
        <dsp:cNvPr id="0" name=""/>
        <dsp:cNvSpPr/>
      </dsp:nvSpPr>
      <dsp:spPr>
        <a:xfrm>
          <a:off x="0" y="98059"/>
          <a:ext cx="6666833" cy="126477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Forensic Science Regulator ensures consistency within the CJS for the provision of forensic science services. </a:t>
          </a:r>
          <a:endParaRPr lang="en-US" sz="2300" kern="1200"/>
        </a:p>
      </dsp:txBody>
      <dsp:txXfrm>
        <a:off x="61741" y="159800"/>
        <a:ext cx="6543351" cy="1141288"/>
      </dsp:txXfrm>
    </dsp:sp>
    <dsp:sp modelId="{0DD81EF3-78BA-4FB1-930B-C762B1DA1F86}">
      <dsp:nvSpPr>
        <dsp:cNvPr id="0" name=""/>
        <dsp:cNvSpPr/>
      </dsp:nvSpPr>
      <dsp:spPr>
        <a:xfrm>
          <a:off x="0" y="1429069"/>
          <a:ext cx="6666833" cy="1264770"/>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CJS needs to be subject to an appropriate regime of scientific quality standards. </a:t>
          </a:r>
          <a:endParaRPr lang="en-US" sz="2300" kern="1200"/>
        </a:p>
      </dsp:txBody>
      <dsp:txXfrm>
        <a:off x="61741" y="1490810"/>
        <a:ext cx="6543351" cy="1141288"/>
      </dsp:txXfrm>
    </dsp:sp>
    <dsp:sp modelId="{AA535176-4182-4D3B-9536-2710E9F2985F}">
      <dsp:nvSpPr>
        <dsp:cNvPr id="0" name=""/>
        <dsp:cNvSpPr/>
      </dsp:nvSpPr>
      <dsp:spPr>
        <a:xfrm>
          <a:off x="0" y="2760080"/>
          <a:ext cx="6666833" cy="1264770"/>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Developed codes of practice and conduct for forensic service providers.</a:t>
          </a:r>
          <a:endParaRPr lang="en-US" sz="2300" kern="1200"/>
        </a:p>
      </dsp:txBody>
      <dsp:txXfrm>
        <a:off x="61741" y="2821821"/>
        <a:ext cx="6543351" cy="1141288"/>
      </dsp:txXfrm>
    </dsp:sp>
    <dsp:sp modelId="{3F8F7E95-3B0E-4CB8-B493-F71C89E3F99C}">
      <dsp:nvSpPr>
        <dsp:cNvPr id="0" name=""/>
        <dsp:cNvSpPr/>
      </dsp:nvSpPr>
      <dsp:spPr>
        <a:xfrm>
          <a:off x="0" y="4091090"/>
          <a:ext cx="6666833" cy="126477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Organisations are assessed against these codes of practice top become an accredited supplier of forensic science services. </a:t>
          </a:r>
          <a:endParaRPr lang="en-US" sz="2300" kern="1200"/>
        </a:p>
      </dsp:txBody>
      <dsp:txXfrm>
        <a:off x="61741" y="4152831"/>
        <a:ext cx="6543351" cy="11412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9A9B8E-0002-4495-BBB3-CBD94F4D357F}">
      <dsp:nvSpPr>
        <dsp:cNvPr id="0" name=""/>
        <dsp:cNvSpPr/>
      </dsp:nvSpPr>
      <dsp:spPr>
        <a:xfrm>
          <a:off x="0" y="96709"/>
          <a:ext cx="6666833" cy="9945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Technology growth as led to a demand for digital forensics. </a:t>
          </a:r>
          <a:endParaRPr lang="en-US" sz="2500" kern="1200"/>
        </a:p>
      </dsp:txBody>
      <dsp:txXfrm>
        <a:off x="48547" y="145256"/>
        <a:ext cx="6569739" cy="897406"/>
      </dsp:txXfrm>
    </dsp:sp>
    <dsp:sp modelId="{DA9934F7-E38E-44C6-9C27-4DC9DF45A8CA}">
      <dsp:nvSpPr>
        <dsp:cNvPr id="0" name=""/>
        <dsp:cNvSpPr/>
      </dsp:nvSpPr>
      <dsp:spPr>
        <a:xfrm>
          <a:off x="0" y="1163209"/>
          <a:ext cx="6666833" cy="994500"/>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This has led to investigative delays.</a:t>
          </a:r>
          <a:endParaRPr lang="en-US" sz="2500" kern="1200"/>
        </a:p>
      </dsp:txBody>
      <dsp:txXfrm>
        <a:off x="48547" y="1211756"/>
        <a:ext cx="6569739" cy="897406"/>
      </dsp:txXfrm>
    </dsp:sp>
    <dsp:sp modelId="{E3EE13A9-246D-413C-92B6-1856B3B2F91D}">
      <dsp:nvSpPr>
        <dsp:cNvPr id="0" name=""/>
        <dsp:cNvSpPr/>
      </dsp:nvSpPr>
      <dsp:spPr>
        <a:xfrm>
          <a:off x="0" y="2229710"/>
          <a:ext cx="6666833" cy="99450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CJS backlogs. </a:t>
          </a:r>
          <a:endParaRPr lang="en-US" sz="2500" kern="1200"/>
        </a:p>
      </dsp:txBody>
      <dsp:txXfrm>
        <a:off x="48547" y="2278257"/>
        <a:ext cx="6569739" cy="897406"/>
      </dsp:txXfrm>
    </dsp:sp>
    <dsp:sp modelId="{C7425662-E5FC-4EE1-A548-BE1723D018E1}">
      <dsp:nvSpPr>
        <dsp:cNvPr id="0" name=""/>
        <dsp:cNvSpPr/>
      </dsp:nvSpPr>
      <dsp:spPr>
        <a:xfrm>
          <a:off x="0" y="3296210"/>
          <a:ext cx="6666833" cy="994500"/>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Negative impacts on victims and witnesses who must wait for justice. </a:t>
          </a:r>
          <a:endParaRPr lang="en-US" sz="2500" kern="1200"/>
        </a:p>
      </dsp:txBody>
      <dsp:txXfrm>
        <a:off x="48547" y="3344757"/>
        <a:ext cx="6569739" cy="897406"/>
      </dsp:txXfrm>
    </dsp:sp>
    <dsp:sp modelId="{2201014C-3A56-4E32-81DE-D101048C1E4E}">
      <dsp:nvSpPr>
        <dsp:cNvPr id="0" name=""/>
        <dsp:cNvSpPr/>
      </dsp:nvSpPr>
      <dsp:spPr>
        <a:xfrm>
          <a:off x="0" y="4362710"/>
          <a:ext cx="6666833" cy="99450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Increase risk of harm because of delays bringing offenders to justice. </a:t>
          </a:r>
          <a:endParaRPr lang="en-US" sz="2500" kern="1200"/>
        </a:p>
      </dsp:txBody>
      <dsp:txXfrm>
        <a:off x="48547" y="4411257"/>
        <a:ext cx="6569739" cy="8974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2A1F05-7453-4B89-BCE5-E812DC28B0F6}">
      <dsp:nvSpPr>
        <dsp:cNvPr id="0" name=""/>
        <dsp:cNvSpPr/>
      </dsp:nvSpPr>
      <dsp:spPr>
        <a:xfrm>
          <a:off x="0" y="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68C32F9-D0B4-43AE-B870-EBB8BBBE6448}">
      <dsp:nvSpPr>
        <dsp:cNvPr id="0" name=""/>
        <dsp:cNvSpPr/>
      </dsp:nvSpPr>
      <dsp:spPr>
        <a:xfrm>
          <a:off x="0" y="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Ever changing technology requires new DF techniques to be developed to just maintain capability. </a:t>
          </a:r>
          <a:endParaRPr lang="en-US" sz="2700" kern="1200"/>
        </a:p>
      </dsp:txBody>
      <dsp:txXfrm>
        <a:off x="0" y="0"/>
        <a:ext cx="6666833" cy="1363480"/>
      </dsp:txXfrm>
    </dsp:sp>
    <dsp:sp modelId="{5C356B18-53E4-45EA-9B90-70039590E907}">
      <dsp:nvSpPr>
        <dsp:cNvPr id="0" name=""/>
        <dsp:cNvSpPr/>
      </dsp:nvSpPr>
      <dsp:spPr>
        <a:xfrm>
          <a:off x="0" y="1363480"/>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BEDD03B-DE9B-438B-84E5-4597C85E03C1}">
      <dsp:nvSpPr>
        <dsp:cNvPr id="0" name=""/>
        <dsp:cNvSpPr/>
      </dsp:nvSpPr>
      <dsp:spPr>
        <a:xfrm>
          <a:off x="0" y="136348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Recruiting experienced digital forensics examiners is an issue for all forces.</a:t>
          </a:r>
          <a:endParaRPr lang="en-US" sz="2700" kern="1200"/>
        </a:p>
      </dsp:txBody>
      <dsp:txXfrm>
        <a:off x="0" y="1363480"/>
        <a:ext cx="6666833" cy="1363480"/>
      </dsp:txXfrm>
    </dsp:sp>
    <dsp:sp modelId="{86BE10EA-122A-46A1-96E4-CC1CABAC9CD4}">
      <dsp:nvSpPr>
        <dsp:cNvPr id="0" name=""/>
        <dsp:cNvSpPr/>
      </dsp:nvSpPr>
      <dsp:spPr>
        <a:xfrm>
          <a:off x="0" y="2726960"/>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C0FF7B2-8B25-4FA1-AC0A-B7DA7BD8C147}">
      <dsp:nvSpPr>
        <dsp:cNvPr id="0" name=""/>
        <dsp:cNvSpPr/>
      </dsp:nvSpPr>
      <dsp:spPr>
        <a:xfrm>
          <a:off x="0" y="272696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Officers need a basic understanding of DF to ensure evidence is not lost, however there is no national training delivered. </a:t>
          </a:r>
          <a:endParaRPr lang="en-US" sz="2700" kern="1200"/>
        </a:p>
      </dsp:txBody>
      <dsp:txXfrm>
        <a:off x="0" y="2726960"/>
        <a:ext cx="6666833" cy="1363480"/>
      </dsp:txXfrm>
    </dsp:sp>
    <dsp:sp modelId="{A592776B-C71F-4360-9DAA-D1718C1E9528}">
      <dsp:nvSpPr>
        <dsp:cNvPr id="0" name=""/>
        <dsp:cNvSpPr/>
      </dsp:nvSpPr>
      <dsp:spPr>
        <a:xfrm>
          <a:off x="0" y="4090440"/>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56207C5-0E64-4260-AA77-CA498A868F9F}">
      <dsp:nvSpPr>
        <dsp:cNvPr id="0" name=""/>
        <dsp:cNvSpPr/>
      </dsp:nvSpPr>
      <dsp:spPr>
        <a:xfrm>
          <a:off x="0" y="409044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Some front-line staff can now access basic DF tools to extract evidence but there is no national training for this. </a:t>
          </a:r>
          <a:endParaRPr lang="en-US" sz="2700" kern="1200"/>
        </a:p>
      </dsp:txBody>
      <dsp:txXfrm>
        <a:off x="0" y="4090440"/>
        <a:ext cx="6666833" cy="13634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F717E2-F62E-4EE2-8862-4CC3E3FB1F94}">
      <dsp:nvSpPr>
        <dsp:cNvPr id="0" name=""/>
        <dsp:cNvSpPr/>
      </dsp:nvSpPr>
      <dsp:spPr>
        <a:xfrm>
          <a:off x="0" y="0"/>
          <a:ext cx="9288654" cy="110682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dirty="0"/>
            <a:t>Group 1: </a:t>
          </a:r>
          <a:r>
            <a:rPr lang="en-GB" sz="2500" kern="1200" dirty="0"/>
            <a:t>seized a phone which is locked (Smartphone – switched on – Charger available). </a:t>
          </a:r>
          <a:endParaRPr lang="en-US" sz="2500" kern="1200" dirty="0"/>
        </a:p>
      </dsp:txBody>
      <dsp:txXfrm>
        <a:off x="32418" y="32418"/>
        <a:ext cx="8094307" cy="1041985"/>
      </dsp:txXfrm>
    </dsp:sp>
    <dsp:sp modelId="{CCB6CF58-8077-4086-A790-505AAE9C93AA}">
      <dsp:nvSpPr>
        <dsp:cNvPr id="0" name=""/>
        <dsp:cNvSpPr/>
      </dsp:nvSpPr>
      <dsp:spPr>
        <a:xfrm>
          <a:off x="819587" y="1291291"/>
          <a:ext cx="9288654" cy="1106821"/>
        </a:xfrm>
        <a:prstGeom prst="roundRect">
          <a:avLst>
            <a:gd name="adj" fmla="val 10000"/>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Group 2:</a:t>
          </a:r>
          <a:r>
            <a:rPr lang="en-GB" sz="2500" kern="1200"/>
            <a:t> seized a phone which is on and unlocked (Smartphone – 15% battery) .</a:t>
          </a:r>
          <a:endParaRPr lang="en-US" sz="2500" kern="1200"/>
        </a:p>
      </dsp:txBody>
      <dsp:txXfrm>
        <a:off x="852005" y="1323709"/>
        <a:ext cx="7684797" cy="1041985"/>
      </dsp:txXfrm>
    </dsp:sp>
    <dsp:sp modelId="{4CF47939-92D4-4691-B152-E7BC90DF304C}">
      <dsp:nvSpPr>
        <dsp:cNvPr id="0" name=""/>
        <dsp:cNvSpPr/>
      </dsp:nvSpPr>
      <dsp:spPr>
        <a:xfrm>
          <a:off x="1639174" y="2582583"/>
          <a:ext cx="9288654" cy="1106821"/>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Group 3:</a:t>
          </a:r>
          <a:r>
            <a:rPr lang="en-GB" sz="2500" kern="1200"/>
            <a:t> seized an old-fashioned phone – no internet access - so minimal threat of loss by remote wipe.</a:t>
          </a:r>
          <a:endParaRPr lang="en-US" sz="2500" kern="1200"/>
        </a:p>
      </dsp:txBody>
      <dsp:txXfrm>
        <a:off x="1671592" y="2615001"/>
        <a:ext cx="7684797" cy="1041985"/>
      </dsp:txXfrm>
    </dsp:sp>
    <dsp:sp modelId="{D122BB8E-A5BA-4001-8C8D-7DAC96E5E3C0}">
      <dsp:nvSpPr>
        <dsp:cNvPr id="0" name=""/>
        <dsp:cNvSpPr/>
      </dsp:nvSpPr>
      <dsp:spPr>
        <a:xfrm>
          <a:off x="8569220" y="839339"/>
          <a:ext cx="719433" cy="719433"/>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8731092" y="839339"/>
        <a:ext cx="395689" cy="541373"/>
      </dsp:txXfrm>
    </dsp:sp>
    <dsp:sp modelId="{47D7E575-955B-44BE-82F7-DF67FE2EC33B}">
      <dsp:nvSpPr>
        <dsp:cNvPr id="0" name=""/>
        <dsp:cNvSpPr/>
      </dsp:nvSpPr>
      <dsp:spPr>
        <a:xfrm>
          <a:off x="9388807" y="2123252"/>
          <a:ext cx="719433" cy="719433"/>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9550679" y="2123252"/>
        <a:ext cx="395689" cy="54137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760111-3953-4D56-AE7A-0EBDF7E0E573}" type="datetimeFigureOut">
              <a:rPr lang="en-GB" smtClean="0"/>
              <a:t>13/11/2025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0373A6-F280-4666-A1E5-44051D6141EE}" type="slidenum">
              <a:rPr lang="en-GB" smtClean="0"/>
              <a:t>‹#›</a:t>
            </a:fld>
            <a:endParaRPr lang="en-GB"/>
          </a:p>
        </p:txBody>
      </p:sp>
    </p:spTree>
    <p:extLst>
      <p:ext uri="{BB962C8B-B14F-4D97-AF65-F5344CB8AC3E}">
        <p14:creationId xmlns:p14="http://schemas.microsoft.com/office/powerpoint/2010/main" val="7517895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Public sector competition for experience and specialists makes recruitment hard. </a:t>
            </a:r>
          </a:p>
        </p:txBody>
      </p:sp>
      <p:sp>
        <p:nvSpPr>
          <p:cNvPr id="4" name="Slide Number Placeholder 3"/>
          <p:cNvSpPr>
            <a:spLocks noGrp="1"/>
          </p:cNvSpPr>
          <p:nvPr>
            <p:ph type="sldNum" sz="quarter" idx="5"/>
          </p:nvPr>
        </p:nvSpPr>
        <p:spPr/>
        <p:txBody>
          <a:bodyPr/>
          <a:lstStyle/>
          <a:p>
            <a:fld id="{700373A6-F280-4666-A1E5-44051D6141EE}" type="slidenum">
              <a:rPr lang="en-GB" smtClean="0"/>
              <a:t>9</a:t>
            </a:fld>
            <a:endParaRPr lang="en-GB"/>
          </a:p>
        </p:txBody>
      </p:sp>
    </p:spTree>
    <p:extLst>
      <p:ext uri="{BB962C8B-B14F-4D97-AF65-F5344CB8AC3E}">
        <p14:creationId xmlns:p14="http://schemas.microsoft.com/office/powerpoint/2010/main" val="1412806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0373A6-F280-4666-A1E5-44051D6141EE}" type="slidenum">
              <a:rPr lang="en-GB" smtClean="0"/>
              <a:t>12</a:t>
            </a:fld>
            <a:endParaRPr lang="en-GB"/>
          </a:p>
        </p:txBody>
      </p:sp>
    </p:spTree>
    <p:extLst>
      <p:ext uri="{BB962C8B-B14F-4D97-AF65-F5344CB8AC3E}">
        <p14:creationId xmlns:p14="http://schemas.microsoft.com/office/powerpoint/2010/main" val="5092063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0373A6-F280-4666-A1E5-44051D6141EE}" type="slidenum">
              <a:rPr lang="en-GB" smtClean="0"/>
              <a:t>13</a:t>
            </a:fld>
            <a:endParaRPr lang="en-GB"/>
          </a:p>
        </p:txBody>
      </p:sp>
    </p:spTree>
    <p:extLst>
      <p:ext uri="{BB962C8B-B14F-4D97-AF65-F5344CB8AC3E}">
        <p14:creationId xmlns:p14="http://schemas.microsoft.com/office/powerpoint/2010/main" val="10168042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Investigatory powers commissioner's office</a:t>
            </a:r>
          </a:p>
        </p:txBody>
      </p:sp>
      <p:sp>
        <p:nvSpPr>
          <p:cNvPr id="4" name="Slide Number Placeholder 3"/>
          <p:cNvSpPr>
            <a:spLocks noGrp="1"/>
          </p:cNvSpPr>
          <p:nvPr>
            <p:ph type="sldNum" sz="quarter" idx="5"/>
          </p:nvPr>
        </p:nvSpPr>
        <p:spPr/>
        <p:txBody>
          <a:bodyPr/>
          <a:lstStyle/>
          <a:p>
            <a:fld id="{700373A6-F280-4666-A1E5-44051D6141EE}" type="slidenum">
              <a:rPr lang="en-GB" smtClean="0"/>
              <a:t>18</a:t>
            </a:fld>
            <a:endParaRPr lang="en-GB"/>
          </a:p>
        </p:txBody>
      </p:sp>
    </p:spTree>
    <p:extLst>
      <p:ext uri="{BB962C8B-B14F-4D97-AF65-F5344CB8AC3E}">
        <p14:creationId xmlns:p14="http://schemas.microsoft.com/office/powerpoint/2010/main" val="31781053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0373A6-F280-4666-A1E5-44051D6141EE}" type="slidenum">
              <a:rPr lang="en-GB" smtClean="0"/>
              <a:t>24</a:t>
            </a:fld>
            <a:endParaRPr lang="en-GB"/>
          </a:p>
        </p:txBody>
      </p:sp>
    </p:spTree>
    <p:extLst>
      <p:ext uri="{BB962C8B-B14F-4D97-AF65-F5344CB8AC3E}">
        <p14:creationId xmlns:p14="http://schemas.microsoft.com/office/powerpoint/2010/main" val="6365184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3EF254-C02C-6331-0111-6B6A28990E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5669C2-D4A6-2D8D-97A7-DC79B873E1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B14685-972A-B302-C423-B2C119B4ADB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18F9751-E2C6-08E2-FC3B-FBDA74678D98}"/>
              </a:ext>
            </a:extLst>
          </p:cNvPr>
          <p:cNvSpPr>
            <a:spLocks noGrp="1"/>
          </p:cNvSpPr>
          <p:nvPr>
            <p:ph type="sldNum" sz="quarter" idx="5"/>
          </p:nvPr>
        </p:nvSpPr>
        <p:spPr/>
        <p:txBody>
          <a:bodyPr/>
          <a:lstStyle/>
          <a:p>
            <a:fld id="{700373A6-F280-4666-A1E5-44051D6141EE}" type="slidenum">
              <a:rPr lang="en-GB" smtClean="0"/>
              <a:t>25</a:t>
            </a:fld>
            <a:endParaRPr lang="en-GB"/>
          </a:p>
        </p:txBody>
      </p:sp>
    </p:spTree>
    <p:extLst>
      <p:ext uri="{BB962C8B-B14F-4D97-AF65-F5344CB8AC3E}">
        <p14:creationId xmlns:p14="http://schemas.microsoft.com/office/powerpoint/2010/main" val="10816475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C34D0-8B98-F58C-66AC-5B9A21D6190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8C4136F-F09C-298A-4582-984B91AF1D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5AB2D32-CEBA-D3CD-E9A5-B22B226E9566}"/>
              </a:ext>
            </a:extLst>
          </p:cNvPr>
          <p:cNvSpPr>
            <a:spLocks noGrp="1"/>
          </p:cNvSpPr>
          <p:nvPr>
            <p:ph type="dt" sz="half" idx="10"/>
          </p:nvPr>
        </p:nvSpPr>
        <p:spPr/>
        <p:txBody>
          <a:bodyPr/>
          <a:lstStyle/>
          <a:p>
            <a:fld id="{0D5533C3-4CE7-400E-B6AC-01CE48982005}" type="datetimeFigureOut">
              <a:rPr lang="en-GB" smtClean="0"/>
              <a:t>13/11/2025</a:t>
            </a:fld>
            <a:endParaRPr lang="en-GB"/>
          </a:p>
        </p:txBody>
      </p:sp>
      <p:sp>
        <p:nvSpPr>
          <p:cNvPr id="5" name="Footer Placeholder 4">
            <a:extLst>
              <a:ext uri="{FF2B5EF4-FFF2-40B4-BE49-F238E27FC236}">
                <a16:creationId xmlns:a16="http://schemas.microsoft.com/office/drawing/2014/main" id="{722CB363-C67C-6ECE-6817-C2F89A5DAD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D42690-92D6-779D-8C32-AC8918E2EBBD}"/>
              </a:ext>
            </a:extLst>
          </p:cNvPr>
          <p:cNvSpPr>
            <a:spLocks noGrp="1"/>
          </p:cNvSpPr>
          <p:nvPr>
            <p:ph type="sldNum" sz="quarter" idx="12"/>
          </p:nvPr>
        </p:nvSpPr>
        <p:spPr/>
        <p:txBody>
          <a:bodyPr/>
          <a:lstStyle/>
          <a:p>
            <a:fld id="{E683EF89-27FD-46AB-AB9B-4B19FBFC1FBF}" type="slidenum">
              <a:rPr lang="en-GB" smtClean="0"/>
              <a:t>‹#›</a:t>
            </a:fld>
            <a:endParaRPr lang="en-GB"/>
          </a:p>
        </p:txBody>
      </p:sp>
    </p:spTree>
    <p:extLst>
      <p:ext uri="{BB962C8B-B14F-4D97-AF65-F5344CB8AC3E}">
        <p14:creationId xmlns:p14="http://schemas.microsoft.com/office/powerpoint/2010/main" val="38211744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55132-47FE-F472-64E9-488EE0EF556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6553BD-31FD-5E52-D813-1580491B49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CCD349-AAE5-EF33-7DBA-600966650091}"/>
              </a:ext>
            </a:extLst>
          </p:cNvPr>
          <p:cNvSpPr>
            <a:spLocks noGrp="1"/>
          </p:cNvSpPr>
          <p:nvPr>
            <p:ph type="dt" sz="half" idx="10"/>
          </p:nvPr>
        </p:nvSpPr>
        <p:spPr/>
        <p:txBody>
          <a:bodyPr/>
          <a:lstStyle/>
          <a:p>
            <a:fld id="{0D5533C3-4CE7-400E-B6AC-01CE48982005}" type="datetimeFigureOut">
              <a:rPr lang="en-GB" smtClean="0"/>
              <a:t>13/11/2025</a:t>
            </a:fld>
            <a:endParaRPr lang="en-GB"/>
          </a:p>
        </p:txBody>
      </p:sp>
      <p:sp>
        <p:nvSpPr>
          <p:cNvPr id="5" name="Footer Placeholder 4">
            <a:extLst>
              <a:ext uri="{FF2B5EF4-FFF2-40B4-BE49-F238E27FC236}">
                <a16:creationId xmlns:a16="http://schemas.microsoft.com/office/drawing/2014/main" id="{D8FCB537-4791-650C-41FB-90537D2150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7DCC9B-8F89-4C5A-1B97-60A6BF653E8D}"/>
              </a:ext>
            </a:extLst>
          </p:cNvPr>
          <p:cNvSpPr>
            <a:spLocks noGrp="1"/>
          </p:cNvSpPr>
          <p:nvPr>
            <p:ph type="sldNum" sz="quarter" idx="12"/>
          </p:nvPr>
        </p:nvSpPr>
        <p:spPr/>
        <p:txBody>
          <a:bodyPr/>
          <a:lstStyle/>
          <a:p>
            <a:fld id="{E683EF89-27FD-46AB-AB9B-4B19FBFC1FBF}" type="slidenum">
              <a:rPr lang="en-GB" smtClean="0"/>
              <a:t>‹#›</a:t>
            </a:fld>
            <a:endParaRPr lang="en-GB"/>
          </a:p>
        </p:txBody>
      </p:sp>
    </p:spTree>
    <p:extLst>
      <p:ext uri="{BB962C8B-B14F-4D97-AF65-F5344CB8AC3E}">
        <p14:creationId xmlns:p14="http://schemas.microsoft.com/office/powerpoint/2010/main" val="20909165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9B2FF-8359-AE81-40F2-920220BBE41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9B9DCC6-4E99-CCB2-EAC8-790DFF0391A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592EE8-12C8-3661-6128-3AA4412388B2}"/>
              </a:ext>
            </a:extLst>
          </p:cNvPr>
          <p:cNvSpPr>
            <a:spLocks noGrp="1"/>
          </p:cNvSpPr>
          <p:nvPr>
            <p:ph type="dt" sz="half" idx="10"/>
          </p:nvPr>
        </p:nvSpPr>
        <p:spPr/>
        <p:txBody>
          <a:bodyPr/>
          <a:lstStyle/>
          <a:p>
            <a:fld id="{0D5533C3-4CE7-400E-B6AC-01CE48982005}" type="datetimeFigureOut">
              <a:rPr lang="en-GB" smtClean="0"/>
              <a:t>13/11/2025</a:t>
            </a:fld>
            <a:endParaRPr lang="en-GB"/>
          </a:p>
        </p:txBody>
      </p:sp>
      <p:sp>
        <p:nvSpPr>
          <p:cNvPr id="5" name="Footer Placeholder 4">
            <a:extLst>
              <a:ext uri="{FF2B5EF4-FFF2-40B4-BE49-F238E27FC236}">
                <a16:creationId xmlns:a16="http://schemas.microsoft.com/office/drawing/2014/main" id="{29A9765F-544E-6300-3374-C733439C71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57401F-7E79-B78F-B622-569CB3E0C1BC}"/>
              </a:ext>
            </a:extLst>
          </p:cNvPr>
          <p:cNvSpPr>
            <a:spLocks noGrp="1"/>
          </p:cNvSpPr>
          <p:nvPr>
            <p:ph type="sldNum" sz="quarter" idx="12"/>
          </p:nvPr>
        </p:nvSpPr>
        <p:spPr/>
        <p:txBody>
          <a:bodyPr/>
          <a:lstStyle/>
          <a:p>
            <a:fld id="{E683EF89-27FD-46AB-AB9B-4B19FBFC1FBF}" type="slidenum">
              <a:rPr lang="en-GB" smtClean="0"/>
              <a:t>‹#›</a:t>
            </a:fld>
            <a:endParaRPr lang="en-GB"/>
          </a:p>
        </p:txBody>
      </p:sp>
    </p:spTree>
    <p:extLst>
      <p:ext uri="{BB962C8B-B14F-4D97-AF65-F5344CB8AC3E}">
        <p14:creationId xmlns:p14="http://schemas.microsoft.com/office/powerpoint/2010/main" val="5437988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52D47-4F5E-5328-0929-A53E5760C1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916AB9B-2286-CB1F-DB42-1CC6ED6FB52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90DEF7E-AF7E-0008-7910-6823D3363D7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34FF094-A1F4-5782-7003-1A21656F8B6E}"/>
              </a:ext>
            </a:extLst>
          </p:cNvPr>
          <p:cNvSpPr>
            <a:spLocks noGrp="1"/>
          </p:cNvSpPr>
          <p:nvPr>
            <p:ph type="dt" sz="half" idx="10"/>
          </p:nvPr>
        </p:nvSpPr>
        <p:spPr/>
        <p:txBody>
          <a:bodyPr/>
          <a:lstStyle/>
          <a:p>
            <a:fld id="{0D5533C3-4CE7-400E-B6AC-01CE48982005}" type="datetimeFigureOut">
              <a:rPr lang="en-GB" smtClean="0"/>
              <a:t>13/11/2025</a:t>
            </a:fld>
            <a:endParaRPr lang="en-GB"/>
          </a:p>
        </p:txBody>
      </p:sp>
      <p:sp>
        <p:nvSpPr>
          <p:cNvPr id="6" name="Footer Placeholder 5">
            <a:extLst>
              <a:ext uri="{FF2B5EF4-FFF2-40B4-BE49-F238E27FC236}">
                <a16:creationId xmlns:a16="http://schemas.microsoft.com/office/drawing/2014/main" id="{192A5DE0-C00A-8F5F-653E-3F8276A0D3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1BFC86-AAA4-CFFE-9272-1B1F906C3783}"/>
              </a:ext>
            </a:extLst>
          </p:cNvPr>
          <p:cNvSpPr>
            <a:spLocks noGrp="1"/>
          </p:cNvSpPr>
          <p:nvPr>
            <p:ph type="sldNum" sz="quarter" idx="12"/>
          </p:nvPr>
        </p:nvSpPr>
        <p:spPr/>
        <p:txBody>
          <a:bodyPr/>
          <a:lstStyle/>
          <a:p>
            <a:fld id="{E683EF89-27FD-46AB-AB9B-4B19FBFC1FBF}" type="slidenum">
              <a:rPr lang="en-GB" smtClean="0"/>
              <a:t>‹#›</a:t>
            </a:fld>
            <a:endParaRPr lang="en-GB"/>
          </a:p>
        </p:txBody>
      </p:sp>
    </p:spTree>
    <p:extLst>
      <p:ext uri="{BB962C8B-B14F-4D97-AF65-F5344CB8AC3E}">
        <p14:creationId xmlns:p14="http://schemas.microsoft.com/office/powerpoint/2010/main" val="31639152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6DB47-9EDB-4D29-E35E-971DA198A5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9568DF-DEE6-483C-8ACF-78550391890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9F8542-7C48-EF29-D128-5BC4809EB33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62F4EF4-FE4F-8EA1-D38D-A860D448A69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47632E-D54A-45B7-E507-7977F52E021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0D08E7F-0E32-1EDD-8F57-082C9963F3CD}"/>
              </a:ext>
            </a:extLst>
          </p:cNvPr>
          <p:cNvSpPr>
            <a:spLocks noGrp="1"/>
          </p:cNvSpPr>
          <p:nvPr>
            <p:ph type="dt" sz="half" idx="10"/>
          </p:nvPr>
        </p:nvSpPr>
        <p:spPr/>
        <p:txBody>
          <a:bodyPr/>
          <a:lstStyle/>
          <a:p>
            <a:fld id="{0D5533C3-4CE7-400E-B6AC-01CE48982005}" type="datetimeFigureOut">
              <a:rPr lang="en-GB" smtClean="0"/>
              <a:t>13/11/2025</a:t>
            </a:fld>
            <a:endParaRPr lang="en-GB"/>
          </a:p>
        </p:txBody>
      </p:sp>
      <p:sp>
        <p:nvSpPr>
          <p:cNvPr id="8" name="Footer Placeholder 7">
            <a:extLst>
              <a:ext uri="{FF2B5EF4-FFF2-40B4-BE49-F238E27FC236}">
                <a16:creationId xmlns:a16="http://schemas.microsoft.com/office/drawing/2014/main" id="{80EF3784-6BE2-2718-675E-43755B2208F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78D6843-A0EA-5928-9AF8-0E2B9F8AB3FC}"/>
              </a:ext>
            </a:extLst>
          </p:cNvPr>
          <p:cNvSpPr>
            <a:spLocks noGrp="1"/>
          </p:cNvSpPr>
          <p:nvPr>
            <p:ph type="sldNum" sz="quarter" idx="12"/>
          </p:nvPr>
        </p:nvSpPr>
        <p:spPr/>
        <p:txBody>
          <a:bodyPr/>
          <a:lstStyle/>
          <a:p>
            <a:fld id="{E683EF89-27FD-46AB-AB9B-4B19FBFC1FBF}" type="slidenum">
              <a:rPr lang="en-GB" smtClean="0"/>
              <a:t>‹#›</a:t>
            </a:fld>
            <a:endParaRPr lang="en-GB"/>
          </a:p>
        </p:txBody>
      </p:sp>
    </p:spTree>
    <p:extLst>
      <p:ext uri="{BB962C8B-B14F-4D97-AF65-F5344CB8AC3E}">
        <p14:creationId xmlns:p14="http://schemas.microsoft.com/office/powerpoint/2010/main" val="17220090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BF3DF-1179-A0F5-6B8B-C25D8DD4DF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03376C8-B195-5668-8D8A-8C2417A2A56B}"/>
              </a:ext>
            </a:extLst>
          </p:cNvPr>
          <p:cNvSpPr>
            <a:spLocks noGrp="1"/>
          </p:cNvSpPr>
          <p:nvPr>
            <p:ph type="dt" sz="half" idx="10"/>
          </p:nvPr>
        </p:nvSpPr>
        <p:spPr/>
        <p:txBody>
          <a:bodyPr/>
          <a:lstStyle/>
          <a:p>
            <a:fld id="{0D5533C3-4CE7-400E-B6AC-01CE48982005}" type="datetimeFigureOut">
              <a:rPr lang="en-GB" smtClean="0"/>
              <a:t>13/11/2025</a:t>
            </a:fld>
            <a:endParaRPr lang="en-GB"/>
          </a:p>
        </p:txBody>
      </p:sp>
      <p:sp>
        <p:nvSpPr>
          <p:cNvPr id="4" name="Footer Placeholder 3">
            <a:extLst>
              <a:ext uri="{FF2B5EF4-FFF2-40B4-BE49-F238E27FC236}">
                <a16:creationId xmlns:a16="http://schemas.microsoft.com/office/drawing/2014/main" id="{6B28B417-A6A6-4766-26BB-0FC13165AAA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7CAD097-B026-48F6-40DD-DAF68616B5EC}"/>
              </a:ext>
            </a:extLst>
          </p:cNvPr>
          <p:cNvSpPr>
            <a:spLocks noGrp="1"/>
          </p:cNvSpPr>
          <p:nvPr>
            <p:ph type="sldNum" sz="quarter" idx="12"/>
          </p:nvPr>
        </p:nvSpPr>
        <p:spPr/>
        <p:txBody>
          <a:bodyPr/>
          <a:lstStyle/>
          <a:p>
            <a:fld id="{E683EF89-27FD-46AB-AB9B-4B19FBFC1FBF}" type="slidenum">
              <a:rPr lang="en-GB" smtClean="0"/>
              <a:t>‹#›</a:t>
            </a:fld>
            <a:endParaRPr lang="en-GB"/>
          </a:p>
        </p:txBody>
      </p:sp>
    </p:spTree>
    <p:extLst>
      <p:ext uri="{BB962C8B-B14F-4D97-AF65-F5344CB8AC3E}">
        <p14:creationId xmlns:p14="http://schemas.microsoft.com/office/powerpoint/2010/main" val="1618927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8CB982-6D8D-AE22-545B-9A2FA6250747}"/>
              </a:ext>
            </a:extLst>
          </p:cNvPr>
          <p:cNvSpPr>
            <a:spLocks noGrp="1"/>
          </p:cNvSpPr>
          <p:nvPr>
            <p:ph type="dt" sz="half" idx="10"/>
          </p:nvPr>
        </p:nvSpPr>
        <p:spPr/>
        <p:txBody>
          <a:bodyPr/>
          <a:lstStyle/>
          <a:p>
            <a:fld id="{0D5533C3-4CE7-400E-B6AC-01CE48982005}" type="datetimeFigureOut">
              <a:rPr lang="en-GB" smtClean="0"/>
              <a:t>13/11/2025</a:t>
            </a:fld>
            <a:endParaRPr lang="en-GB"/>
          </a:p>
        </p:txBody>
      </p:sp>
      <p:sp>
        <p:nvSpPr>
          <p:cNvPr id="3" name="Footer Placeholder 2">
            <a:extLst>
              <a:ext uri="{FF2B5EF4-FFF2-40B4-BE49-F238E27FC236}">
                <a16:creationId xmlns:a16="http://schemas.microsoft.com/office/drawing/2014/main" id="{C267910D-61B8-75CF-3207-2E3C8CE5F62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EAFADA-E00B-E00E-3194-6BD00A58D89F}"/>
              </a:ext>
            </a:extLst>
          </p:cNvPr>
          <p:cNvSpPr>
            <a:spLocks noGrp="1"/>
          </p:cNvSpPr>
          <p:nvPr>
            <p:ph type="sldNum" sz="quarter" idx="12"/>
          </p:nvPr>
        </p:nvSpPr>
        <p:spPr/>
        <p:txBody>
          <a:bodyPr/>
          <a:lstStyle/>
          <a:p>
            <a:fld id="{E683EF89-27FD-46AB-AB9B-4B19FBFC1FBF}" type="slidenum">
              <a:rPr lang="en-GB" smtClean="0"/>
              <a:t>‹#›</a:t>
            </a:fld>
            <a:endParaRPr lang="en-GB"/>
          </a:p>
        </p:txBody>
      </p:sp>
    </p:spTree>
    <p:extLst>
      <p:ext uri="{BB962C8B-B14F-4D97-AF65-F5344CB8AC3E}">
        <p14:creationId xmlns:p14="http://schemas.microsoft.com/office/powerpoint/2010/main" val="790491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AACDB-B5B8-47DC-C35C-67384DE1BE9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DECD37-0CE0-BCA8-6508-679594C10D1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627B3E1-933F-CB29-1C6F-DB7A42B6C2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03511F-81F2-A61C-C4E3-697C636892F8}"/>
              </a:ext>
            </a:extLst>
          </p:cNvPr>
          <p:cNvSpPr>
            <a:spLocks noGrp="1"/>
          </p:cNvSpPr>
          <p:nvPr>
            <p:ph type="dt" sz="half" idx="10"/>
          </p:nvPr>
        </p:nvSpPr>
        <p:spPr/>
        <p:txBody>
          <a:bodyPr/>
          <a:lstStyle/>
          <a:p>
            <a:fld id="{0D5533C3-4CE7-400E-B6AC-01CE48982005}" type="datetimeFigureOut">
              <a:rPr lang="en-GB" smtClean="0"/>
              <a:t>13/11/2025</a:t>
            </a:fld>
            <a:endParaRPr lang="en-GB"/>
          </a:p>
        </p:txBody>
      </p:sp>
      <p:sp>
        <p:nvSpPr>
          <p:cNvPr id="6" name="Footer Placeholder 5">
            <a:extLst>
              <a:ext uri="{FF2B5EF4-FFF2-40B4-BE49-F238E27FC236}">
                <a16:creationId xmlns:a16="http://schemas.microsoft.com/office/drawing/2014/main" id="{970947BA-DD82-B359-918A-0489599DC7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829A39-EB12-6652-37B4-893F590D6709}"/>
              </a:ext>
            </a:extLst>
          </p:cNvPr>
          <p:cNvSpPr>
            <a:spLocks noGrp="1"/>
          </p:cNvSpPr>
          <p:nvPr>
            <p:ph type="sldNum" sz="quarter" idx="12"/>
          </p:nvPr>
        </p:nvSpPr>
        <p:spPr/>
        <p:txBody>
          <a:bodyPr/>
          <a:lstStyle/>
          <a:p>
            <a:fld id="{E683EF89-27FD-46AB-AB9B-4B19FBFC1FBF}" type="slidenum">
              <a:rPr lang="en-GB" smtClean="0"/>
              <a:t>‹#›</a:t>
            </a:fld>
            <a:endParaRPr lang="en-GB"/>
          </a:p>
        </p:txBody>
      </p:sp>
    </p:spTree>
    <p:extLst>
      <p:ext uri="{BB962C8B-B14F-4D97-AF65-F5344CB8AC3E}">
        <p14:creationId xmlns:p14="http://schemas.microsoft.com/office/powerpoint/2010/main" val="33425201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57CCE-FABA-F3BB-6A29-26BFC0CF93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EC652DE-3A28-369C-DDA3-59A8A554893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7469974-88A5-8BA5-8D9E-98099BD44F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227528-2A5E-F049-FE2C-BF09920D2F70}"/>
              </a:ext>
            </a:extLst>
          </p:cNvPr>
          <p:cNvSpPr>
            <a:spLocks noGrp="1"/>
          </p:cNvSpPr>
          <p:nvPr>
            <p:ph type="dt" sz="half" idx="10"/>
          </p:nvPr>
        </p:nvSpPr>
        <p:spPr/>
        <p:txBody>
          <a:bodyPr/>
          <a:lstStyle/>
          <a:p>
            <a:fld id="{0D5533C3-4CE7-400E-B6AC-01CE48982005}" type="datetimeFigureOut">
              <a:rPr lang="en-GB" smtClean="0"/>
              <a:t>13/11/2025</a:t>
            </a:fld>
            <a:endParaRPr lang="en-GB"/>
          </a:p>
        </p:txBody>
      </p:sp>
      <p:sp>
        <p:nvSpPr>
          <p:cNvPr id="6" name="Footer Placeholder 5">
            <a:extLst>
              <a:ext uri="{FF2B5EF4-FFF2-40B4-BE49-F238E27FC236}">
                <a16:creationId xmlns:a16="http://schemas.microsoft.com/office/drawing/2014/main" id="{2BFD50D2-79DF-E4C7-AFCA-2454EF08A1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EF27BE-AC80-12D3-01C2-517CFD694CC3}"/>
              </a:ext>
            </a:extLst>
          </p:cNvPr>
          <p:cNvSpPr>
            <a:spLocks noGrp="1"/>
          </p:cNvSpPr>
          <p:nvPr>
            <p:ph type="sldNum" sz="quarter" idx="12"/>
          </p:nvPr>
        </p:nvSpPr>
        <p:spPr/>
        <p:txBody>
          <a:bodyPr/>
          <a:lstStyle/>
          <a:p>
            <a:fld id="{E683EF89-27FD-46AB-AB9B-4B19FBFC1FBF}" type="slidenum">
              <a:rPr lang="en-GB" smtClean="0"/>
              <a:t>‹#›</a:t>
            </a:fld>
            <a:endParaRPr lang="en-GB"/>
          </a:p>
        </p:txBody>
      </p:sp>
    </p:spTree>
    <p:extLst>
      <p:ext uri="{BB962C8B-B14F-4D97-AF65-F5344CB8AC3E}">
        <p14:creationId xmlns:p14="http://schemas.microsoft.com/office/powerpoint/2010/main" val="33802204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E34B0-CC26-982C-D042-F34712F0A17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6175BE-D85C-629A-44D7-0DB6E0CD8F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CD80F7-D78B-E46B-7118-688E649AFF4C}"/>
              </a:ext>
            </a:extLst>
          </p:cNvPr>
          <p:cNvSpPr>
            <a:spLocks noGrp="1"/>
          </p:cNvSpPr>
          <p:nvPr>
            <p:ph type="dt" sz="half" idx="10"/>
          </p:nvPr>
        </p:nvSpPr>
        <p:spPr/>
        <p:txBody>
          <a:bodyPr/>
          <a:lstStyle/>
          <a:p>
            <a:fld id="{0D5533C3-4CE7-400E-B6AC-01CE48982005}" type="datetimeFigureOut">
              <a:rPr lang="en-GB" smtClean="0"/>
              <a:t>13/11/2025</a:t>
            </a:fld>
            <a:endParaRPr lang="en-GB"/>
          </a:p>
        </p:txBody>
      </p:sp>
      <p:sp>
        <p:nvSpPr>
          <p:cNvPr id="5" name="Footer Placeholder 4">
            <a:extLst>
              <a:ext uri="{FF2B5EF4-FFF2-40B4-BE49-F238E27FC236}">
                <a16:creationId xmlns:a16="http://schemas.microsoft.com/office/drawing/2014/main" id="{045B2B93-4C18-F53A-19E9-EBE5BA0BE7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D868C4-05EF-D242-A444-1D41A2BFDF12}"/>
              </a:ext>
            </a:extLst>
          </p:cNvPr>
          <p:cNvSpPr>
            <a:spLocks noGrp="1"/>
          </p:cNvSpPr>
          <p:nvPr>
            <p:ph type="sldNum" sz="quarter" idx="12"/>
          </p:nvPr>
        </p:nvSpPr>
        <p:spPr/>
        <p:txBody>
          <a:bodyPr/>
          <a:lstStyle/>
          <a:p>
            <a:fld id="{E683EF89-27FD-46AB-AB9B-4B19FBFC1FBF}" type="slidenum">
              <a:rPr lang="en-GB" smtClean="0"/>
              <a:t>‹#›</a:t>
            </a:fld>
            <a:endParaRPr lang="en-GB"/>
          </a:p>
        </p:txBody>
      </p:sp>
    </p:spTree>
    <p:extLst>
      <p:ext uri="{BB962C8B-B14F-4D97-AF65-F5344CB8AC3E}">
        <p14:creationId xmlns:p14="http://schemas.microsoft.com/office/powerpoint/2010/main" val="30929768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66216BD-AE5F-25D1-6C8E-A896BDEEE2F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C9BA26-9664-8E0E-0A46-C047AE15A87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18EC1F-A125-FE8D-8C58-0F01B50E901E}"/>
              </a:ext>
            </a:extLst>
          </p:cNvPr>
          <p:cNvSpPr>
            <a:spLocks noGrp="1"/>
          </p:cNvSpPr>
          <p:nvPr>
            <p:ph type="dt" sz="half" idx="10"/>
          </p:nvPr>
        </p:nvSpPr>
        <p:spPr/>
        <p:txBody>
          <a:bodyPr/>
          <a:lstStyle/>
          <a:p>
            <a:fld id="{0D5533C3-4CE7-400E-B6AC-01CE48982005}" type="datetimeFigureOut">
              <a:rPr lang="en-GB" smtClean="0"/>
              <a:t>13/11/2025</a:t>
            </a:fld>
            <a:endParaRPr lang="en-GB"/>
          </a:p>
        </p:txBody>
      </p:sp>
      <p:sp>
        <p:nvSpPr>
          <p:cNvPr id="5" name="Footer Placeholder 4">
            <a:extLst>
              <a:ext uri="{FF2B5EF4-FFF2-40B4-BE49-F238E27FC236}">
                <a16:creationId xmlns:a16="http://schemas.microsoft.com/office/drawing/2014/main" id="{E6EAEB8F-4160-CC97-5A31-2BE7D58BD6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C4F1E2-2CEB-2431-0A65-9E09389D0E38}"/>
              </a:ext>
            </a:extLst>
          </p:cNvPr>
          <p:cNvSpPr>
            <a:spLocks noGrp="1"/>
          </p:cNvSpPr>
          <p:nvPr>
            <p:ph type="sldNum" sz="quarter" idx="12"/>
          </p:nvPr>
        </p:nvSpPr>
        <p:spPr/>
        <p:txBody>
          <a:bodyPr/>
          <a:lstStyle/>
          <a:p>
            <a:fld id="{E683EF89-27FD-46AB-AB9B-4B19FBFC1FBF}" type="slidenum">
              <a:rPr lang="en-GB" smtClean="0"/>
              <a:t>‹#›</a:t>
            </a:fld>
            <a:endParaRPr lang="en-GB"/>
          </a:p>
        </p:txBody>
      </p:sp>
    </p:spTree>
    <p:extLst>
      <p:ext uri="{BB962C8B-B14F-4D97-AF65-F5344CB8AC3E}">
        <p14:creationId xmlns:p14="http://schemas.microsoft.com/office/powerpoint/2010/main" val="34459326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E4DF84-ECFD-B8BF-B9DE-B80B3B80B7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9D8573-E8A9-BDF6-B736-64D21CA78A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5CE99F-F2DD-1A66-0BC1-64D25D8724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D5533C3-4CE7-400E-B6AC-01CE48982005}" type="datetimeFigureOut">
              <a:rPr lang="en-GB" smtClean="0"/>
              <a:t>13/11/2025</a:t>
            </a:fld>
            <a:endParaRPr lang="en-GB"/>
          </a:p>
        </p:txBody>
      </p:sp>
      <p:sp>
        <p:nvSpPr>
          <p:cNvPr id="5" name="Footer Placeholder 4">
            <a:extLst>
              <a:ext uri="{FF2B5EF4-FFF2-40B4-BE49-F238E27FC236}">
                <a16:creationId xmlns:a16="http://schemas.microsoft.com/office/drawing/2014/main" id="{2D5C45AC-E52A-899E-D5A3-C97E4E60E0A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22E9CAE-6269-0E4B-7302-2881FA2761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683EF89-27FD-46AB-AB9B-4B19FBFC1FBF}" type="slidenum">
              <a:rPr lang="en-GB" smtClean="0"/>
              <a:t>‹#›</a:t>
            </a:fld>
            <a:endParaRPr lang="en-GB"/>
          </a:p>
        </p:txBody>
      </p:sp>
    </p:spTree>
    <p:extLst>
      <p:ext uri="{BB962C8B-B14F-4D97-AF65-F5344CB8AC3E}">
        <p14:creationId xmlns:p14="http://schemas.microsoft.com/office/powerpoint/2010/main" val="38676682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bing.com/ck/a?!&amp;&amp;p=7275a7b6d070c81e2df7f8e096a05b0df0d66de1115b87b3dda07d0e1e241195JmltdHM9MTc2Mjk5MjAwMA&amp;ptn=3&amp;ver=2&amp;hsh=4&amp;fclid=2c95bffa-55cf-6a57-334c-a98754746bf0&amp;u=a1aHR0cHM6Ly93d3cubnBjYy5wb2xpY2UudWsvU3lzU2l0ZUFzc2V0cy9tZWRpYS9kb3dubG9hZHMvcHVibGljYXRpb25zL3B1YmxpY2F0aW9ucy1sb2cvMjAyMC9uYXRpb25hbC1kaWdpdGFsLWZvcmVuc2ljLXNjaWVuY2Utc3RyYXRlZ3kucGRm&amp;ntb=1"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bing.com/ck/a?!&amp;&amp;p=7275a7b6d070c81e2df7f8e096a05b0df0d66de1115b87b3dda07d0e1e241195JmltdHM9MTc2Mjk5MjAwMA&amp;ptn=3&amp;ver=2&amp;hsh=4&amp;fclid=2c95bffa-55cf-6a57-334c-a98754746bf0&amp;u=a1aHR0cHM6Ly93d3cubnBjYy5wb2xpY2UudWsvU3lzU2l0ZUFzc2V0cy9tZWRpYS9kb3dubG9hZHMvcHVibGljYXRpb25zL3B1YmxpY2F0aW9ucy1sb2cvMjAyMC9uYXRpb25hbC1kaWdpdGFsLWZvcmVuc2ljLXNjaWVuY2Utc3RyYXRlZ3kucGRm&amp;ntb=1" TargetMode="External"/><Relationship Id="rId2" Type="http://schemas.openxmlformats.org/officeDocument/2006/relationships/hyperlink" Target="https://www.bing.com/ck/a?!&amp;&amp;p=adbf790a699dba480e9191e1846c1ae9e30825d53d0e96fbbf7e80a3d988e2d3JmltdHM9MTc2Mjk5MjAwMA&amp;ptn=3&amp;ver=2&amp;hsh=4&amp;fclid=2c95bffa-55cf-6a57-334c-a98754746bf0&amp;u=a1aHR0cHM6Ly9hc3NldHMucHVibGlzaGluZy5zZXJ2aWNlLmdvdi51ay9tZWRpYS82NTE2ZDQ0MjdjMmM0YTAwMGQ5NWUyYTEvMTA3K0ZTUi1DLTEwNytEaWdpdGFsK2ZvcmVuc2ljcysyLjArLStPYnNvbGV0ZSt2ZXJzaW9uLnBkZg&amp;ntb=1"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digital-detective.net/digital-forensics-documents/ACPO_Good_Practice_Guide_for_Digital_Evidence_v5.pdf"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592683-30AF-C425-3DE8-E4862B5310A7}"/>
              </a:ext>
            </a:extLst>
          </p:cNvPr>
          <p:cNvSpPr>
            <a:spLocks noGrp="1"/>
          </p:cNvSpPr>
          <p:nvPr>
            <p:ph type="title"/>
          </p:nvPr>
        </p:nvSpPr>
        <p:spPr>
          <a:xfrm>
            <a:off x="1127208" y="857251"/>
            <a:ext cx="4747280" cy="3098061"/>
          </a:xfrm>
        </p:spPr>
        <p:txBody>
          <a:bodyPr vert="horz" lIns="91440" tIns="45720" rIns="91440" bIns="45720" rtlCol="0" anchor="b">
            <a:normAutofit/>
          </a:bodyPr>
          <a:lstStyle/>
          <a:p>
            <a:r>
              <a:rPr lang="en-US" sz="4800" kern="1200" dirty="0">
                <a:solidFill>
                  <a:srgbClr val="FFFFFF"/>
                </a:solidFill>
                <a:latin typeface="+mj-lt"/>
                <a:ea typeface="+mj-ea"/>
                <a:cs typeface="+mj-cs"/>
              </a:rPr>
              <a:t>Digital Evidence</a:t>
            </a:r>
            <a:br>
              <a:rPr lang="en-US" sz="4800" kern="1200" dirty="0">
                <a:solidFill>
                  <a:srgbClr val="FFFFFF"/>
                </a:solidFill>
                <a:latin typeface="+mj-lt"/>
                <a:ea typeface="+mj-ea"/>
                <a:cs typeface="+mj-cs"/>
              </a:rPr>
            </a:br>
            <a:r>
              <a:rPr lang="en-US" sz="3600" kern="1200" dirty="0">
                <a:solidFill>
                  <a:srgbClr val="FFFFFF"/>
                </a:solidFill>
                <a:latin typeface="+mj-lt"/>
                <a:ea typeface="+mj-ea"/>
                <a:cs typeface="+mj-cs"/>
              </a:rPr>
              <a:t>Wynne Jones </a:t>
            </a:r>
          </a:p>
        </p:txBody>
      </p:sp>
      <p:sp>
        <p:nvSpPr>
          <p:cNvPr id="28" name="Rectangle 27">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utoradiogram on white paper">
            <a:extLst>
              <a:ext uri="{FF2B5EF4-FFF2-40B4-BE49-F238E27FC236}">
                <a16:creationId xmlns:a16="http://schemas.microsoft.com/office/drawing/2014/main" id="{8ECD26D2-51FB-78AB-308F-20EC71ADADE8}"/>
              </a:ext>
            </a:extLst>
          </p:cNvPr>
          <p:cNvPicPr>
            <a:picLocks noChangeAspect="1"/>
          </p:cNvPicPr>
          <p:nvPr/>
        </p:nvPicPr>
        <p:blipFill>
          <a:blip r:embed="rId2"/>
          <a:srcRect r="5200"/>
          <a:stretch/>
        </p:blipFill>
        <p:spPr>
          <a:xfrm>
            <a:off x="7111476" y="2108877"/>
            <a:ext cx="3355329" cy="2654533"/>
          </a:xfrm>
          <a:prstGeom prst="rect">
            <a:avLst/>
          </a:prstGeom>
        </p:spPr>
      </p:pic>
    </p:spTree>
    <p:extLst>
      <p:ext uri="{BB962C8B-B14F-4D97-AF65-F5344CB8AC3E}">
        <p14:creationId xmlns:p14="http://schemas.microsoft.com/office/powerpoint/2010/main" val="1487339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a diagram&#10;&#10;Description automatically generated">
            <a:extLst>
              <a:ext uri="{FF2B5EF4-FFF2-40B4-BE49-F238E27FC236}">
                <a16:creationId xmlns:a16="http://schemas.microsoft.com/office/drawing/2014/main" id="{8725D4F1-E134-E8A2-0626-098F6EDC1E97}"/>
              </a:ext>
            </a:extLst>
          </p:cNvPr>
          <p:cNvPicPr>
            <a:picLocks noGrp="1" noChangeAspect="1"/>
          </p:cNvPicPr>
          <p:nvPr>
            <p:ph idx="1"/>
          </p:nvPr>
        </p:nvPicPr>
        <p:blipFill>
          <a:blip r:embed="rId2"/>
          <a:srcRect l="871" r="1" b="1"/>
          <a:stretch/>
        </p:blipFill>
        <p:spPr>
          <a:xfrm>
            <a:off x="811844" y="457200"/>
            <a:ext cx="10568312" cy="5943600"/>
          </a:xfrm>
          <a:prstGeom prst="rect">
            <a:avLst/>
          </a:prstGeom>
        </p:spPr>
      </p:pic>
    </p:spTree>
    <p:extLst>
      <p:ext uri="{BB962C8B-B14F-4D97-AF65-F5344CB8AC3E}">
        <p14:creationId xmlns:p14="http://schemas.microsoft.com/office/powerpoint/2010/main" val="26287879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0CCC4BA0-1298-4DBD-86F1-B51D8C9D3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76B39C-AC6C-96B0-F687-A975DF0BD46C}"/>
              </a:ext>
            </a:extLst>
          </p:cNvPr>
          <p:cNvSpPr>
            <a:spLocks noGrp="1"/>
          </p:cNvSpPr>
          <p:nvPr>
            <p:ph type="title"/>
          </p:nvPr>
        </p:nvSpPr>
        <p:spPr>
          <a:xfrm>
            <a:off x="1136398" y="502021"/>
            <a:ext cx="5427525" cy="1667997"/>
          </a:xfrm>
        </p:spPr>
        <p:txBody>
          <a:bodyPr anchor="b">
            <a:normAutofit/>
          </a:bodyPr>
          <a:lstStyle/>
          <a:p>
            <a:r>
              <a:rPr lang="en-GB" sz="4000" dirty="0"/>
              <a:t>Digital Media Investigators </a:t>
            </a:r>
          </a:p>
        </p:txBody>
      </p:sp>
      <p:sp>
        <p:nvSpPr>
          <p:cNvPr id="3" name="Content Placeholder 2">
            <a:extLst>
              <a:ext uri="{FF2B5EF4-FFF2-40B4-BE49-F238E27FC236}">
                <a16:creationId xmlns:a16="http://schemas.microsoft.com/office/drawing/2014/main" id="{A5A5F4C6-8F4A-7C16-244B-6A61A258FB02}"/>
              </a:ext>
            </a:extLst>
          </p:cNvPr>
          <p:cNvSpPr>
            <a:spLocks noGrp="1"/>
          </p:cNvSpPr>
          <p:nvPr>
            <p:ph idx="1"/>
          </p:nvPr>
        </p:nvSpPr>
        <p:spPr>
          <a:xfrm>
            <a:off x="1136398" y="2405467"/>
            <a:ext cx="5427526" cy="3535083"/>
          </a:xfrm>
        </p:spPr>
        <p:txBody>
          <a:bodyPr anchor="t">
            <a:normAutofit/>
          </a:bodyPr>
          <a:lstStyle/>
          <a:p>
            <a:r>
              <a:rPr lang="en-GB" sz="2000" dirty="0"/>
              <a:t>Will undertake the subsequent examination and retrieval of digital evidence and or intelligence from computers, computer related media and other digital devices recovered during investigations.</a:t>
            </a:r>
          </a:p>
          <a:p>
            <a:endParaRPr lang="en-GB" sz="2000" dirty="0"/>
          </a:p>
          <a:p>
            <a:r>
              <a:rPr lang="en-GB" sz="2000" dirty="0"/>
              <a:t>Will process the data obtained into a suitable format for investigators to examine for evidential content and provide prosecution support through preparation of reports and related evidence. </a:t>
            </a:r>
          </a:p>
        </p:txBody>
      </p:sp>
      <p:pic>
        <p:nvPicPr>
          <p:cNvPr id="7" name="Picture 6">
            <a:extLst>
              <a:ext uri="{FF2B5EF4-FFF2-40B4-BE49-F238E27FC236}">
                <a16:creationId xmlns:a16="http://schemas.microsoft.com/office/drawing/2014/main" id="{6D783806-1025-0E68-451D-317F0DC3B672}"/>
              </a:ext>
            </a:extLst>
          </p:cNvPr>
          <p:cNvPicPr>
            <a:picLocks noChangeAspect="1"/>
          </p:cNvPicPr>
          <p:nvPr/>
        </p:nvPicPr>
        <p:blipFill>
          <a:blip r:embed="rId2"/>
          <a:srcRect l="21549" r="18450" b="-2"/>
          <a:stretch>
            <a:fillRect/>
          </a:stretch>
        </p:blipFill>
        <p:spPr>
          <a:xfrm>
            <a:off x="7047513" y="975645"/>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
        <p:nvSpPr>
          <p:cNvPr id="37" name="Rectangle 36">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675907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6E1059-101A-49E3-25C8-9A44B1A6C6B1}"/>
            </a:ext>
          </a:extLst>
        </p:cNvPr>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4DC9021E-7CE2-0B6D-B0A7-C7C16F995F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61406F-F67B-C702-97DC-ED88B7FCEE88}"/>
              </a:ext>
            </a:extLst>
          </p:cNvPr>
          <p:cNvSpPr>
            <a:spLocks noGrp="1"/>
          </p:cNvSpPr>
          <p:nvPr>
            <p:ph type="title"/>
          </p:nvPr>
        </p:nvSpPr>
        <p:spPr>
          <a:xfrm>
            <a:off x="1136398" y="502021"/>
            <a:ext cx="5427525" cy="1667997"/>
          </a:xfrm>
        </p:spPr>
        <p:txBody>
          <a:bodyPr anchor="b">
            <a:normAutofit/>
          </a:bodyPr>
          <a:lstStyle/>
          <a:p>
            <a:r>
              <a:rPr lang="en-GB" sz="4000" dirty="0"/>
              <a:t>Digital Forensics a Definition - NPCC</a:t>
            </a:r>
          </a:p>
        </p:txBody>
      </p:sp>
      <p:sp>
        <p:nvSpPr>
          <p:cNvPr id="3" name="Content Placeholder 2">
            <a:extLst>
              <a:ext uri="{FF2B5EF4-FFF2-40B4-BE49-F238E27FC236}">
                <a16:creationId xmlns:a16="http://schemas.microsoft.com/office/drawing/2014/main" id="{4207C65B-8345-5DDA-125A-C5499B57104D}"/>
              </a:ext>
            </a:extLst>
          </p:cNvPr>
          <p:cNvSpPr>
            <a:spLocks noGrp="1"/>
          </p:cNvSpPr>
          <p:nvPr>
            <p:ph idx="1"/>
          </p:nvPr>
        </p:nvSpPr>
        <p:spPr>
          <a:xfrm>
            <a:off x="1136397" y="2405467"/>
            <a:ext cx="9940312" cy="3535083"/>
          </a:xfrm>
        </p:spPr>
        <p:txBody>
          <a:bodyPr anchor="t">
            <a:normAutofit/>
          </a:bodyPr>
          <a:lstStyle/>
          <a:p>
            <a:pPr>
              <a:lnSpc>
                <a:spcPct val="150000"/>
              </a:lnSpc>
            </a:pPr>
            <a:r>
              <a:rPr lang="en-GB" sz="2000" b="0" i="0" u="sng" strike="noStrike" dirty="0">
                <a:effectLst/>
                <a:hlinkClick r:id="rId2">
                  <a:extLst>
                    <a:ext uri="{A12FA001-AC4F-418D-AE19-62706E023703}">
                      <ahyp:hlinkClr xmlns:ahyp="http://schemas.microsoft.com/office/drawing/2018/hyperlinkcolor" val="tx"/>
                    </a:ext>
                  </a:extLst>
                </a:hlinkClick>
              </a:rPr>
              <a:t>“the application of science to the identification, collection, examination, and analysis  of electronic data while preserving the   integrity of the information and                    maintaining the chain of custody of that data. This includes extracting information from various data storage media, rendering it into a usable form, and processing it for                intelligence or evidence in investigations or criminal proceedings”.</a:t>
            </a:r>
          </a:p>
        </p:txBody>
      </p:sp>
      <p:sp>
        <p:nvSpPr>
          <p:cNvPr id="37" name="Rectangle 36">
            <a:extLst>
              <a:ext uri="{FF2B5EF4-FFF2-40B4-BE49-F238E27FC236}">
                <a16:creationId xmlns:a16="http://schemas.microsoft.com/office/drawing/2014/main" id="{DE1D06ED-E509-3C46-C489-C8CEA006A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136B0CDA-CDCE-36E3-F719-18F78BF1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624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854D669-114C-1202-C36B-A0E5DEE3CCAD}"/>
            </a:ext>
          </a:extLst>
        </p:cNvPr>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ABF4AB8B-346F-998D-876D-B111764A0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2D48C9-4692-CAA5-07CC-34A166C9346F}"/>
              </a:ext>
            </a:extLst>
          </p:cNvPr>
          <p:cNvSpPr>
            <a:spLocks noGrp="1"/>
          </p:cNvSpPr>
          <p:nvPr>
            <p:ph type="title"/>
          </p:nvPr>
        </p:nvSpPr>
        <p:spPr>
          <a:xfrm>
            <a:off x="1136398" y="502021"/>
            <a:ext cx="5555347" cy="1667997"/>
          </a:xfrm>
        </p:spPr>
        <p:txBody>
          <a:bodyPr anchor="b">
            <a:normAutofit fontScale="90000"/>
          </a:bodyPr>
          <a:lstStyle/>
          <a:p>
            <a:r>
              <a:rPr lang="en-GB" sz="4000" dirty="0"/>
              <a:t>Digital Forensics a Definition – Forensic Science Regulator</a:t>
            </a:r>
          </a:p>
        </p:txBody>
      </p:sp>
      <p:sp>
        <p:nvSpPr>
          <p:cNvPr id="3" name="Content Placeholder 2">
            <a:extLst>
              <a:ext uri="{FF2B5EF4-FFF2-40B4-BE49-F238E27FC236}">
                <a16:creationId xmlns:a16="http://schemas.microsoft.com/office/drawing/2014/main" id="{B6A35CD3-D9D7-CC13-461E-FBB52DBCE6E4}"/>
              </a:ext>
            </a:extLst>
          </p:cNvPr>
          <p:cNvSpPr>
            <a:spLocks noGrp="1"/>
          </p:cNvSpPr>
          <p:nvPr>
            <p:ph idx="1"/>
          </p:nvPr>
        </p:nvSpPr>
        <p:spPr>
          <a:xfrm>
            <a:off x="1136397" y="2405467"/>
            <a:ext cx="9940312" cy="3535083"/>
          </a:xfrm>
        </p:spPr>
        <p:txBody>
          <a:bodyPr anchor="t">
            <a:normAutofit/>
          </a:bodyPr>
          <a:lstStyle/>
          <a:p>
            <a:pPr>
              <a:lnSpc>
                <a:spcPct val="150000"/>
              </a:lnSpc>
            </a:pPr>
            <a:r>
              <a:rPr lang="en-GB" sz="2000" b="0" i="0" u="none" strike="noStrike" dirty="0">
                <a:effectLst/>
                <a:hlinkClick r:id="rId2">
                  <a:extLst>
                    <a:ext uri="{A12FA001-AC4F-418D-AE19-62706E023703}">
                      <ahyp:hlinkClr xmlns:ahyp="http://schemas.microsoft.com/office/drawing/2018/hyperlinkcolor" val="tx"/>
                    </a:ext>
                  </a:extLst>
                </a:hlinkClick>
              </a:rPr>
              <a:t>“the process by which information is extracted from data storage media, rendered into a usable form, processed, and interpreted for the purpose of obtaining intelligence for   investigations or evidence for criminal proceedings. This definition emphasizes the          importance of preserving the integrity of the information and maintaining the chain of    custody during the analysis”. </a:t>
            </a:r>
            <a:endParaRPr lang="en-GB" sz="2000" b="0" i="0" u="sng" strike="noStrike" dirty="0">
              <a:effectLst/>
              <a:hlinkClick r:id="rId3">
                <a:extLst>
                  <a:ext uri="{A12FA001-AC4F-418D-AE19-62706E023703}">
                    <ahyp:hlinkClr xmlns:ahyp="http://schemas.microsoft.com/office/drawing/2018/hyperlinkcolor" val="tx"/>
                  </a:ext>
                </a:extLst>
              </a:hlinkClick>
            </a:endParaRPr>
          </a:p>
        </p:txBody>
      </p:sp>
      <p:sp>
        <p:nvSpPr>
          <p:cNvPr id="37" name="Rectangle 36">
            <a:extLst>
              <a:ext uri="{FF2B5EF4-FFF2-40B4-BE49-F238E27FC236}">
                <a16:creationId xmlns:a16="http://schemas.microsoft.com/office/drawing/2014/main" id="{A31BA9B9-241B-20E8-0D2B-0DCA62A2C1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747DC408-7933-5B75-E519-796E606B50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320554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122AFE-47F9-99B3-0A2B-B074ABF019B7}"/>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What does FSR do?</a:t>
            </a:r>
          </a:p>
        </p:txBody>
      </p:sp>
      <p:graphicFrame>
        <p:nvGraphicFramePr>
          <p:cNvPr id="5" name="Content Placeholder 2">
            <a:extLst>
              <a:ext uri="{FF2B5EF4-FFF2-40B4-BE49-F238E27FC236}">
                <a16:creationId xmlns:a16="http://schemas.microsoft.com/office/drawing/2014/main" id="{C9C61D25-C578-96CF-9185-6BE4AA4250F4}"/>
              </a:ext>
            </a:extLst>
          </p:cNvPr>
          <p:cNvGraphicFramePr>
            <a:graphicFrameLocks noGrp="1"/>
          </p:cNvGraphicFramePr>
          <p:nvPr>
            <p:ph idx="1"/>
            <p:extLst>
              <p:ext uri="{D42A27DB-BD31-4B8C-83A1-F6EECF244321}">
                <p14:modId xmlns:p14="http://schemas.microsoft.com/office/powerpoint/2010/main" val="358417898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22471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4E153FBD-CF2E-8D00-2717-02AE4356FAF3}"/>
              </a:ext>
            </a:extLst>
          </p:cNvPr>
          <p:cNvSpPr>
            <a:spLocks noGrp="1"/>
          </p:cNvSpPr>
          <p:nvPr>
            <p:ph type="title"/>
          </p:nvPr>
        </p:nvSpPr>
        <p:spPr>
          <a:xfrm>
            <a:off x="838200" y="448721"/>
            <a:ext cx="4707671" cy="1225650"/>
          </a:xfrm>
        </p:spPr>
        <p:txBody>
          <a:bodyPr anchor="b">
            <a:normAutofit/>
          </a:bodyPr>
          <a:lstStyle/>
          <a:p>
            <a:r>
              <a:rPr lang="en-GB" sz="4000" dirty="0">
                <a:solidFill>
                  <a:schemeClr val="bg1"/>
                </a:solidFill>
              </a:rPr>
              <a:t>Digital Forensics </a:t>
            </a:r>
            <a:r>
              <a:rPr lang="en-GB" sz="3800" dirty="0">
                <a:solidFill>
                  <a:schemeClr val="bg1"/>
                </a:solidFill>
              </a:rPr>
              <a:t> </a:t>
            </a:r>
          </a:p>
        </p:txBody>
      </p:sp>
      <p:cxnSp>
        <p:nvCxnSpPr>
          <p:cNvPr id="24" name="Straight Connector 23">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C75565B-3597-3261-2BF9-8436E26A0E6B}"/>
              </a:ext>
            </a:extLst>
          </p:cNvPr>
          <p:cNvSpPr>
            <a:spLocks noGrp="1"/>
          </p:cNvSpPr>
          <p:nvPr>
            <p:ph idx="1"/>
          </p:nvPr>
        </p:nvSpPr>
        <p:spPr>
          <a:xfrm>
            <a:off x="897769" y="1909192"/>
            <a:ext cx="4586513" cy="3647710"/>
          </a:xfrm>
        </p:spPr>
        <p:txBody>
          <a:bodyPr>
            <a:normAutofit/>
          </a:bodyPr>
          <a:lstStyle/>
          <a:p>
            <a:pPr marL="0" indent="0">
              <a:lnSpc>
                <a:spcPct val="150000"/>
              </a:lnSpc>
              <a:buNone/>
            </a:pPr>
            <a:r>
              <a:rPr lang="en-GB" sz="2000" dirty="0">
                <a:solidFill>
                  <a:schemeClr val="bg1"/>
                </a:solidFill>
              </a:rPr>
              <a:t>Over 90% of all crime is recognised as having a digital element. </a:t>
            </a:r>
          </a:p>
          <a:p>
            <a:pPr marL="0" indent="0">
              <a:lnSpc>
                <a:spcPct val="150000"/>
              </a:lnSpc>
              <a:buNone/>
            </a:pPr>
            <a:r>
              <a:rPr lang="en-GB" sz="2000" dirty="0">
                <a:solidFill>
                  <a:schemeClr val="bg1"/>
                </a:solidFill>
              </a:rPr>
              <a:t>The increase in society's use of technology underpins the need for DF. </a:t>
            </a:r>
          </a:p>
          <a:p>
            <a:pPr marL="0" indent="0">
              <a:buNone/>
            </a:pPr>
            <a:endParaRPr lang="en-GB" sz="2000" dirty="0">
              <a:solidFill>
                <a:schemeClr val="bg1"/>
              </a:solidFill>
            </a:endParaRPr>
          </a:p>
        </p:txBody>
      </p:sp>
      <p:cxnSp>
        <p:nvCxnSpPr>
          <p:cNvPr id="25" name="Straight Connector 24">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9C14E890-57C4-F4EA-D881-71E0B8B62D9F}"/>
              </a:ext>
            </a:extLst>
          </p:cNvPr>
          <p:cNvPicPr>
            <a:picLocks noChangeAspect="1"/>
          </p:cNvPicPr>
          <p:nvPr/>
        </p:nvPicPr>
        <p:blipFill>
          <a:blip r:embed="rId2"/>
          <a:srcRect l="16106"/>
          <a:stretch/>
        </p:blipFill>
        <p:spPr>
          <a:xfrm>
            <a:off x="6525453" y="1419563"/>
            <a:ext cx="5666547" cy="4018874"/>
          </a:xfrm>
          <a:prstGeom prst="rect">
            <a:avLst/>
          </a:prstGeom>
        </p:spPr>
      </p:pic>
    </p:spTree>
    <p:extLst>
      <p:ext uri="{BB962C8B-B14F-4D97-AF65-F5344CB8AC3E}">
        <p14:creationId xmlns:p14="http://schemas.microsoft.com/office/powerpoint/2010/main" val="37694148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BA34CB-33EB-8A65-BDA1-0FF2997A5064}"/>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Challenges - Volume</a:t>
            </a:r>
          </a:p>
        </p:txBody>
      </p:sp>
      <p:graphicFrame>
        <p:nvGraphicFramePr>
          <p:cNvPr id="5" name="Content Placeholder 2">
            <a:extLst>
              <a:ext uri="{FF2B5EF4-FFF2-40B4-BE49-F238E27FC236}">
                <a16:creationId xmlns:a16="http://schemas.microsoft.com/office/drawing/2014/main" id="{88AFF47C-7E5C-466A-8E68-8C4B0CA34FD1}"/>
              </a:ext>
            </a:extLst>
          </p:cNvPr>
          <p:cNvGraphicFramePr>
            <a:graphicFrameLocks noGrp="1"/>
          </p:cNvGraphicFramePr>
          <p:nvPr>
            <p:ph idx="1"/>
            <p:extLst>
              <p:ext uri="{D42A27DB-BD31-4B8C-83A1-F6EECF244321}">
                <p14:modId xmlns:p14="http://schemas.microsoft.com/office/powerpoint/2010/main" val="139423497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72378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A222FE-3276-2663-5FB3-BC695A2A0154}"/>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Complexity</a:t>
            </a:r>
          </a:p>
        </p:txBody>
      </p:sp>
      <p:graphicFrame>
        <p:nvGraphicFramePr>
          <p:cNvPr id="5" name="Content Placeholder 2">
            <a:extLst>
              <a:ext uri="{FF2B5EF4-FFF2-40B4-BE49-F238E27FC236}">
                <a16:creationId xmlns:a16="http://schemas.microsoft.com/office/drawing/2014/main" id="{A5B58BB6-831F-2200-E237-1D8B3223CC25}"/>
              </a:ext>
            </a:extLst>
          </p:cNvPr>
          <p:cNvGraphicFramePr>
            <a:graphicFrameLocks noGrp="1"/>
          </p:cNvGraphicFramePr>
          <p:nvPr>
            <p:ph idx="1"/>
            <p:extLst>
              <p:ext uri="{D42A27DB-BD31-4B8C-83A1-F6EECF244321}">
                <p14:modId xmlns:p14="http://schemas.microsoft.com/office/powerpoint/2010/main" val="78172690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354980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9CDABAAD-8D7F-0750-9F8B-DE0EC3283F9D}"/>
              </a:ext>
            </a:extLst>
          </p:cNvPr>
          <p:cNvPicPr>
            <a:picLocks noGrp="1" noChangeAspect="1"/>
          </p:cNvPicPr>
          <p:nvPr>
            <p:ph idx="1"/>
          </p:nvPr>
        </p:nvPicPr>
        <p:blipFill>
          <a:blip r:embed="rId2"/>
          <a:srcRect b="19"/>
          <a:stretch/>
        </p:blipFill>
        <p:spPr>
          <a:xfrm>
            <a:off x="20" y="1282"/>
            <a:ext cx="12191980" cy="6856718"/>
          </a:xfrm>
          <a:prstGeom prst="rect">
            <a:avLst/>
          </a:prstGeom>
        </p:spPr>
      </p:pic>
    </p:spTree>
    <p:extLst>
      <p:ext uri="{BB962C8B-B14F-4D97-AF65-F5344CB8AC3E}">
        <p14:creationId xmlns:p14="http://schemas.microsoft.com/office/powerpoint/2010/main" val="23119536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B3E7F40A-3279-16DC-8F5E-BD9D2524F351}"/>
              </a:ext>
            </a:extLst>
          </p:cNvPr>
          <p:cNvPicPr>
            <a:picLocks noGrp="1" noChangeAspect="1"/>
          </p:cNvPicPr>
          <p:nvPr>
            <p:ph idx="1"/>
          </p:nvPr>
        </p:nvPicPr>
        <p:blipFill>
          <a:blip r:embed="rId2"/>
          <a:srcRect l="426" r="-1" b="-1"/>
          <a:stretch/>
        </p:blipFill>
        <p:spPr>
          <a:xfrm>
            <a:off x="811819" y="457200"/>
            <a:ext cx="10568361" cy="5943600"/>
          </a:xfrm>
          <a:prstGeom prst="rect">
            <a:avLst/>
          </a:prstGeom>
        </p:spPr>
      </p:pic>
    </p:spTree>
    <p:extLst>
      <p:ext uri="{BB962C8B-B14F-4D97-AF65-F5344CB8AC3E}">
        <p14:creationId xmlns:p14="http://schemas.microsoft.com/office/powerpoint/2010/main" val="15072612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hlinkClick r:id="rId3"/>
            <a:extLst>
              <a:ext uri="{FF2B5EF4-FFF2-40B4-BE49-F238E27FC236}">
                <a16:creationId xmlns:a16="http://schemas.microsoft.com/office/drawing/2014/main" id="{FA2A9FD9-A0B5-C767-DE48-22A0E9CCFD39}"/>
              </a:ext>
            </a:extLst>
          </p:cNvPr>
          <p:cNvPicPr>
            <a:picLocks noGrp="1" noChangeAspect="1"/>
          </p:cNvPicPr>
          <p:nvPr>
            <p:ph idx="1"/>
          </p:nvPr>
        </p:nvPicPr>
        <p:blipFill>
          <a:blip r:embed="rId4"/>
          <a:srcRect b="19"/>
          <a:stretch/>
        </p:blipFill>
        <p:spPr>
          <a:xfrm>
            <a:off x="811794" y="457200"/>
            <a:ext cx="10568412" cy="5943600"/>
          </a:xfrm>
          <a:prstGeom prst="rect">
            <a:avLst/>
          </a:prstGeom>
        </p:spPr>
      </p:pic>
    </p:spTree>
    <p:extLst>
      <p:ext uri="{BB962C8B-B14F-4D97-AF65-F5344CB8AC3E}">
        <p14:creationId xmlns:p14="http://schemas.microsoft.com/office/powerpoint/2010/main" val="13994206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8B65224-D6E3-CD74-BFB9-11FF496F5A87}"/>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rPr>
              <a:t>Principles of computer-based evidence</a:t>
            </a:r>
          </a:p>
        </p:txBody>
      </p:sp>
      <p:sp>
        <p:nvSpPr>
          <p:cNvPr id="3" name="Content Placeholder 2">
            <a:extLst>
              <a:ext uri="{FF2B5EF4-FFF2-40B4-BE49-F238E27FC236}">
                <a16:creationId xmlns:a16="http://schemas.microsoft.com/office/drawing/2014/main" id="{B93B5249-C613-CF19-78E6-1E69710E95A6}"/>
              </a:ext>
            </a:extLst>
          </p:cNvPr>
          <p:cNvSpPr>
            <a:spLocks noGrp="1"/>
          </p:cNvSpPr>
          <p:nvPr>
            <p:ph idx="1"/>
          </p:nvPr>
        </p:nvSpPr>
        <p:spPr>
          <a:xfrm>
            <a:off x="6503158" y="649480"/>
            <a:ext cx="4862447" cy="5546047"/>
          </a:xfrm>
        </p:spPr>
        <p:txBody>
          <a:bodyPr anchor="ctr">
            <a:normAutofit/>
          </a:bodyPr>
          <a:lstStyle/>
          <a:p>
            <a:pPr marL="0" indent="0">
              <a:buNone/>
            </a:pPr>
            <a:r>
              <a:rPr lang="en-GB" sz="2000" dirty="0"/>
              <a:t>1: No action should be taken to change the data held on devices in anyway, which may be relied upon in court. </a:t>
            </a:r>
          </a:p>
          <a:p>
            <a:pPr marL="0" indent="0">
              <a:buNone/>
            </a:pPr>
            <a:endParaRPr lang="en-GB" sz="2000" dirty="0"/>
          </a:p>
          <a:p>
            <a:pPr marL="0" indent="0">
              <a:buNone/>
            </a:pPr>
            <a:r>
              <a:rPr lang="en-GB" sz="2000" dirty="0"/>
              <a:t>2: The person accessing the evidence must be competent to do so, and able to present the evidence. </a:t>
            </a:r>
          </a:p>
          <a:p>
            <a:pPr marL="0" indent="0">
              <a:buNone/>
            </a:pPr>
            <a:endParaRPr lang="en-GB" sz="2000" dirty="0"/>
          </a:p>
          <a:p>
            <a:pPr marL="0" indent="0">
              <a:buNone/>
            </a:pPr>
            <a:r>
              <a:rPr lang="en-GB" sz="2000" dirty="0"/>
              <a:t>3:An audit trail must be created; a third party should be able to examine the device and achieve the same result. </a:t>
            </a:r>
          </a:p>
          <a:p>
            <a:pPr marL="0" indent="0">
              <a:buNone/>
            </a:pPr>
            <a:endParaRPr lang="en-GB" sz="2000" dirty="0"/>
          </a:p>
          <a:p>
            <a:pPr marL="0" indent="0">
              <a:buNone/>
            </a:pPr>
            <a:r>
              <a:rPr lang="en-GB" sz="2000" dirty="0"/>
              <a:t>4: OIC has overall responsibility for ensuring the law and these principles are adhered to. </a:t>
            </a:r>
          </a:p>
        </p:txBody>
      </p:sp>
    </p:spTree>
    <p:extLst>
      <p:ext uri="{BB962C8B-B14F-4D97-AF65-F5344CB8AC3E}">
        <p14:creationId xmlns:p14="http://schemas.microsoft.com/office/powerpoint/2010/main" val="39398329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4C87D0-7996-B36B-8E99-AC8EF2CF6E49}"/>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Legalisation </a:t>
            </a:r>
          </a:p>
        </p:txBody>
      </p:sp>
      <p:sp>
        <p:nvSpPr>
          <p:cNvPr id="3" name="Content Placeholder 2">
            <a:extLst>
              <a:ext uri="{FF2B5EF4-FFF2-40B4-BE49-F238E27FC236}">
                <a16:creationId xmlns:a16="http://schemas.microsoft.com/office/drawing/2014/main" id="{143E4233-DFC5-E34B-7C71-FE9A713C6F61}"/>
              </a:ext>
            </a:extLst>
          </p:cNvPr>
          <p:cNvSpPr>
            <a:spLocks noGrp="1"/>
          </p:cNvSpPr>
          <p:nvPr>
            <p:ph idx="1"/>
          </p:nvPr>
        </p:nvSpPr>
        <p:spPr>
          <a:xfrm>
            <a:off x="4810259" y="649480"/>
            <a:ext cx="6555347" cy="5546047"/>
          </a:xfrm>
        </p:spPr>
        <p:txBody>
          <a:bodyPr anchor="ctr">
            <a:normAutofit/>
          </a:bodyPr>
          <a:lstStyle/>
          <a:p>
            <a:pPr marL="0" indent="0">
              <a:buNone/>
            </a:pPr>
            <a:r>
              <a:rPr lang="en-GB" sz="2000"/>
              <a:t>The Police, Crime, Sentencing and Courts Act 2022 provides the legal basis for the extraction of evidence from electronic devices. </a:t>
            </a:r>
          </a:p>
          <a:p>
            <a:pPr marL="0" indent="0">
              <a:buNone/>
            </a:pPr>
            <a:r>
              <a:rPr lang="en-GB" sz="2000"/>
              <a:t>The person needs to be authorised to do so for the following reasons: </a:t>
            </a:r>
          </a:p>
          <a:p>
            <a:pPr>
              <a:buFont typeface="Arial" panose="020B0604020202020204" pitchFamily="34" charset="0"/>
              <a:buChar char="•"/>
            </a:pPr>
            <a:r>
              <a:rPr lang="en-GB" sz="2000" b="0" i="0">
                <a:effectLst/>
                <a:latin typeface="Gotham"/>
              </a:rPr>
              <a:t>preventing crime</a:t>
            </a:r>
          </a:p>
          <a:p>
            <a:pPr>
              <a:buFont typeface="Arial" panose="020B0604020202020204" pitchFamily="34" charset="0"/>
              <a:buChar char="•"/>
            </a:pPr>
            <a:r>
              <a:rPr lang="en-GB" sz="2000" b="0" i="0">
                <a:effectLst/>
                <a:latin typeface="Gotham"/>
              </a:rPr>
              <a:t>detecting crime</a:t>
            </a:r>
          </a:p>
          <a:p>
            <a:pPr>
              <a:buFont typeface="Arial" panose="020B0604020202020204" pitchFamily="34" charset="0"/>
              <a:buChar char="•"/>
            </a:pPr>
            <a:r>
              <a:rPr lang="en-GB" sz="2000" b="0" i="0">
                <a:effectLst/>
                <a:latin typeface="Gotham"/>
              </a:rPr>
              <a:t>investigating crime</a:t>
            </a:r>
          </a:p>
          <a:p>
            <a:pPr>
              <a:buFont typeface="Arial" panose="020B0604020202020204" pitchFamily="34" charset="0"/>
              <a:buChar char="•"/>
            </a:pPr>
            <a:r>
              <a:rPr lang="en-GB" sz="2000" b="0" i="0">
                <a:effectLst/>
                <a:latin typeface="Gotham"/>
              </a:rPr>
              <a:t>prosecuting crime</a:t>
            </a:r>
          </a:p>
          <a:p>
            <a:pPr>
              <a:buFont typeface="Arial" panose="020B0604020202020204" pitchFamily="34" charset="0"/>
              <a:buChar char="•"/>
            </a:pPr>
            <a:r>
              <a:rPr lang="en-GB" sz="2000" b="0" i="0">
                <a:effectLst/>
                <a:latin typeface="Gotham"/>
              </a:rPr>
              <a:t>helping to locate a missing person</a:t>
            </a:r>
          </a:p>
          <a:p>
            <a:pPr>
              <a:buFont typeface="Arial" panose="020B0604020202020204" pitchFamily="34" charset="0"/>
              <a:buChar char="•"/>
            </a:pPr>
            <a:r>
              <a:rPr lang="en-GB" sz="2000" b="0" i="0">
                <a:effectLst/>
                <a:latin typeface="Gotham"/>
              </a:rPr>
              <a:t>protecting a child or an at-risk adult from neglect or physical, mental or emotional harm</a:t>
            </a:r>
          </a:p>
          <a:p>
            <a:endParaRPr lang="en-GB" sz="2000"/>
          </a:p>
        </p:txBody>
      </p:sp>
    </p:spTree>
    <p:extLst>
      <p:ext uri="{BB962C8B-B14F-4D97-AF65-F5344CB8AC3E}">
        <p14:creationId xmlns:p14="http://schemas.microsoft.com/office/powerpoint/2010/main" val="4916963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B8A953F-5073-51A4-5697-E3121E2B4D8F}"/>
              </a:ext>
            </a:extLst>
          </p:cNvPr>
          <p:cNvSpPr>
            <a:spLocks noGrp="1"/>
          </p:cNvSpPr>
          <p:nvPr>
            <p:ph idx="1"/>
          </p:nvPr>
        </p:nvSpPr>
        <p:spPr>
          <a:xfrm>
            <a:off x="4581727" y="649480"/>
            <a:ext cx="4219373" cy="5546047"/>
          </a:xfrm>
        </p:spPr>
        <p:txBody>
          <a:bodyPr anchor="ctr">
            <a:normAutofit/>
          </a:bodyPr>
          <a:lstStyle/>
          <a:p>
            <a:pPr marL="0" indent="0">
              <a:buNone/>
            </a:pPr>
            <a:r>
              <a:rPr lang="en-GB" sz="1700" b="0" i="0" dirty="0">
                <a:effectLst/>
                <a:latin typeface="Arial" panose="020B0604020202020204" pitchFamily="34" charset="0"/>
                <a:cs typeface="Arial" panose="020B0604020202020204" pitchFamily="34" charset="0"/>
              </a:rPr>
              <a:t>These powers strengthen the law to ensure:</a:t>
            </a:r>
          </a:p>
          <a:p>
            <a:endParaRPr lang="en-GB" sz="1700" dirty="0">
              <a:latin typeface="Arial" panose="020B0604020202020204" pitchFamily="34" charset="0"/>
              <a:cs typeface="Arial" panose="020B0604020202020204" pitchFamily="34" charset="0"/>
            </a:endParaRPr>
          </a:p>
          <a:p>
            <a:endParaRPr lang="en-GB" sz="1700" b="0" i="0" dirty="0">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sz="1700" b="0" i="0" dirty="0">
                <a:effectLst/>
                <a:latin typeface="Arial" panose="020B0604020202020204" pitchFamily="34" charset="0"/>
                <a:cs typeface="Arial" panose="020B0604020202020204" pitchFamily="34" charset="0"/>
              </a:rPr>
              <a:t>There is a consistent approach to requesting information from phones and other electronic devices</a:t>
            </a:r>
          </a:p>
          <a:p>
            <a:pPr>
              <a:buFont typeface="Arial" panose="020B0604020202020204" pitchFamily="34" charset="0"/>
              <a:buChar char="•"/>
            </a:pPr>
            <a:r>
              <a:rPr lang="en-GB" sz="1700" dirty="0">
                <a:latin typeface="Arial" panose="020B0604020202020204" pitchFamily="34" charset="0"/>
                <a:cs typeface="Arial" panose="020B0604020202020204" pitchFamily="34" charset="0"/>
              </a:rPr>
              <a:t>I</a:t>
            </a:r>
            <a:r>
              <a:rPr lang="en-GB" sz="1700" b="0" i="0" dirty="0">
                <a:effectLst/>
                <a:latin typeface="Arial" panose="020B0604020202020204" pitchFamily="34" charset="0"/>
                <a:cs typeface="Arial" panose="020B0604020202020204" pitchFamily="34" charset="0"/>
              </a:rPr>
              <a:t>n all cases, requests to extract information held on an electronic device are only made when necessary and proportionate, in line with a reasonable line of enquiry </a:t>
            </a:r>
          </a:p>
          <a:p>
            <a:pPr>
              <a:buFont typeface="Arial" panose="020B0604020202020204" pitchFamily="34" charset="0"/>
              <a:buChar char="•"/>
            </a:pPr>
            <a:endParaRPr lang="en-GB" sz="1700" dirty="0">
              <a:latin typeface="Arial" panose="020B0604020202020204" pitchFamily="34" charset="0"/>
              <a:cs typeface="Arial" panose="020B0604020202020204" pitchFamily="34" charset="0"/>
            </a:endParaRPr>
          </a:p>
          <a:p>
            <a:pPr marL="0" indent="0">
              <a:buNone/>
            </a:pPr>
            <a:r>
              <a:rPr lang="en-GB" sz="1700" b="0" i="0" dirty="0">
                <a:effectLst/>
                <a:latin typeface="Arial" panose="020B0604020202020204" pitchFamily="34" charset="0"/>
                <a:cs typeface="Arial" panose="020B0604020202020204" pitchFamily="34" charset="0"/>
              </a:rPr>
              <a:t>(College of Policing, 2024)</a:t>
            </a:r>
          </a:p>
          <a:p>
            <a:endParaRPr lang="en-GB" sz="1700" dirty="0"/>
          </a:p>
        </p:txBody>
      </p:sp>
      <p:pic>
        <p:nvPicPr>
          <p:cNvPr id="5" name="Picture 4" descr="A blue and white logo&#10;&#10;Description automatically generated">
            <a:extLst>
              <a:ext uri="{FF2B5EF4-FFF2-40B4-BE49-F238E27FC236}">
                <a16:creationId xmlns:a16="http://schemas.microsoft.com/office/drawing/2014/main" id="{B9FF6D0E-5FBC-1E21-A72A-3A98ED1E00D2}"/>
              </a:ext>
            </a:extLst>
          </p:cNvPr>
          <p:cNvPicPr>
            <a:picLocks noChangeAspect="1"/>
          </p:cNvPicPr>
          <p:nvPr/>
        </p:nvPicPr>
        <p:blipFill>
          <a:blip r:embed="rId2"/>
          <a:stretch>
            <a:fillRect/>
          </a:stretch>
        </p:blipFill>
        <p:spPr>
          <a:xfrm>
            <a:off x="211020" y="1430658"/>
            <a:ext cx="3615776" cy="1943479"/>
          </a:xfrm>
          <a:prstGeom prst="rect">
            <a:avLst/>
          </a:prstGeom>
        </p:spPr>
      </p:pic>
    </p:spTree>
    <p:extLst>
      <p:ext uri="{BB962C8B-B14F-4D97-AF65-F5344CB8AC3E}">
        <p14:creationId xmlns:p14="http://schemas.microsoft.com/office/powerpoint/2010/main" val="16034928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03205C-3B1D-74A4-CF6C-74010C96F23F}"/>
              </a:ext>
            </a:extLst>
          </p:cNvPr>
          <p:cNvSpPr>
            <a:spLocks noGrp="1"/>
          </p:cNvSpPr>
          <p:nvPr>
            <p:ph type="title"/>
          </p:nvPr>
        </p:nvSpPr>
        <p:spPr>
          <a:xfrm>
            <a:off x="466722" y="586855"/>
            <a:ext cx="3201366" cy="3387497"/>
          </a:xfrm>
        </p:spPr>
        <p:txBody>
          <a:bodyPr anchor="b">
            <a:normAutofit/>
          </a:bodyPr>
          <a:lstStyle/>
          <a:p>
            <a:pPr algn="r"/>
            <a:r>
              <a:rPr lang="en-GB" sz="3700">
                <a:solidFill>
                  <a:srgbClr val="FFFFFF"/>
                </a:solidFill>
              </a:rPr>
              <a:t>Considerations: </a:t>
            </a:r>
          </a:p>
        </p:txBody>
      </p:sp>
      <p:sp>
        <p:nvSpPr>
          <p:cNvPr id="3" name="Content Placeholder 2">
            <a:extLst>
              <a:ext uri="{FF2B5EF4-FFF2-40B4-BE49-F238E27FC236}">
                <a16:creationId xmlns:a16="http://schemas.microsoft.com/office/drawing/2014/main" id="{450B8B92-3E00-EFB1-94B0-47BE4429AEAC}"/>
              </a:ext>
            </a:extLst>
          </p:cNvPr>
          <p:cNvSpPr>
            <a:spLocks noGrp="1"/>
          </p:cNvSpPr>
          <p:nvPr>
            <p:ph idx="1"/>
          </p:nvPr>
        </p:nvSpPr>
        <p:spPr>
          <a:xfrm>
            <a:off x="4810259" y="649480"/>
            <a:ext cx="6555347" cy="5546047"/>
          </a:xfrm>
        </p:spPr>
        <p:txBody>
          <a:bodyPr anchor="ctr">
            <a:normAutofit/>
          </a:bodyPr>
          <a:lstStyle/>
          <a:p>
            <a:r>
              <a:rPr lang="en-GB" sz="2000"/>
              <a:t>The Code of Practice to the Criminal Procedure and Investigation Act 1996 provides the duty for officers to pursue all reasonable lines of enquiry, whether they point towards or away from the suspect, and to gather and retain relevant material.</a:t>
            </a:r>
          </a:p>
          <a:p>
            <a:endParaRPr lang="en-GB" sz="2000"/>
          </a:p>
          <a:p>
            <a:r>
              <a:rPr lang="en-GB" sz="2000"/>
              <a:t>Extraction of evidence from a device needs to be necessary and proportionate. </a:t>
            </a:r>
          </a:p>
          <a:p>
            <a:endParaRPr lang="en-GB" sz="2000"/>
          </a:p>
          <a:p>
            <a:r>
              <a:rPr lang="en-GB" sz="2000"/>
              <a:t>Investigators should consider collateral intrusion. </a:t>
            </a:r>
          </a:p>
        </p:txBody>
      </p:sp>
    </p:spTree>
    <p:extLst>
      <p:ext uri="{BB962C8B-B14F-4D97-AF65-F5344CB8AC3E}">
        <p14:creationId xmlns:p14="http://schemas.microsoft.com/office/powerpoint/2010/main" val="28446737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97A15D-C4BA-D07E-1C3E-230C4A2865CE}"/>
              </a:ext>
            </a:extLst>
          </p:cNvPr>
          <p:cNvSpPr>
            <a:spLocks noGrp="1"/>
          </p:cNvSpPr>
          <p:nvPr>
            <p:ph type="title"/>
          </p:nvPr>
        </p:nvSpPr>
        <p:spPr>
          <a:xfrm>
            <a:off x="1386865" y="818984"/>
            <a:ext cx="6596245" cy="3268520"/>
          </a:xfrm>
        </p:spPr>
        <p:txBody>
          <a:bodyPr vert="horz" lIns="91440" tIns="45720" rIns="91440" bIns="45720" rtlCol="0" anchor="b">
            <a:normAutofit/>
          </a:bodyPr>
          <a:lstStyle/>
          <a:p>
            <a:pPr algn="r"/>
            <a:r>
              <a:rPr lang="en-US" sz="4800" kern="1200">
                <a:solidFill>
                  <a:srgbClr val="FFFFFF"/>
                </a:solidFill>
                <a:latin typeface="+mj-lt"/>
                <a:ea typeface="+mj-ea"/>
                <a:cs typeface="+mj-cs"/>
              </a:rPr>
              <a:t>What is collateral intrusion?</a:t>
            </a:r>
          </a:p>
        </p:txBody>
      </p:sp>
      <p:sp>
        <p:nvSpPr>
          <p:cNvPr id="29" name="Rectangle 28">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702963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E2A9AF-E197-35CF-8DD3-592F55EFF68A}"/>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IPCO states</a:t>
            </a:r>
          </a:p>
        </p:txBody>
      </p:sp>
      <p:pic>
        <p:nvPicPr>
          <p:cNvPr id="5" name="Content Placeholder 4">
            <a:extLst>
              <a:ext uri="{FF2B5EF4-FFF2-40B4-BE49-F238E27FC236}">
                <a16:creationId xmlns:a16="http://schemas.microsoft.com/office/drawing/2014/main" id="{7F3A1EB1-1948-4FFD-B666-070F7385CB9D}"/>
              </a:ext>
            </a:extLst>
          </p:cNvPr>
          <p:cNvPicPr>
            <a:picLocks noGrp="1" noChangeAspect="1"/>
          </p:cNvPicPr>
          <p:nvPr>
            <p:ph idx="1"/>
          </p:nvPr>
        </p:nvPicPr>
        <p:blipFill>
          <a:blip r:embed="rId3"/>
          <a:stretch>
            <a:fillRect/>
          </a:stretch>
        </p:blipFill>
        <p:spPr>
          <a:xfrm>
            <a:off x="432225" y="2210052"/>
            <a:ext cx="11327549" cy="3964641"/>
          </a:xfrm>
          <a:prstGeom prst="rect">
            <a:avLst/>
          </a:prstGeom>
        </p:spPr>
      </p:pic>
    </p:spTree>
    <p:extLst>
      <p:ext uri="{BB962C8B-B14F-4D97-AF65-F5344CB8AC3E}">
        <p14:creationId xmlns:p14="http://schemas.microsoft.com/office/powerpoint/2010/main" val="5391810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549CC0-BF0D-1D78-D408-FF6359C6136C}"/>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Reducing collateral intrusion: </a:t>
            </a:r>
          </a:p>
        </p:txBody>
      </p:sp>
      <p:sp>
        <p:nvSpPr>
          <p:cNvPr id="3" name="Content Placeholder 2">
            <a:extLst>
              <a:ext uri="{FF2B5EF4-FFF2-40B4-BE49-F238E27FC236}">
                <a16:creationId xmlns:a16="http://schemas.microsoft.com/office/drawing/2014/main" id="{210333A3-6C59-8320-D303-AD4B1BCDA34D}"/>
              </a:ext>
            </a:extLst>
          </p:cNvPr>
          <p:cNvSpPr>
            <a:spLocks noGrp="1"/>
          </p:cNvSpPr>
          <p:nvPr>
            <p:ph idx="1"/>
          </p:nvPr>
        </p:nvSpPr>
        <p:spPr>
          <a:xfrm>
            <a:off x="4810259" y="649480"/>
            <a:ext cx="6555347" cy="5546047"/>
          </a:xfrm>
        </p:spPr>
        <p:txBody>
          <a:bodyPr anchor="ctr">
            <a:normAutofit/>
          </a:bodyPr>
          <a:lstStyle/>
          <a:p>
            <a:r>
              <a:rPr lang="en-GB" sz="2400" dirty="0"/>
              <a:t>Extracting information should be strictly necessary. </a:t>
            </a:r>
          </a:p>
          <a:p>
            <a:r>
              <a:rPr lang="en-GB" sz="2400" dirty="0"/>
              <a:t>Avoiding unnecessary intrusion.</a:t>
            </a:r>
          </a:p>
          <a:p>
            <a:r>
              <a:rPr lang="en-GB" sz="2400" dirty="0"/>
              <a:t>Investigators will extract and examine the minimum material required to satisfy the reasonable lines of enquiry. Any information or material irrelevant to the investigation will be deleted where possible.</a:t>
            </a:r>
          </a:p>
          <a:p>
            <a:r>
              <a:rPr lang="en-GB" sz="2400" dirty="0"/>
              <a:t>A record should be made of all actions in relation to the extraction of digital material and management of that extracted material.</a:t>
            </a:r>
          </a:p>
        </p:txBody>
      </p:sp>
    </p:spTree>
    <p:extLst>
      <p:ext uri="{BB962C8B-B14F-4D97-AF65-F5344CB8AC3E}">
        <p14:creationId xmlns:p14="http://schemas.microsoft.com/office/powerpoint/2010/main" val="10933893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1EF32F8-C3B6-CBC5-99BF-E9767A0EE1E6}"/>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rPr>
              <a:t>Discuss in your groups what you would do? </a:t>
            </a:r>
            <a:br>
              <a:rPr lang="en-US" sz="4000">
                <a:solidFill>
                  <a:srgbClr val="FFFFFF"/>
                </a:solidFill>
              </a:rPr>
            </a:b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4DB4FCED-447F-4C7D-8D52-1F9BE051036A}"/>
              </a:ext>
            </a:extLst>
          </p:cNvPr>
          <p:cNvGraphicFramePr>
            <a:graphicFrameLocks noGrp="1"/>
          </p:cNvGraphicFramePr>
          <p:nvPr>
            <p:ph idx="1"/>
            <p:extLst>
              <p:ext uri="{D42A27DB-BD31-4B8C-83A1-F6EECF244321}">
                <p14:modId xmlns:p14="http://schemas.microsoft.com/office/powerpoint/2010/main" val="427140234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41163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1B9B87-E20C-CA29-FF2C-2F817334356C}"/>
              </a:ext>
            </a:extLst>
          </p:cNvPr>
          <p:cNvSpPr>
            <a:spLocks noGrp="1"/>
          </p:cNvSpPr>
          <p:nvPr>
            <p:ph type="title"/>
          </p:nvPr>
        </p:nvSpPr>
        <p:spPr>
          <a:xfrm>
            <a:off x="6981825" y="1641752"/>
            <a:ext cx="4391024" cy="1323439"/>
          </a:xfrm>
        </p:spPr>
        <p:txBody>
          <a:bodyPr anchor="t">
            <a:normAutofit/>
          </a:bodyPr>
          <a:lstStyle/>
          <a:p>
            <a:r>
              <a:rPr lang="en-GB" sz="4000" dirty="0">
                <a:solidFill>
                  <a:schemeClr val="bg1"/>
                </a:solidFill>
              </a:rPr>
              <a:t>For groups 1 and 2</a:t>
            </a:r>
          </a:p>
        </p:txBody>
      </p:sp>
      <p:pic>
        <p:nvPicPr>
          <p:cNvPr id="4" name="Picture 2" descr="Britain's Teenage Drug Runners - BBC News">
            <a:extLst>
              <a:ext uri="{FF2B5EF4-FFF2-40B4-BE49-F238E27FC236}">
                <a16:creationId xmlns:a16="http://schemas.microsoft.com/office/drawing/2014/main" id="{37B592AB-311A-A4AC-0F87-754C8A573D5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9146" r="27859"/>
          <a:stretch>
            <a:fillRect/>
          </a:stretch>
        </p:blipFill>
        <p:spPr bwMode="auto">
          <a:xfrm>
            <a:off x="827088" y="1498600"/>
            <a:ext cx="5260975" cy="467677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grpSp>
        <p:nvGrpSpPr>
          <p:cNvPr id="26" name="Group 25">
            <a:extLst>
              <a:ext uri="{FF2B5EF4-FFF2-40B4-BE49-F238E27FC236}">
                <a16:creationId xmlns:a16="http://schemas.microsoft.com/office/drawing/2014/main" id="{0EAC7AFE-68C0-41EB-A1C7-108E60D7C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088" y="4795537"/>
            <a:ext cx="5260975" cy="1410656"/>
            <a:chOff x="827088" y="4795537"/>
            <a:chExt cx="5260975" cy="1410656"/>
          </a:xfrm>
        </p:grpSpPr>
        <p:sp>
          <p:nvSpPr>
            <p:cNvPr id="27" name="Freeform: Shape 26">
              <a:extLst>
                <a:ext uri="{FF2B5EF4-FFF2-40B4-BE49-F238E27FC236}">
                  <a16:creationId xmlns:a16="http://schemas.microsoft.com/office/drawing/2014/main" id="{127393A7-D6DA-410B-8699-AA56B57BF7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8EC44C88-69E3-42EE-86E8-9B45F712B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31F2CFF3-D5BD-CB08-01DF-FD846450D9FE}"/>
              </a:ext>
            </a:extLst>
          </p:cNvPr>
          <p:cNvSpPr>
            <a:spLocks noGrp="1"/>
          </p:cNvSpPr>
          <p:nvPr>
            <p:ph idx="1"/>
          </p:nvPr>
        </p:nvSpPr>
        <p:spPr>
          <a:xfrm>
            <a:off x="6981826" y="3146400"/>
            <a:ext cx="4391024" cy="2682000"/>
          </a:xfrm>
        </p:spPr>
        <p:txBody>
          <a:bodyPr>
            <a:normAutofit/>
          </a:bodyPr>
          <a:lstStyle/>
          <a:p>
            <a:r>
              <a:rPr lang="en-GB" sz="2400" dirty="0">
                <a:solidFill>
                  <a:schemeClr val="bg1">
                    <a:alpha val="80000"/>
                  </a:schemeClr>
                </a:solidFill>
              </a:rPr>
              <a:t>Best practice is for the phone to be placed in flight mode. If unable, place phone in Faraday bag or place in foil. Get to examiner asap due to battery.</a:t>
            </a:r>
          </a:p>
          <a:p>
            <a:endParaRPr lang="en-GB" sz="2400" dirty="0">
              <a:solidFill>
                <a:schemeClr val="bg1">
                  <a:alpha val="80000"/>
                </a:schemeClr>
              </a:solidFill>
            </a:endParaRPr>
          </a:p>
        </p:txBody>
      </p:sp>
    </p:spTree>
    <p:extLst>
      <p:ext uri="{BB962C8B-B14F-4D97-AF65-F5344CB8AC3E}">
        <p14:creationId xmlns:p14="http://schemas.microsoft.com/office/powerpoint/2010/main" val="1396168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6F1EA3-C3D3-006B-F1D6-496A52508379}"/>
              </a:ext>
            </a:extLst>
          </p:cNvPr>
          <p:cNvSpPr>
            <a:spLocks noGrp="1"/>
          </p:cNvSpPr>
          <p:nvPr>
            <p:ph type="title"/>
          </p:nvPr>
        </p:nvSpPr>
        <p:spPr>
          <a:xfrm>
            <a:off x="6981825" y="1641752"/>
            <a:ext cx="4391024" cy="1323439"/>
          </a:xfrm>
        </p:spPr>
        <p:txBody>
          <a:bodyPr anchor="t">
            <a:normAutofit/>
          </a:bodyPr>
          <a:lstStyle/>
          <a:p>
            <a:r>
              <a:rPr lang="en-GB" sz="4000">
                <a:solidFill>
                  <a:schemeClr val="bg1"/>
                </a:solidFill>
              </a:rPr>
              <a:t>Group 3</a:t>
            </a:r>
          </a:p>
        </p:txBody>
      </p:sp>
      <p:pic>
        <p:nvPicPr>
          <p:cNvPr id="4" name="Picture 2" descr="Britain's Teenage Drug Runners - BBC News">
            <a:extLst>
              <a:ext uri="{FF2B5EF4-FFF2-40B4-BE49-F238E27FC236}">
                <a16:creationId xmlns:a16="http://schemas.microsoft.com/office/drawing/2014/main" id="{4B7F615F-50C0-32B8-D5F1-380DAE353F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9146" r="27859"/>
          <a:stretch>
            <a:fillRect/>
          </a:stretch>
        </p:blipFill>
        <p:spPr bwMode="auto">
          <a:xfrm>
            <a:off x="827088" y="1498600"/>
            <a:ext cx="5260975" cy="467677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grpSp>
        <p:nvGrpSpPr>
          <p:cNvPr id="26" name="Group 25">
            <a:extLst>
              <a:ext uri="{FF2B5EF4-FFF2-40B4-BE49-F238E27FC236}">
                <a16:creationId xmlns:a16="http://schemas.microsoft.com/office/drawing/2014/main" id="{0EAC7AFE-68C0-41EB-A1C7-108E60D7C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088" y="4795537"/>
            <a:ext cx="5260975" cy="1410656"/>
            <a:chOff x="827088" y="4795537"/>
            <a:chExt cx="5260975" cy="1410656"/>
          </a:xfrm>
        </p:grpSpPr>
        <p:sp>
          <p:nvSpPr>
            <p:cNvPr id="27" name="Freeform: Shape 26">
              <a:extLst>
                <a:ext uri="{FF2B5EF4-FFF2-40B4-BE49-F238E27FC236}">
                  <a16:creationId xmlns:a16="http://schemas.microsoft.com/office/drawing/2014/main" id="{127393A7-D6DA-410B-8699-AA56B57BF7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8EC44C88-69E3-42EE-86E8-9B45F712B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75B3D60E-B42E-0EAB-3E6F-BA9F402D3F6D}"/>
              </a:ext>
            </a:extLst>
          </p:cNvPr>
          <p:cNvSpPr>
            <a:spLocks noGrp="1"/>
          </p:cNvSpPr>
          <p:nvPr>
            <p:ph idx="1"/>
          </p:nvPr>
        </p:nvSpPr>
        <p:spPr>
          <a:xfrm>
            <a:off x="6981826" y="3146400"/>
            <a:ext cx="4391024" cy="2682000"/>
          </a:xfrm>
        </p:spPr>
        <p:txBody>
          <a:bodyPr>
            <a:normAutofit/>
          </a:bodyPr>
          <a:lstStyle/>
          <a:p>
            <a:r>
              <a:rPr lang="en-GB" sz="2000">
                <a:solidFill>
                  <a:schemeClr val="bg1">
                    <a:alpha val="80000"/>
                  </a:schemeClr>
                </a:solidFill>
              </a:rPr>
              <a:t>If in doubt place in Faraday bag. </a:t>
            </a:r>
          </a:p>
          <a:p>
            <a:endParaRPr lang="en-GB" altLang="en-US" sz="2000">
              <a:solidFill>
                <a:schemeClr val="bg1">
                  <a:alpha val="80000"/>
                </a:schemeClr>
              </a:solidFill>
              <a:cs typeface="Arial" panose="020B0604020202020204" pitchFamily="34" charset="0"/>
            </a:endParaRPr>
          </a:p>
          <a:p>
            <a:pPr>
              <a:defRPr/>
            </a:pPr>
            <a:r>
              <a:rPr lang="en-GB" sz="2000">
                <a:solidFill>
                  <a:schemeClr val="bg1">
                    <a:alpha val="80000"/>
                  </a:schemeClr>
                </a:solidFill>
                <a:cs typeface="Arial" panose="020B0604020202020204" pitchFamily="34" charset="0"/>
              </a:rPr>
              <a:t>A Faraday Bag is designed to block wireless signals and prevent the phone making a connection – prevents external interference – will not prevent internally run changes.</a:t>
            </a:r>
            <a:endParaRPr lang="en-GB" altLang="en-US" sz="2000" b="1">
              <a:solidFill>
                <a:schemeClr val="bg1">
                  <a:alpha val="80000"/>
                </a:schemeClr>
              </a:solidFill>
              <a:cs typeface="Arial" panose="020B0604020202020204" pitchFamily="34" charset="0"/>
            </a:endParaRPr>
          </a:p>
          <a:p>
            <a:endParaRPr lang="en-GB" sz="2000">
              <a:solidFill>
                <a:schemeClr val="bg1">
                  <a:alpha val="80000"/>
                </a:schemeClr>
              </a:solidFill>
            </a:endParaRPr>
          </a:p>
        </p:txBody>
      </p:sp>
    </p:spTree>
    <p:extLst>
      <p:ext uri="{BB962C8B-B14F-4D97-AF65-F5344CB8AC3E}">
        <p14:creationId xmlns:p14="http://schemas.microsoft.com/office/powerpoint/2010/main" val="2281320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BBF49B88-5C1F-1150-0C5C-5DD8D843767A}"/>
              </a:ext>
            </a:extLst>
          </p:cNvPr>
          <p:cNvPicPr>
            <a:picLocks noGrp="1" noChangeAspect="1"/>
          </p:cNvPicPr>
          <p:nvPr>
            <p:ph idx="1"/>
          </p:nvPr>
        </p:nvPicPr>
        <p:blipFill>
          <a:blip r:embed="rId2"/>
          <a:srcRect l="871" r="1" b="1"/>
          <a:stretch/>
        </p:blipFill>
        <p:spPr>
          <a:xfrm>
            <a:off x="811844" y="457200"/>
            <a:ext cx="10568312" cy="5943600"/>
          </a:xfrm>
          <a:prstGeom prst="rect">
            <a:avLst/>
          </a:prstGeom>
        </p:spPr>
      </p:pic>
    </p:spTree>
    <p:extLst>
      <p:ext uri="{BB962C8B-B14F-4D97-AF65-F5344CB8AC3E}">
        <p14:creationId xmlns:p14="http://schemas.microsoft.com/office/powerpoint/2010/main" val="15617534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B53DC1-251E-5594-32A5-974648175454}"/>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Aptos Display" panose="020B0004020202020204" pitchFamily="34" charset="0"/>
                <a:cs typeface="Arial" panose="020B0604020202020204" pitchFamily="34" charset="0"/>
              </a:rPr>
              <a:t>Priority List Seized Items</a:t>
            </a:r>
            <a:br>
              <a:rPr lang="en-GB" sz="4000" b="1" u="sng" dirty="0">
                <a:solidFill>
                  <a:srgbClr val="FFFFFF"/>
                </a:solidFill>
                <a:latin typeface="Arial" panose="020B0604020202020204" pitchFamily="34" charset="0"/>
                <a:cs typeface="Arial" panose="020B0604020202020204" pitchFamily="34" charset="0"/>
              </a:rPr>
            </a:br>
            <a:endParaRPr lang="en-GB" sz="4000" dirty="0">
              <a:solidFill>
                <a:srgbClr val="FFFFFF"/>
              </a:solidFill>
            </a:endParaRPr>
          </a:p>
        </p:txBody>
      </p:sp>
      <p:sp>
        <p:nvSpPr>
          <p:cNvPr id="3" name="Content Placeholder 2">
            <a:extLst>
              <a:ext uri="{FF2B5EF4-FFF2-40B4-BE49-F238E27FC236}">
                <a16:creationId xmlns:a16="http://schemas.microsoft.com/office/drawing/2014/main" id="{B0EDC30B-26AF-06DC-4F5A-66D89E0A53A8}"/>
              </a:ext>
            </a:extLst>
          </p:cNvPr>
          <p:cNvSpPr>
            <a:spLocks noGrp="1"/>
          </p:cNvSpPr>
          <p:nvPr>
            <p:ph idx="1"/>
          </p:nvPr>
        </p:nvSpPr>
        <p:spPr>
          <a:xfrm>
            <a:off x="4134810" y="10138"/>
            <a:ext cx="8054142" cy="6837724"/>
          </a:xfrm>
        </p:spPr>
        <p:txBody>
          <a:bodyPr anchor="ctr">
            <a:normAutofit lnSpcReduction="10000"/>
          </a:bodyPr>
          <a:lstStyle/>
          <a:p>
            <a:pPr marL="0" indent="0">
              <a:buNone/>
            </a:pPr>
            <a:endParaRPr lang="en-GB" sz="1400" b="1" u="sng" dirty="0">
              <a:latin typeface="Arial" panose="020B0604020202020204" pitchFamily="34" charset="0"/>
              <a:cs typeface="Arial" panose="020B0604020202020204" pitchFamily="34" charset="0"/>
            </a:endParaRPr>
          </a:p>
          <a:p>
            <a:pPr marL="0" indent="0">
              <a:buNone/>
              <a:defRPr/>
            </a:pPr>
            <a:r>
              <a:rPr lang="en-GB" sz="1400" dirty="0">
                <a:latin typeface="Arial" panose="020B0604020202020204" pitchFamily="34" charset="0"/>
                <a:cs typeface="Arial" panose="020B0604020202020204" pitchFamily="34" charset="0"/>
              </a:rPr>
              <a:t>1</a:t>
            </a:r>
            <a:r>
              <a:rPr lang="en-GB" sz="2000" dirty="0">
                <a:latin typeface="Aptos" panose="020B0004020202020204" pitchFamily="34" charset="0"/>
                <a:cs typeface="Arial" panose="020B0604020202020204" pitchFamily="34" charset="0"/>
              </a:rPr>
              <a:t>. Laptop erasing</a:t>
            </a:r>
          </a:p>
          <a:p>
            <a:pPr marL="0" indent="0">
              <a:buNone/>
              <a:defRPr/>
            </a:pPr>
            <a:r>
              <a:rPr lang="en-GB" sz="2000" dirty="0">
                <a:latin typeface="Aptos" panose="020B0004020202020204" pitchFamily="34" charset="0"/>
                <a:cs typeface="Arial" panose="020B0604020202020204" pitchFamily="34" charset="0"/>
              </a:rPr>
              <a:t>Immediate action required to preserve evidence which maybe being erased.  </a:t>
            </a:r>
          </a:p>
          <a:p>
            <a:pPr marL="0" indent="0">
              <a:buNone/>
              <a:defRPr/>
            </a:pPr>
            <a:r>
              <a:rPr lang="en-GB" sz="2000" dirty="0">
                <a:latin typeface="Aptos" panose="020B0004020202020204" pitchFamily="34" charset="0"/>
                <a:cs typeface="Arial" panose="020B0604020202020204" pitchFamily="34" charset="0"/>
              </a:rPr>
              <a:t>Photograph/video what is happening on the screen and photograph in situ.  </a:t>
            </a:r>
          </a:p>
          <a:p>
            <a:pPr marL="0" indent="0">
              <a:buNone/>
              <a:defRPr/>
            </a:pPr>
            <a:r>
              <a:rPr lang="en-GB" sz="2000" dirty="0">
                <a:latin typeface="Aptos" panose="020B0004020202020204" pitchFamily="34" charset="0"/>
                <a:cs typeface="Arial" panose="020B0604020202020204" pitchFamily="34" charset="0"/>
              </a:rPr>
              <a:t>Immediately remove the battery from the laptop as if you just pull the power out of the back it will still run on battery power.  </a:t>
            </a:r>
          </a:p>
          <a:p>
            <a:pPr marL="0" indent="0">
              <a:buNone/>
              <a:defRPr/>
            </a:pPr>
            <a:r>
              <a:rPr lang="en-GB" sz="2000" dirty="0">
                <a:latin typeface="Aptos" panose="020B0004020202020204" pitchFamily="34" charset="0"/>
                <a:cs typeface="Arial" panose="020B0604020202020204" pitchFamily="34" charset="0"/>
              </a:rPr>
              <a:t>Remove the power lead and seize also before packaging and exhibiting correctly (No need for Faraday bag as not able to communicate wirelessly with the internet if power removed)</a:t>
            </a:r>
          </a:p>
          <a:p>
            <a:pPr marL="0" indent="0">
              <a:buNone/>
              <a:defRPr/>
            </a:pPr>
            <a:endParaRPr lang="en-GB" sz="2000" dirty="0">
              <a:latin typeface="Aptos" panose="020B0004020202020204" pitchFamily="34" charset="0"/>
              <a:cs typeface="Arial" panose="020B0604020202020204" pitchFamily="34" charset="0"/>
            </a:endParaRPr>
          </a:p>
          <a:p>
            <a:pPr marL="0" indent="0">
              <a:buNone/>
              <a:defRPr/>
            </a:pPr>
            <a:r>
              <a:rPr lang="en-GB" sz="2000" dirty="0">
                <a:latin typeface="Aptos" panose="020B0004020202020204" pitchFamily="34" charset="0"/>
                <a:cs typeface="Arial" panose="020B0604020202020204" pitchFamily="34" charset="0"/>
              </a:rPr>
              <a:t>2. Tablet </a:t>
            </a:r>
          </a:p>
          <a:p>
            <a:pPr marL="0" indent="0">
              <a:buNone/>
              <a:defRPr/>
            </a:pPr>
            <a:r>
              <a:rPr lang="en-GB" sz="2000" dirty="0">
                <a:latin typeface="Aptos" panose="020B0004020202020204" pitchFamily="34" charset="0"/>
                <a:cs typeface="Arial" panose="020B0604020202020204" pitchFamily="34" charset="0"/>
              </a:rPr>
              <a:t>Immediately place in Airplane mode and turn power off. </a:t>
            </a:r>
          </a:p>
          <a:p>
            <a:pPr marL="0" indent="0">
              <a:buNone/>
              <a:defRPr/>
            </a:pPr>
            <a:r>
              <a:rPr lang="en-GB" sz="2000" dirty="0">
                <a:latin typeface="Aptos" panose="020B0004020202020204" pitchFamily="34" charset="0"/>
                <a:cs typeface="Arial" panose="020B0604020202020204" pitchFamily="34" charset="0"/>
              </a:rPr>
              <a:t>Place in Faraday bag or wrap in tin foil</a:t>
            </a:r>
          </a:p>
          <a:p>
            <a:pPr marL="0" indent="0">
              <a:buNone/>
              <a:defRPr/>
            </a:pPr>
            <a:endParaRPr lang="en-GB" sz="2000" dirty="0">
              <a:latin typeface="Aptos" panose="020B0004020202020204" pitchFamily="34" charset="0"/>
              <a:cs typeface="Arial" panose="020B0604020202020204" pitchFamily="34" charset="0"/>
            </a:endParaRPr>
          </a:p>
          <a:p>
            <a:pPr marL="0" indent="0">
              <a:buNone/>
              <a:defRPr/>
            </a:pPr>
            <a:r>
              <a:rPr lang="en-GB" sz="2000" dirty="0">
                <a:latin typeface="Aptos" panose="020B0004020202020204" pitchFamily="34" charset="0"/>
                <a:cs typeface="Arial" panose="020B0604020202020204" pitchFamily="34" charset="0"/>
              </a:rPr>
              <a:t>3. Games consoles</a:t>
            </a:r>
          </a:p>
          <a:p>
            <a:pPr marL="0" indent="0">
              <a:buNone/>
              <a:defRPr/>
            </a:pPr>
            <a:r>
              <a:rPr lang="en-GB" sz="2000" dirty="0">
                <a:latin typeface="Aptos" panose="020B0004020202020204" pitchFamily="34" charset="0"/>
                <a:cs typeface="Arial" panose="020B0604020202020204" pitchFamily="34" charset="0"/>
              </a:rPr>
              <a:t>If connected to the internet and powered on remove power leads from rear before packaging and exhibiting correctly</a:t>
            </a:r>
          </a:p>
          <a:p>
            <a:pPr marL="0" indent="0">
              <a:buNone/>
            </a:pPr>
            <a:r>
              <a:rPr lang="en-GB" sz="2000" b="1" u="sng" dirty="0">
                <a:latin typeface="Aptos" panose="020B0004020202020204" pitchFamily="34" charset="0"/>
                <a:cs typeface="Arial" panose="020B0604020202020204" pitchFamily="34" charset="0"/>
              </a:rPr>
              <a:t> </a:t>
            </a:r>
          </a:p>
          <a:p>
            <a:endParaRPr lang="en-GB" sz="1400" dirty="0"/>
          </a:p>
        </p:txBody>
      </p:sp>
    </p:spTree>
    <p:extLst>
      <p:ext uri="{BB962C8B-B14F-4D97-AF65-F5344CB8AC3E}">
        <p14:creationId xmlns:p14="http://schemas.microsoft.com/office/powerpoint/2010/main" val="18618400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2428873-D730-E451-2945-FB571EB678C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298B72-7089-734A-75AD-0DDCB5168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BEA402E1-7278-E9B9-B881-5321C6784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B259601-2FAF-1E61-A5C4-2F09F248D0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B5AA780-0EE8-2063-4A4E-AC9C21032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6A6F1B2-E84E-2FF5-01FE-D23611CE5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58D36B05-254D-B814-0298-85801C30AC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4C4C6EA7-9641-C849-EFC8-B45C604E23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04C3EC-D43E-F166-EF3D-84FB12097172}"/>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Aptos Display" panose="020B0004020202020204" pitchFamily="34" charset="0"/>
                <a:cs typeface="Arial" panose="020B0604020202020204" pitchFamily="34" charset="0"/>
              </a:rPr>
              <a:t>Priority List Seized Items</a:t>
            </a:r>
            <a:br>
              <a:rPr lang="en-GB" sz="4000" b="1" u="sng" dirty="0">
                <a:solidFill>
                  <a:srgbClr val="FFFFFF"/>
                </a:solidFill>
                <a:latin typeface="Arial" panose="020B0604020202020204" pitchFamily="34" charset="0"/>
                <a:cs typeface="Arial" panose="020B0604020202020204" pitchFamily="34" charset="0"/>
              </a:rPr>
            </a:br>
            <a:endParaRPr lang="en-GB" sz="4000" dirty="0">
              <a:solidFill>
                <a:srgbClr val="FFFFFF"/>
              </a:solidFill>
            </a:endParaRPr>
          </a:p>
        </p:txBody>
      </p:sp>
      <p:sp>
        <p:nvSpPr>
          <p:cNvPr id="3" name="Content Placeholder 2">
            <a:extLst>
              <a:ext uri="{FF2B5EF4-FFF2-40B4-BE49-F238E27FC236}">
                <a16:creationId xmlns:a16="http://schemas.microsoft.com/office/drawing/2014/main" id="{6FD5A408-761D-410A-8371-C8CF1E6589C9}"/>
              </a:ext>
            </a:extLst>
          </p:cNvPr>
          <p:cNvSpPr>
            <a:spLocks noGrp="1"/>
          </p:cNvSpPr>
          <p:nvPr>
            <p:ph idx="1"/>
          </p:nvPr>
        </p:nvSpPr>
        <p:spPr>
          <a:xfrm>
            <a:off x="4134810" y="10138"/>
            <a:ext cx="7731607" cy="6858000"/>
          </a:xfrm>
        </p:spPr>
        <p:txBody>
          <a:bodyPr anchor="ctr">
            <a:normAutofit/>
          </a:bodyPr>
          <a:lstStyle/>
          <a:p>
            <a:pPr marL="0" indent="0">
              <a:buNone/>
            </a:pPr>
            <a:endParaRPr lang="en-GB" sz="1400" b="1" u="sng"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None/>
              <a:tabLst/>
              <a:defRPr/>
            </a:pPr>
            <a:r>
              <a:rPr kumimoji="0" lang="en-GB" sz="2200" b="0" i="0" u="none" strike="noStrike" kern="1200" cap="none" spc="0" normalizeH="0" baseline="0" noProof="0" dirty="0">
                <a:ln>
                  <a:noFill/>
                </a:ln>
                <a:solidFill>
                  <a:prstClr val="black"/>
                </a:solidFill>
                <a:effectLst/>
                <a:uLnTx/>
                <a:uFillTx/>
                <a:latin typeface="Aptos" panose="020B0004020202020204" pitchFamily="34" charset="0"/>
                <a:cs typeface="Arial" panose="020B0604020202020204" pitchFamily="34" charset="0"/>
              </a:rPr>
              <a:t>4. Broken smartphone </a:t>
            </a:r>
          </a:p>
          <a:p>
            <a:pPr marL="0" marR="0" lvl="0" indent="0" algn="l" defTabSz="914400" rtl="0" eaLnBrk="1" fontAlgn="auto" latinLnBrk="0" hangingPunct="1">
              <a:lnSpc>
                <a:spcPct val="90000"/>
              </a:lnSpc>
              <a:spcBef>
                <a:spcPts val="1000"/>
              </a:spcBef>
              <a:spcAft>
                <a:spcPts val="0"/>
              </a:spcAft>
              <a:buClrTx/>
              <a:buSzTx/>
              <a:buNone/>
              <a:tabLst/>
              <a:defRPr/>
            </a:pPr>
            <a:r>
              <a:rPr kumimoji="0" lang="en-GB" sz="2200" b="0" i="0" u="none" strike="noStrike" kern="1200" cap="none" spc="0" normalizeH="0" baseline="0" noProof="0" dirty="0">
                <a:ln>
                  <a:noFill/>
                </a:ln>
                <a:solidFill>
                  <a:prstClr val="black"/>
                </a:solidFill>
                <a:effectLst/>
                <a:uLnTx/>
                <a:uFillTx/>
                <a:latin typeface="Aptos" panose="020B0004020202020204" pitchFamily="34" charset="0"/>
                <a:cs typeface="Arial" panose="020B0604020202020204" pitchFamily="34" charset="0"/>
              </a:rPr>
              <a:t>It would appear that it has no power and therefore cannot communicate with wi-fi/telephone services.</a:t>
            </a:r>
          </a:p>
          <a:p>
            <a:pPr marL="0" marR="0" lvl="0" indent="0" algn="l" defTabSz="914400" rtl="0" eaLnBrk="1" fontAlgn="auto" latinLnBrk="0" hangingPunct="1">
              <a:lnSpc>
                <a:spcPct val="90000"/>
              </a:lnSpc>
              <a:spcBef>
                <a:spcPts val="1000"/>
              </a:spcBef>
              <a:spcAft>
                <a:spcPts val="0"/>
              </a:spcAft>
              <a:buClrTx/>
              <a:buSzTx/>
              <a:buNone/>
              <a:tabLst/>
              <a:defRPr/>
            </a:pPr>
            <a:r>
              <a:rPr kumimoji="0" lang="en-GB" sz="2200" b="0" i="0" u="none" strike="noStrike" kern="1200" cap="none" spc="0" normalizeH="0" baseline="0" noProof="0" dirty="0">
                <a:ln>
                  <a:noFill/>
                </a:ln>
                <a:solidFill>
                  <a:prstClr val="black"/>
                </a:solidFill>
                <a:effectLst/>
                <a:uLnTx/>
                <a:uFillTx/>
                <a:latin typeface="Aptos" panose="020B0004020202020204" pitchFamily="34" charset="0"/>
                <a:cs typeface="Arial" panose="020B0604020202020204" pitchFamily="34" charset="0"/>
              </a:rPr>
              <a:t>Consider Faraday bag but seize and package/exhibit correctly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200" b="0" i="0" u="none" strike="noStrike" kern="1200" cap="none" spc="0" normalizeH="0" baseline="0" noProof="0" dirty="0">
              <a:ln>
                <a:noFill/>
              </a:ln>
              <a:solidFill>
                <a:prstClr val="black"/>
              </a:solidFill>
              <a:effectLst/>
              <a:uLnTx/>
              <a:uFillTx/>
              <a:latin typeface="Aptos" panose="020B000402020202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None/>
              <a:tabLst/>
              <a:defRPr/>
            </a:pPr>
            <a:r>
              <a:rPr kumimoji="0" lang="en-GB" sz="2200" b="0" i="0" u="none" strike="noStrike" kern="1200" cap="none" spc="0" normalizeH="0" baseline="0" noProof="0" dirty="0">
                <a:ln>
                  <a:noFill/>
                </a:ln>
                <a:solidFill>
                  <a:prstClr val="black"/>
                </a:solidFill>
                <a:effectLst/>
                <a:uLnTx/>
                <a:uFillTx/>
                <a:latin typeface="Aptos" panose="020B0004020202020204" pitchFamily="34" charset="0"/>
                <a:cs typeface="Arial" panose="020B0604020202020204" pitchFamily="34" charset="0"/>
              </a:rPr>
              <a:t>5. Wireless router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Aptos" panose="020B0004020202020204" pitchFamily="34" charset="0"/>
                <a:cs typeface="Arial" panose="020B0604020202020204" pitchFamily="34" charset="0"/>
              </a:rPr>
              <a:t>DO NOT SWITCH OFF TO SEIZE</a:t>
            </a:r>
            <a:r>
              <a:rPr kumimoji="0" lang="en-GB" sz="2200" b="0" i="0" u="none" strike="noStrike" kern="1200" cap="none" spc="0" normalizeH="0" baseline="0" noProof="0" dirty="0">
                <a:ln>
                  <a:noFill/>
                </a:ln>
                <a:solidFill>
                  <a:prstClr val="black"/>
                </a:solidFill>
                <a:effectLst/>
                <a:uLnTx/>
                <a:uFillTx/>
                <a:latin typeface="Aptos" panose="020B0004020202020204" pitchFamily="34" charset="0"/>
                <a:cs typeface="Arial" panose="020B0604020202020204" pitchFamily="34" charset="0"/>
              </a:rPr>
              <a:t>. </a:t>
            </a:r>
          </a:p>
          <a:p>
            <a:pPr marL="0" marR="0" lvl="0" indent="0" algn="l" defTabSz="914400" rtl="0" eaLnBrk="1" fontAlgn="auto" latinLnBrk="0" hangingPunct="1">
              <a:lnSpc>
                <a:spcPct val="90000"/>
              </a:lnSpc>
              <a:spcBef>
                <a:spcPts val="1000"/>
              </a:spcBef>
              <a:spcAft>
                <a:spcPts val="0"/>
              </a:spcAft>
              <a:buClrTx/>
              <a:buSzTx/>
              <a:buNone/>
              <a:tabLst/>
              <a:defRPr/>
            </a:pPr>
            <a:r>
              <a:rPr kumimoji="0" lang="en-GB" sz="2200" b="0" i="0" u="none" strike="noStrike" kern="1200" cap="none" spc="0" normalizeH="0" baseline="0" noProof="0" dirty="0">
                <a:ln>
                  <a:noFill/>
                </a:ln>
                <a:solidFill>
                  <a:prstClr val="black"/>
                </a:solidFill>
                <a:effectLst/>
                <a:uLnTx/>
                <a:uFillTx/>
                <a:latin typeface="Aptos" panose="020B0004020202020204" pitchFamily="34" charset="0"/>
                <a:cs typeface="Arial" panose="020B0604020202020204" pitchFamily="34" charset="0"/>
              </a:rPr>
              <a:t>You will lose all data stored in the memory. </a:t>
            </a:r>
          </a:p>
          <a:p>
            <a:pPr marL="0" marR="0" lvl="0" indent="0" algn="l" defTabSz="914400" rtl="0" eaLnBrk="1" fontAlgn="auto" latinLnBrk="0" hangingPunct="1">
              <a:lnSpc>
                <a:spcPct val="90000"/>
              </a:lnSpc>
              <a:spcBef>
                <a:spcPts val="1000"/>
              </a:spcBef>
              <a:spcAft>
                <a:spcPts val="0"/>
              </a:spcAft>
              <a:buClrTx/>
              <a:buSzTx/>
              <a:buNone/>
              <a:tabLst/>
              <a:defRPr/>
            </a:pPr>
            <a:r>
              <a:rPr kumimoji="0" lang="en-GB" sz="2200" b="0" i="0" u="none" strike="noStrike" kern="1200" cap="none" spc="0" normalizeH="0" baseline="0" noProof="0" dirty="0">
                <a:ln>
                  <a:noFill/>
                </a:ln>
                <a:solidFill>
                  <a:prstClr val="black"/>
                </a:solidFill>
                <a:effectLst/>
                <a:uLnTx/>
                <a:uFillTx/>
                <a:latin typeface="Aptos" panose="020B0004020202020204" pitchFamily="34" charset="0"/>
                <a:cs typeface="Arial" panose="020B0604020202020204" pitchFamily="34" charset="0"/>
              </a:rPr>
              <a:t>If disconnected - very likely to reconnect with a new IP address. </a:t>
            </a:r>
          </a:p>
          <a:p>
            <a:pPr marL="0" marR="0" lvl="0" indent="0" algn="l" defTabSz="914400" rtl="0" eaLnBrk="1" fontAlgn="auto" latinLnBrk="0" hangingPunct="1">
              <a:lnSpc>
                <a:spcPct val="90000"/>
              </a:lnSpc>
              <a:spcBef>
                <a:spcPts val="1000"/>
              </a:spcBef>
              <a:spcAft>
                <a:spcPts val="0"/>
              </a:spcAft>
              <a:buClrTx/>
              <a:buSzTx/>
              <a:buNone/>
              <a:tabLst/>
              <a:defRPr/>
            </a:pPr>
            <a:r>
              <a:rPr kumimoji="0" lang="en-GB" sz="2200" b="0" i="0" u="none" strike="noStrike" kern="1200" cap="none" spc="0" normalizeH="0" baseline="0" noProof="0" dirty="0">
                <a:ln>
                  <a:noFill/>
                </a:ln>
                <a:solidFill>
                  <a:prstClr val="black"/>
                </a:solidFill>
                <a:effectLst/>
                <a:uLnTx/>
                <a:uFillTx/>
                <a:latin typeface="Aptos" panose="020B0004020202020204" pitchFamily="34" charset="0"/>
                <a:cs typeface="Arial" panose="020B0604020202020204" pitchFamily="34" charset="0"/>
              </a:rPr>
              <a:t>Remind of Principle 1 – Not to change anything. High Tech crime can attend and download the router if required</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200" b="0" i="0" u="none" strike="noStrike" kern="1200" cap="none" spc="0" normalizeH="0" baseline="0" noProof="0" dirty="0">
              <a:ln>
                <a:noFill/>
              </a:ln>
              <a:solidFill>
                <a:prstClr val="black"/>
              </a:solidFill>
              <a:effectLst/>
              <a:uLnTx/>
              <a:uFillTx/>
              <a:latin typeface="Aptos" panose="020B000402020202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None/>
              <a:tabLst/>
              <a:defRPr/>
            </a:pPr>
            <a:r>
              <a:rPr kumimoji="0" lang="en-GB" sz="2200" b="0" i="0" u="none" strike="noStrike" kern="1200" cap="none" spc="0" normalizeH="0" baseline="0" noProof="0" dirty="0">
                <a:ln>
                  <a:noFill/>
                </a:ln>
                <a:solidFill>
                  <a:prstClr val="black"/>
                </a:solidFill>
                <a:effectLst/>
                <a:uLnTx/>
                <a:uFillTx/>
                <a:latin typeface="Aptos" panose="020B0004020202020204" pitchFamily="34" charset="0"/>
                <a:cs typeface="Arial" panose="020B0604020202020204" pitchFamily="34" charset="0"/>
              </a:rPr>
              <a:t>6. USB sticks </a:t>
            </a:r>
          </a:p>
          <a:p>
            <a:pPr marL="0" marR="0" lvl="0" indent="0" algn="l" defTabSz="914400" rtl="0" eaLnBrk="1" fontAlgn="auto" latinLnBrk="0" hangingPunct="1">
              <a:lnSpc>
                <a:spcPct val="90000"/>
              </a:lnSpc>
              <a:spcBef>
                <a:spcPts val="1000"/>
              </a:spcBef>
              <a:spcAft>
                <a:spcPts val="0"/>
              </a:spcAft>
              <a:buClrTx/>
              <a:buSzTx/>
              <a:buNone/>
              <a:tabLst/>
              <a:defRPr/>
            </a:pPr>
            <a:r>
              <a:rPr kumimoji="0" lang="en-GB" sz="2200" b="0" i="0" u="none" strike="noStrike" kern="1200" cap="none" spc="0" normalizeH="0" baseline="0" noProof="0" dirty="0">
                <a:ln>
                  <a:noFill/>
                </a:ln>
                <a:solidFill>
                  <a:prstClr val="black"/>
                </a:solidFill>
                <a:effectLst/>
                <a:uLnTx/>
                <a:uFillTx/>
                <a:latin typeface="Aptos" panose="020B0004020202020204" pitchFamily="34" charset="0"/>
                <a:cs typeface="Arial" panose="020B0604020202020204" pitchFamily="34" charset="0"/>
              </a:rPr>
              <a:t>No power or connection to the internet so seize and packaging and exhibiting correctly</a:t>
            </a:r>
          </a:p>
          <a:p>
            <a:endParaRPr lang="en-GB" sz="1400" dirty="0"/>
          </a:p>
        </p:txBody>
      </p:sp>
    </p:spTree>
    <p:extLst>
      <p:ext uri="{BB962C8B-B14F-4D97-AF65-F5344CB8AC3E}">
        <p14:creationId xmlns:p14="http://schemas.microsoft.com/office/powerpoint/2010/main" val="12894751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BF76A5DE-E021-42F2-D059-15A8AB518F60}"/>
              </a:ext>
            </a:extLst>
          </p:cNvPr>
          <p:cNvPicPr>
            <a:picLocks noChangeAspect="1"/>
          </p:cNvPicPr>
          <p:nvPr/>
        </p:nvPicPr>
        <p:blipFill>
          <a:blip r:embed="rId2"/>
          <a:srcRect t="17678" r="-1" b="7852"/>
          <a:stretch>
            <a:fillRect/>
          </a:stretch>
        </p:blipFill>
        <p:spPr>
          <a:xfrm>
            <a:off x="-1" y="10"/>
            <a:ext cx="12228129" cy="4666928"/>
          </a:xfrm>
          <a:prstGeom prst="rect">
            <a:avLst/>
          </a:prstGeom>
        </p:spPr>
      </p:pic>
      <p:grpSp>
        <p:nvGrpSpPr>
          <p:cNvPr id="22" name="Group 21">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23" name="Freeform: Shape 22">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26" name="Freeform: Shape 25">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5AC7B303-92AB-5ADB-1126-BA802FDE96EF}"/>
              </a:ext>
            </a:extLst>
          </p:cNvPr>
          <p:cNvSpPr>
            <a:spLocks noGrp="1"/>
          </p:cNvSpPr>
          <p:nvPr>
            <p:ph type="title"/>
          </p:nvPr>
        </p:nvSpPr>
        <p:spPr>
          <a:xfrm>
            <a:off x="804671" y="4551037"/>
            <a:ext cx="5741601" cy="1509931"/>
          </a:xfrm>
        </p:spPr>
        <p:txBody>
          <a:bodyPr vert="horz" lIns="91440" tIns="45720" rIns="91440" bIns="45720" rtlCol="0">
            <a:normAutofit fontScale="90000"/>
          </a:bodyPr>
          <a:lstStyle/>
          <a:p>
            <a:pPr>
              <a:lnSpc>
                <a:spcPct val="150000"/>
              </a:lnSpc>
            </a:pPr>
            <a:r>
              <a:rPr lang="en-US" sz="3600" dirty="0">
                <a:solidFill>
                  <a:schemeClr val="tx2"/>
                </a:solidFill>
              </a:rPr>
              <a:t>What about Digital Images?</a:t>
            </a:r>
            <a:br>
              <a:rPr lang="en-US" sz="3600" dirty="0">
                <a:solidFill>
                  <a:schemeClr val="tx2"/>
                </a:solidFill>
              </a:rPr>
            </a:br>
            <a:r>
              <a:rPr lang="en-US" sz="3600" dirty="0">
                <a:solidFill>
                  <a:schemeClr val="tx2"/>
                </a:solidFill>
              </a:rPr>
              <a:t>Types of Digital Images? </a:t>
            </a:r>
          </a:p>
        </p:txBody>
      </p:sp>
    </p:spTree>
    <p:extLst>
      <p:ext uri="{BB962C8B-B14F-4D97-AF65-F5344CB8AC3E}">
        <p14:creationId xmlns:p14="http://schemas.microsoft.com/office/powerpoint/2010/main" val="11185358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FC55402A-7E1F-30AD-DF04-C924B0B5EF7D}"/>
              </a:ext>
            </a:extLst>
          </p:cNvPr>
          <p:cNvPicPr>
            <a:picLocks noChangeAspect="1"/>
          </p:cNvPicPr>
          <p:nvPr/>
        </p:nvPicPr>
        <p:blipFill>
          <a:blip r:embed="rId2"/>
          <a:srcRect b="625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A5ED31-9375-991C-7148-FCC08589F49C}"/>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Any Questions?</a:t>
            </a:r>
          </a:p>
        </p:txBody>
      </p:sp>
    </p:spTree>
    <p:extLst>
      <p:ext uri="{BB962C8B-B14F-4D97-AF65-F5344CB8AC3E}">
        <p14:creationId xmlns:p14="http://schemas.microsoft.com/office/powerpoint/2010/main" val="24095228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215</TotalTime>
  <Words>1199</Words>
  <Application>Microsoft Office PowerPoint</Application>
  <PresentationFormat>Widescreen</PresentationFormat>
  <Paragraphs>114</Paragraphs>
  <Slides>27</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Gotham</vt:lpstr>
      <vt:lpstr>Aptos</vt:lpstr>
      <vt:lpstr>Aptos Display</vt:lpstr>
      <vt:lpstr>Arial</vt:lpstr>
      <vt:lpstr>Office Theme</vt:lpstr>
      <vt:lpstr>Digital Evidence Wynne Jones </vt:lpstr>
      <vt:lpstr>PowerPoint Presentation</vt:lpstr>
      <vt:lpstr>Digital Media Investigators </vt:lpstr>
      <vt:lpstr>Digital Forensics a Definition - NPCC</vt:lpstr>
      <vt:lpstr>Digital Forensics a Definition – Forensic Science Regulator</vt:lpstr>
      <vt:lpstr>What does FSR do?</vt:lpstr>
      <vt:lpstr>Digital Forensics  </vt:lpstr>
      <vt:lpstr>Challenges - Volume</vt:lpstr>
      <vt:lpstr>Complexity</vt:lpstr>
      <vt:lpstr>PowerPoint Presentation</vt:lpstr>
      <vt:lpstr>PowerPoint Presentation</vt:lpstr>
      <vt:lpstr>PowerPoint Presentation</vt:lpstr>
      <vt:lpstr>Principles of computer-based evidence</vt:lpstr>
      <vt:lpstr>Legalisation </vt:lpstr>
      <vt:lpstr>PowerPoint Presentation</vt:lpstr>
      <vt:lpstr>Considerations: </vt:lpstr>
      <vt:lpstr>What is collateral intrusion?</vt:lpstr>
      <vt:lpstr>IPCO states</vt:lpstr>
      <vt:lpstr>Reducing collateral intrusion: </vt:lpstr>
      <vt:lpstr>Discuss in your groups what you would do?  </vt:lpstr>
      <vt:lpstr>For groups 1 and 2</vt:lpstr>
      <vt:lpstr>Group 3</vt:lpstr>
      <vt:lpstr>PowerPoint Presentation</vt:lpstr>
      <vt:lpstr>Priority List Seized Items </vt:lpstr>
      <vt:lpstr>Priority List Seized Items </vt:lpstr>
      <vt:lpstr>What about Digital Images? Types of Digital Images? </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Wynne Jones (IMH)</cp:lastModifiedBy>
  <cp:revision>12</cp:revision>
  <dcterms:created xsi:type="dcterms:W3CDTF">2024-11-27T10:14:27Z</dcterms:created>
  <dcterms:modified xsi:type="dcterms:W3CDTF">2025-11-13T10:58:26Z</dcterms:modified>
</cp:coreProperties>
</file>