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33"/>
  </p:notesMasterIdLst>
  <p:sldIdLst>
    <p:sldId id="256" r:id="rId2"/>
    <p:sldId id="257" r:id="rId3"/>
    <p:sldId id="259" r:id="rId4"/>
    <p:sldId id="258" r:id="rId5"/>
    <p:sldId id="260" r:id="rId6"/>
    <p:sldId id="261" r:id="rId7"/>
    <p:sldId id="262" r:id="rId8"/>
    <p:sldId id="263" r:id="rId9"/>
    <p:sldId id="264" r:id="rId10"/>
    <p:sldId id="265" r:id="rId11"/>
    <p:sldId id="266" r:id="rId12"/>
    <p:sldId id="267" r:id="rId13"/>
    <p:sldId id="275" r:id="rId14"/>
    <p:sldId id="276" r:id="rId15"/>
    <p:sldId id="277" r:id="rId16"/>
    <p:sldId id="278" r:id="rId17"/>
    <p:sldId id="279" r:id="rId18"/>
    <p:sldId id="269" r:id="rId19"/>
    <p:sldId id="271" r:id="rId20"/>
    <p:sldId id="272" r:id="rId21"/>
    <p:sldId id="305" r:id="rId22"/>
    <p:sldId id="270" r:id="rId23"/>
    <p:sldId id="307" r:id="rId24"/>
    <p:sldId id="280" r:id="rId25"/>
    <p:sldId id="281" r:id="rId26"/>
    <p:sldId id="282" r:id="rId27"/>
    <p:sldId id="303" r:id="rId28"/>
    <p:sldId id="304" r:id="rId29"/>
    <p:sldId id="306" r:id="rId30"/>
    <p:sldId id="273" r:id="rId31"/>
    <p:sldId id="274"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1551" autoAdjust="0"/>
  </p:normalViewPr>
  <p:slideViewPr>
    <p:cSldViewPr snapToGrid="0">
      <p:cViewPr varScale="1">
        <p:scale>
          <a:sx n="93" d="100"/>
          <a:sy n="93" d="100"/>
        </p:scale>
        <p:origin x="121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_rels/data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ata4.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4.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378A670-52A7-45B2-8E56-E8B6A76B04A7}" type="doc">
      <dgm:prSet loTypeId="urn:microsoft.com/office/officeart/2005/8/layout/vProcess5" loCatId="process" qsTypeId="urn:microsoft.com/office/officeart/2005/8/quickstyle/simple4" qsCatId="simple" csTypeId="urn:microsoft.com/office/officeart/2005/8/colors/colorful1" csCatId="colorful"/>
      <dgm:spPr/>
      <dgm:t>
        <a:bodyPr/>
        <a:lstStyle/>
        <a:p>
          <a:endParaRPr lang="en-US"/>
        </a:p>
      </dgm:t>
    </dgm:pt>
    <dgm:pt modelId="{3AB2109A-B017-42A6-9F0B-2BD2AA40AA20}">
      <dgm:prSet/>
      <dgm:spPr/>
      <dgm:t>
        <a:bodyPr/>
        <a:lstStyle/>
        <a:p>
          <a:r>
            <a:rPr lang="en-GB"/>
            <a:t>Personal experience with low levels of distance learning being applied fairly to key stage 1 students </a:t>
          </a:r>
          <a:endParaRPr lang="en-US"/>
        </a:p>
      </dgm:t>
    </dgm:pt>
    <dgm:pt modelId="{C04FA5DA-06F0-4A2B-A6E2-2278C2146A6D}" type="parTrans" cxnId="{99681C7C-D4E7-4DF2-9144-8B238C04B7B5}">
      <dgm:prSet/>
      <dgm:spPr/>
      <dgm:t>
        <a:bodyPr/>
        <a:lstStyle/>
        <a:p>
          <a:endParaRPr lang="en-US"/>
        </a:p>
      </dgm:t>
    </dgm:pt>
    <dgm:pt modelId="{0EE4819D-1839-486C-ADF2-10008494CA6D}" type="sibTrans" cxnId="{99681C7C-D4E7-4DF2-9144-8B238C04B7B5}">
      <dgm:prSet/>
      <dgm:spPr/>
      <dgm:t>
        <a:bodyPr/>
        <a:lstStyle/>
        <a:p>
          <a:endParaRPr lang="en-US"/>
        </a:p>
      </dgm:t>
    </dgm:pt>
    <dgm:pt modelId="{BC19E063-8263-440B-9ADB-8BF9EF734BF2}">
      <dgm:prSet/>
      <dgm:spPr/>
      <dgm:t>
        <a:bodyPr/>
        <a:lstStyle/>
        <a:p>
          <a:r>
            <a:rPr lang="en-GB"/>
            <a:t>Relevant topic with the pandemical situation currently closing schools and making distance learning essentially mandatory</a:t>
          </a:r>
          <a:endParaRPr lang="en-US"/>
        </a:p>
      </dgm:t>
    </dgm:pt>
    <dgm:pt modelId="{65D0736D-AFB2-4D28-823E-4B15AD72E003}" type="parTrans" cxnId="{FAF2E0ED-C4B3-4011-A9DB-8A0814DEB5A8}">
      <dgm:prSet/>
      <dgm:spPr/>
      <dgm:t>
        <a:bodyPr/>
        <a:lstStyle/>
        <a:p>
          <a:endParaRPr lang="en-US"/>
        </a:p>
      </dgm:t>
    </dgm:pt>
    <dgm:pt modelId="{9E8B3208-3CB1-45B3-841D-1A23192C624F}" type="sibTrans" cxnId="{FAF2E0ED-C4B3-4011-A9DB-8A0814DEB5A8}">
      <dgm:prSet/>
      <dgm:spPr/>
      <dgm:t>
        <a:bodyPr/>
        <a:lstStyle/>
        <a:p>
          <a:endParaRPr lang="en-US"/>
        </a:p>
      </dgm:t>
    </dgm:pt>
    <dgm:pt modelId="{FB5ACF7C-E9FD-4ACB-876B-1E39548C1A2A}" type="pres">
      <dgm:prSet presAssocID="{6378A670-52A7-45B2-8E56-E8B6A76B04A7}" presName="outerComposite" presStyleCnt="0">
        <dgm:presLayoutVars>
          <dgm:chMax val="5"/>
          <dgm:dir/>
          <dgm:resizeHandles val="exact"/>
        </dgm:presLayoutVars>
      </dgm:prSet>
      <dgm:spPr/>
    </dgm:pt>
    <dgm:pt modelId="{026EB27C-296F-4218-83E3-B7F72A5C39C2}" type="pres">
      <dgm:prSet presAssocID="{6378A670-52A7-45B2-8E56-E8B6A76B04A7}" presName="dummyMaxCanvas" presStyleCnt="0">
        <dgm:presLayoutVars/>
      </dgm:prSet>
      <dgm:spPr/>
    </dgm:pt>
    <dgm:pt modelId="{483E0EC9-72BC-4847-A10B-DDE455F8E685}" type="pres">
      <dgm:prSet presAssocID="{6378A670-52A7-45B2-8E56-E8B6A76B04A7}" presName="TwoNodes_1" presStyleLbl="node1" presStyleIdx="0" presStyleCnt="2">
        <dgm:presLayoutVars>
          <dgm:bulletEnabled val="1"/>
        </dgm:presLayoutVars>
      </dgm:prSet>
      <dgm:spPr/>
    </dgm:pt>
    <dgm:pt modelId="{6FACFF93-25F4-4227-96C8-6B257DF22F7B}" type="pres">
      <dgm:prSet presAssocID="{6378A670-52A7-45B2-8E56-E8B6A76B04A7}" presName="TwoNodes_2" presStyleLbl="node1" presStyleIdx="1" presStyleCnt="2">
        <dgm:presLayoutVars>
          <dgm:bulletEnabled val="1"/>
        </dgm:presLayoutVars>
      </dgm:prSet>
      <dgm:spPr/>
    </dgm:pt>
    <dgm:pt modelId="{089CD6A3-56F0-4731-8DA5-BC830B200CC3}" type="pres">
      <dgm:prSet presAssocID="{6378A670-52A7-45B2-8E56-E8B6A76B04A7}" presName="TwoConn_1-2" presStyleLbl="fgAccFollowNode1" presStyleIdx="0" presStyleCnt="1">
        <dgm:presLayoutVars>
          <dgm:bulletEnabled val="1"/>
        </dgm:presLayoutVars>
      </dgm:prSet>
      <dgm:spPr/>
    </dgm:pt>
    <dgm:pt modelId="{13D6D9D6-C14E-46F4-9445-6E7627AFFEA6}" type="pres">
      <dgm:prSet presAssocID="{6378A670-52A7-45B2-8E56-E8B6A76B04A7}" presName="TwoNodes_1_text" presStyleLbl="node1" presStyleIdx="1" presStyleCnt="2">
        <dgm:presLayoutVars>
          <dgm:bulletEnabled val="1"/>
        </dgm:presLayoutVars>
      </dgm:prSet>
      <dgm:spPr/>
    </dgm:pt>
    <dgm:pt modelId="{22B58609-56E0-425B-9BBB-FAFBF99C5350}" type="pres">
      <dgm:prSet presAssocID="{6378A670-52A7-45B2-8E56-E8B6A76B04A7}" presName="TwoNodes_2_text" presStyleLbl="node1" presStyleIdx="1" presStyleCnt="2">
        <dgm:presLayoutVars>
          <dgm:bulletEnabled val="1"/>
        </dgm:presLayoutVars>
      </dgm:prSet>
      <dgm:spPr/>
    </dgm:pt>
  </dgm:ptLst>
  <dgm:cxnLst>
    <dgm:cxn modelId="{1E77B814-5E45-4A15-8247-A228245748FF}" type="presOf" srcId="{3AB2109A-B017-42A6-9F0B-2BD2AA40AA20}" destId="{13D6D9D6-C14E-46F4-9445-6E7627AFFEA6}" srcOrd="1" destOrd="0" presId="urn:microsoft.com/office/officeart/2005/8/layout/vProcess5"/>
    <dgm:cxn modelId="{DDE4191C-231C-4492-99B0-801CCFA9C8FD}" type="presOf" srcId="{BC19E063-8263-440B-9ADB-8BF9EF734BF2}" destId="{6FACFF93-25F4-4227-96C8-6B257DF22F7B}" srcOrd="0" destOrd="0" presId="urn:microsoft.com/office/officeart/2005/8/layout/vProcess5"/>
    <dgm:cxn modelId="{01745F39-B740-4340-A018-587235EE5E91}" type="presOf" srcId="{6378A670-52A7-45B2-8E56-E8B6A76B04A7}" destId="{FB5ACF7C-E9FD-4ACB-876B-1E39548C1A2A}" srcOrd="0" destOrd="0" presId="urn:microsoft.com/office/officeart/2005/8/layout/vProcess5"/>
    <dgm:cxn modelId="{D352D64E-FB6E-4E8B-AA02-F8E51AD563E6}" type="presOf" srcId="{3AB2109A-B017-42A6-9F0B-2BD2AA40AA20}" destId="{483E0EC9-72BC-4847-A10B-DDE455F8E685}" srcOrd="0" destOrd="0" presId="urn:microsoft.com/office/officeart/2005/8/layout/vProcess5"/>
    <dgm:cxn modelId="{16577D55-3463-4953-8BB6-8BE8336C9791}" type="presOf" srcId="{BC19E063-8263-440B-9ADB-8BF9EF734BF2}" destId="{22B58609-56E0-425B-9BBB-FAFBF99C5350}" srcOrd="1" destOrd="0" presId="urn:microsoft.com/office/officeart/2005/8/layout/vProcess5"/>
    <dgm:cxn modelId="{99681C7C-D4E7-4DF2-9144-8B238C04B7B5}" srcId="{6378A670-52A7-45B2-8E56-E8B6A76B04A7}" destId="{3AB2109A-B017-42A6-9F0B-2BD2AA40AA20}" srcOrd="0" destOrd="0" parTransId="{C04FA5DA-06F0-4A2B-A6E2-2278C2146A6D}" sibTransId="{0EE4819D-1839-486C-ADF2-10008494CA6D}"/>
    <dgm:cxn modelId="{124014DE-D44C-4812-89D3-43B82CFE6B98}" type="presOf" srcId="{0EE4819D-1839-486C-ADF2-10008494CA6D}" destId="{089CD6A3-56F0-4731-8DA5-BC830B200CC3}" srcOrd="0" destOrd="0" presId="urn:microsoft.com/office/officeart/2005/8/layout/vProcess5"/>
    <dgm:cxn modelId="{FAF2E0ED-C4B3-4011-A9DB-8A0814DEB5A8}" srcId="{6378A670-52A7-45B2-8E56-E8B6A76B04A7}" destId="{BC19E063-8263-440B-9ADB-8BF9EF734BF2}" srcOrd="1" destOrd="0" parTransId="{65D0736D-AFB2-4D28-823E-4B15AD72E003}" sibTransId="{9E8B3208-3CB1-45B3-841D-1A23192C624F}"/>
    <dgm:cxn modelId="{88A91EBD-40CB-4E12-8B99-31CDFA84357C}" type="presParOf" srcId="{FB5ACF7C-E9FD-4ACB-876B-1E39548C1A2A}" destId="{026EB27C-296F-4218-83E3-B7F72A5C39C2}" srcOrd="0" destOrd="0" presId="urn:microsoft.com/office/officeart/2005/8/layout/vProcess5"/>
    <dgm:cxn modelId="{05247682-9264-43F4-AED5-3C81F04CE673}" type="presParOf" srcId="{FB5ACF7C-E9FD-4ACB-876B-1E39548C1A2A}" destId="{483E0EC9-72BC-4847-A10B-DDE455F8E685}" srcOrd="1" destOrd="0" presId="urn:microsoft.com/office/officeart/2005/8/layout/vProcess5"/>
    <dgm:cxn modelId="{AA1D48DA-7568-4086-870D-C0329BB8599F}" type="presParOf" srcId="{FB5ACF7C-E9FD-4ACB-876B-1E39548C1A2A}" destId="{6FACFF93-25F4-4227-96C8-6B257DF22F7B}" srcOrd="2" destOrd="0" presId="urn:microsoft.com/office/officeart/2005/8/layout/vProcess5"/>
    <dgm:cxn modelId="{96E6B9DF-06D0-437D-B350-4C98ACAF1C21}" type="presParOf" srcId="{FB5ACF7C-E9FD-4ACB-876B-1E39548C1A2A}" destId="{089CD6A3-56F0-4731-8DA5-BC830B200CC3}" srcOrd="3" destOrd="0" presId="urn:microsoft.com/office/officeart/2005/8/layout/vProcess5"/>
    <dgm:cxn modelId="{E01646CE-DDC0-49C4-A520-CE1C0B8A0E1F}" type="presParOf" srcId="{FB5ACF7C-E9FD-4ACB-876B-1E39548C1A2A}" destId="{13D6D9D6-C14E-46F4-9445-6E7627AFFEA6}" srcOrd="4" destOrd="0" presId="urn:microsoft.com/office/officeart/2005/8/layout/vProcess5"/>
    <dgm:cxn modelId="{D88C916B-EBB6-4DA0-8F64-5E00090B406A}" type="presParOf" srcId="{FB5ACF7C-E9FD-4ACB-876B-1E39548C1A2A}" destId="{22B58609-56E0-425B-9BBB-FAFBF99C5350}"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06B58B6-B284-4C9E-AF11-1E83F850A111}" type="doc">
      <dgm:prSet loTypeId="urn:microsoft.com/office/officeart/2005/8/layout/vProcess5" loCatId="process" qsTypeId="urn:microsoft.com/office/officeart/2005/8/quickstyle/simple4" qsCatId="simple" csTypeId="urn:microsoft.com/office/officeart/2005/8/colors/colorful1" csCatId="colorful"/>
      <dgm:spPr/>
      <dgm:t>
        <a:bodyPr/>
        <a:lstStyle/>
        <a:p>
          <a:endParaRPr lang="en-US"/>
        </a:p>
      </dgm:t>
    </dgm:pt>
    <dgm:pt modelId="{DB35BA87-8BC5-4C64-84DF-7F52E5C41A62}">
      <dgm:prSet/>
      <dgm:spPr/>
      <dgm:t>
        <a:bodyPr/>
        <a:lstStyle/>
        <a:p>
          <a:r>
            <a:rPr lang="en-GB"/>
            <a:t>Efficiency</a:t>
          </a:r>
          <a:endParaRPr lang="en-US"/>
        </a:p>
      </dgm:t>
    </dgm:pt>
    <dgm:pt modelId="{3029A0CC-5BCD-4138-90A0-BDEB158C78B2}" type="parTrans" cxnId="{B205EABF-8209-45CC-8FE0-C9E1E02BC885}">
      <dgm:prSet/>
      <dgm:spPr/>
      <dgm:t>
        <a:bodyPr/>
        <a:lstStyle/>
        <a:p>
          <a:endParaRPr lang="en-US"/>
        </a:p>
      </dgm:t>
    </dgm:pt>
    <dgm:pt modelId="{F6EC3143-54EA-464D-8AB1-200155FE69DA}" type="sibTrans" cxnId="{B205EABF-8209-45CC-8FE0-C9E1E02BC885}">
      <dgm:prSet/>
      <dgm:spPr/>
      <dgm:t>
        <a:bodyPr/>
        <a:lstStyle/>
        <a:p>
          <a:endParaRPr lang="en-US"/>
        </a:p>
      </dgm:t>
    </dgm:pt>
    <dgm:pt modelId="{4248B721-DEA0-4B70-9609-D925B7532337}">
      <dgm:prSet/>
      <dgm:spPr/>
      <dgm:t>
        <a:bodyPr/>
        <a:lstStyle/>
        <a:p>
          <a:r>
            <a:rPr lang="en-GB"/>
            <a:t>Accessibility of Time and Place</a:t>
          </a:r>
          <a:endParaRPr lang="en-US"/>
        </a:p>
      </dgm:t>
    </dgm:pt>
    <dgm:pt modelId="{EEB28261-726C-4626-BE15-AA746AF60D78}" type="parTrans" cxnId="{61D2BEF2-80BE-4C7A-9C8F-C71188BC808B}">
      <dgm:prSet/>
      <dgm:spPr/>
      <dgm:t>
        <a:bodyPr/>
        <a:lstStyle/>
        <a:p>
          <a:endParaRPr lang="en-US"/>
        </a:p>
      </dgm:t>
    </dgm:pt>
    <dgm:pt modelId="{74C1B816-064A-457D-88E1-2798D9D33B7A}" type="sibTrans" cxnId="{61D2BEF2-80BE-4C7A-9C8F-C71188BC808B}">
      <dgm:prSet/>
      <dgm:spPr/>
      <dgm:t>
        <a:bodyPr/>
        <a:lstStyle/>
        <a:p>
          <a:endParaRPr lang="en-US"/>
        </a:p>
      </dgm:t>
    </dgm:pt>
    <dgm:pt modelId="{09EF694F-5AC9-4F16-BD06-D28320FDAB4D}">
      <dgm:prSet/>
      <dgm:spPr/>
      <dgm:t>
        <a:bodyPr/>
        <a:lstStyle/>
        <a:p>
          <a:r>
            <a:rPr lang="en-GB"/>
            <a:t>Affordability</a:t>
          </a:r>
          <a:endParaRPr lang="en-US"/>
        </a:p>
      </dgm:t>
    </dgm:pt>
    <dgm:pt modelId="{09530C7B-520A-44BC-88D3-4C4819C4C79B}" type="parTrans" cxnId="{5F45B5DC-6DA7-4AF8-9F19-676B4AF7E495}">
      <dgm:prSet/>
      <dgm:spPr/>
      <dgm:t>
        <a:bodyPr/>
        <a:lstStyle/>
        <a:p>
          <a:endParaRPr lang="en-US"/>
        </a:p>
      </dgm:t>
    </dgm:pt>
    <dgm:pt modelId="{19C1A418-F18B-4EF8-AE2A-860E03621273}" type="sibTrans" cxnId="{5F45B5DC-6DA7-4AF8-9F19-676B4AF7E495}">
      <dgm:prSet/>
      <dgm:spPr/>
      <dgm:t>
        <a:bodyPr/>
        <a:lstStyle/>
        <a:p>
          <a:endParaRPr lang="en-US"/>
        </a:p>
      </dgm:t>
    </dgm:pt>
    <dgm:pt modelId="{4364B617-6374-4AD0-9B50-A3525956B6A2}">
      <dgm:prSet/>
      <dgm:spPr/>
      <dgm:t>
        <a:bodyPr/>
        <a:lstStyle/>
        <a:p>
          <a:r>
            <a:rPr lang="en-GB"/>
            <a:t>Suits a variety of learning styles</a:t>
          </a:r>
          <a:endParaRPr lang="en-US"/>
        </a:p>
      </dgm:t>
    </dgm:pt>
    <dgm:pt modelId="{1EEA3747-DC51-46CB-A19F-9DE6FFF3AD2E}" type="parTrans" cxnId="{D194FB0C-46C2-4F70-B106-C4A5DA39AC39}">
      <dgm:prSet/>
      <dgm:spPr/>
      <dgm:t>
        <a:bodyPr/>
        <a:lstStyle/>
        <a:p>
          <a:endParaRPr lang="en-US"/>
        </a:p>
      </dgm:t>
    </dgm:pt>
    <dgm:pt modelId="{F6C17955-67DE-49E5-A9C9-792B95ECD270}" type="sibTrans" cxnId="{D194FB0C-46C2-4F70-B106-C4A5DA39AC39}">
      <dgm:prSet/>
      <dgm:spPr/>
      <dgm:t>
        <a:bodyPr/>
        <a:lstStyle/>
        <a:p>
          <a:endParaRPr lang="en-US"/>
        </a:p>
      </dgm:t>
    </dgm:pt>
    <dgm:pt modelId="{5349E0B4-C01C-4977-A086-2B57886D301B}" type="pres">
      <dgm:prSet presAssocID="{406B58B6-B284-4C9E-AF11-1E83F850A111}" presName="outerComposite" presStyleCnt="0">
        <dgm:presLayoutVars>
          <dgm:chMax val="5"/>
          <dgm:dir/>
          <dgm:resizeHandles val="exact"/>
        </dgm:presLayoutVars>
      </dgm:prSet>
      <dgm:spPr/>
    </dgm:pt>
    <dgm:pt modelId="{7B8C219C-C57D-414A-9B9F-3EF57E4C202B}" type="pres">
      <dgm:prSet presAssocID="{406B58B6-B284-4C9E-AF11-1E83F850A111}" presName="dummyMaxCanvas" presStyleCnt="0">
        <dgm:presLayoutVars/>
      </dgm:prSet>
      <dgm:spPr/>
    </dgm:pt>
    <dgm:pt modelId="{BE5AA37B-CA33-4B20-870A-72E895A971FC}" type="pres">
      <dgm:prSet presAssocID="{406B58B6-B284-4C9E-AF11-1E83F850A111}" presName="FourNodes_1" presStyleLbl="node1" presStyleIdx="0" presStyleCnt="4">
        <dgm:presLayoutVars>
          <dgm:bulletEnabled val="1"/>
        </dgm:presLayoutVars>
      </dgm:prSet>
      <dgm:spPr/>
    </dgm:pt>
    <dgm:pt modelId="{4B01FEAC-FC6B-4047-BA1B-4F19B554B6FA}" type="pres">
      <dgm:prSet presAssocID="{406B58B6-B284-4C9E-AF11-1E83F850A111}" presName="FourNodes_2" presStyleLbl="node1" presStyleIdx="1" presStyleCnt="4">
        <dgm:presLayoutVars>
          <dgm:bulletEnabled val="1"/>
        </dgm:presLayoutVars>
      </dgm:prSet>
      <dgm:spPr/>
    </dgm:pt>
    <dgm:pt modelId="{0FC6F3F7-4292-4E63-ABE6-F44127A2C970}" type="pres">
      <dgm:prSet presAssocID="{406B58B6-B284-4C9E-AF11-1E83F850A111}" presName="FourNodes_3" presStyleLbl="node1" presStyleIdx="2" presStyleCnt="4">
        <dgm:presLayoutVars>
          <dgm:bulletEnabled val="1"/>
        </dgm:presLayoutVars>
      </dgm:prSet>
      <dgm:spPr/>
    </dgm:pt>
    <dgm:pt modelId="{6DEC4DAD-6993-4844-9F56-46A3EDFD44DD}" type="pres">
      <dgm:prSet presAssocID="{406B58B6-B284-4C9E-AF11-1E83F850A111}" presName="FourNodes_4" presStyleLbl="node1" presStyleIdx="3" presStyleCnt="4">
        <dgm:presLayoutVars>
          <dgm:bulletEnabled val="1"/>
        </dgm:presLayoutVars>
      </dgm:prSet>
      <dgm:spPr/>
    </dgm:pt>
    <dgm:pt modelId="{DE76FF2D-F1F4-4E58-881A-FD6C7B88E3E1}" type="pres">
      <dgm:prSet presAssocID="{406B58B6-B284-4C9E-AF11-1E83F850A111}" presName="FourConn_1-2" presStyleLbl="fgAccFollowNode1" presStyleIdx="0" presStyleCnt="3">
        <dgm:presLayoutVars>
          <dgm:bulletEnabled val="1"/>
        </dgm:presLayoutVars>
      </dgm:prSet>
      <dgm:spPr/>
    </dgm:pt>
    <dgm:pt modelId="{86A51BCF-0BB5-4EFB-A676-F36E3DF85789}" type="pres">
      <dgm:prSet presAssocID="{406B58B6-B284-4C9E-AF11-1E83F850A111}" presName="FourConn_2-3" presStyleLbl="fgAccFollowNode1" presStyleIdx="1" presStyleCnt="3">
        <dgm:presLayoutVars>
          <dgm:bulletEnabled val="1"/>
        </dgm:presLayoutVars>
      </dgm:prSet>
      <dgm:spPr/>
    </dgm:pt>
    <dgm:pt modelId="{ED1C58B6-7BC4-4CEC-B652-A1C4DBB7D477}" type="pres">
      <dgm:prSet presAssocID="{406B58B6-B284-4C9E-AF11-1E83F850A111}" presName="FourConn_3-4" presStyleLbl="fgAccFollowNode1" presStyleIdx="2" presStyleCnt="3">
        <dgm:presLayoutVars>
          <dgm:bulletEnabled val="1"/>
        </dgm:presLayoutVars>
      </dgm:prSet>
      <dgm:spPr/>
    </dgm:pt>
    <dgm:pt modelId="{33DC90CB-9437-4773-A1B5-AE282AB66E68}" type="pres">
      <dgm:prSet presAssocID="{406B58B6-B284-4C9E-AF11-1E83F850A111}" presName="FourNodes_1_text" presStyleLbl="node1" presStyleIdx="3" presStyleCnt="4">
        <dgm:presLayoutVars>
          <dgm:bulletEnabled val="1"/>
        </dgm:presLayoutVars>
      </dgm:prSet>
      <dgm:spPr/>
    </dgm:pt>
    <dgm:pt modelId="{ABF47560-D6CD-4638-9A9F-5811FFA7C201}" type="pres">
      <dgm:prSet presAssocID="{406B58B6-B284-4C9E-AF11-1E83F850A111}" presName="FourNodes_2_text" presStyleLbl="node1" presStyleIdx="3" presStyleCnt="4">
        <dgm:presLayoutVars>
          <dgm:bulletEnabled val="1"/>
        </dgm:presLayoutVars>
      </dgm:prSet>
      <dgm:spPr/>
    </dgm:pt>
    <dgm:pt modelId="{28DB72D5-B8C9-406B-B2E0-1BB1B786A9B9}" type="pres">
      <dgm:prSet presAssocID="{406B58B6-B284-4C9E-AF11-1E83F850A111}" presName="FourNodes_3_text" presStyleLbl="node1" presStyleIdx="3" presStyleCnt="4">
        <dgm:presLayoutVars>
          <dgm:bulletEnabled val="1"/>
        </dgm:presLayoutVars>
      </dgm:prSet>
      <dgm:spPr/>
    </dgm:pt>
    <dgm:pt modelId="{561F178C-3822-42C4-B04C-1B2FC0049B46}" type="pres">
      <dgm:prSet presAssocID="{406B58B6-B284-4C9E-AF11-1E83F850A111}" presName="FourNodes_4_text" presStyleLbl="node1" presStyleIdx="3" presStyleCnt="4">
        <dgm:presLayoutVars>
          <dgm:bulletEnabled val="1"/>
        </dgm:presLayoutVars>
      </dgm:prSet>
      <dgm:spPr/>
    </dgm:pt>
  </dgm:ptLst>
  <dgm:cxnLst>
    <dgm:cxn modelId="{2331A10A-E982-4EF1-8AB7-F4AA5785DC8E}" type="presOf" srcId="{74C1B816-064A-457D-88E1-2798D9D33B7A}" destId="{86A51BCF-0BB5-4EFB-A676-F36E3DF85789}" srcOrd="0" destOrd="0" presId="urn:microsoft.com/office/officeart/2005/8/layout/vProcess5"/>
    <dgm:cxn modelId="{D194FB0C-46C2-4F70-B106-C4A5DA39AC39}" srcId="{406B58B6-B284-4C9E-AF11-1E83F850A111}" destId="{4364B617-6374-4AD0-9B50-A3525956B6A2}" srcOrd="3" destOrd="0" parTransId="{1EEA3747-DC51-46CB-A19F-9DE6FFF3AD2E}" sibTransId="{F6C17955-67DE-49E5-A9C9-792B95ECD270}"/>
    <dgm:cxn modelId="{3FD8B120-6E53-4320-804A-92AC13FEF535}" type="presOf" srcId="{4248B721-DEA0-4B70-9609-D925B7532337}" destId="{ABF47560-D6CD-4638-9A9F-5811FFA7C201}" srcOrd="1" destOrd="0" presId="urn:microsoft.com/office/officeart/2005/8/layout/vProcess5"/>
    <dgm:cxn modelId="{29368531-A717-478E-B6CB-EF5980A910BE}" type="presOf" srcId="{09EF694F-5AC9-4F16-BD06-D28320FDAB4D}" destId="{0FC6F3F7-4292-4E63-ABE6-F44127A2C970}" srcOrd="0" destOrd="0" presId="urn:microsoft.com/office/officeart/2005/8/layout/vProcess5"/>
    <dgm:cxn modelId="{7C15D135-3DAD-4B99-8C30-4362C0BBB309}" type="presOf" srcId="{DB35BA87-8BC5-4C64-84DF-7F52E5C41A62}" destId="{BE5AA37B-CA33-4B20-870A-72E895A971FC}" srcOrd="0" destOrd="0" presId="urn:microsoft.com/office/officeart/2005/8/layout/vProcess5"/>
    <dgm:cxn modelId="{88241F63-13CD-49D7-9838-8899A2AB44F2}" type="presOf" srcId="{F6EC3143-54EA-464D-8AB1-200155FE69DA}" destId="{DE76FF2D-F1F4-4E58-881A-FD6C7B88E3E1}" srcOrd="0" destOrd="0" presId="urn:microsoft.com/office/officeart/2005/8/layout/vProcess5"/>
    <dgm:cxn modelId="{6F4A9363-F084-4224-8E08-E4B0CEE87244}" type="presOf" srcId="{406B58B6-B284-4C9E-AF11-1E83F850A111}" destId="{5349E0B4-C01C-4977-A086-2B57886D301B}" srcOrd="0" destOrd="0" presId="urn:microsoft.com/office/officeart/2005/8/layout/vProcess5"/>
    <dgm:cxn modelId="{E266EA63-B1A2-442A-B00F-9F650266523F}" type="presOf" srcId="{4248B721-DEA0-4B70-9609-D925B7532337}" destId="{4B01FEAC-FC6B-4047-BA1B-4F19B554B6FA}" srcOrd="0" destOrd="0" presId="urn:microsoft.com/office/officeart/2005/8/layout/vProcess5"/>
    <dgm:cxn modelId="{2B82D256-53C3-4FF6-916C-3BCC366D81B1}" type="presOf" srcId="{4364B617-6374-4AD0-9B50-A3525956B6A2}" destId="{561F178C-3822-42C4-B04C-1B2FC0049B46}" srcOrd="1" destOrd="0" presId="urn:microsoft.com/office/officeart/2005/8/layout/vProcess5"/>
    <dgm:cxn modelId="{B205EABF-8209-45CC-8FE0-C9E1E02BC885}" srcId="{406B58B6-B284-4C9E-AF11-1E83F850A111}" destId="{DB35BA87-8BC5-4C64-84DF-7F52E5C41A62}" srcOrd="0" destOrd="0" parTransId="{3029A0CC-5BCD-4138-90A0-BDEB158C78B2}" sibTransId="{F6EC3143-54EA-464D-8AB1-200155FE69DA}"/>
    <dgm:cxn modelId="{2FEA56C5-4B5B-462F-B091-6F11977F9A18}" type="presOf" srcId="{09EF694F-5AC9-4F16-BD06-D28320FDAB4D}" destId="{28DB72D5-B8C9-406B-B2E0-1BB1B786A9B9}" srcOrd="1" destOrd="0" presId="urn:microsoft.com/office/officeart/2005/8/layout/vProcess5"/>
    <dgm:cxn modelId="{D9325CC8-9865-4DFD-9C6B-8003A2F4B863}" type="presOf" srcId="{19C1A418-F18B-4EF8-AE2A-860E03621273}" destId="{ED1C58B6-7BC4-4CEC-B652-A1C4DBB7D477}" srcOrd="0" destOrd="0" presId="urn:microsoft.com/office/officeart/2005/8/layout/vProcess5"/>
    <dgm:cxn modelId="{5F45B5DC-6DA7-4AF8-9F19-676B4AF7E495}" srcId="{406B58B6-B284-4C9E-AF11-1E83F850A111}" destId="{09EF694F-5AC9-4F16-BD06-D28320FDAB4D}" srcOrd="2" destOrd="0" parTransId="{09530C7B-520A-44BC-88D3-4C4819C4C79B}" sibTransId="{19C1A418-F18B-4EF8-AE2A-860E03621273}"/>
    <dgm:cxn modelId="{EBC5B1E5-4BD2-4D6D-A8CD-9DCA7B924210}" type="presOf" srcId="{4364B617-6374-4AD0-9B50-A3525956B6A2}" destId="{6DEC4DAD-6993-4844-9F56-46A3EDFD44DD}" srcOrd="0" destOrd="0" presId="urn:microsoft.com/office/officeart/2005/8/layout/vProcess5"/>
    <dgm:cxn modelId="{2220ACEF-EAB9-4977-BD37-EF5D5D860013}" type="presOf" srcId="{DB35BA87-8BC5-4C64-84DF-7F52E5C41A62}" destId="{33DC90CB-9437-4773-A1B5-AE282AB66E68}" srcOrd="1" destOrd="0" presId="urn:microsoft.com/office/officeart/2005/8/layout/vProcess5"/>
    <dgm:cxn modelId="{61D2BEF2-80BE-4C7A-9C8F-C71188BC808B}" srcId="{406B58B6-B284-4C9E-AF11-1E83F850A111}" destId="{4248B721-DEA0-4B70-9609-D925B7532337}" srcOrd="1" destOrd="0" parTransId="{EEB28261-726C-4626-BE15-AA746AF60D78}" sibTransId="{74C1B816-064A-457D-88E1-2798D9D33B7A}"/>
    <dgm:cxn modelId="{95FAA3D9-7AAF-4FE6-8FE9-E093D44D29B7}" type="presParOf" srcId="{5349E0B4-C01C-4977-A086-2B57886D301B}" destId="{7B8C219C-C57D-414A-9B9F-3EF57E4C202B}" srcOrd="0" destOrd="0" presId="urn:microsoft.com/office/officeart/2005/8/layout/vProcess5"/>
    <dgm:cxn modelId="{91992778-FCC7-447C-A39E-B33CEE511917}" type="presParOf" srcId="{5349E0B4-C01C-4977-A086-2B57886D301B}" destId="{BE5AA37B-CA33-4B20-870A-72E895A971FC}" srcOrd="1" destOrd="0" presId="urn:microsoft.com/office/officeart/2005/8/layout/vProcess5"/>
    <dgm:cxn modelId="{E978EE0A-BD42-4B24-91DE-EFE563B0DD0C}" type="presParOf" srcId="{5349E0B4-C01C-4977-A086-2B57886D301B}" destId="{4B01FEAC-FC6B-4047-BA1B-4F19B554B6FA}" srcOrd="2" destOrd="0" presId="urn:microsoft.com/office/officeart/2005/8/layout/vProcess5"/>
    <dgm:cxn modelId="{FE31F1A6-6CE9-4B49-AE1A-AC6C48AFCC24}" type="presParOf" srcId="{5349E0B4-C01C-4977-A086-2B57886D301B}" destId="{0FC6F3F7-4292-4E63-ABE6-F44127A2C970}" srcOrd="3" destOrd="0" presId="urn:microsoft.com/office/officeart/2005/8/layout/vProcess5"/>
    <dgm:cxn modelId="{5738626D-E67C-4191-9662-15A9B79E6F89}" type="presParOf" srcId="{5349E0B4-C01C-4977-A086-2B57886D301B}" destId="{6DEC4DAD-6993-4844-9F56-46A3EDFD44DD}" srcOrd="4" destOrd="0" presId="urn:microsoft.com/office/officeart/2005/8/layout/vProcess5"/>
    <dgm:cxn modelId="{D5ECDF39-5BEF-4DFC-BF50-724E48366905}" type="presParOf" srcId="{5349E0B4-C01C-4977-A086-2B57886D301B}" destId="{DE76FF2D-F1F4-4E58-881A-FD6C7B88E3E1}" srcOrd="5" destOrd="0" presId="urn:microsoft.com/office/officeart/2005/8/layout/vProcess5"/>
    <dgm:cxn modelId="{C805FD53-C178-410A-9276-F76EE8AAF24E}" type="presParOf" srcId="{5349E0B4-C01C-4977-A086-2B57886D301B}" destId="{86A51BCF-0BB5-4EFB-A676-F36E3DF85789}" srcOrd="6" destOrd="0" presId="urn:microsoft.com/office/officeart/2005/8/layout/vProcess5"/>
    <dgm:cxn modelId="{23C600C1-9497-4B81-AE8F-CDB74236FDD3}" type="presParOf" srcId="{5349E0B4-C01C-4977-A086-2B57886D301B}" destId="{ED1C58B6-7BC4-4CEC-B652-A1C4DBB7D477}" srcOrd="7" destOrd="0" presId="urn:microsoft.com/office/officeart/2005/8/layout/vProcess5"/>
    <dgm:cxn modelId="{05EC0174-1E65-4ADC-9184-52EE8B682752}" type="presParOf" srcId="{5349E0B4-C01C-4977-A086-2B57886D301B}" destId="{33DC90CB-9437-4773-A1B5-AE282AB66E68}" srcOrd="8" destOrd="0" presId="urn:microsoft.com/office/officeart/2005/8/layout/vProcess5"/>
    <dgm:cxn modelId="{DFE1D0BE-4BB4-4B87-9A4C-4DCC48AFE0B9}" type="presParOf" srcId="{5349E0B4-C01C-4977-A086-2B57886D301B}" destId="{ABF47560-D6CD-4638-9A9F-5811FFA7C201}" srcOrd="9" destOrd="0" presId="urn:microsoft.com/office/officeart/2005/8/layout/vProcess5"/>
    <dgm:cxn modelId="{92E881DB-B34C-46C5-A1BD-C7A457C8EA42}" type="presParOf" srcId="{5349E0B4-C01C-4977-A086-2B57886D301B}" destId="{28DB72D5-B8C9-406B-B2E0-1BB1B786A9B9}" srcOrd="10" destOrd="0" presId="urn:microsoft.com/office/officeart/2005/8/layout/vProcess5"/>
    <dgm:cxn modelId="{088D1B61-BA0D-49AD-90A0-5F9A0E535C90}" type="presParOf" srcId="{5349E0B4-C01C-4977-A086-2B57886D301B}" destId="{561F178C-3822-42C4-B04C-1B2FC0049B46}"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73AA15E-CF68-48EC-9E7E-42EB830974B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6C76B26-87F8-4257-A916-375D95F05D89}">
      <dgm:prSet/>
      <dgm:spPr/>
      <dgm:t>
        <a:bodyPr/>
        <a:lstStyle/>
        <a:p>
          <a:r>
            <a:rPr lang="en-GB"/>
            <a:t>The inability to focus on screens</a:t>
          </a:r>
          <a:endParaRPr lang="en-US"/>
        </a:p>
      </dgm:t>
    </dgm:pt>
    <dgm:pt modelId="{B17202D4-CC66-453E-9516-1EE8EB85E5CA}" type="parTrans" cxnId="{DEDF6A6D-68FB-4FA6-BA57-EF1ABB8BA036}">
      <dgm:prSet/>
      <dgm:spPr/>
      <dgm:t>
        <a:bodyPr/>
        <a:lstStyle/>
        <a:p>
          <a:endParaRPr lang="en-US"/>
        </a:p>
      </dgm:t>
    </dgm:pt>
    <dgm:pt modelId="{BC587154-5B16-45F7-8F94-6B65683DAB92}" type="sibTrans" cxnId="{DEDF6A6D-68FB-4FA6-BA57-EF1ABB8BA036}">
      <dgm:prSet/>
      <dgm:spPr/>
      <dgm:t>
        <a:bodyPr/>
        <a:lstStyle/>
        <a:p>
          <a:endParaRPr lang="en-US"/>
        </a:p>
      </dgm:t>
    </dgm:pt>
    <dgm:pt modelId="{3833D62F-2E07-49E5-B0E7-FE496258A34A}">
      <dgm:prSet/>
      <dgm:spPr/>
      <dgm:t>
        <a:bodyPr/>
        <a:lstStyle/>
        <a:p>
          <a:r>
            <a:rPr lang="en-GB"/>
            <a:t>Technology Issues</a:t>
          </a:r>
          <a:endParaRPr lang="en-US"/>
        </a:p>
      </dgm:t>
    </dgm:pt>
    <dgm:pt modelId="{70EB63E7-9D1B-40F4-9A57-DE4C4B74A70F}" type="parTrans" cxnId="{83426B7E-4946-4B3F-B9DC-8DCBABFBA7AD}">
      <dgm:prSet/>
      <dgm:spPr/>
      <dgm:t>
        <a:bodyPr/>
        <a:lstStyle/>
        <a:p>
          <a:endParaRPr lang="en-US"/>
        </a:p>
      </dgm:t>
    </dgm:pt>
    <dgm:pt modelId="{D2A03F1F-D023-469E-961E-2FFC89BC240C}" type="sibTrans" cxnId="{83426B7E-4946-4B3F-B9DC-8DCBABFBA7AD}">
      <dgm:prSet/>
      <dgm:spPr/>
      <dgm:t>
        <a:bodyPr/>
        <a:lstStyle/>
        <a:p>
          <a:endParaRPr lang="en-US"/>
        </a:p>
      </dgm:t>
    </dgm:pt>
    <dgm:pt modelId="{F5F045F9-C31B-495D-89B1-A08FE51FA6EA}">
      <dgm:prSet/>
      <dgm:spPr/>
      <dgm:t>
        <a:bodyPr/>
        <a:lstStyle/>
        <a:p>
          <a:r>
            <a:rPr lang="en-GB"/>
            <a:t>Teacher training and resources</a:t>
          </a:r>
          <a:endParaRPr lang="en-US"/>
        </a:p>
      </dgm:t>
    </dgm:pt>
    <dgm:pt modelId="{BA351DEC-1496-4BF0-BC95-4F074CEE2659}" type="parTrans" cxnId="{5AF03301-91CC-42F0-91CE-2399CED723DD}">
      <dgm:prSet/>
      <dgm:spPr/>
      <dgm:t>
        <a:bodyPr/>
        <a:lstStyle/>
        <a:p>
          <a:endParaRPr lang="en-US"/>
        </a:p>
      </dgm:t>
    </dgm:pt>
    <dgm:pt modelId="{3325D07E-5241-497A-8C53-AC70B9EF6B05}" type="sibTrans" cxnId="{5AF03301-91CC-42F0-91CE-2399CED723DD}">
      <dgm:prSet/>
      <dgm:spPr/>
      <dgm:t>
        <a:bodyPr/>
        <a:lstStyle/>
        <a:p>
          <a:endParaRPr lang="en-US"/>
        </a:p>
      </dgm:t>
    </dgm:pt>
    <dgm:pt modelId="{047455CB-79F6-4CF2-8765-4EDAD11650AC}">
      <dgm:prSet/>
      <dgm:spPr/>
      <dgm:t>
        <a:bodyPr/>
        <a:lstStyle/>
        <a:p>
          <a:r>
            <a:rPr lang="en-GB"/>
            <a:t>Sense of isolation</a:t>
          </a:r>
          <a:endParaRPr lang="en-US"/>
        </a:p>
      </dgm:t>
    </dgm:pt>
    <dgm:pt modelId="{BFA3E4F0-E95C-41FB-B4D5-CAA00E36559B}" type="parTrans" cxnId="{B6DD526C-E334-45F1-A2FD-80A47303F85C}">
      <dgm:prSet/>
      <dgm:spPr/>
      <dgm:t>
        <a:bodyPr/>
        <a:lstStyle/>
        <a:p>
          <a:endParaRPr lang="en-US"/>
        </a:p>
      </dgm:t>
    </dgm:pt>
    <dgm:pt modelId="{615BB45C-8383-4944-BFC4-308F92507DA9}" type="sibTrans" cxnId="{B6DD526C-E334-45F1-A2FD-80A47303F85C}">
      <dgm:prSet/>
      <dgm:spPr/>
      <dgm:t>
        <a:bodyPr/>
        <a:lstStyle/>
        <a:p>
          <a:endParaRPr lang="en-US"/>
        </a:p>
      </dgm:t>
    </dgm:pt>
    <dgm:pt modelId="{5AC92F8B-5F89-4DF2-860A-3076C6CA5414}" type="pres">
      <dgm:prSet presAssocID="{273AA15E-CF68-48EC-9E7E-42EB830974BF}" presName="root" presStyleCnt="0">
        <dgm:presLayoutVars>
          <dgm:dir/>
          <dgm:resizeHandles val="exact"/>
        </dgm:presLayoutVars>
      </dgm:prSet>
      <dgm:spPr/>
    </dgm:pt>
    <dgm:pt modelId="{A4F804F4-CC5C-47F8-8601-DF78DF679902}" type="pres">
      <dgm:prSet presAssocID="{F6C76B26-87F8-4257-A916-375D95F05D89}" presName="compNode" presStyleCnt="0"/>
      <dgm:spPr/>
    </dgm:pt>
    <dgm:pt modelId="{AE2E3E33-CA81-45AA-8DC5-829891BECED5}" type="pres">
      <dgm:prSet presAssocID="{F6C76B26-87F8-4257-A916-375D95F05D89}" presName="bgRect" presStyleLbl="bgShp" presStyleIdx="0" presStyleCnt="4"/>
      <dgm:spPr/>
    </dgm:pt>
    <dgm:pt modelId="{B909C44E-F5C0-4DD9-B2B9-42A6F92D2B79}" type="pres">
      <dgm:prSet presAssocID="{F6C76B26-87F8-4257-A916-375D95F05D8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aptop"/>
        </a:ext>
      </dgm:extLst>
    </dgm:pt>
    <dgm:pt modelId="{EF1470D6-1E34-4870-849A-0A9BB49994DE}" type="pres">
      <dgm:prSet presAssocID="{F6C76B26-87F8-4257-A916-375D95F05D89}" presName="spaceRect" presStyleCnt="0"/>
      <dgm:spPr/>
    </dgm:pt>
    <dgm:pt modelId="{9E9695CC-984B-4145-9485-712FE2600D80}" type="pres">
      <dgm:prSet presAssocID="{F6C76B26-87F8-4257-A916-375D95F05D89}" presName="parTx" presStyleLbl="revTx" presStyleIdx="0" presStyleCnt="4">
        <dgm:presLayoutVars>
          <dgm:chMax val="0"/>
          <dgm:chPref val="0"/>
        </dgm:presLayoutVars>
      </dgm:prSet>
      <dgm:spPr/>
    </dgm:pt>
    <dgm:pt modelId="{6BA9E27D-094E-44F1-B698-314F7C06F700}" type="pres">
      <dgm:prSet presAssocID="{BC587154-5B16-45F7-8F94-6B65683DAB92}" presName="sibTrans" presStyleCnt="0"/>
      <dgm:spPr/>
    </dgm:pt>
    <dgm:pt modelId="{B90F839F-32DB-4A94-A21D-27C19629C011}" type="pres">
      <dgm:prSet presAssocID="{3833D62F-2E07-49E5-B0E7-FE496258A34A}" presName="compNode" presStyleCnt="0"/>
      <dgm:spPr/>
    </dgm:pt>
    <dgm:pt modelId="{16AF1F63-7E2A-427A-AFFE-64BA81468A5D}" type="pres">
      <dgm:prSet presAssocID="{3833D62F-2E07-49E5-B0E7-FE496258A34A}" presName="bgRect" presStyleLbl="bgShp" presStyleIdx="1" presStyleCnt="4"/>
      <dgm:spPr/>
    </dgm:pt>
    <dgm:pt modelId="{17A7C5B5-5FD4-4A54-A813-A8EE1E9A4A2F}" type="pres">
      <dgm:prSet presAssocID="{3833D62F-2E07-49E5-B0E7-FE496258A34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mputer"/>
        </a:ext>
      </dgm:extLst>
    </dgm:pt>
    <dgm:pt modelId="{CFFA6336-98BB-434A-BF01-E629F843214D}" type="pres">
      <dgm:prSet presAssocID="{3833D62F-2E07-49E5-B0E7-FE496258A34A}" presName="spaceRect" presStyleCnt="0"/>
      <dgm:spPr/>
    </dgm:pt>
    <dgm:pt modelId="{3254CE0D-41DC-4EC9-84F1-BBA74B46999D}" type="pres">
      <dgm:prSet presAssocID="{3833D62F-2E07-49E5-B0E7-FE496258A34A}" presName="parTx" presStyleLbl="revTx" presStyleIdx="1" presStyleCnt="4">
        <dgm:presLayoutVars>
          <dgm:chMax val="0"/>
          <dgm:chPref val="0"/>
        </dgm:presLayoutVars>
      </dgm:prSet>
      <dgm:spPr/>
    </dgm:pt>
    <dgm:pt modelId="{10C88F72-B2CA-4D89-B163-6D28C1BBE758}" type="pres">
      <dgm:prSet presAssocID="{D2A03F1F-D023-469E-961E-2FFC89BC240C}" presName="sibTrans" presStyleCnt="0"/>
      <dgm:spPr/>
    </dgm:pt>
    <dgm:pt modelId="{56B78D85-7F16-4448-95F0-EA12FFDB6988}" type="pres">
      <dgm:prSet presAssocID="{F5F045F9-C31B-495D-89B1-A08FE51FA6EA}" presName="compNode" presStyleCnt="0"/>
      <dgm:spPr/>
    </dgm:pt>
    <dgm:pt modelId="{42C4A315-7C96-4006-92BD-A7CFC9668DA8}" type="pres">
      <dgm:prSet presAssocID="{F5F045F9-C31B-495D-89B1-A08FE51FA6EA}" presName="bgRect" presStyleLbl="bgShp" presStyleIdx="2" presStyleCnt="4"/>
      <dgm:spPr/>
    </dgm:pt>
    <dgm:pt modelId="{90646259-A528-4982-9712-638BDAFD675F}" type="pres">
      <dgm:prSet presAssocID="{F5F045F9-C31B-495D-89B1-A08FE51FA6E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acher"/>
        </a:ext>
      </dgm:extLst>
    </dgm:pt>
    <dgm:pt modelId="{59ED62F5-8DA6-4DE8-BA17-CCC76EC0F5C8}" type="pres">
      <dgm:prSet presAssocID="{F5F045F9-C31B-495D-89B1-A08FE51FA6EA}" presName="spaceRect" presStyleCnt="0"/>
      <dgm:spPr/>
    </dgm:pt>
    <dgm:pt modelId="{5424F9C2-CF95-4D45-80D9-59A7181CA5E2}" type="pres">
      <dgm:prSet presAssocID="{F5F045F9-C31B-495D-89B1-A08FE51FA6EA}" presName="parTx" presStyleLbl="revTx" presStyleIdx="2" presStyleCnt="4">
        <dgm:presLayoutVars>
          <dgm:chMax val="0"/>
          <dgm:chPref val="0"/>
        </dgm:presLayoutVars>
      </dgm:prSet>
      <dgm:spPr/>
    </dgm:pt>
    <dgm:pt modelId="{25FCFA76-A92F-4F65-B040-08FF92108673}" type="pres">
      <dgm:prSet presAssocID="{3325D07E-5241-497A-8C53-AC70B9EF6B05}" presName="sibTrans" presStyleCnt="0"/>
      <dgm:spPr/>
    </dgm:pt>
    <dgm:pt modelId="{3109C858-E84E-45C9-9D7D-990AC233DE70}" type="pres">
      <dgm:prSet presAssocID="{047455CB-79F6-4CF2-8765-4EDAD11650AC}" presName="compNode" presStyleCnt="0"/>
      <dgm:spPr/>
    </dgm:pt>
    <dgm:pt modelId="{89502E84-0D35-4FE1-833F-7D94C9CC3C94}" type="pres">
      <dgm:prSet presAssocID="{047455CB-79F6-4CF2-8765-4EDAD11650AC}" presName="bgRect" presStyleLbl="bgShp" presStyleIdx="3" presStyleCnt="4"/>
      <dgm:spPr/>
    </dgm:pt>
    <dgm:pt modelId="{AC57557E-9EF0-430B-9104-FA3884C91832}" type="pres">
      <dgm:prSet presAssocID="{047455CB-79F6-4CF2-8765-4EDAD11650A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in head"/>
        </a:ext>
      </dgm:extLst>
    </dgm:pt>
    <dgm:pt modelId="{A820A70E-98E7-4634-94AC-846AA01D45CF}" type="pres">
      <dgm:prSet presAssocID="{047455CB-79F6-4CF2-8765-4EDAD11650AC}" presName="spaceRect" presStyleCnt="0"/>
      <dgm:spPr/>
    </dgm:pt>
    <dgm:pt modelId="{6EA9746B-4BF3-4DB9-881B-71B22F66E47E}" type="pres">
      <dgm:prSet presAssocID="{047455CB-79F6-4CF2-8765-4EDAD11650AC}" presName="parTx" presStyleLbl="revTx" presStyleIdx="3" presStyleCnt="4">
        <dgm:presLayoutVars>
          <dgm:chMax val="0"/>
          <dgm:chPref val="0"/>
        </dgm:presLayoutVars>
      </dgm:prSet>
      <dgm:spPr/>
    </dgm:pt>
  </dgm:ptLst>
  <dgm:cxnLst>
    <dgm:cxn modelId="{5AF03301-91CC-42F0-91CE-2399CED723DD}" srcId="{273AA15E-CF68-48EC-9E7E-42EB830974BF}" destId="{F5F045F9-C31B-495D-89B1-A08FE51FA6EA}" srcOrd="2" destOrd="0" parTransId="{BA351DEC-1496-4BF0-BC95-4F074CEE2659}" sibTransId="{3325D07E-5241-497A-8C53-AC70B9EF6B05}"/>
    <dgm:cxn modelId="{30F1EB01-01ED-4D5A-9000-6131724D6562}" type="presOf" srcId="{047455CB-79F6-4CF2-8765-4EDAD11650AC}" destId="{6EA9746B-4BF3-4DB9-881B-71B22F66E47E}" srcOrd="0" destOrd="0" presId="urn:microsoft.com/office/officeart/2018/2/layout/IconVerticalSolidList"/>
    <dgm:cxn modelId="{BC93C840-AAA0-428B-ABC0-EF45D4853C86}" type="presOf" srcId="{273AA15E-CF68-48EC-9E7E-42EB830974BF}" destId="{5AC92F8B-5F89-4DF2-860A-3076C6CA5414}" srcOrd="0" destOrd="0" presId="urn:microsoft.com/office/officeart/2018/2/layout/IconVerticalSolidList"/>
    <dgm:cxn modelId="{B6DD526C-E334-45F1-A2FD-80A47303F85C}" srcId="{273AA15E-CF68-48EC-9E7E-42EB830974BF}" destId="{047455CB-79F6-4CF2-8765-4EDAD11650AC}" srcOrd="3" destOrd="0" parTransId="{BFA3E4F0-E95C-41FB-B4D5-CAA00E36559B}" sibTransId="{615BB45C-8383-4944-BFC4-308F92507DA9}"/>
    <dgm:cxn modelId="{DEDF6A6D-68FB-4FA6-BA57-EF1ABB8BA036}" srcId="{273AA15E-CF68-48EC-9E7E-42EB830974BF}" destId="{F6C76B26-87F8-4257-A916-375D95F05D89}" srcOrd="0" destOrd="0" parTransId="{B17202D4-CC66-453E-9516-1EE8EB85E5CA}" sibTransId="{BC587154-5B16-45F7-8F94-6B65683DAB92}"/>
    <dgm:cxn modelId="{4B10AD54-69FC-4C67-9737-D4A22A2E5F5F}" type="presOf" srcId="{3833D62F-2E07-49E5-B0E7-FE496258A34A}" destId="{3254CE0D-41DC-4EC9-84F1-BBA74B46999D}" srcOrd="0" destOrd="0" presId="urn:microsoft.com/office/officeart/2018/2/layout/IconVerticalSolidList"/>
    <dgm:cxn modelId="{284BB476-E5BF-4378-8CAD-6D8BF3425EAA}" type="presOf" srcId="{F6C76B26-87F8-4257-A916-375D95F05D89}" destId="{9E9695CC-984B-4145-9485-712FE2600D80}" srcOrd="0" destOrd="0" presId="urn:microsoft.com/office/officeart/2018/2/layout/IconVerticalSolidList"/>
    <dgm:cxn modelId="{83426B7E-4946-4B3F-B9DC-8DCBABFBA7AD}" srcId="{273AA15E-CF68-48EC-9E7E-42EB830974BF}" destId="{3833D62F-2E07-49E5-B0E7-FE496258A34A}" srcOrd="1" destOrd="0" parTransId="{70EB63E7-9D1B-40F4-9A57-DE4C4B74A70F}" sibTransId="{D2A03F1F-D023-469E-961E-2FFC89BC240C}"/>
    <dgm:cxn modelId="{28CC99A2-3E66-4BFC-ACAC-43A035B926EA}" type="presOf" srcId="{F5F045F9-C31B-495D-89B1-A08FE51FA6EA}" destId="{5424F9C2-CF95-4D45-80D9-59A7181CA5E2}" srcOrd="0" destOrd="0" presId="urn:microsoft.com/office/officeart/2018/2/layout/IconVerticalSolidList"/>
    <dgm:cxn modelId="{71C1C72F-4AAB-4763-AE10-368F08813C40}" type="presParOf" srcId="{5AC92F8B-5F89-4DF2-860A-3076C6CA5414}" destId="{A4F804F4-CC5C-47F8-8601-DF78DF679902}" srcOrd="0" destOrd="0" presId="urn:microsoft.com/office/officeart/2018/2/layout/IconVerticalSolidList"/>
    <dgm:cxn modelId="{B7A931F0-8637-4F65-9CBF-687E3A9DB416}" type="presParOf" srcId="{A4F804F4-CC5C-47F8-8601-DF78DF679902}" destId="{AE2E3E33-CA81-45AA-8DC5-829891BECED5}" srcOrd="0" destOrd="0" presId="urn:microsoft.com/office/officeart/2018/2/layout/IconVerticalSolidList"/>
    <dgm:cxn modelId="{CB798DDA-1177-4274-9258-D35121D70DDA}" type="presParOf" srcId="{A4F804F4-CC5C-47F8-8601-DF78DF679902}" destId="{B909C44E-F5C0-4DD9-B2B9-42A6F92D2B79}" srcOrd="1" destOrd="0" presId="urn:microsoft.com/office/officeart/2018/2/layout/IconVerticalSolidList"/>
    <dgm:cxn modelId="{4445BD59-76E8-4A78-A2DF-6E1EFDFB8DE5}" type="presParOf" srcId="{A4F804F4-CC5C-47F8-8601-DF78DF679902}" destId="{EF1470D6-1E34-4870-849A-0A9BB49994DE}" srcOrd="2" destOrd="0" presId="urn:microsoft.com/office/officeart/2018/2/layout/IconVerticalSolidList"/>
    <dgm:cxn modelId="{CBCE6675-2DAD-40E6-A884-5DE52B674A65}" type="presParOf" srcId="{A4F804F4-CC5C-47F8-8601-DF78DF679902}" destId="{9E9695CC-984B-4145-9485-712FE2600D80}" srcOrd="3" destOrd="0" presId="urn:microsoft.com/office/officeart/2018/2/layout/IconVerticalSolidList"/>
    <dgm:cxn modelId="{8413EA14-4E1C-442C-8E76-5ACF2DB010DE}" type="presParOf" srcId="{5AC92F8B-5F89-4DF2-860A-3076C6CA5414}" destId="{6BA9E27D-094E-44F1-B698-314F7C06F700}" srcOrd="1" destOrd="0" presId="urn:microsoft.com/office/officeart/2018/2/layout/IconVerticalSolidList"/>
    <dgm:cxn modelId="{30CFA2FD-4A68-4E97-975F-5BB9912F4C84}" type="presParOf" srcId="{5AC92F8B-5F89-4DF2-860A-3076C6CA5414}" destId="{B90F839F-32DB-4A94-A21D-27C19629C011}" srcOrd="2" destOrd="0" presId="urn:microsoft.com/office/officeart/2018/2/layout/IconVerticalSolidList"/>
    <dgm:cxn modelId="{AF9DBE9C-5E3D-4564-A529-AC35010CE06B}" type="presParOf" srcId="{B90F839F-32DB-4A94-A21D-27C19629C011}" destId="{16AF1F63-7E2A-427A-AFFE-64BA81468A5D}" srcOrd="0" destOrd="0" presId="urn:microsoft.com/office/officeart/2018/2/layout/IconVerticalSolidList"/>
    <dgm:cxn modelId="{09F1B9B1-32A5-42F3-819F-E1BD589027CB}" type="presParOf" srcId="{B90F839F-32DB-4A94-A21D-27C19629C011}" destId="{17A7C5B5-5FD4-4A54-A813-A8EE1E9A4A2F}" srcOrd="1" destOrd="0" presId="urn:microsoft.com/office/officeart/2018/2/layout/IconVerticalSolidList"/>
    <dgm:cxn modelId="{30067B43-F243-4F69-883B-208519640AD3}" type="presParOf" srcId="{B90F839F-32DB-4A94-A21D-27C19629C011}" destId="{CFFA6336-98BB-434A-BF01-E629F843214D}" srcOrd="2" destOrd="0" presId="urn:microsoft.com/office/officeart/2018/2/layout/IconVerticalSolidList"/>
    <dgm:cxn modelId="{F593A838-15C8-486D-97B7-1B6B518E5BDA}" type="presParOf" srcId="{B90F839F-32DB-4A94-A21D-27C19629C011}" destId="{3254CE0D-41DC-4EC9-84F1-BBA74B46999D}" srcOrd="3" destOrd="0" presId="urn:microsoft.com/office/officeart/2018/2/layout/IconVerticalSolidList"/>
    <dgm:cxn modelId="{1FA0BAD7-1AA3-4499-906D-FB96E8BDD80F}" type="presParOf" srcId="{5AC92F8B-5F89-4DF2-860A-3076C6CA5414}" destId="{10C88F72-B2CA-4D89-B163-6D28C1BBE758}" srcOrd="3" destOrd="0" presId="urn:microsoft.com/office/officeart/2018/2/layout/IconVerticalSolidList"/>
    <dgm:cxn modelId="{DA5A71FC-EA0C-417A-AA9D-B663AC40B383}" type="presParOf" srcId="{5AC92F8B-5F89-4DF2-860A-3076C6CA5414}" destId="{56B78D85-7F16-4448-95F0-EA12FFDB6988}" srcOrd="4" destOrd="0" presId="urn:microsoft.com/office/officeart/2018/2/layout/IconVerticalSolidList"/>
    <dgm:cxn modelId="{33588BC8-4AC3-4F0B-AE27-512593CC4A7C}" type="presParOf" srcId="{56B78D85-7F16-4448-95F0-EA12FFDB6988}" destId="{42C4A315-7C96-4006-92BD-A7CFC9668DA8}" srcOrd="0" destOrd="0" presId="urn:microsoft.com/office/officeart/2018/2/layout/IconVerticalSolidList"/>
    <dgm:cxn modelId="{A608F16F-E70B-4246-BCF2-336BFF18F1B0}" type="presParOf" srcId="{56B78D85-7F16-4448-95F0-EA12FFDB6988}" destId="{90646259-A528-4982-9712-638BDAFD675F}" srcOrd="1" destOrd="0" presId="urn:microsoft.com/office/officeart/2018/2/layout/IconVerticalSolidList"/>
    <dgm:cxn modelId="{3A3A7670-2874-4BCB-A63D-94742A45DE6C}" type="presParOf" srcId="{56B78D85-7F16-4448-95F0-EA12FFDB6988}" destId="{59ED62F5-8DA6-4DE8-BA17-CCC76EC0F5C8}" srcOrd="2" destOrd="0" presId="urn:microsoft.com/office/officeart/2018/2/layout/IconVerticalSolidList"/>
    <dgm:cxn modelId="{03F443C0-1F05-4A3F-91A2-66BEA2B3C214}" type="presParOf" srcId="{56B78D85-7F16-4448-95F0-EA12FFDB6988}" destId="{5424F9C2-CF95-4D45-80D9-59A7181CA5E2}" srcOrd="3" destOrd="0" presId="urn:microsoft.com/office/officeart/2018/2/layout/IconVerticalSolidList"/>
    <dgm:cxn modelId="{19B21400-857F-4F71-BC31-17396FED6A54}" type="presParOf" srcId="{5AC92F8B-5F89-4DF2-860A-3076C6CA5414}" destId="{25FCFA76-A92F-4F65-B040-08FF92108673}" srcOrd="5" destOrd="0" presId="urn:microsoft.com/office/officeart/2018/2/layout/IconVerticalSolidList"/>
    <dgm:cxn modelId="{70EB38B5-863F-49B1-8AE9-A0ED4099AE60}" type="presParOf" srcId="{5AC92F8B-5F89-4DF2-860A-3076C6CA5414}" destId="{3109C858-E84E-45C9-9D7D-990AC233DE70}" srcOrd="6" destOrd="0" presId="urn:microsoft.com/office/officeart/2018/2/layout/IconVerticalSolidList"/>
    <dgm:cxn modelId="{70EC0ED0-CE27-40A7-8593-36B911846A57}" type="presParOf" srcId="{3109C858-E84E-45C9-9D7D-990AC233DE70}" destId="{89502E84-0D35-4FE1-833F-7D94C9CC3C94}" srcOrd="0" destOrd="0" presId="urn:microsoft.com/office/officeart/2018/2/layout/IconVerticalSolidList"/>
    <dgm:cxn modelId="{EED2D8A5-BD88-4E72-9F13-8792F01770CA}" type="presParOf" srcId="{3109C858-E84E-45C9-9D7D-990AC233DE70}" destId="{AC57557E-9EF0-430B-9104-FA3884C91832}" srcOrd="1" destOrd="0" presId="urn:microsoft.com/office/officeart/2018/2/layout/IconVerticalSolidList"/>
    <dgm:cxn modelId="{EE1F82E4-B351-495F-A319-4C18B58F02CA}" type="presParOf" srcId="{3109C858-E84E-45C9-9D7D-990AC233DE70}" destId="{A820A70E-98E7-4634-94AC-846AA01D45CF}" srcOrd="2" destOrd="0" presId="urn:microsoft.com/office/officeart/2018/2/layout/IconVerticalSolidList"/>
    <dgm:cxn modelId="{75A62355-CD3C-4AD1-B61C-18DEDD35AAA8}" type="presParOf" srcId="{3109C858-E84E-45C9-9D7D-990AC233DE70}" destId="{6EA9746B-4BF3-4DB9-881B-71B22F66E47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18AC386-903A-47B1-B377-642024349F05}" type="doc">
      <dgm:prSet loTypeId="urn:microsoft.com/office/officeart/2018/2/layout/IconVerticalSolidList" loCatId="icon" qsTypeId="urn:microsoft.com/office/officeart/2005/8/quickstyle/simple1" qsCatId="simple" csTypeId="urn:microsoft.com/office/officeart/2005/8/colors/accent3_2" csCatId="accent3" phldr="1"/>
      <dgm:spPr/>
      <dgm:t>
        <a:bodyPr/>
        <a:lstStyle/>
        <a:p>
          <a:endParaRPr lang="en-US"/>
        </a:p>
      </dgm:t>
    </dgm:pt>
    <dgm:pt modelId="{E6B0360B-7D0C-48D1-B0FF-EC6A612281F5}">
      <dgm:prSet/>
      <dgm:spPr/>
      <dgm:t>
        <a:bodyPr/>
        <a:lstStyle/>
        <a:p>
          <a:pPr>
            <a:lnSpc>
              <a:spcPct val="100000"/>
            </a:lnSpc>
          </a:pPr>
          <a:r>
            <a:rPr lang="en-GB" dirty="0"/>
            <a:t>As a result of the project, specific outcomes were identified from the correlation of information.</a:t>
          </a:r>
          <a:endParaRPr lang="en-US" dirty="0"/>
        </a:p>
      </dgm:t>
    </dgm:pt>
    <dgm:pt modelId="{50DF7EF4-0301-4C58-8430-8A3C1EC36321}" type="parTrans" cxnId="{3E570664-5707-433D-85F0-00E6F535F7A7}">
      <dgm:prSet/>
      <dgm:spPr/>
      <dgm:t>
        <a:bodyPr/>
        <a:lstStyle/>
        <a:p>
          <a:endParaRPr lang="en-US"/>
        </a:p>
      </dgm:t>
    </dgm:pt>
    <dgm:pt modelId="{7E6468A7-F2CD-453D-8998-1FD52AE00432}" type="sibTrans" cxnId="{3E570664-5707-433D-85F0-00E6F535F7A7}">
      <dgm:prSet/>
      <dgm:spPr/>
      <dgm:t>
        <a:bodyPr/>
        <a:lstStyle/>
        <a:p>
          <a:endParaRPr lang="en-US"/>
        </a:p>
      </dgm:t>
    </dgm:pt>
    <dgm:pt modelId="{A0892A32-B9EB-4B88-8338-AC59578EAB01}">
      <dgm:prSet/>
      <dgm:spPr/>
      <dgm:t>
        <a:bodyPr/>
        <a:lstStyle/>
        <a:p>
          <a:pPr>
            <a:lnSpc>
              <a:spcPct val="100000"/>
            </a:lnSpc>
          </a:pPr>
          <a:r>
            <a:rPr lang="en-GB" dirty="0"/>
            <a:t>Results were clearly found that show a correlation between the effectiveness of learning through online software and mathematics at key stage 1.</a:t>
          </a:r>
          <a:endParaRPr lang="en-US" dirty="0"/>
        </a:p>
      </dgm:t>
    </dgm:pt>
    <dgm:pt modelId="{3B339359-15E3-4B2E-B111-6CE6D458BB5B}" type="parTrans" cxnId="{665872E8-39D4-4EE6-8F5E-41B22B98D599}">
      <dgm:prSet/>
      <dgm:spPr/>
      <dgm:t>
        <a:bodyPr/>
        <a:lstStyle/>
        <a:p>
          <a:endParaRPr lang="en-US"/>
        </a:p>
      </dgm:t>
    </dgm:pt>
    <dgm:pt modelId="{54ADF166-69A4-49E8-B949-A44C903CAE9B}" type="sibTrans" cxnId="{665872E8-39D4-4EE6-8F5E-41B22B98D599}">
      <dgm:prSet/>
      <dgm:spPr/>
      <dgm:t>
        <a:bodyPr/>
        <a:lstStyle/>
        <a:p>
          <a:endParaRPr lang="en-US"/>
        </a:p>
      </dgm:t>
    </dgm:pt>
    <dgm:pt modelId="{58EBDE5A-E0A8-4E40-8DD9-16F657E00F41}">
      <dgm:prSet/>
      <dgm:spPr/>
      <dgm:t>
        <a:bodyPr/>
        <a:lstStyle/>
        <a:p>
          <a:pPr>
            <a:lnSpc>
              <a:spcPct val="100000"/>
            </a:lnSpc>
          </a:pPr>
          <a:r>
            <a:rPr lang="en-GB" dirty="0"/>
            <a:t>The results from primary information stated that 70% of students felt that the software helped them learn mathematics or furthered their knowledge.</a:t>
          </a:r>
          <a:endParaRPr lang="en-US" dirty="0"/>
        </a:p>
      </dgm:t>
    </dgm:pt>
    <dgm:pt modelId="{B4D001AF-39D1-4726-97D8-83CF973C5D1E}" type="parTrans" cxnId="{58271E9E-A6FF-4D99-B9D3-9E6DFC66DED8}">
      <dgm:prSet/>
      <dgm:spPr/>
      <dgm:t>
        <a:bodyPr/>
        <a:lstStyle/>
        <a:p>
          <a:endParaRPr lang="en-US"/>
        </a:p>
      </dgm:t>
    </dgm:pt>
    <dgm:pt modelId="{7E0FA8B1-E8B0-427A-AEEB-A1A5C28F2744}" type="sibTrans" cxnId="{58271E9E-A6FF-4D99-B9D3-9E6DFC66DED8}">
      <dgm:prSet/>
      <dgm:spPr/>
      <dgm:t>
        <a:bodyPr/>
        <a:lstStyle/>
        <a:p>
          <a:endParaRPr lang="en-US"/>
        </a:p>
      </dgm:t>
    </dgm:pt>
    <dgm:pt modelId="{DD2BEC91-941E-4474-A7EA-86495159C3DA}">
      <dgm:prSet/>
      <dgm:spPr/>
      <dgm:t>
        <a:bodyPr/>
        <a:lstStyle/>
        <a:p>
          <a:pPr>
            <a:lnSpc>
              <a:spcPct val="100000"/>
            </a:lnSpc>
          </a:pPr>
          <a:r>
            <a:rPr lang="en-GB" dirty="0"/>
            <a:t>The results also showed that 30 out of 50 (60%) of students would rather utilize software than complete physical work in the classroom.</a:t>
          </a:r>
          <a:endParaRPr lang="en-US" dirty="0"/>
        </a:p>
      </dgm:t>
    </dgm:pt>
    <dgm:pt modelId="{BB6FDA42-02CC-477C-9FA6-FDDE575D2758}" type="parTrans" cxnId="{474E088C-A415-4AC4-BD86-CCF6BA1BFEC6}">
      <dgm:prSet/>
      <dgm:spPr/>
      <dgm:t>
        <a:bodyPr/>
        <a:lstStyle/>
        <a:p>
          <a:endParaRPr lang="en-US"/>
        </a:p>
      </dgm:t>
    </dgm:pt>
    <dgm:pt modelId="{829BB251-B296-4736-AA5A-F937417ACCA9}" type="sibTrans" cxnId="{474E088C-A415-4AC4-BD86-CCF6BA1BFEC6}">
      <dgm:prSet/>
      <dgm:spPr/>
      <dgm:t>
        <a:bodyPr/>
        <a:lstStyle/>
        <a:p>
          <a:endParaRPr lang="en-US"/>
        </a:p>
      </dgm:t>
    </dgm:pt>
    <dgm:pt modelId="{8B5A30E6-60C8-445B-8876-7E6938D92705}">
      <dgm:prSet/>
      <dgm:spPr/>
      <dgm:t>
        <a:bodyPr/>
        <a:lstStyle/>
        <a:p>
          <a:pPr>
            <a:lnSpc>
              <a:spcPct val="100000"/>
            </a:lnSpc>
          </a:pPr>
          <a:r>
            <a:rPr lang="en-GB" dirty="0"/>
            <a:t>However, these results could potentially be acclaimed to the fact that most of the participants were kinaesthetic learners meaning more research needs to be considered.</a:t>
          </a:r>
          <a:endParaRPr lang="en-US" dirty="0"/>
        </a:p>
      </dgm:t>
    </dgm:pt>
    <dgm:pt modelId="{DA9297CD-8010-48D1-8249-14F4BFFF9211}" type="parTrans" cxnId="{DD800F4D-041D-44BE-A01E-12796C55179A}">
      <dgm:prSet/>
      <dgm:spPr/>
      <dgm:t>
        <a:bodyPr/>
        <a:lstStyle/>
        <a:p>
          <a:endParaRPr lang="en-US"/>
        </a:p>
      </dgm:t>
    </dgm:pt>
    <dgm:pt modelId="{92AB3030-14D1-4433-8B3F-4611E1ACB8E8}" type="sibTrans" cxnId="{DD800F4D-041D-44BE-A01E-12796C55179A}">
      <dgm:prSet/>
      <dgm:spPr/>
      <dgm:t>
        <a:bodyPr/>
        <a:lstStyle/>
        <a:p>
          <a:endParaRPr lang="en-US"/>
        </a:p>
      </dgm:t>
    </dgm:pt>
    <dgm:pt modelId="{0F01DE6B-5CD6-4A4D-A42A-092A965FD14E}" type="pres">
      <dgm:prSet presAssocID="{C18AC386-903A-47B1-B377-642024349F05}" presName="root" presStyleCnt="0">
        <dgm:presLayoutVars>
          <dgm:dir/>
          <dgm:resizeHandles val="exact"/>
        </dgm:presLayoutVars>
      </dgm:prSet>
      <dgm:spPr/>
    </dgm:pt>
    <dgm:pt modelId="{B5453CA6-2965-45DD-A89A-C345E2FDF253}" type="pres">
      <dgm:prSet presAssocID="{E6B0360B-7D0C-48D1-B0FF-EC6A612281F5}" presName="compNode" presStyleCnt="0"/>
      <dgm:spPr/>
    </dgm:pt>
    <dgm:pt modelId="{EE7939D3-F5D4-4619-821A-1B3C4CC54F7A}" type="pres">
      <dgm:prSet presAssocID="{E6B0360B-7D0C-48D1-B0FF-EC6A612281F5}" presName="bgRect" presStyleLbl="bgShp" presStyleIdx="0" presStyleCnt="5"/>
      <dgm:spPr/>
    </dgm:pt>
    <dgm:pt modelId="{B165895A-D64D-48B7-A1FF-4652B526FA17}" type="pres">
      <dgm:prSet presAssocID="{E6B0360B-7D0C-48D1-B0FF-EC6A612281F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atistics"/>
        </a:ext>
      </dgm:extLst>
    </dgm:pt>
    <dgm:pt modelId="{22F3F0DD-AA17-4BB3-BE95-65AEF6ED5BAB}" type="pres">
      <dgm:prSet presAssocID="{E6B0360B-7D0C-48D1-B0FF-EC6A612281F5}" presName="spaceRect" presStyleCnt="0"/>
      <dgm:spPr/>
    </dgm:pt>
    <dgm:pt modelId="{D366EA35-9021-4F47-A90E-039A1B6D8722}" type="pres">
      <dgm:prSet presAssocID="{E6B0360B-7D0C-48D1-B0FF-EC6A612281F5}" presName="parTx" presStyleLbl="revTx" presStyleIdx="0" presStyleCnt="5">
        <dgm:presLayoutVars>
          <dgm:chMax val="0"/>
          <dgm:chPref val="0"/>
        </dgm:presLayoutVars>
      </dgm:prSet>
      <dgm:spPr/>
    </dgm:pt>
    <dgm:pt modelId="{5BA8D5EE-6B08-4B6D-9AC3-17556E465965}" type="pres">
      <dgm:prSet presAssocID="{7E6468A7-F2CD-453D-8998-1FD52AE00432}" presName="sibTrans" presStyleCnt="0"/>
      <dgm:spPr/>
    </dgm:pt>
    <dgm:pt modelId="{E2B5CB8A-27A2-463B-BF16-1D24F3069628}" type="pres">
      <dgm:prSet presAssocID="{A0892A32-B9EB-4B88-8338-AC59578EAB01}" presName="compNode" presStyleCnt="0"/>
      <dgm:spPr/>
    </dgm:pt>
    <dgm:pt modelId="{E6AA7C0E-CDC3-4F28-A2A6-3E09175C2B1D}" type="pres">
      <dgm:prSet presAssocID="{A0892A32-B9EB-4B88-8338-AC59578EAB01}" presName="bgRect" presStyleLbl="bgShp" presStyleIdx="1" presStyleCnt="5"/>
      <dgm:spPr/>
    </dgm:pt>
    <dgm:pt modelId="{0657B9B2-635A-4105-A0C8-7619AC39453A}" type="pres">
      <dgm:prSet presAssocID="{A0892A32-B9EB-4B88-8338-AC59578EAB0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Zoom Out"/>
        </a:ext>
      </dgm:extLst>
    </dgm:pt>
    <dgm:pt modelId="{60BB75FE-6993-4B24-8799-332F5A320271}" type="pres">
      <dgm:prSet presAssocID="{A0892A32-B9EB-4B88-8338-AC59578EAB01}" presName="spaceRect" presStyleCnt="0"/>
      <dgm:spPr/>
    </dgm:pt>
    <dgm:pt modelId="{F2A668B0-1D16-49D8-A89E-BD9975DAAF29}" type="pres">
      <dgm:prSet presAssocID="{A0892A32-B9EB-4B88-8338-AC59578EAB01}" presName="parTx" presStyleLbl="revTx" presStyleIdx="1" presStyleCnt="5">
        <dgm:presLayoutVars>
          <dgm:chMax val="0"/>
          <dgm:chPref val="0"/>
        </dgm:presLayoutVars>
      </dgm:prSet>
      <dgm:spPr/>
    </dgm:pt>
    <dgm:pt modelId="{B2B1C94E-CF55-4694-8103-09F1EC4E94E6}" type="pres">
      <dgm:prSet presAssocID="{54ADF166-69A4-49E8-B949-A44C903CAE9B}" presName="sibTrans" presStyleCnt="0"/>
      <dgm:spPr/>
    </dgm:pt>
    <dgm:pt modelId="{42FE305C-F1AA-4197-BE13-F70B7A615DFE}" type="pres">
      <dgm:prSet presAssocID="{58EBDE5A-E0A8-4E40-8DD9-16F657E00F41}" presName="compNode" presStyleCnt="0"/>
      <dgm:spPr/>
    </dgm:pt>
    <dgm:pt modelId="{A231B157-D504-4D97-B3A1-01C8F21DD251}" type="pres">
      <dgm:prSet presAssocID="{58EBDE5A-E0A8-4E40-8DD9-16F657E00F41}" presName="bgRect" presStyleLbl="bgShp" presStyleIdx="2" presStyleCnt="5"/>
      <dgm:spPr/>
    </dgm:pt>
    <dgm:pt modelId="{2063A557-1184-4573-97E7-0C103579FF5D}" type="pres">
      <dgm:prSet presAssocID="{58EBDE5A-E0A8-4E40-8DD9-16F657E00F4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esentation with Bar Chart"/>
        </a:ext>
      </dgm:extLst>
    </dgm:pt>
    <dgm:pt modelId="{37C528F9-9432-47B8-BFAB-8773ABC21363}" type="pres">
      <dgm:prSet presAssocID="{58EBDE5A-E0A8-4E40-8DD9-16F657E00F41}" presName="spaceRect" presStyleCnt="0"/>
      <dgm:spPr/>
    </dgm:pt>
    <dgm:pt modelId="{D598699F-815E-4763-8BB0-75C09EB8769C}" type="pres">
      <dgm:prSet presAssocID="{58EBDE5A-E0A8-4E40-8DD9-16F657E00F41}" presName="parTx" presStyleLbl="revTx" presStyleIdx="2" presStyleCnt="5">
        <dgm:presLayoutVars>
          <dgm:chMax val="0"/>
          <dgm:chPref val="0"/>
        </dgm:presLayoutVars>
      </dgm:prSet>
      <dgm:spPr/>
    </dgm:pt>
    <dgm:pt modelId="{3EB3CAE3-61A8-4F40-9F6F-9371D3087BC6}" type="pres">
      <dgm:prSet presAssocID="{7E0FA8B1-E8B0-427A-AEEB-A1A5C28F2744}" presName="sibTrans" presStyleCnt="0"/>
      <dgm:spPr/>
    </dgm:pt>
    <dgm:pt modelId="{2E102B13-8CB3-42AC-B4DB-BE751B25501C}" type="pres">
      <dgm:prSet presAssocID="{DD2BEC91-941E-4474-A7EA-86495159C3DA}" presName="compNode" presStyleCnt="0"/>
      <dgm:spPr/>
    </dgm:pt>
    <dgm:pt modelId="{991915F5-DE82-47A9-8E7A-1D5399DCC3D7}" type="pres">
      <dgm:prSet presAssocID="{DD2BEC91-941E-4474-A7EA-86495159C3DA}" presName="bgRect" presStyleLbl="bgShp" presStyleIdx="3" presStyleCnt="5"/>
      <dgm:spPr/>
    </dgm:pt>
    <dgm:pt modelId="{1E1E7293-4E53-403C-97B1-586F2C7A7F4A}" type="pres">
      <dgm:prSet presAssocID="{DD2BEC91-941E-4474-A7EA-86495159C3D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siness Growth"/>
        </a:ext>
      </dgm:extLst>
    </dgm:pt>
    <dgm:pt modelId="{277FFC01-167D-47AE-8062-7A2F808A7FDD}" type="pres">
      <dgm:prSet presAssocID="{DD2BEC91-941E-4474-A7EA-86495159C3DA}" presName="spaceRect" presStyleCnt="0"/>
      <dgm:spPr/>
    </dgm:pt>
    <dgm:pt modelId="{7E7FABFA-F620-4707-859E-8345D1AE3A1A}" type="pres">
      <dgm:prSet presAssocID="{DD2BEC91-941E-4474-A7EA-86495159C3DA}" presName="parTx" presStyleLbl="revTx" presStyleIdx="3" presStyleCnt="5">
        <dgm:presLayoutVars>
          <dgm:chMax val="0"/>
          <dgm:chPref val="0"/>
        </dgm:presLayoutVars>
      </dgm:prSet>
      <dgm:spPr/>
    </dgm:pt>
    <dgm:pt modelId="{72DFFCD9-A9F6-4CAF-B609-3BF909C70553}" type="pres">
      <dgm:prSet presAssocID="{829BB251-B296-4736-AA5A-F937417ACCA9}" presName="sibTrans" presStyleCnt="0"/>
      <dgm:spPr/>
    </dgm:pt>
    <dgm:pt modelId="{0D6F8C9D-8073-45FB-B4CE-BF286E68EE2A}" type="pres">
      <dgm:prSet presAssocID="{8B5A30E6-60C8-445B-8876-7E6938D92705}" presName="compNode" presStyleCnt="0"/>
      <dgm:spPr/>
    </dgm:pt>
    <dgm:pt modelId="{094EC9BF-8EF6-45F8-A200-80996D564781}" type="pres">
      <dgm:prSet presAssocID="{8B5A30E6-60C8-445B-8876-7E6938D92705}" presName="bgRect" presStyleLbl="bgShp" presStyleIdx="4" presStyleCnt="5"/>
      <dgm:spPr/>
    </dgm:pt>
    <dgm:pt modelId="{A3122F61-FB8F-481A-A7FA-A41FE2BFDA70}" type="pres">
      <dgm:prSet presAssocID="{8B5A30E6-60C8-445B-8876-7E6938D9270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isconnected"/>
        </a:ext>
      </dgm:extLst>
    </dgm:pt>
    <dgm:pt modelId="{BCF76DCF-00D4-460A-9E52-6191A11D84DF}" type="pres">
      <dgm:prSet presAssocID="{8B5A30E6-60C8-445B-8876-7E6938D92705}" presName="spaceRect" presStyleCnt="0"/>
      <dgm:spPr/>
    </dgm:pt>
    <dgm:pt modelId="{40D29AE2-0834-46B5-9FB7-9634DB4A8A20}" type="pres">
      <dgm:prSet presAssocID="{8B5A30E6-60C8-445B-8876-7E6938D92705}" presName="parTx" presStyleLbl="revTx" presStyleIdx="4" presStyleCnt="5">
        <dgm:presLayoutVars>
          <dgm:chMax val="0"/>
          <dgm:chPref val="0"/>
        </dgm:presLayoutVars>
      </dgm:prSet>
      <dgm:spPr/>
    </dgm:pt>
  </dgm:ptLst>
  <dgm:cxnLst>
    <dgm:cxn modelId="{A602792F-2309-4872-AD51-DBB8B4AEE83D}" type="presOf" srcId="{E6B0360B-7D0C-48D1-B0FF-EC6A612281F5}" destId="{D366EA35-9021-4F47-A90E-039A1B6D8722}" srcOrd="0" destOrd="0" presId="urn:microsoft.com/office/officeart/2018/2/layout/IconVerticalSolidList"/>
    <dgm:cxn modelId="{3E570664-5707-433D-85F0-00E6F535F7A7}" srcId="{C18AC386-903A-47B1-B377-642024349F05}" destId="{E6B0360B-7D0C-48D1-B0FF-EC6A612281F5}" srcOrd="0" destOrd="0" parTransId="{50DF7EF4-0301-4C58-8430-8A3C1EC36321}" sibTransId="{7E6468A7-F2CD-453D-8998-1FD52AE00432}"/>
    <dgm:cxn modelId="{DD800F4D-041D-44BE-A01E-12796C55179A}" srcId="{C18AC386-903A-47B1-B377-642024349F05}" destId="{8B5A30E6-60C8-445B-8876-7E6938D92705}" srcOrd="4" destOrd="0" parTransId="{DA9297CD-8010-48D1-8249-14F4BFFF9211}" sibTransId="{92AB3030-14D1-4433-8B3F-4611E1ACB8E8}"/>
    <dgm:cxn modelId="{BD41A476-5C6E-496F-9047-AA14B502D08F}" type="presOf" srcId="{8B5A30E6-60C8-445B-8876-7E6938D92705}" destId="{40D29AE2-0834-46B5-9FB7-9634DB4A8A20}" srcOrd="0" destOrd="0" presId="urn:microsoft.com/office/officeart/2018/2/layout/IconVerticalSolidList"/>
    <dgm:cxn modelId="{BA1CB47F-82C7-4A9D-A586-E30D05B8CD84}" type="presOf" srcId="{58EBDE5A-E0A8-4E40-8DD9-16F657E00F41}" destId="{D598699F-815E-4763-8BB0-75C09EB8769C}" srcOrd="0" destOrd="0" presId="urn:microsoft.com/office/officeart/2018/2/layout/IconVerticalSolidList"/>
    <dgm:cxn modelId="{474E088C-A415-4AC4-BD86-CCF6BA1BFEC6}" srcId="{C18AC386-903A-47B1-B377-642024349F05}" destId="{DD2BEC91-941E-4474-A7EA-86495159C3DA}" srcOrd="3" destOrd="0" parTransId="{BB6FDA42-02CC-477C-9FA6-FDDE575D2758}" sibTransId="{829BB251-B296-4736-AA5A-F937417ACCA9}"/>
    <dgm:cxn modelId="{58271E9E-A6FF-4D99-B9D3-9E6DFC66DED8}" srcId="{C18AC386-903A-47B1-B377-642024349F05}" destId="{58EBDE5A-E0A8-4E40-8DD9-16F657E00F41}" srcOrd="2" destOrd="0" parTransId="{B4D001AF-39D1-4726-97D8-83CF973C5D1E}" sibTransId="{7E0FA8B1-E8B0-427A-AEEB-A1A5C28F2744}"/>
    <dgm:cxn modelId="{906049A1-3772-4C90-8068-98F9D6FD0079}" type="presOf" srcId="{DD2BEC91-941E-4474-A7EA-86495159C3DA}" destId="{7E7FABFA-F620-4707-859E-8345D1AE3A1A}" srcOrd="0" destOrd="0" presId="urn:microsoft.com/office/officeart/2018/2/layout/IconVerticalSolidList"/>
    <dgm:cxn modelId="{103D06AE-F833-4817-B533-B0CCEE399BE2}" type="presOf" srcId="{C18AC386-903A-47B1-B377-642024349F05}" destId="{0F01DE6B-5CD6-4A4D-A42A-092A965FD14E}" srcOrd="0" destOrd="0" presId="urn:microsoft.com/office/officeart/2018/2/layout/IconVerticalSolidList"/>
    <dgm:cxn modelId="{665872E8-39D4-4EE6-8F5E-41B22B98D599}" srcId="{C18AC386-903A-47B1-B377-642024349F05}" destId="{A0892A32-B9EB-4B88-8338-AC59578EAB01}" srcOrd="1" destOrd="0" parTransId="{3B339359-15E3-4B2E-B111-6CE6D458BB5B}" sibTransId="{54ADF166-69A4-49E8-B949-A44C903CAE9B}"/>
    <dgm:cxn modelId="{47DEABF8-FE71-4514-B8D6-D58853D3124D}" type="presOf" srcId="{A0892A32-B9EB-4B88-8338-AC59578EAB01}" destId="{F2A668B0-1D16-49D8-A89E-BD9975DAAF29}" srcOrd="0" destOrd="0" presId="urn:microsoft.com/office/officeart/2018/2/layout/IconVerticalSolidList"/>
    <dgm:cxn modelId="{BB7026E7-0CDF-4E56-9B87-27896999E3B3}" type="presParOf" srcId="{0F01DE6B-5CD6-4A4D-A42A-092A965FD14E}" destId="{B5453CA6-2965-45DD-A89A-C345E2FDF253}" srcOrd="0" destOrd="0" presId="urn:microsoft.com/office/officeart/2018/2/layout/IconVerticalSolidList"/>
    <dgm:cxn modelId="{212341BB-F1AF-4233-B492-9AD46830B9A5}" type="presParOf" srcId="{B5453CA6-2965-45DD-A89A-C345E2FDF253}" destId="{EE7939D3-F5D4-4619-821A-1B3C4CC54F7A}" srcOrd="0" destOrd="0" presId="urn:microsoft.com/office/officeart/2018/2/layout/IconVerticalSolidList"/>
    <dgm:cxn modelId="{F639AA91-5ED2-4D0C-8FD0-390892DACAD1}" type="presParOf" srcId="{B5453CA6-2965-45DD-A89A-C345E2FDF253}" destId="{B165895A-D64D-48B7-A1FF-4652B526FA17}" srcOrd="1" destOrd="0" presId="urn:microsoft.com/office/officeart/2018/2/layout/IconVerticalSolidList"/>
    <dgm:cxn modelId="{599E70C5-989F-47DF-97E5-50C154561C70}" type="presParOf" srcId="{B5453CA6-2965-45DD-A89A-C345E2FDF253}" destId="{22F3F0DD-AA17-4BB3-BE95-65AEF6ED5BAB}" srcOrd="2" destOrd="0" presId="urn:microsoft.com/office/officeart/2018/2/layout/IconVerticalSolidList"/>
    <dgm:cxn modelId="{93FD06B0-D932-4F92-B17F-BFFCD04C341C}" type="presParOf" srcId="{B5453CA6-2965-45DD-A89A-C345E2FDF253}" destId="{D366EA35-9021-4F47-A90E-039A1B6D8722}" srcOrd="3" destOrd="0" presId="urn:microsoft.com/office/officeart/2018/2/layout/IconVerticalSolidList"/>
    <dgm:cxn modelId="{F9045201-73D5-4AF3-8EEB-9DAFC78CDF47}" type="presParOf" srcId="{0F01DE6B-5CD6-4A4D-A42A-092A965FD14E}" destId="{5BA8D5EE-6B08-4B6D-9AC3-17556E465965}" srcOrd="1" destOrd="0" presId="urn:microsoft.com/office/officeart/2018/2/layout/IconVerticalSolidList"/>
    <dgm:cxn modelId="{FCFBFF3D-B516-4D1D-A3EB-35102A3DF054}" type="presParOf" srcId="{0F01DE6B-5CD6-4A4D-A42A-092A965FD14E}" destId="{E2B5CB8A-27A2-463B-BF16-1D24F3069628}" srcOrd="2" destOrd="0" presId="urn:microsoft.com/office/officeart/2018/2/layout/IconVerticalSolidList"/>
    <dgm:cxn modelId="{05EB7CC7-2948-4E1E-8E8C-A061274DF2C7}" type="presParOf" srcId="{E2B5CB8A-27A2-463B-BF16-1D24F3069628}" destId="{E6AA7C0E-CDC3-4F28-A2A6-3E09175C2B1D}" srcOrd="0" destOrd="0" presId="urn:microsoft.com/office/officeart/2018/2/layout/IconVerticalSolidList"/>
    <dgm:cxn modelId="{0921205D-7FFB-40CD-852A-35CB879AF04B}" type="presParOf" srcId="{E2B5CB8A-27A2-463B-BF16-1D24F3069628}" destId="{0657B9B2-635A-4105-A0C8-7619AC39453A}" srcOrd="1" destOrd="0" presId="urn:microsoft.com/office/officeart/2018/2/layout/IconVerticalSolidList"/>
    <dgm:cxn modelId="{A8760F1A-F62A-4D78-BD85-A34EB960FCE5}" type="presParOf" srcId="{E2B5CB8A-27A2-463B-BF16-1D24F3069628}" destId="{60BB75FE-6993-4B24-8799-332F5A320271}" srcOrd="2" destOrd="0" presId="urn:microsoft.com/office/officeart/2018/2/layout/IconVerticalSolidList"/>
    <dgm:cxn modelId="{BF7E8BD4-633E-4807-ADF4-881D9FD58BE7}" type="presParOf" srcId="{E2B5CB8A-27A2-463B-BF16-1D24F3069628}" destId="{F2A668B0-1D16-49D8-A89E-BD9975DAAF29}" srcOrd="3" destOrd="0" presId="urn:microsoft.com/office/officeart/2018/2/layout/IconVerticalSolidList"/>
    <dgm:cxn modelId="{BAE989E2-F5E7-4809-9D5D-2E819C5EB123}" type="presParOf" srcId="{0F01DE6B-5CD6-4A4D-A42A-092A965FD14E}" destId="{B2B1C94E-CF55-4694-8103-09F1EC4E94E6}" srcOrd="3" destOrd="0" presId="urn:microsoft.com/office/officeart/2018/2/layout/IconVerticalSolidList"/>
    <dgm:cxn modelId="{D89AD758-2DA9-4AE6-BE4F-472781EEB091}" type="presParOf" srcId="{0F01DE6B-5CD6-4A4D-A42A-092A965FD14E}" destId="{42FE305C-F1AA-4197-BE13-F70B7A615DFE}" srcOrd="4" destOrd="0" presId="urn:microsoft.com/office/officeart/2018/2/layout/IconVerticalSolidList"/>
    <dgm:cxn modelId="{8BFF1D79-1556-45F6-BCDA-AE60297172D3}" type="presParOf" srcId="{42FE305C-F1AA-4197-BE13-F70B7A615DFE}" destId="{A231B157-D504-4D97-B3A1-01C8F21DD251}" srcOrd="0" destOrd="0" presId="urn:microsoft.com/office/officeart/2018/2/layout/IconVerticalSolidList"/>
    <dgm:cxn modelId="{3CEC4813-BCFE-4C3E-98F6-7C88FAFA4CCF}" type="presParOf" srcId="{42FE305C-F1AA-4197-BE13-F70B7A615DFE}" destId="{2063A557-1184-4573-97E7-0C103579FF5D}" srcOrd="1" destOrd="0" presId="urn:microsoft.com/office/officeart/2018/2/layout/IconVerticalSolidList"/>
    <dgm:cxn modelId="{AF346AEB-A5EE-49B1-9CBE-29E0A4E96A9D}" type="presParOf" srcId="{42FE305C-F1AA-4197-BE13-F70B7A615DFE}" destId="{37C528F9-9432-47B8-BFAB-8773ABC21363}" srcOrd="2" destOrd="0" presId="urn:microsoft.com/office/officeart/2018/2/layout/IconVerticalSolidList"/>
    <dgm:cxn modelId="{944A2F80-D7D1-473A-AFDC-70810E69C91F}" type="presParOf" srcId="{42FE305C-F1AA-4197-BE13-F70B7A615DFE}" destId="{D598699F-815E-4763-8BB0-75C09EB8769C}" srcOrd="3" destOrd="0" presId="urn:microsoft.com/office/officeart/2018/2/layout/IconVerticalSolidList"/>
    <dgm:cxn modelId="{6128FC11-EC61-424F-82C3-3C32F4A3C0E5}" type="presParOf" srcId="{0F01DE6B-5CD6-4A4D-A42A-092A965FD14E}" destId="{3EB3CAE3-61A8-4F40-9F6F-9371D3087BC6}" srcOrd="5" destOrd="0" presId="urn:microsoft.com/office/officeart/2018/2/layout/IconVerticalSolidList"/>
    <dgm:cxn modelId="{D5CDCFCE-4688-4F3F-9146-7B44D139251F}" type="presParOf" srcId="{0F01DE6B-5CD6-4A4D-A42A-092A965FD14E}" destId="{2E102B13-8CB3-42AC-B4DB-BE751B25501C}" srcOrd="6" destOrd="0" presId="urn:microsoft.com/office/officeart/2018/2/layout/IconVerticalSolidList"/>
    <dgm:cxn modelId="{466076F5-0E7C-44E4-91E4-6B8DB6D3154C}" type="presParOf" srcId="{2E102B13-8CB3-42AC-B4DB-BE751B25501C}" destId="{991915F5-DE82-47A9-8E7A-1D5399DCC3D7}" srcOrd="0" destOrd="0" presId="urn:microsoft.com/office/officeart/2018/2/layout/IconVerticalSolidList"/>
    <dgm:cxn modelId="{24BB6C71-3732-4556-B524-EB3E9CB1B48E}" type="presParOf" srcId="{2E102B13-8CB3-42AC-B4DB-BE751B25501C}" destId="{1E1E7293-4E53-403C-97B1-586F2C7A7F4A}" srcOrd="1" destOrd="0" presId="urn:microsoft.com/office/officeart/2018/2/layout/IconVerticalSolidList"/>
    <dgm:cxn modelId="{A37FD3D4-5B61-4199-89B9-53FABA31BB8D}" type="presParOf" srcId="{2E102B13-8CB3-42AC-B4DB-BE751B25501C}" destId="{277FFC01-167D-47AE-8062-7A2F808A7FDD}" srcOrd="2" destOrd="0" presId="urn:microsoft.com/office/officeart/2018/2/layout/IconVerticalSolidList"/>
    <dgm:cxn modelId="{D2711A38-9464-43D7-B76C-B4ADC0CB4C9D}" type="presParOf" srcId="{2E102B13-8CB3-42AC-B4DB-BE751B25501C}" destId="{7E7FABFA-F620-4707-859E-8345D1AE3A1A}" srcOrd="3" destOrd="0" presId="urn:microsoft.com/office/officeart/2018/2/layout/IconVerticalSolidList"/>
    <dgm:cxn modelId="{A22DC688-BA21-4618-8035-B0D14BD83955}" type="presParOf" srcId="{0F01DE6B-5CD6-4A4D-A42A-092A965FD14E}" destId="{72DFFCD9-A9F6-4CAF-B609-3BF909C70553}" srcOrd="7" destOrd="0" presId="urn:microsoft.com/office/officeart/2018/2/layout/IconVerticalSolidList"/>
    <dgm:cxn modelId="{6537915E-E147-4C35-9312-CB5A092A2E05}" type="presParOf" srcId="{0F01DE6B-5CD6-4A4D-A42A-092A965FD14E}" destId="{0D6F8C9D-8073-45FB-B4CE-BF286E68EE2A}" srcOrd="8" destOrd="0" presId="urn:microsoft.com/office/officeart/2018/2/layout/IconVerticalSolidList"/>
    <dgm:cxn modelId="{23D2DB57-7DD7-4308-8B50-0D0B3267C3A4}" type="presParOf" srcId="{0D6F8C9D-8073-45FB-B4CE-BF286E68EE2A}" destId="{094EC9BF-8EF6-45F8-A200-80996D564781}" srcOrd="0" destOrd="0" presId="urn:microsoft.com/office/officeart/2018/2/layout/IconVerticalSolidList"/>
    <dgm:cxn modelId="{94B696FD-A3FB-4F27-851F-0390DD15A153}" type="presParOf" srcId="{0D6F8C9D-8073-45FB-B4CE-BF286E68EE2A}" destId="{A3122F61-FB8F-481A-A7FA-A41FE2BFDA70}" srcOrd="1" destOrd="0" presId="urn:microsoft.com/office/officeart/2018/2/layout/IconVerticalSolidList"/>
    <dgm:cxn modelId="{72DD059E-798E-4B14-B276-5F2084A52CEA}" type="presParOf" srcId="{0D6F8C9D-8073-45FB-B4CE-BF286E68EE2A}" destId="{BCF76DCF-00D4-460A-9E52-6191A11D84DF}" srcOrd="2" destOrd="0" presId="urn:microsoft.com/office/officeart/2018/2/layout/IconVerticalSolidList"/>
    <dgm:cxn modelId="{C09B7883-1A59-4AFA-9DD9-89CE1A7465EE}" type="presParOf" srcId="{0D6F8C9D-8073-45FB-B4CE-BF286E68EE2A}" destId="{40D29AE2-0834-46B5-9FB7-9634DB4A8A2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B6B6B59-C002-451C-B9AE-A2A317BE5CAB}" type="doc">
      <dgm:prSet loTypeId="urn:microsoft.com/office/officeart/2005/8/layout/vList2" loCatId="list" qsTypeId="urn:microsoft.com/office/officeart/2005/8/quickstyle/simple4" qsCatId="simple" csTypeId="urn:microsoft.com/office/officeart/2005/8/colors/accent3_2" csCatId="accent3" phldr="1"/>
      <dgm:spPr/>
      <dgm:t>
        <a:bodyPr/>
        <a:lstStyle/>
        <a:p>
          <a:endParaRPr lang="en-US"/>
        </a:p>
      </dgm:t>
    </dgm:pt>
    <dgm:pt modelId="{64E35947-E41D-4BB2-9197-9167D058D62C}">
      <dgm:prSet custT="1"/>
      <dgm:spPr/>
      <dgm:t>
        <a:bodyPr/>
        <a:lstStyle/>
        <a:p>
          <a:r>
            <a:rPr lang="en-GB" sz="2400" dirty="0"/>
            <a:t>I believe that several recommendations could made with the current outcomes of the project.</a:t>
          </a:r>
          <a:endParaRPr lang="en-US" sz="2400" dirty="0"/>
        </a:p>
      </dgm:t>
    </dgm:pt>
    <dgm:pt modelId="{7F12EAA4-2CA6-48ED-997F-CEFB0CE50AF0}" type="parTrans" cxnId="{8D22C7CA-A119-4D26-9063-CE9AD69AEC1A}">
      <dgm:prSet/>
      <dgm:spPr/>
      <dgm:t>
        <a:bodyPr/>
        <a:lstStyle/>
        <a:p>
          <a:endParaRPr lang="en-US"/>
        </a:p>
      </dgm:t>
    </dgm:pt>
    <dgm:pt modelId="{BB6FBC46-B28C-4B5B-877A-382781C085F1}" type="sibTrans" cxnId="{8D22C7CA-A119-4D26-9063-CE9AD69AEC1A}">
      <dgm:prSet/>
      <dgm:spPr/>
      <dgm:t>
        <a:bodyPr/>
        <a:lstStyle/>
        <a:p>
          <a:endParaRPr lang="en-US"/>
        </a:p>
      </dgm:t>
    </dgm:pt>
    <dgm:pt modelId="{DA744782-6F3A-4007-90CD-E2273E1029E8}">
      <dgm:prSet custT="1"/>
      <dgm:spPr/>
      <dgm:t>
        <a:bodyPr/>
        <a:lstStyle/>
        <a:p>
          <a:r>
            <a:rPr lang="en-GB" sz="1800" dirty="0"/>
            <a:t>If more time is allotted, then research could be conducted on the analysis of the efficiency of online software versus physical learning.</a:t>
          </a:r>
          <a:endParaRPr lang="en-US" sz="1800" dirty="0"/>
        </a:p>
      </dgm:t>
    </dgm:pt>
    <dgm:pt modelId="{95DC36EE-2A55-4B77-9221-02BCEE7E7DAA}" type="parTrans" cxnId="{F71D7206-FC9A-443D-9183-5E07A283693F}">
      <dgm:prSet/>
      <dgm:spPr/>
      <dgm:t>
        <a:bodyPr/>
        <a:lstStyle/>
        <a:p>
          <a:endParaRPr lang="en-US"/>
        </a:p>
      </dgm:t>
    </dgm:pt>
    <dgm:pt modelId="{2ACDB3E5-8918-4C45-9EC2-9CC5AAD350BD}" type="sibTrans" cxnId="{F71D7206-FC9A-443D-9183-5E07A283693F}">
      <dgm:prSet/>
      <dgm:spPr/>
      <dgm:t>
        <a:bodyPr/>
        <a:lstStyle/>
        <a:p>
          <a:endParaRPr lang="en-US"/>
        </a:p>
      </dgm:t>
    </dgm:pt>
    <dgm:pt modelId="{657C937D-F40E-4714-9437-73667E399F20}">
      <dgm:prSet custT="1"/>
      <dgm:spPr/>
      <dgm:t>
        <a:bodyPr/>
        <a:lstStyle/>
        <a:p>
          <a:r>
            <a:rPr lang="en-GB" sz="1800" dirty="0"/>
            <a:t>This could be done via implementing the system into a live environment to gather further data after extended use of the software.</a:t>
          </a:r>
          <a:endParaRPr lang="en-US" sz="1800" dirty="0"/>
        </a:p>
      </dgm:t>
    </dgm:pt>
    <dgm:pt modelId="{12E0E6BD-DC64-47BF-89B8-1E52991ABBCE}" type="parTrans" cxnId="{0C0E9FB5-FC71-4A9E-A0A6-B5644BF2C6CA}">
      <dgm:prSet/>
      <dgm:spPr/>
      <dgm:t>
        <a:bodyPr/>
        <a:lstStyle/>
        <a:p>
          <a:endParaRPr lang="en-US"/>
        </a:p>
      </dgm:t>
    </dgm:pt>
    <dgm:pt modelId="{AC377CD4-D4BE-4ECB-A9D7-5D8A70DA3E0B}" type="sibTrans" cxnId="{0C0E9FB5-FC71-4A9E-A0A6-B5644BF2C6CA}">
      <dgm:prSet/>
      <dgm:spPr/>
      <dgm:t>
        <a:bodyPr/>
        <a:lstStyle/>
        <a:p>
          <a:endParaRPr lang="en-US"/>
        </a:p>
      </dgm:t>
    </dgm:pt>
    <dgm:pt modelId="{41985527-9ECF-4833-967C-A99123013EA4}">
      <dgm:prSet custT="1"/>
      <dgm:spPr/>
      <dgm:t>
        <a:bodyPr/>
        <a:lstStyle/>
        <a:p>
          <a:endParaRPr lang="en-US" sz="2000" dirty="0"/>
        </a:p>
      </dgm:t>
    </dgm:pt>
    <dgm:pt modelId="{FAD4ECF4-DC08-4C6F-8408-8FE7A874EE0F}" type="parTrans" cxnId="{6BDF9C78-C4A2-4677-8B91-C5C223101352}">
      <dgm:prSet/>
      <dgm:spPr/>
      <dgm:t>
        <a:bodyPr/>
        <a:lstStyle/>
        <a:p>
          <a:endParaRPr lang="en-GB"/>
        </a:p>
      </dgm:t>
    </dgm:pt>
    <dgm:pt modelId="{F70E9BF1-012D-4B32-A790-385C10AA5A7B}" type="sibTrans" cxnId="{6BDF9C78-C4A2-4677-8B91-C5C223101352}">
      <dgm:prSet/>
      <dgm:spPr/>
      <dgm:t>
        <a:bodyPr/>
        <a:lstStyle/>
        <a:p>
          <a:endParaRPr lang="en-GB"/>
        </a:p>
      </dgm:t>
    </dgm:pt>
    <dgm:pt modelId="{8B159C9D-7ACA-4007-882B-C643B3CC9E99}">
      <dgm:prSet custT="1"/>
      <dgm:spPr/>
      <dgm:t>
        <a:bodyPr/>
        <a:lstStyle/>
        <a:p>
          <a:r>
            <a:rPr lang="en-GB" sz="1800" dirty="0"/>
            <a:t>Furthermore, a direct comparison between physical learning in a classroom and online software could be undergone by key stage 1 students. </a:t>
          </a:r>
          <a:endParaRPr lang="en-US" sz="1800" dirty="0"/>
        </a:p>
      </dgm:t>
    </dgm:pt>
    <dgm:pt modelId="{D3D0AC5C-DF72-4908-ADE6-477D4B618A76}" type="parTrans" cxnId="{23FE5FF3-CC69-4761-B840-9181D0098A2F}">
      <dgm:prSet/>
      <dgm:spPr/>
      <dgm:t>
        <a:bodyPr/>
        <a:lstStyle/>
        <a:p>
          <a:endParaRPr lang="en-GB"/>
        </a:p>
      </dgm:t>
    </dgm:pt>
    <dgm:pt modelId="{9552FA80-CB0E-41E0-B9C5-A6B45FE3DCEA}" type="sibTrans" cxnId="{23FE5FF3-CC69-4761-B840-9181D0098A2F}">
      <dgm:prSet/>
      <dgm:spPr/>
      <dgm:t>
        <a:bodyPr/>
        <a:lstStyle/>
        <a:p>
          <a:endParaRPr lang="en-GB"/>
        </a:p>
      </dgm:t>
    </dgm:pt>
    <dgm:pt modelId="{29C21FD9-EDFC-496C-A007-96391BD739A0}" type="pres">
      <dgm:prSet presAssocID="{5B6B6B59-C002-451C-B9AE-A2A317BE5CAB}" presName="linear" presStyleCnt="0">
        <dgm:presLayoutVars>
          <dgm:animLvl val="lvl"/>
          <dgm:resizeHandles val="exact"/>
        </dgm:presLayoutVars>
      </dgm:prSet>
      <dgm:spPr/>
    </dgm:pt>
    <dgm:pt modelId="{9648E8B7-BE5E-40E1-9756-AA8DFF30A292}" type="pres">
      <dgm:prSet presAssocID="{64E35947-E41D-4BB2-9197-9167D058D62C}" presName="parentText" presStyleLbl="node1" presStyleIdx="0" presStyleCnt="1">
        <dgm:presLayoutVars>
          <dgm:chMax val="0"/>
          <dgm:bulletEnabled val="1"/>
        </dgm:presLayoutVars>
      </dgm:prSet>
      <dgm:spPr/>
    </dgm:pt>
    <dgm:pt modelId="{47946020-0A50-483A-A7AA-23840EDC2956}" type="pres">
      <dgm:prSet presAssocID="{64E35947-E41D-4BB2-9197-9167D058D62C}" presName="childText" presStyleLbl="revTx" presStyleIdx="0" presStyleCnt="1">
        <dgm:presLayoutVars>
          <dgm:bulletEnabled val="1"/>
        </dgm:presLayoutVars>
      </dgm:prSet>
      <dgm:spPr/>
    </dgm:pt>
  </dgm:ptLst>
  <dgm:cxnLst>
    <dgm:cxn modelId="{F71D7206-FC9A-443D-9183-5E07A283693F}" srcId="{64E35947-E41D-4BB2-9197-9167D058D62C}" destId="{DA744782-6F3A-4007-90CD-E2273E1029E8}" srcOrd="1" destOrd="0" parTransId="{95DC36EE-2A55-4B77-9221-02BCEE7E7DAA}" sibTransId="{2ACDB3E5-8918-4C45-9EC2-9CC5AAD350BD}"/>
    <dgm:cxn modelId="{84CF9713-8C51-42D3-B6C5-E21EEDB25B34}" type="presOf" srcId="{657C937D-F40E-4714-9437-73667E399F20}" destId="{47946020-0A50-483A-A7AA-23840EDC2956}" srcOrd="0" destOrd="2" presId="urn:microsoft.com/office/officeart/2005/8/layout/vList2"/>
    <dgm:cxn modelId="{AF435715-A86B-40A3-A433-1F08D24F8EC4}" type="presOf" srcId="{5B6B6B59-C002-451C-B9AE-A2A317BE5CAB}" destId="{29C21FD9-EDFC-496C-A007-96391BD739A0}" srcOrd="0" destOrd="0" presId="urn:microsoft.com/office/officeart/2005/8/layout/vList2"/>
    <dgm:cxn modelId="{920B1416-D649-41FF-8A61-DD7C47952420}" type="presOf" srcId="{DA744782-6F3A-4007-90CD-E2273E1029E8}" destId="{47946020-0A50-483A-A7AA-23840EDC2956}" srcOrd="0" destOrd="1" presId="urn:microsoft.com/office/officeart/2005/8/layout/vList2"/>
    <dgm:cxn modelId="{9CB89045-B38E-4A63-BC6C-B9D9A6B5C4C3}" type="presOf" srcId="{41985527-9ECF-4833-967C-A99123013EA4}" destId="{47946020-0A50-483A-A7AA-23840EDC2956}" srcOrd="0" destOrd="0" presId="urn:microsoft.com/office/officeart/2005/8/layout/vList2"/>
    <dgm:cxn modelId="{6DA1BE50-6167-4FBD-B653-1F15EFEC3DBF}" type="presOf" srcId="{8B159C9D-7ACA-4007-882B-C643B3CC9E99}" destId="{47946020-0A50-483A-A7AA-23840EDC2956}" srcOrd="0" destOrd="3" presId="urn:microsoft.com/office/officeart/2005/8/layout/vList2"/>
    <dgm:cxn modelId="{6BDF9C78-C4A2-4677-8B91-C5C223101352}" srcId="{64E35947-E41D-4BB2-9197-9167D058D62C}" destId="{41985527-9ECF-4833-967C-A99123013EA4}" srcOrd="0" destOrd="0" parTransId="{FAD4ECF4-DC08-4C6F-8408-8FE7A874EE0F}" sibTransId="{F70E9BF1-012D-4B32-A790-385C10AA5A7B}"/>
    <dgm:cxn modelId="{0C0E9FB5-FC71-4A9E-A0A6-B5644BF2C6CA}" srcId="{64E35947-E41D-4BB2-9197-9167D058D62C}" destId="{657C937D-F40E-4714-9437-73667E399F20}" srcOrd="2" destOrd="0" parTransId="{12E0E6BD-DC64-47BF-89B8-1E52991ABBCE}" sibTransId="{AC377CD4-D4BE-4ECB-A9D7-5D8A70DA3E0B}"/>
    <dgm:cxn modelId="{8D22C7CA-A119-4D26-9063-CE9AD69AEC1A}" srcId="{5B6B6B59-C002-451C-B9AE-A2A317BE5CAB}" destId="{64E35947-E41D-4BB2-9197-9167D058D62C}" srcOrd="0" destOrd="0" parTransId="{7F12EAA4-2CA6-48ED-997F-CEFB0CE50AF0}" sibTransId="{BB6FBC46-B28C-4B5B-877A-382781C085F1}"/>
    <dgm:cxn modelId="{AA5126DF-492E-421D-89EE-314C03675C27}" type="presOf" srcId="{64E35947-E41D-4BB2-9197-9167D058D62C}" destId="{9648E8B7-BE5E-40E1-9756-AA8DFF30A292}" srcOrd="0" destOrd="0" presId="urn:microsoft.com/office/officeart/2005/8/layout/vList2"/>
    <dgm:cxn modelId="{23FE5FF3-CC69-4761-B840-9181D0098A2F}" srcId="{64E35947-E41D-4BB2-9197-9167D058D62C}" destId="{8B159C9D-7ACA-4007-882B-C643B3CC9E99}" srcOrd="3" destOrd="0" parTransId="{D3D0AC5C-DF72-4908-ADE6-477D4B618A76}" sibTransId="{9552FA80-CB0E-41E0-B9C5-A6B45FE3DCEA}"/>
    <dgm:cxn modelId="{5D6B73E4-8B03-405B-BB0E-0898A635595D}" type="presParOf" srcId="{29C21FD9-EDFC-496C-A007-96391BD739A0}" destId="{9648E8B7-BE5E-40E1-9756-AA8DFF30A292}" srcOrd="0" destOrd="0" presId="urn:microsoft.com/office/officeart/2005/8/layout/vList2"/>
    <dgm:cxn modelId="{1F478258-FB85-436F-B135-BE6207D798B9}" type="presParOf" srcId="{29C21FD9-EDFC-496C-A007-96391BD739A0}" destId="{47946020-0A50-483A-A7AA-23840EDC2956}"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3E0EC9-72BC-4847-A10B-DDE455F8E685}">
      <dsp:nvSpPr>
        <dsp:cNvPr id="0" name=""/>
        <dsp:cNvSpPr/>
      </dsp:nvSpPr>
      <dsp:spPr>
        <a:xfrm>
          <a:off x="0" y="0"/>
          <a:ext cx="5228828" cy="2374582"/>
        </a:xfrm>
        <a:prstGeom prst="roundRect">
          <a:avLst>
            <a:gd name="adj" fmla="val 10000"/>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Personal experience with low levels of distance learning being applied fairly to key stage 1 students </a:t>
          </a:r>
          <a:endParaRPr lang="en-US" sz="2200" kern="1200"/>
        </a:p>
      </dsp:txBody>
      <dsp:txXfrm>
        <a:off x="69549" y="69549"/>
        <a:ext cx="2774512" cy="2235484"/>
      </dsp:txXfrm>
    </dsp:sp>
    <dsp:sp modelId="{6FACFF93-25F4-4227-96C8-6B257DF22F7B}">
      <dsp:nvSpPr>
        <dsp:cNvPr id="0" name=""/>
        <dsp:cNvSpPr/>
      </dsp:nvSpPr>
      <dsp:spPr>
        <a:xfrm>
          <a:off x="922734" y="2902267"/>
          <a:ext cx="5228828" cy="2374582"/>
        </a:xfrm>
        <a:prstGeom prst="roundRect">
          <a:avLst>
            <a:gd name="adj" fmla="val 10000"/>
          </a:avLst>
        </a:prstGeom>
        <a:gradFill rotWithShape="0">
          <a:gsLst>
            <a:gs pos="0">
              <a:schemeClr val="accent3">
                <a:hueOff val="0"/>
                <a:satOff val="0"/>
                <a:lumOff val="0"/>
                <a:alphaOff val="0"/>
                <a:tint val="97000"/>
                <a:satMod val="100000"/>
                <a:lumMod val="102000"/>
              </a:schemeClr>
            </a:gs>
            <a:gs pos="50000">
              <a:schemeClr val="accent3">
                <a:hueOff val="0"/>
                <a:satOff val="0"/>
                <a:lumOff val="0"/>
                <a:alphaOff val="0"/>
                <a:shade val="100000"/>
                <a:satMod val="103000"/>
                <a:lumMod val="100000"/>
              </a:schemeClr>
            </a:gs>
            <a:gs pos="100000">
              <a:schemeClr val="accent3">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Relevant topic with the pandemical situation currently closing schools and making distance learning essentially mandatory</a:t>
          </a:r>
          <a:endParaRPr lang="en-US" sz="2200" kern="1200"/>
        </a:p>
      </dsp:txBody>
      <dsp:txXfrm>
        <a:off x="992283" y="2971816"/>
        <a:ext cx="2623517" cy="2235484"/>
      </dsp:txXfrm>
    </dsp:sp>
    <dsp:sp modelId="{089CD6A3-56F0-4731-8DA5-BC830B200CC3}">
      <dsp:nvSpPr>
        <dsp:cNvPr id="0" name=""/>
        <dsp:cNvSpPr/>
      </dsp:nvSpPr>
      <dsp:spPr>
        <a:xfrm>
          <a:off x="3685349" y="1866685"/>
          <a:ext cx="1543478" cy="1543478"/>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032632" y="1866685"/>
        <a:ext cx="848912" cy="11614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5AA37B-CA33-4B20-870A-72E895A971FC}">
      <dsp:nvSpPr>
        <dsp:cNvPr id="0" name=""/>
        <dsp:cNvSpPr/>
      </dsp:nvSpPr>
      <dsp:spPr>
        <a:xfrm>
          <a:off x="0" y="0"/>
          <a:ext cx="4921250" cy="1160907"/>
        </a:xfrm>
        <a:prstGeom prst="roundRect">
          <a:avLst>
            <a:gd name="adj" fmla="val 10000"/>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Efficiency</a:t>
          </a:r>
          <a:endParaRPr lang="en-US" sz="3200" kern="1200"/>
        </a:p>
      </dsp:txBody>
      <dsp:txXfrm>
        <a:off x="34002" y="34002"/>
        <a:ext cx="3570444" cy="1092903"/>
      </dsp:txXfrm>
    </dsp:sp>
    <dsp:sp modelId="{4B01FEAC-FC6B-4047-BA1B-4F19B554B6FA}">
      <dsp:nvSpPr>
        <dsp:cNvPr id="0" name=""/>
        <dsp:cNvSpPr/>
      </dsp:nvSpPr>
      <dsp:spPr>
        <a:xfrm>
          <a:off x="412154" y="1371981"/>
          <a:ext cx="4921250" cy="1160907"/>
        </a:xfrm>
        <a:prstGeom prst="roundRect">
          <a:avLst>
            <a:gd name="adj" fmla="val 10000"/>
          </a:avLst>
        </a:prstGeom>
        <a:gradFill rotWithShape="0">
          <a:gsLst>
            <a:gs pos="0">
              <a:schemeClr val="accent3">
                <a:hueOff val="0"/>
                <a:satOff val="0"/>
                <a:lumOff val="0"/>
                <a:alphaOff val="0"/>
                <a:tint val="97000"/>
                <a:satMod val="100000"/>
                <a:lumMod val="102000"/>
              </a:schemeClr>
            </a:gs>
            <a:gs pos="50000">
              <a:schemeClr val="accent3">
                <a:hueOff val="0"/>
                <a:satOff val="0"/>
                <a:lumOff val="0"/>
                <a:alphaOff val="0"/>
                <a:shade val="100000"/>
                <a:satMod val="103000"/>
                <a:lumMod val="100000"/>
              </a:schemeClr>
            </a:gs>
            <a:gs pos="100000">
              <a:schemeClr val="accent3">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Accessibility of Time and Place</a:t>
          </a:r>
          <a:endParaRPr lang="en-US" sz="3200" kern="1200"/>
        </a:p>
      </dsp:txBody>
      <dsp:txXfrm>
        <a:off x="446156" y="1405983"/>
        <a:ext cx="3686502" cy="1092903"/>
      </dsp:txXfrm>
    </dsp:sp>
    <dsp:sp modelId="{0FC6F3F7-4292-4E63-ABE6-F44127A2C970}">
      <dsp:nvSpPr>
        <dsp:cNvPr id="0" name=""/>
        <dsp:cNvSpPr/>
      </dsp:nvSpPr>
      <dsp:spPr>
        <a:xfrm>
          <a:off x="818157" y="2743962"/>
          <a:ext cx="4921250" cy="1160907"/>
        </a:xfrm>
        <a:prstGeom prst="roundRect">
          <a:avLst>
            <a:gd name="adj" fmla="val 10000"/>
          </a:avLst>
        </a:prstGeom>
        <a:gradFill rotWithShape="0">
          <a:gsLst>
            <a:gs pos="0">
              <a:schemeClr val="accent4">
                <a:hueOff val="0"/>
                <a:satOff val="0"/>
                <a:lumOff val="0"/>
                <a:alphaOff val="0"/>
                <a:tint val="97000"/>
                <a:satMod val="100000"/>
                <a:lumMod val="102000"/>
              </a:schemeClr>
            </a:gs>
            <a:gs pos="50000">
              <a:schemeClr val="accent4">
                <a:hueOff val="0"/>
                <a:satOff val="0"/>
                <a:lumOff val="0"/>
                <a:alphaOff val="0"/>
                <a:shade val="100000"/>
                <a:satMod val="103000"/>
                <a:lumMod val="100000"/>
              </a:schemeClr>
            </a:gs>
            <a:gs pos="100000">
              <a:schemeClr val="accent4">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Affordability</a:t>
          </a:r>
          <a:endParaRPr lang="en-US" sz="3200" kern="1200"/>
        </a:p>
      </dsp:txBody>
      <dsp:txXfrm>
        <a:off x="852159" y="2777964"/>
        <a:ext cx="3692653" cy="1092903"/>
      </dsp:txXfrm>
    </dsp:sp>
    <dsp:sp modelId="{6DEC4DAD-6993-4844-9F56-46A3EDFD44DD}">
      <dsp:nvSpPr>
        <dsp:cNvPr id="0" name=""/>
        <dsp:cNvSpPr/>
      </dsp:nvSpPr>
      <dsp:spPr>
        <a:xfrm>
          <a:off x="1230312" y="4115943"/>
          <a:ext cx="4921250" cy="1160907"/>
        </a:xfrm>
        <a:prstGeom prst="roundRect">
          <a:avLst>
            <a:gd name="adj" fmla="val 10000"/>
          </a:avLst>
        </a:prstGeom>
        <a:gradFill rotWithShape="0">
          <a:gsLst>
            <a:gs pos="0">
              <a:schemeClr val="accent5">
                <a:hueOff val="0"/>
                <a:satOff val="0"/>
                <a:lumOff val="0"/>
                <a:alphaOff val="0"/>
                <a:tint val="97000"/>
                <a:satMod val="100000"/>
                <a:lumMod val="102000"/>
              </a:schemeClr>
            </a:gs>
            <a:gs pos="50000">
              <a:schemeClr val="accent5">
                <a:hueOff val="0"/>
                <a:satOff val="0"/>
                <a:lumOff val="0"/>
                <a:alphaOff val="0"/>
                <a:shade val="100000"/>
                <a:satMod val="103000"/>
                <a:lumMod val="100000"/>
              </a:schemeClr>
            </a:gs>
            <a:gs pos="100000">
              <a:schemeClr val="accent5">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Suits a variety of learning styles</a:t>
          </a:r>
          <a:endParaRPr lang="en-US" sz="3200" kern="1200"/>
        </a:p>
      </dsp:txBody>
      <dsp:txXfrm>
        <a:off x="1264314" y="4149945"/>
        <a:ext cx="3686502" cy="1092903"/>
      </dsp:txXfrm>
    </dsp:sp>
    <dsp:sp modelId="{DE76FF2D-F1F4-4E58-881A-FD6C7B88E3E1}">
      <dsp:nvSpPr>
        <dsp:cNvPr id="0" name=""/>
        <dsp:cNvSpPr/>
      </dsp:nvSpPr>
      <dsp:spPr>
        <a:xfrm>
          <a:off x="4166660" y="889149"/>
          <a:ext cx="754589" cy="754589"/>
        </a:xfrm>
        <a:prstGeom prst="downArrow">
          <a:avLst>
            <a:gd name="adj1" fmla="val 55000"/>
            <a:gd name="adj2" fmla="val 45000"/>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4336443" y="889149"/>
        <a:ext cx="415023" cy="567828"/>
      </dsp:txXfrm>
    </dsp:sp>
    <dsp:sp modelId="{86A51BCF-0BB5-4EFB-A676-F36E3DF85789}">
      <dsp:nvSpPr>
        <dsp:cNvPr id="0" name=""/>
        <dsp:cNvSpPr/>
      </dsp:nvSpPr>
      <dsp:spPr>
        <a:xfrm>
          <a:off x="4578815" y="2261130"/>
          <a:ext cx="754589" cy="754589"/>
        </a:xfrm>
        <a:prstGeom prst="downArrow">
          <a:avLst>
            <a:gd name="adj1" fmla="val 55000"/>
            <a:gd name="adj2" fmla="val 45000"/>
          </a:avLst>
        </a:prstGeom>
        <a:solidFill>
          <a:schemeClr val="accent3">
            <a:tint val="40000"/>
            <a:alpha val="90000"/>
            <a:hueOff val="0"/>
            <a:satOff val="0"/>
            <a:lumOff val="0"/>
            <a:alphaOff val="0"/>
          </a:schemeClr>
        </a:solidFill>
        <a:ln w="6350"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4748598" y="2261130"/>
        <a:ext cx="415023" cy="567828"/>
      </dsp:txXfrm>
    </dsp:sp>
    <dsp:sp modelId="{ED1C58B6-7BC4-4CEC-B652-A1C4DBB7D477}">
      <dsp:nvSpPr>
        <dsp:cNvPr id="0" name=""/>
        <dsp:cNvSpPr/>
      </dsp:nvSpPr>
      <dsp:spPr>
        <a:xfrm>
          <a:off x="4984818" y="3633111"/>
          <a:ext cx="754589" cy="754589"/>
        </a:xfrm>
        <a:prstGeom prst="downArrow">
          <a:avLst>
            <a:gd name="adj1" fmla="val 55000"/>
            <a:gd name="adj2" fmla="val 45000"/>
          </a:avLst>
        </a:prstGeom>
        <a:solidFill>
          <a:schemeClr val="accent4">
            <a:tint val="40000"/>
            <a:alpha val="90000"/>
            <a:hueOff val="0"/>
            <a:satOff val="0"/>
            <a:lumOff val="0"/>
            <a:alphaOff val="0"/>
          </a:schemeClr>
        </a:solidFill>
        <a:ln w="6350"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5154601" y="3633111"/>
        <a:ext cx="415023" cy="5678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2E3E33-CA81-45AA-8DC5-829891BECED5}">
      <dsp:nvSpPr>
        <dsp:cNvPr id="0" name=""/>
        <dsp:cNvSpPr/>
      </dsp:nvSpPr>
      <dsp:spPr>
        <a:xfrm>
          <a:off x="0" y="2190"/>
          <a:ext cx="6151562" cy="11099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09C44E-F5C0-4DD9-B2B9-42A6F92D2B79}">
      <dsp:nvSpPr>
        <dsp:cNvPr id="0" name=""/>
        <dsp:cNvSpPr/>
      </dsp:nvSpPr>
      <dsp:spPr>
        <a:xfrm>
          <a:off x="335773" y="251938"/>
          <a:ext cx="610496" cy="6104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E9695CC-984B-4145-9485-712FE2600D80}">
      <dsp:nvSpPr>
        <dsp:cNvPr id="0" name=""/>
        <dsp:cNvSpPr/>
      </dsp:nvSpPr>
      <dsp:spPr>
        <a:xfrm>
          <a:off x="1282042" y="2190"/>
          <a:ext cx="4869520" cy="1109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474" tIns="117474" rIns="117474" bIns="117474" numCol="1" spcCol="1270" anchor="ctr" anchorCtr="0">
          <a:noAutofit/>
        </a:bodyPr>
        <a:lstStyle/>
        <a:p>
          <a:pPr marL="0" lvl="0" indent="0" algn="l" defTabSz="977900">
            <a:lnSpc>
              <a:spcPct val="90000"/>
            </a:lnSpc>
            <a:spcBef>
              <a:spcPct val="0"/>
            </a:spcBef>
            <a:spcAft>
              <a:spcPct val="35000"/>
            </a:spcAft>
            <a:buNone/>
          </a:pPr>
          <a:r>
            <a:rPr lang="en-GB" sz="2200" kern="1200"/>
            <a:t>The inability to focus on screens</a:t>
          </a:r>
          <a:endParaRPr lang="en-US" sz="2200" kern="1200"/>
        </a:p>
      </dsp:txBody>
      <dsp:txXfrm>
        <a:off x="1282042" y="2190"/>
        <a:ext cx="4869520" cy="1109993"/>
      </dsp:txXfrm>
    </dsp:sp>
    <dsp:sp modelId="{16AF1F63-7E2A-427A-AFFE-64BA81468A5D}">
      <dsp:nvSpPr>
        <dsp:cNvPr id="0" name=""/>
        <dsp:cNvSpPr/>
      </dsp:nvSpPr>
      <dsp:spPr>
        <a:xfrm>
          <a:off x="0" y="1389682"/>
          <a:ext cx="6151562" cy="11099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A7C5B5-5FD4-4A54-A813-A8EE1E9A4A2F}">
      <dsp:nvSpPr>
        <dsp:cNvPr id="0" name=""/>
        <dsp:cNvSpPr/>
      </dsp:nvSpPr>
      <dsp:spPr>
        <a:xfrm>
          <a:off x="335773" y="1639430"/>
          <a:ext cx="610496" cy="6104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54CE0D-41DC-4EC9-84F1-BBA74B46999D}">
      <dsp:nvSpPr>
        <dsp:cNvPr id="0" name=""/>
        <dsp:cNvSpPr/>
      </dsp:nvSpPr>
      <dsp:spPr>
        <a:xfrm>
          <a:off x="1282042" y="1389682"/>
          <a:ext cx="4869520" cy="1109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474" tIns="117474" rIns="117474" bIns="117474" numCol="1" spcCol="1270" anchor="ctr" anchorCtr="0">
          <a:noAutofit/>
        </a:bodyPr>
        <a:lstStyle/>
        <a:p>
          <a:pPr marL="0" lvl="0" indent="0" algn="l" defTabSz="977900">
            <a:lnSpc>
              <a:spcPct val="90000"/>
            </a:lnSpc>
            <a:spcBef>
              <a:spcPct val="0"/>
            </a:spcBef>
            <a:spcAft>
              <a:spcPct val="35000"/>
            </a:spcAft>
            <a:buNone/>
          </a:pPr>
          <a:r>
            <a:rPr lang="en-GB" sz="2200" kern="1200"/>
            <a:t>Technology Issues</a:t>
          </a:r>
          <a:endParaRPr lang="en-US" sz="2200" kern="1200"/>
        </a:p>
      </dsp:txBody>
      <dsp:txXfrm>
        <a:off x="1282042" y="1389682"/>
        <a:ext cx="4869520" cy="1109993"/>
      </dsp:txXfrm>
    </dsp:sp>
    <dsp:sp modelId="{42C4A315-7C96-4006-92BD-A7CFC9668DA8}">
      <dsp:nvSpPr>
        <dsp:cNvPr id="0" name=""/>
        <dsp:cNvSpPr/>
      </dsp:nvSpPr>
      <dsp:spPr>
        <a:xfrm>
          <a:off x="0" y="2777174"/>
          <a:ext cx="6151562" cy="11099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646259-A528-4982-9712-638BDAFD675F}">
      <dsp:nvSpPr>
        <dsp:cNvPr id="0" name=""/>
        <dsp:cNvSpPr/>
      </dsp:nvSpPr>
      <dsp:spPr>
        <a:xfrm>
          <a:off x="335773" y="3026922"/>
          <a:ext cx="610496" cy="6104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424F9C2-CF95-4D45-80D9-59A7181CA5E2}">
      <dsp:nvSpPr>
        <dsp:cNvPr id="0" name=""/>
        <dsp:cNvSpPr/>
      </dsp:nvSpPr>
      <dsp:spPr>
        <a:xfrm>
          <a:off x="1282042" y="2777174"/>
          <a:ext cx="4869520" cy="1109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474" tIns="117474" rIns="117474" bIns="117474" numCol="1" spcCol="1270" anchor="ctr" anchorCtr="0">
          <a:noAutofit/>
        </a:bodyPr>
        <a:lstStyle/>
        <a:p>
          <a:pPr marL="0" lvl="0" indent="0" algn="l" defTabSz="977900">
            <a:lnSpc>
              <a:spcPct val="90000"/>
            </a:lnSpc>
            <a:spcBef>
              <a:spcPct val="0"/>
            </a:spcBef>
            <a:spcAft>
              <a:spcPct val="35000"/>
            </a:spcAft>
            <a:buNone/>
          </a:pPr>
          <a:r>
            <a:rPr lang="en-GB" sz="2200" kern="1200"/>
            <a:t>Teacher training and resources</a:t>
          </a:r>
          <a:endParaRPr lang="en-US" sz="2200" kern="1200"/>
        </a:p>
      </dsp:txBody>
      <dsp:txXfrm>
        <a:off x="1282042" y="2777174"/>
        <a:ext cx="4869520" cy="1109993"/>
      </dsp:txXfrm>
    </dsp:sp>
    <dsp:sp modelId="{89502E84-0D35-4FE1-833F-7D94C9CC3C94}">
      <dsp:nvSpPr>
        <dsp:cNvPr id="0" name=""/>
        <dsp:cNvSpPr/>
      </dsp:nvSpPr>
      <dsp:spPr>
        <a:xfrm>
          <a:off x="0" y="4164666"/>
          <a:ext cx="6151562" cy="110999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57557E-9EF0-430B-9104-FA3884C91832}">
      <dsp:nvSpPr>
        <dsp:cNvPr id="0" name=""/>
        <dsp:cNvSpPr/>
      </dsp:nvSpPr>
      <dsp:spPr>
        <a:xfrm>
          <a:off x="335773" y="4414414"/>
          <a:ext cx="610496" cy="6104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EA9746B-4BF3-4DB9-881B-71B22F66E47E}">
      <dsp:nvSpPr>
        <dsp:cNvPr id="0" name=""/>
        <dsp:cNvSpPr/>
      </dsp:nvSpPr>
      <dsp:spPr>
        <a:xfrm>
          <a:off x="1282042" y="4164666"/>
          <a:ext cx="4869520" cy="1109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474" tIns="117474" rIns="117474" bIns="117474" numCol="1" spcCol="1270" anchor="ctr" anchorCtr="0">
          <a:noAutofit/>
        </a:bodyPr>
        <a:lstStyle/>
        <a:p>
          <a:pPr marL="0" lvl="0" indent="0" algn="l" defTabSz="977900">
            <a:lnSpc>
              <a:spcPct val="90000"/>
            </a:lnSpc>
            <a:spcBef>
              <a:spcPct val="0"/>
            </a:spcBef>
            <a:spcAft>
              <a:spcPct val="35000"/>
            </a:spcAft>
            <a:buNone/>
          </a:pPr>
          <a:r>
            <a:rPr lang="en-GB" sz="2200" kern="1200"/>
            <a:t>Sense of isolation</a:t>
          </a:r>
          <a:endParaRPr lang="en-US" sz="2200" kern="1200"/>
        </a:p>
      </dsp:txBody>
      <dsp:txXfrm>
        <a:off x="1282042" y="4164666"/>
        <a:ext cx="4869520" cy="110999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7939D3-F5D4-4619-821A-1B3C4CC54F7A}">
      <dsp:nvSpPr>
        <dsp:cNvPr id="0" name=""/>
        <dsp:cNvSpPr/>
      </dsp:nvSpPr>
      <dsp:spPr>
        <a:xfrm>
          <a:off x="0" y="2826"/>
          <a:ext cx="7729728" cy="602041"/>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65895A-D64D-48B7-A1FF-4652B526FA17}">
      <dsp:nvSpPr>
        <dsp:cNvPr id="0" name=""/>
        <dsp:cNvSpPr/>
      </dsp:nvSpPr>
      <dsp:spPr>
        <a:xfrm>
          <a:off x="182117" y="138285"/>
          <a:ext cx="331122" cy="3311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366EA35-9021-4F47-A90E-039A1B6D8722}">
      <dsp:nvSpPr>
        <dsp:cNvPr id="0" name=""/>
        <dsp:cNvSpPr/>
      </dsp:nvSpPr>
      <dsp:spPr>
        <a:xfrm>
          <a:off x="695358" y="2826"/>
          <a:ext cx="7034369" cy="602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716" tIns="63716" rIns="63716" bIns="63716" numCol="1" spcCol="1270" anchor="ctr" anchorCtr="0">
          <a:noAutofit/>
        </a:bodyPr>
        <a:lstStyle/>
        <a:p>
          <a:pPr marL="0" lvl="0" indent="0" algn="l" defTabSz="666750">
            <a:lnSpc>
              <a:spcPct val="100000"/>
            </a:lnSpc>
            <a:spcBef>
              <a:spcPct val="0"/>
            </a:spcBef>
            <a:spcAft>
              <a:spcPct val="35000"/>
            </a:spcAft>
            <a:buNone/>
          </a:pPr>
          <a:r>
            <a:rPr lang="en-GB" sz="1500" kern="1200" dirty="0"/>
            <a:t>As a result of the project, specific outcomes were identified from the correlation of information.</a:t>
          </a:r>
          <a:endParaRPr lang="en-US" sz="1500" kern="1200" dirty="0"/>
        </a:p>
      </dsp:txBody>
      <dsp:txXfrm>
        <a:off x="695358" y="2826"/>
        <a:ext cx="7034369" cy="602041"/>
      </dsp:txXfrm>
    </dsp:sp>
    <dsp:sp modelId="{E6AA7C0E-CDC3-4F28-A2A6-3E09175C2B1D}">
      <dsp:nvSpPr>
        <dsp:cNvPr id="0" name=""/>
        <dsp:cNvSpPr/>
      </dsp:nvSpPr>
      <dsp:spPr>
        <a:xfrm>
          <a:off x="0" y="755378"/>
          <a:ext cx="7729728" cy="602041"/>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57B9B2-635A-4105-A0C8-7619AC39453A}">
      <dsp:nvSpPr>
        <dsp:cNvPr id="0" name=""/>
        <dsp:cNvSpPr/>
      </dsp:nvSpPr>
      <dsp:spPr>
        <a:xfrm>
          <a:off x="182117" y="890837"/>
          <a:ext cx="331122" cy="3311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2A668B0-1D16-49D8-A89E-BD9975DAAF29}">
      <dsp:nvSpPr>
        <dsp:cNvPr id="0" name=""/>
        <dsp:cNvSpPr/>
      </dsp:nvSpPr>
      <dsp:spPr>
        <a:xfrm>
          <a:off x="695358" y="755378"/>
          <a:ext cx="7034369" cy="602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716" tIns="63716" rIns="63716" bIns="63716" numCol="1" spcCol="1270" anchor="ctr" anchorCtr="0">
          <a:noAutofit/>
        </a:bodyPr>
        <a:lstStyle/>
        <a:p>
          <a:pPr marL="0" lvl="0" indent="0" algn="l" defTabSz="666750">
            <a:lnSpc>
              <a:spcPct val="100000"/>
            </a:lnSpc>
            <a:spcBef>
              <a:spcPct val="0"/>
            </a:spcBef>
            <a:spcAft>
              <a:spcPct val="35000"/>
            </a:spcAft>
            <a:buNone/>
          </a:pPr>
          <a:r>
            <a:rPr lang="en-GB" sz="1500" kern="1200" dirty="0"/>
            <a:t>Results were clearly found that show a correlation between the effectiveness of learning through online software and mathematics at key stage 1.</a:t>
          </a:r>
          <a:endParaRPr lang="en-US" sz="1500" kern="1200" dirty="0"/>
        </a:p>
      </dsp:txBody>
      <dsp:txXfrm>
        <a:off x="695358" y="755378"/>
        <a:ext cx="7034369" cy="602041"/>
      </dsp:txXfrm>
    </dsp:sp>
    <dsp:sp modelId="{A231B157-D504-4D97-B3A1-01C8F21DD251}">
      <dsp:nvSpPr>
        <dsp:cNvPr id="0" name=""/>
        <dsp:cNvSpPr/>
      </dsp:nvSpPr>
      <dsp:spPr>
        <a:xfrm>
          <a:off x="0" y="1507930"/>
          <a:ext cx="7729728" cy="602041"/>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63A557-1184-4573-97E7-0C103579FF5D}">
      <dsp:nvSpPr>
        <dsp:cNvPr id="0" name=""/>
        <dsp:cNvSpPr/>
      </dsp:nvSpPr>
      <dsp:spPr>
        <a:xfrm>
          <a:off x="182117" y="1643390"/>
          <a:ext cx="331122" cy="33112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598699F-815E-4763-8BB0-75C09EB8769C}">
      <dsp:nvSpPr>
        <dsp:cNvPr id="0" name=""/>
        <dsp:cNvSpPr/>
      </dsp:nvSpPr>
      <dsp:spPr>
        <a:xfrm>
          <a:off x="695358" y="1507930"/>
          <a:ext cx="7034369" cy="602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716" tIns="63716" rIns="63716" bIns="63716" numCol="1" spcCol="1270" anchor="ctr" anchorCtr="0">
          <a:noAutofit/>
        </a:bodyPr>
        <a:lstStyle/>
        <a:p>
          <a:pPr marL="0" lvl="0" indent="0" algn="l" defTabSz="666750">
            <a:lnSpc>
              <a:spcPct val="100000"/>
            </a:lnSpc>
            <a:spcBef>
              <a:spcPct val="0"/>
            </a:spcBef>
            <a:spcAft>
              <a:spcPct val="35000"/>
            </a:spcAft>
            <a:buNone/>
          </a:pPr>
          <a:r>
            <a:rPr lang="en-GB" sz="1500" kern="1200" dirty="0"/>
            <a:t>The results from primary information stated that 70% of students felt that the software helped them learn mathematics or furthered their knowledge.</a:t>
          </a:r>
          <a:endParaRPr lang="en-US" sz="1500" kern="1200" dirty="0"/>
        </a:p>
      </dsp:txBody>
      <dsp:txXfrm>
        <a:off x="695358" y="1507930"/>
        <a:ext cx="7034369" cy="602041"/>
      </dsp:txXfrm>
    </dsp:sp>
    <dsp:sp modelId="{991915F5-DE82-47A9-8E7A-1D5399DCC3D7}">
      <dsp:nvSpPr>
        <dsp:cNvPr id="0" name=""/>
        <dsp:cNvSpPr/>
      </dsp:nvSpPr>
      <dsp:spPr>
        <a:xfrm>
          <a:off x="0" y="2260482"/>
          <a:ext cx="7729728" cy="602041"/>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1E7293-4E53-403C-97B1-586F2C7A7F4A}">
      <dsp:nvSpPr>
        <dsp:cNvPr id="0" name=""/>
        <dsp:cNvSpPr/>
      </dsp:nvSpPr>
      <dsp:spPr>
        <a:xfrm>
          <a:off x="182117" y="2395942"/>
          <a:ext cx="331122" cy="33112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E7FABFA-F620-4707-859E-8345D1AE3A1A}">
      <dsp:nvSpPr>
        <dsp:cNvPr id="0" name=""/>
        <dsp:cNvSpPr/>
      </dsp:nvSpPr>
      <dsp:spPr>
        <a:xfrm>
          <a:off x="695358" y="2260482"/>
          <a:ext cx="7034369" cy="602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716" tIns="63716" rIns="63716" bIns="63716" numCol="1" spcCol="1270" anchor="ctr" anchorCtr="0">
          <a:noAutofit/>
        </a:bodyPr>
        <a:lstStyle/>
        <a:p>
          <a:pPr marL="0" lvl="0" indent="0" algn="l" defTabSz="666750">
            <a:lnSpc>
              <a:spcPct val="100000"/>
            </a:lnSpc>
            <a:spcBef>
              <a:spcPct val="0"/>
            </a:spcBef>
            <a:spcAft>
              <a:spcPct val="35000"/>
            </a:spcAft>
            <a:buNone/>
          </a:pPr>
          <a:r>
            <a:rPr lang="en-GB" sz="1500" kern="1200" dirty="0"/>
            <a:t>The results also showed that 30 out of 50 (60%) of students would rather utilize software than complete physical work in the classroom.</a:t>
          </a:r>
          <a:endParaRPr lang="en-US" sz="1500" kern="1200" dirty="0"/>
        </a:p>
      </dsp:txBody>
      <dsp:txXfrm>
        <a:off x="695358" y="2260482"/>
        <a:ext cx="7034369" cy="602041"/>
      </dsp:txXfrm>
    </dsp:sp>
    <dsp:sp modelId="{094EC9BF-8EF6-45F8-A200-80996D564781}">
      <dsp:nvSpPr>
        <dsp:cNvPr id="0" name=""/>
        <dsp:cNvSpPr/>
      </dsp:nvSpPr>
      <dsp:spPr>
        <a:xfrm>
          <a:off x="0" y="3013034"/>
          <a:ext cx="7729728" cy="602041"/>
        </a:xfrm>
        <a:prstGeom prst="roundRect">
          <a:avLst>
            <a:gd name="adj" fmla="val 1000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122F61-FB8F-481A-A7FA-A41FE2BFDA70}">
      <dsp:nvSpPr>
        <dsp:cNvPr id="0" name=""/>
        <dsp:cNvSpPr/>
      </dsp:nvSpPr>
      <dsp:spPr>
        <a:xfrm>
          <a:off x="182117" y="3148494"/>
          <a:ext cx="331122" cy="33112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D29AE2-0834-46B5-9FB7-9634DB4A8A20}">
      <dsp:nvSpPr>
        <dsp:cNvPr id="0" name=""/>
        <dsp:cNvSpPr/>
      </dsp:nvSpPr>
      <dsp:spPr>
        <a:xfrm>
          <a:off x="695358" y="3013034"/>
          <a:ext cx="7034369" cy="6020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716" tIns="63716" rIns="63716" bIns="63716" numCol="1" spcCol="1270" anchor="ctr" anchorCtr="0">
          <a:noAutofit/>
        </a:bodyPr>
        <a:lstStyle/>
        <a:p>
          <a:pPr marL="0" lvl="0" indent="0" algn="l" defTabSz="666750">
            <a:lnSpc>
              <a:spcPct val="100000"/>
            </a:lnSpc>
            <a:spcBef>
              <a:spcPct val="0"/>
            </a:spcBef>
            <a:spcAft>
              <a:spcPct val="35000"/>
            </a:spcAft>
            <a:buNone/>
          </a:pPr>
          <a:r>
            <a:rPr lang="en-GB" sz="1500" kern="1200" dirty="0"/>
            <a:t>However, these results could potentially be acclaimed to the fact that most of the participants were kinaesthetic learners meaning more research needs to be considered.</a:t>
          </a:r>
          <a:endParaRPr lang="en-US" sz="1500" kern="1200" dirty="0"/>
        </a:p>
      </dsp:txBody>
      <dsp:txXfrm>
        <a:off x="695358" y="3013034"/>
        <a:ext cx="7034369" cy="60204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48E8B7-BE5E-40E1-9756-AA8DFF30A292}">
      <dsp:nvSpPr>
        <dsp:cNvPr id="0" name=""/>
        <dsp:cNvSpPr/>
      </dsp:nvSpPr>
      <dsp:spPr>
        <a:xfrm>
          <a:off x="0" y="226144"/>
          <a:ext cx="6768561" cy="1216800"/>
        </a:xfrm>
        <a:prstGeom prst="roundRect">
          <a:avLst/>
        </a:prstGeom>
        <a:gradFill rotWithShape="0">
          <a:gsLst>
            <a:gs pos="0">
              <a:schemeClr val="accent3">
                <a:hueOff val="0"/>
                <a:satOff val="0"/>
                <a:lumOff val="0"/>
                <a:alphaOff val="0"/>
                <a:tint val="97000"/>
                <a:satMod val="100000"/>
                <a:lumMod val="102000"/>
              </a:schemeClr>
            </a:gs>
            <a:gs pos="50000">
              <a:schemeClr val="accent3">
                <a:hueOff val="0"/>
                <a:satOff val="0"/>
                <a:lumOff val="0"/>
                <a:alphaOff val="0"/>
                <a:shade val="100000"/>
                <a:satMod val="103000"/>
                <a:lumMod val="100000"/>
              </a:schemeClr>
            </a:gs>
            <a:gs pos="100000">
              <a:schemeClr val="accent3">
                <a:hueOff val="0"/>
                <a:satOff val="0"/>
                <a:lumOff val="0"/>
                <a:alphaOff val="0"/>
                <a:shade val="93000"/>
                <a:satMod val="110000"/>
                <a:lumMod val="99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I believe that several recommendations could made with the current outcomes of the project.</a:t>
          </a:r>
          <a:endParaRPr lang="en-US" sz="2400" kern="1200" dirty="0"/>
        </a:p>
      </dsp:txBody>
      <dsp:txXfrm>
        <a:off x="59399" y="285543"/>
        <a:ext cx="6649763" cy="1098002"/>
      </dsp:txXfrm>
    </dsp:sp>
    <dsp:sp modelId="{47946020-0A50-483A-A7AA-23840EDC2956}">
      <dsp:nvSpPr>
        <dsp:cNvPr id="0" name=""/>
        <dsp:cNvSpPr/>
      </dsp:nvSpPr>
      <dsp:spPr>
        <a:xfrm>
          <a:off x="0" y="1442945"/>
          <a:ext cx="6768561" cy="2421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4902" tIns="25400" rIns="142240" bIns="25400" numCol="1" spcCol="1270" anchor="t" anchorCtr="0">
          <a:noAutofit/>
        </a:bodyPr>
        <a:lstStyle/>
        <a:p>
          <a:pPr marL="228600" lvl="1" indent="-228600" algn="l" defTabSz="889000">
            <a:lnSpc>
              <a:spcPct val="90000"/>
            </a:lnSpc>
            <a:spcBef>
              <a:spcPct val="0"/>
            </a:spcBef>
            <a:spcAft>
              <a:spcPct val="20000"/>
            </a:spcAft>
            <a:buChar char="•"/>
          </a:pPr>
          <a:endParaRPr lang="en-US" sz="2000" kern="1200" dirty="0"/>
        </a:p>
        <a:p>
          <a:pPr marL="171450" lvl="1" indent="-171450" algn="l" defTabSz="800100">
            <a:lnSpc>
              <a:spcPct val="90000"/>
            </a:lnSpc>
            <a:spcBef>
              <a:spcPct val="0"/>
            </a:spcBef>
            <a:spcAft>
              <a:spcPct val="20000"/>
            </a:spcAft>
            <a:buChar char="•"/>
          </a:pPr>
          <a:r>
            <a:rPr lang="en-GB" sz="1800" kern="1200" dirty="0"/>
            <a:t>If more time is allotted, then research could be conducted on the analysis of the efficiency of online software versus physical learning.</a:t>
          </a:r>
          <a:endParaRPr lang="en-US" sz="1800" kern="1200" dirty="0"/>
        </a:p>
        <a:p>
          <a:pPr marL="171450" lvl="1" indent="-171450" algn="l" defTabSz="800100">
            <a:lnSpc>
              <a:spcPct val="90000"/>
            </a:lnSpc>
            <a:spcBef>
              <a:spcPct val="0"/>
            </a:spcBef>
            <a:spcAft>
              <a:spcPct val="20000"/>
            </a:spcAft>
            <a:buChar char="•"/>
          </a:pPr>
          <a:r>
            <a:rPr lang="en-GB" sz="1800" kern="1200" dirty="0"/>
            <a:t>This could be done via implementing the system into a live environment to gather further data after extended use of the software.</a:t>
          </a:r>
          <a:endParaRPr lang="en-US" sz="1800" kern="1200" dirty="0"/>
        </a:p>
        <a:p>
          <a:pPr marL="171450" lvl="1" indent="-171450" algn="l" defTabSz="800100">
            <a:lnSpc>
              <a:spcPct val="90000"/>
            </a:lnSpc>
            <a:spcBef>
              <a:spcPct val="0"/>
            </a:spcBef>
            <a:spcAft>
              <a:spcPct val="20000"/>
            </a:spcAft>
            <a:buChar char="•"/>
          </a:pPr>
          <a:r>
            <a:rPr lang="en-GB" sz="1800" kern="1200" dirty="0"/>
            <a:t>Furthermore, a direct comparison between physical learning in a classroom and online software could be undergone by key stage 1 students. </a:t>
          </a:r>
          <a:endParaRPr lang="en-US" sz="1800" kern="1200" dirty="0"/>
        </a:p>
      </dsp:txBody>
      <dsp:txXfrm>
        <a:off x="0" y="1442945"/>
        <a:ext cx="6768561" cy="242190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5DAECD-3A35-444E-B5FD-3D1E9C521B4B}" type="datetimeFigureOut">
              <a:rPr lang="en-GB" smtClean="0"/>
              <a:t>03/05/2021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E4E632-824D-4503-AAF9-B8A123D1D77E}" type="slidenum">
              <a:rPr lang="en-GB" smtClean="0"/>
              <a:t>‹#›</a:t>
            </a:fld>
            <a:endParaRPr lang="en-GB"/>
          </a:p>
        </p:txBody>
      </p:sp>
    </p:spTree>
    <p:extLst>
      <p:ext uri="{BB962C8B-B14F-4D97-AF65-F5344CB8AC3E}">
        <p14:creationId xmlns:p14="http://schemas.microsoft.com/office/powerpoint/2010/main" val="29742543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4E4E632-824D-4503-AAF9-B8A123D1D77E}" type="slidenum">
              <a:rPr lang="en-GB" smtClean="0"/>
              <a:t>2</a:t>
            </a:fld>
            <a:endParaRPr lang="en-GB"/>
          </a:p>
        </p:txBody>
      </p:sp>
    </p:spTree>
    <p:extLst>
      <p:ext uri="{BB962C8B-B14F-4D97-AF65-F5344CB8AC3E}">
        <p14:creationId xmlns:p14="http://schemas.microsoft.com/office/powerpoint/2010/main" val="40206448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have personal experience with low levels of distance learning being applied fairly to key stage 1 students because I have a brother currently out of school, who is a kinaesthetic learner which means that he would rather learn via doing things such as playing, or doing activities however the school has only provided worksheets which are more focused on visual learners. This means that it is harder for him to learn, therefore I am going to be making a tool/system which will incorporate a variety of learning styles that will allow all students to be able to learn efficiently. </a:t>
            </a:r>
          </a:p>
          <a:p>
            <a:endParaRPr lang="en-GB" dirty="0"/>
          </a:p>
          <a:p>
            <a:r>
              <a:rPr lang="en-GB" dirty="0"/>
              <a:t>Which leads into my second point, this is also a very relevant topic with the current pandemical situation as the unforeseen consequences of the coronavirus pandemic has now lead to schools opening and closing unpredictably. This means that worksheets and work has to be assigned to children in an attempt to continue their learning without stunting their education because of the school being closed, however this is essentially a temporary solution as children will drastically lose out on educational experience if the schools are closed for too long, therefore a system needs to be developed that will allow for efficient education for all types of learners.</a:t>
            </a:r>
          </a:p>
        </p:txBody>
      </p:sp>
      <p:sp>
        <p:nvSpPr>
          <p:cNvPr id="4" name="Slide Number Placeholder 3"/>
          <p:cNvSpPr>
            <a:spLocks noGrp="1"/>
          </p:cNvSpPr>
          <p:nvPr>
            <p:ph type="sldNum" sz="quarter" idx="5"/>
          </p:nvPr>
        </p:nvSpPr>
        <p:spPr/>
        <p:txBody>
          <a:bodyPr/>
          <a:lstStyle/>
          <a:p>
            <a:fld id="{B4E4E632-824D-4503-AAF9-B8A123D1D77E}" type="slidenum">
              <a:rPr lang="en-GB" smtClean="0"/>
              <a:t>3</a:t>
            </a:fld>
            <a:endParaRPr lang="en-GB"/>
          </a:p>
        </p:txBody>
      </p:sp>
    </p:spTree>
    <p:extLst>
      <p:ext uri="{BB962C8B-B14F-4D97-AF65-F5344CB8AC3E}">
        <p14:creationId xmlns:p14="http://schemas.microsoft.com/office/powerpoint/2010/main" val="13808607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200" dirty="0">
                <a:effectLst/>
                <a:latin typeface="Arial" panose="020B0604020202020204" pitchFamily="34" charset="0"/>
                <a:ea typeface="SimSun" panose="02010600030101010101" pitchFamily="2" charset="-122"/>
                <a:cs typeface="Times New Roman" panose="02020603050405020304" pitchFamily="18" charset="0"/>
              </a:rPr>
              <a:t>Objective 1 – To conduct a literature review on already existing systems and their uses in distance learning or educational environments. This objective will let me gather more information and a further insight into how already existing systems are working, their advantages and disadvantages. As a result, this system will be built upon the flaws of current systems that exist meaning if a current system is dull and boring, therefore not engaging to children then this system will utilize a bright and vibrant color scheme to ensure that it is more engaging to children.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kern="1200" dirty="0">
              <a:effectLst/>
              <a:latin typeface="Arial" panose="020B0604020202020204" pitchFamily="34" charset="0"/>
              <a:ea typeface="SimSun" panose="02010600030101010101" pitchFamily="2" charset="-122"/>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Objective 2 - </a:t>
            </a:r>
            <a:r>
              <a:rPr lang="en-GB" sz="1200" dirty="0">
                <a:solidFill>
                  <a:srgbClr val="404040"/>
                </a:solidFill>
              </a:rPr>
              <a:t>To design and develop a suitable system that will reflect and improve on issues that are present within existing systems in the literature review</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Objective 3 - </a:t>
            </a:r>
            <a:r>
              <a:rPr lang="en-GB" sz="1200" dirty="0">
                <a:solidFill>
                  <a:srgbClr val="404040"/>
                </a:solidFill>
              </a:rPr>
              <a:t>To evaluate the created systems suitability for the scenario, as well as the usability for the clients the system is designed for.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404040"/>
              </a:solidFill>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404040"/>
                </a:solidFill>
              </a:rPr>
              <a:t>Objective 4 - A review of the system as well as deciding on future plans for the system such as improvements through strenuous user feedback. An evaluation of the system will allow for a potential future development of the system to be much more comprehensive. Through the use of gathering extensive user feedback so that if it were to be continued or made again in the future it could include different features that were desired during testing by children.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404040"/>
                </a:solidFill>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B4E4E632-824D-4503-AAF9-B8A123D1D77E}" type="slidenum">
              <a:rPr lang="en-GB" smtClean="0"/>
              <a:t>4</a:t>
            </a:fld>
            <a:endParaRPr lang="en-GB"/>
          </a:p>
        </p:txBody>
      </p:sp>
    </p:spTree>
    <p:extLst>
      <p:ext uri="{BB962C8B-B14F-4D97-AF65-F5344CB8AC3E}">
        <p14:creationId xmlns:p14="http://schemas.microsoft.com/office/powerpoint/2010/main" val="7150937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effectLst/>
                <a:latin typeface="Arial" panose="020B0604020202020204" pitchFamily="34" charset="0"/>
                <a:ea typeface="SimSun" panose="02010600030101010101" pitchFamily="2" charset="-122"/>
              </a:rPr>
              <a:t>Key Stage 1 is a broad term utilized to describe children between the ages of 5 to 7 years old, or currently in educational year 1 and 2 in primary school. Key stages are part of the national curriculum and set out which subjects have to be mandatorily taught to students, they also determine how children should be tested and what standards of education they should achieve. </a:t>
            </a:r>
          </a:p>
          <a:p>
            <a:endParaRPr lang="en-US" sz="1200" kern="1200" dirty="0">
              <a:effectLst/>
              <a:latin typeface="Arial" panose="020B0604020202020204" pitchFamily="34" charset="0"/>
              <a:ea typeface="SimSun" panose="02010600030101010101" pitchFamily="2" charset="-122"/>
            </a:endParaRPr>
          </a:p>
          <a:p>
            <a:r>
              <a:rPr lang="en-US" sz="1200" kern="1200" dirty="0">
                <a:effectLst/>
                <a:latin typeface="Arial" panose="020B0604020202020204" pitchFamily="34" charset="0"/>
                <a:ea typeface="SimSun" panose="02010600030101010101" pitchFamily="2" charset="-122"/>
              </a:rPr>
              <a:t>Key stage 1 children are assessed yearly, meaning that they have their phonics skills checked by reading 40 words to their teacher at the end of the year. This test allows teachers to view how well their children can read and pronounce different combinations of letters</a:t>
            </a:r>
          </a:p>
          <a:p>
            <a:endParaRPr lang="en-US" sz="1200" kern="1200" dirty="0">
              <a:effectLst/>
              <a:latin typeface="Arial" panose="020B0604020202020204" pitchFamily="34" charset="0"/>
              <a:ea typeface="SimSun" panose="02010600030101010101" pitchFamily="2" charset="-122"/>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effectLst/>
                <a:latin typeface="Arial" panose="020B0604020202020204" pitchFamily="34" charset="0"/>
                <a:ea typeface="SimSun" panose="02010600030101010101" pitchFamily="2" charset="-122"/>
                <a:cs typeface="Times New Roman" panose="02020603050405020304" pitchFamily="18" charset="0"/>
              </a:rPr>
              <a:t>The government has defined that the “principal focus of mathematics teaching in key stage 1” is to ensure that pupils develop confidence and mental fluency with whole numbers, counting and place value. This means working with numerals, words and four operations, including with practical resources such as concrete objects or measuring tools. They have also stated that pupils should “develop their ability to </a:t>
            </a:r>
            <a:r>
              <a:rPr lang="en-US" sz="1200" b="1" kern="1200" dirty="0">
                <a:effectLst/>
                <a:latin typeface="Arial" panose="020B0604020202020204" pitchFamily="34" charset="0"/>
                <a:ea typeface="SimSun" panose="02010600030101010101" pitchFamily="2" charset="-122"/>
                <a:cs typeface="Times New Roman" panose="02020603050405020304" pitchFamily="18" charset="0"/>
              </a:rPr>
              <a:t>recognize, describe, draw, compare, and sort</a:t>
            </a:r>
            <a:r>
              <a:rPr lang="en-US" sz="1200" kern="1200" dirty="0">
                <a:effectLst/>
                <a:latin typeface="Arial" panose="020B0604020202020204" pitchFamily="34" charset="0"/>
                <a:ea typeface="SimSun" panose="02010600030101010101" pitchFamily="2" charset="-122"/>
                <a:cs typeface="Times New Roman" panose="02020603050405020304" pitchFamily="18" charset="0"/>
              </a:rPr>
              <a:t> different shapes and use their related vocabulary”. Teaching at this stage should also involve utilizing a range of measures to describe, and compare different quantities such as length, mass, capacity/volume, time, and money.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effectLst/>
                <a:latin typeface="Times New Roman" panose="02020603050405020304" pitchFamily="18" charset="0"/>
                <a:ea typeface="SimSun" panose="02010600030101010101" pitchFamily="2" charset="-122"/>
                <a:cs typeface="Times New Roman" panose="02020603050405020304" pitchFamily="18" charset="0"/>
              </a:rPr>
              <a:t>A </a:t>
            </a:r>
            <a:r>
              <a:rPr lang="en-US" sz="1200" kern="1200" dirty="0">
                <a:effectLst/>
                <a:latin typeface="Arial" panose="020B0604020202020204" pitchFamily="34" charset="0"/>
                <a:ea typeface="SimSun" panose="02010600030101010101" pitchFamily="2" charset="-122"/>
                <a:cs typeface="Times New Roman" panose="02020603050405020304" pitchFamily="18" charset="0"/>
              </a:rPr>
              <a:t>test which is taken at the end of Key Stage 1 is:</a:t>
            </a:r>
            <a:endParaRPr lang="en-GB" sz="12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Symbol" panose="05050102010706020507" pitchFamily="18" charset="2"/>
              <a:buChar char=""/>
            </a:pPr>
            <a:r>
              <a:rPr lang="en-US" sz="1200" kern="1200" dirty="0">
                <a:effectLst/>
                <a:latin typeface="Arial" panose="020B0604020202020204" pitchFamily="34" charset="0"/>
                <a:ea typeface="SimSun" panose="02010600030101010101" pitchFamily="2" charset="-122"/>
                <a:cs typeface="Times New Roman" panose="02020603050405020304" pitchFamily="18" charset="0"/>
              </a:rPr>
              <a:t>Mathematics (basic addition, subtraction, multiplication, and division)</a:t>
            </a:r>
          </a:p>
          <a:p>
            <a:pPr marL="342900" lvl="0" indent="-342900">
              <a:lnSpc>
                <a:spcPct val="200000"/>
              </a:lnSpc>
              <a:buFont typeface="Symbol" panose="05050102010706020507" pitchFamily="18" charset="2"/>
              <a:buChar char=""/>
            </a:pPr>
            <a:endParaRPr lang="en-US" sz="1200" kern="1200" dirty="0">
              <a:effectLst/>
              <a:latin typeface="Arial" panose="020B0604020202020204" pitchFamily="34" charset="0"/>
              <a:ea typeface="SimSun" panose="02010600030101010101" pitchFamily="2" charset="-122"/>
              <a:cs typeface="Times New Roman" panose="02020603050405020304" pitchFamily="18" charset="0"/>
            </a:endParaRPr>
          </a:p>
          <a:p>
            <a:pPr marL="342900" lvl="0" indent="-342900">
              <a:lnSpc>
                <a:spcPct val="200000"/>
              </a:lnSpc>
              <a:buFont typeface="Symbol" panose="05050102010706020507" pitchFamily="18" charset="2"/>
              <a:buChar char=""/>
            </a:pPr>
            <a:endParaRPr lang="en-GB" sz="1200" kern="1200" dirty="0">
              <a:effectLst/>
              <a:latin typeface="Times New Roman" panose="02020603050405020304" pitchFamily="18" charset="0"/>
              <a:ea typeface="SimSun" panose="02010600030101010101" pitchFamily="2" charset="-122"/>
              <a:cs typeface="Times New Roman" panose="02020603050405020304" pitchFamily="18"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B4E4E632-824D-4503-AAF9-B8A123D1D77E}" type="slidenum">
              <a:rPr lang="en-GB" smtClean="0"/>
              <a:t>5</a:t>
            </a:fld>
            <a:endParaRPr lang="en-GB"/>
          </a:p>
        </p:txBody>
      </p:sp>
    </p:spTree>
    <p:extLst>
      <p:ext uri="{BB962C8B-B14F-4D97-AF65-F5344CB8AC3E}">
        <p14:creationId xmlns:p14="http://schemas.microsoft.com/office/powerpoint/2010/main" val="13878218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kern="1200" dirty="0">
                <a:effectLst/>
                <a:latin typeface="Arial" panose="020B0604020202020204" pitchFamily="34" charset="0"/>
                <a:ea typeface="SimSun" panose="02010600030101010101" pitchFamily="2" charset="-122"/>
              </a:rPr>
              <a:t>There are a multitude of effective teaching styles for teaching key stage 1 pupils that are currently in utilization within primary schools. Teachers are taught during training to encourage children to learn, as well as attempt to get the very best from their pupils</a:t>
            </a:r>
          </a:p>
          <a:p>
            <a:endParaRPr lang="en-US" sz="1800" kern="1200" dirty="0">
              <a:effectLst/>
              <a:latin typeface="Arial" panose="020B0604020202020204" pitchFamily="34" charset="0"/>
              <a:ea typeface="SimSun" panose="02010600030101010101" pitchFamily="2" charset="-122"/>
            </a:endParaRPr>
          </a:p>
          <a:p>
            <a:r>
              <a:rPr lang="en-US" sz="1800" kern="1200" dirty="0">
                <a:effectLst/>
                <a:latin typeface="Arial" panose="020B0604020202020204" pitchFamily="34" charset="0"/>
                <a:ea typeface="SimSun" panose="02010600030101010101" pitchFamily="2" charset="-122"/>
              </a:rPr>
              <a:t>Children are naturally forwarded towards fitting in often “tailoring their behavior to fit in with the adult’s perception of them” (Early Learning HQ, 2013)[3]</a:t>
            </a:r>
          </a:p>
          <a:p>
            <a:endParaRPr lang="en-US" sz="1800" kern="1200" dirty="0">
              <a:effectLst/>
              <a:latin typeface="Arial" panose="020B0604020202020204" pitchFamily="34" charset="0"/>
              <a:ea typeface="SimSun" panose="02010600030101010101" pitchFamily="2" charset="-122"/>
            </a:endParaRPr>
          </a:p>
          <a:p>
            <a:r>
              <a:rPr lang="en-US" sz="1800" kern="1200" dirty="0">
                <a:effectLst/>
                <a:latin typeface="Arial" panose="020B0604020202020204" pitchFamily="34" charset="0"/>
                <a:ea typeface="SimSun" panose="02010600030101010101" pitchFamily="2" charset="-122"/>
              </a:rPr>
              <a:t>At key stage 1 it is important to write a list of commandments or rules that pupils will apply to their everyday classroom activities, such as “I will always try my best” or “I will not interrupt when the teacher is speaking”.</a:t>
            </a:r>
          </a:p>
          <a:p>
            <a:endParaRPr lang="en-US" sz="1800" kern="1200" dirty="0">
              <a:effectLst/>
              <a:latin typeface="Arial" panose="020B0604020202020204" pitchFamily="34" charset="0"/>
              <a:ea typeface="SimSun" panose="02010600030101010101" pitchFamily="2" charset="-122"/>
            </a:endParaRPr>
          </a:p>
          <a:p>
            <a:r>
              <a:rPr lang="en-US" sz="1800" kern="1200" dirty="0">
                <a:effectLst/>
                <a:latin typeface="Arial" panose="020B0604020202020204" pitchFamily="34" charset="0"/>
                <a:ea typeface="SimSun" panose="02010600030101010101" pitchFamily="2" charset="-122"/>
              </a:rPr>
              <a:t>Setting expectations and goals will allow both the children to be constantly reminded of the expectations placed upon them but will also allow teachers to monitor progress. For example, if key stage 1 teachers need to learn their mathematics times-tables then it would be more effective to set them goals on learning the easier numbers of the times-tables first, such as 1, 2, 4 and 10. Therefore, once they have learnt them, they can move on to the other number</a:t>
            </a:r>
          </a:p>
          <a:p>
            <a:endParaRPr lang="en-US" sz="1800" kern="1200" dirty="0">
              <a:effectLst/>
              <a:latin typeface="Arial" panose="020B0604020202020204" pitchFamily="34" charset="0"/>
              <a:ea typeface="SimSun" panose="02010600030101010101" pitchFamily="2" charset="-122"/>
              <a:cs typeface="Times New Roman" panose="02020603050405020304" pitchFamily="18" charset="0"/>
            </a:endParaRPr>
          </a:p>
          <a:p>
            <a:r>
              <a:rPr lang="en-US" sz="1800" kern="1200" dirty="0">
                <a:effectLst/>
                <a:latin typeface="Arial" panose="020B0604020202020204" pitchFamily="34" charset="0"/>
                <a:ea typeface="SimSun" panose="02010600030101010101" pitchFamily="2" charset="-122"/>
                <a:cs typeface="Times New Roman" panose="02020603050405020304" pitchFamily="18" charset="0"/>
              </a:rPr>
              <a:t>Teachers are also expected to meet the Government’s Teaching Standards (2011)[4] which state that a teacher must:</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mj-lt"/>
              <a:buAutoNum type="arabicPeriod"/>
            </a:pPr>
            <a:r>
              <a:rPr lang="en-US" sz="1800" kern="1200" dirty="0">
                <a:effectLst/>
                <a:latin typeface="Arial" panose="020B0604020202020204" pitchFamily="34" charset="0"/>
                <a:ea typeface="SimSun" panose="02010600030101010101" pitchFamily="2" charset="-122"/>
                <a:cs typeface="Times New Roman" panose="02020603050405020304" pitchFamily="18" charset="0"/>
              </a:rPr>
              <a:t>Set high expectations which inspire, motivate and challenge pupils.</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mj-lt"/>
              <a:buAutoNum type="arabicPeriod"/>
            </a:pPr>
            <a:r>
              <a:rPr lang="en-US" sz="1800" kern="1200" dirty="0">
                <a:effectLst/>
                <a:latin typeface="Arial" panose="020B0604020202020204" pitchFamily="34" charset="0"/>
                <a:ea typeface="SimSun" panose="02010600030101010101" pitchFamily="2" charset="-122"/>
                <a:cs typeface="Times New Roman" panose="02020603050405020304" pitchFamily="18" charset="0"/>
              </a:rPr>
              <a:t>Promote good progress and outcomes by pupils.</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mj-lt"/>
              <a:buAutoNum type="arabicPeriod"/>
            </a:pPr>
            <a:r>
              <a:rPr lang="en-US" sz="1800" kern="1200" dirty="0">
                <a:effectLst/>
                <a:latin typeface="Arial" panose="020B0604020202020204" pitchFamily="34" charset="0"/>
                <a:ea typeface="SimSun" panose="02010600030101010101" pitchFamily="2" charset="-122"/>
                <a:cs typeface="Times New Roman" panose="02020603050405020304" pitchFamily="18" charset="0"/>
              </a:rPr>
              <a:t>Demonstrate good subject and curriculum knowledge.</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mj-lt"/>
              <a:buAutoNum type="arabicPeriod"/>
            </a:pPr>
            <a:r>
              <a:rPr lang="en-US" sz="1800" kern="1200" dirty="0">
                <a:effectLst/>
                <a:latin typeface="Arial" panose="020B0604020202020204" pitchFamily="34" charset="0"/>
                <a:ea typeface="SimSun" panose="02010600030101010101" pitchFamily="2" charset="-122"/>
                <a:cs typeface="Times New Roman" panose="02020603050405020304" pitchFamily="18" charset="0"/>
              </a:rPr>
              <a:t>Plan and teach well-structured lessons.</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mj-lt"/>
              <a:buAutoNum type="arabicPeriod"/>
            </a:pPr>
            <a:r>
              <a:rPr lang="en-US" sz="1800" kern="1200" dirty="0">
                <a:effectLst/>
                <a:latin typeface="Arial" panose="020B0604020202020204" pitchFamily="34" charset="0"/>
                <a:ea typeface="SimSun" panose="02010600030101010101" pitchFamily="2" charset="-122"/>
                <a:cs typeface="Times New Roman" panose="02020603050405020304" pitchFamily="18" charset="0"/>
              </a:rPr>
              <a:t>Adapt teaching to respond to the strengths and needs of all pupils.</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mj-lt"/>
              <a:buAutoNum type="arabicPeriod"/>
            </a:pPr>
            <a:r>
              <a:rPr lang="en-US" sz="1800" kern="1200" dirty="0">
                <a:effectLst/>
                <a:latin typeface="Arial" panose="020B0604020202020204" pitchFamily="34" charset="0"/>
                <a:ea typeface="SimSun" panose="02010600030101010101" pitchFamily="2" charset="-122"/>
                <a:cs typeface="Times New Roman" panose="02020603050405020304" pitchFamily="18" charset="0"/>
              </a:rPr>
              <a:t>Make accurate and productive use of assessment.</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mj-lt"/>
              <a:buAutoNum type="arabicPeriod"/>
            </a:pPr>
            <a:r>
              <a:rPr lang="en-US" sz="1800" kern="1200" dirty="0">
                <a:effectLst/>
                <a:latin typeface="Arial" panose="020B0604020202020204" pitchFamily="34" charset="0"/>
                <a:ea typeface="SimSun" panose="02010600030101010101" pitchFamily="2" charset="-122"/>
                <a:cs typeface="Times New Roman" panose="02020603050405020304" pitchFamily="18" charset="0"/>
              </a:rPr>
              <a:t>Manage behavior effectively to ensure a good and safe learning environment.</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r>
              <a:rPr lang="en-US" sz="1800" kern="1200" dirty="0">
                <a:effectLst/>
                <a:latin typeface="Arial" panose="020B0604020202020204" pitchFamily="34" charset="0"/>
                <a:ea typeface="SimSun" panose="02010600030101010101" pitchFamily="2" charset="-122"/>
              </a:rPr>
              <a:t>8.       Fulfil wider professional responsibilities. </a:t>
            </a:r>
            <a:endParaRPr lang="en-GB" dirty="0"/>
          </a:p>
        </p:txBody>
      </p:sp>
      <p:sp>
        <p:nvSpPr>
          <p:cNvPr id="4" name="Slide Number Placeholder 3"/>
          <p:cNvSpPr>
            <a:spLocks noGrp="1"/>
          </p:cNvSpPr>
          <p:nvPr>
            <p:ph type="sldNum" sz="quarter" idx="5"/>
          </p:nvPr>
        </p:nvSpPr>
        <p:spPr/>
        <p:txBody>
          <a:bodyPr/>
          <a:lstStyle/>
          <a:p>
            <a:fld id="{B4E4E632-824D-4503-AAF9-B8A123D1D77E}" type="slidenum">
              <a:rPr lang="en-GB" smtClean="0"/>
              <a:t>6</a:t>
            </a:fld>
            <a:endParaRPr lang="en-GB"/>
          </a:p>
        </p:txBody>
      </p:sp>
    </p:spTree>
    <p:extLst>
      <p:ext uri="{BB962C8B-B14F-4D97-AF65-F5344CB8AC3E}">
        <p14:creationId xmlns:p14="http://schemas.microsoft.com/office/powerpoint/2010/main" val="15258154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kern="1200" dirty="0">
                <a:effectLst/>
                <a:latin typeface="Arial" panose="020B0604020202020204" pitchFamily="34" charset="0"/>
                <a:ea typeface="SimSun" panose="02010600030101010101" pitchFamily="2" charset="-122"/>
              </a:rPr>
              <a:t>Learner styles is different from teaching styles, while teaching styles are meant to teach children principles and responsibilities such as not interrupting teachers while they are speaking or being taught respect – learner styles are more based upon how a child will learn. </a:t>
            </a:r>
          </a:p>
          <a:p>
            <a:endParaRPr lang="en-US" sz="1800" kern="1200" dirty="0">
              <a:effectLst/>
              <a:latin typeface="Arial" panose="020B0604020202020204" pitchFamily="34" charset="0"/>
              <a:ea typeface="SimSun" panose="02010600030101010101" pitchFamily="2" charset="-122"/>
              <a:cs typeface="Times New Roman" panose="02020603050405020304" pitchFamily="18" charset="0"/>
            </a:endParaRPr>
          </a:p>
          <a:p>
            <a:r>
              <a:rPr lang="en-US" sz="1800" kern="1200" dirty="0">
                <a:effectLst/>
                <a:latin typeface="Arial" panose="020B0604020202020204" pitchFamily="34" charset="0"/>
                <a:ea typeface="SimSun" panose="02010600030101010101" pitchFamily="2" charset="-122"/>
                <a:cs typeface="Times New Roman" panose="02020603050405020304" pitchFamily="18" charset="0"/>
              </a:rPr>
              <a:t>An individual’s learner style is defined as “how learners gather, sift through, interpret, organize and come to conclusions about information.” (Chick, 2010)[5] They can be broken down into three main categories according to the “</a:t>
            </a:r>
            <a:r>
              <a:rPr lang="en-US" sz="1800" kern="1200" dirty="0" err="1">
                <a:effectLst/>
                <a:latin typeface="Arial" panose="020B0604020202020204" pitchFamily="34" charset="0"/>
                <a:ea typeface="SimSun" panose="02010600030101010101" pitchFamily="2" charset="-122"/>
                <a:cs typeface="Times New Roman" panose="02020603050405020304" pitchFamily="18" charset="0"/>
              </a:rPr>
              <a:t>VAK</a:t>
            </a:r>
            <a:r>
              <a:rPr lang="en-US" sz="1800" kern="1200" dirty="0">
                <a:effectLst/>
                <a:latin typeface="Arial" panose="020B0604020202020204" pitchFamily="34" charset="0"/>
                <a:ea typeface="SimSun" panose="02010600030101010101" pitchFamily="2" charset="-122"/>
                <a:cs typeface="Times New Roman" panose="02020603050405020304" pitchFamily="18" charset="0"/>
              </a:rPr>
              <a:t>” model popularized by Neil Fleming, a psychologist and teacher with 30+ years of experience. This model basically represents the three main styles of learning:</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Symbol" panose="05050102010706020507" pitchFamily="18" charset="2"/>
              <a:buChar char=""/>
            </a:pPr>
            <a:r>
              <a:rPr lang="en-US" sz="1800" kern="1200" dirty="0">
                <a:effectLst/>
                <a:latin typeface="Arial" panose="020B0604020202020204" pitchFamily="34" charset="0"/>
                <a:ea typeface="SimSun" panose="02010600030101010101" pitchFamily="2" charset="-122"/>
                <a:cs typeface="Times New Roman" panose="02020603050405020304" pitchFamily="18" charset="0"/>
              </a:rPr>
              <a:t>Visual</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Symbol" panose="05050102010706020507" pitchFamily="18" charset="2"/>
              <a:buChar char=""/>
            </a:pPr>
            <a:r>
              <a:rPr lang="en-US" sz="1800" kern="1200" dirty="0">
                <a:effectLst/>
                <a:latin typeface="Arial" panose="020B0604020202020204" pitchFamily="34" charset="0"/>
                <a:ea typeface="SimSun" panose="02010600030101010101" pitchFamily="2" charset="-122"/>
                <a:cs typeface="Times New Roman" panose="02020603050405020304" pitchFamily="18" charset="0"/>
              </a:rPr>
              <a:t>Aural / Auditory</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Symbol" panose="05050102010706020507" pitchFamily="18" charset="2"/>
              <a:buChar char=""/>
            </a:pPr>
            <a:r>
              <a:rPr lang="en-US" sz="1800" kern="1200" dirty="0">
                <a:effectLst/>
                <a:latin typeface="Arial" panose="020B0604020202020204" pitchFamily="34" charset="0"/>
                <a:ea typeface="SimSun" panose="02010600030101010101" pitchFamily="2" charset="-122"/>
                <a:cs typeface="Times New Roman" panose="02020603050405020304" pitchFamily="18" charset="0"/>
              </a:rPr>
              <a:t>Kinesthetic</a:t>
            </a:r>
          </a:p>
          <a:p>
            <a:pPr marL="0" lvl="0" indent="0">
              <a:lnSpc>
                <a:spcPct val="200000"/>
              </a:lnSpc>
              <a:buFont typeface="Symbol" panose="05050102010706020507" pitchFamily="18" charset="2"/>
              <a:buNone/>
            </a:pPr>
            <a:endParaRPr lang="en-US" sz="1800" kern="1200" dirty="0">
              <a:effectLst/>
              <a:latin typeface="Arial" panose="020B0604020202020204" pitchFamily="34" charset="0"/>
              <a:ea typeface="SimSun" panose="02010600030101010101" pitchFamily="2" charset="-122"/>
              <a:cs typeface="Times New Roman" panose="02020603050405020304" pitchFamily="18" charset="0"/>
            </a:endParaRPr>
          </a:p>
          <a:p>
            <a:pPr marL="0" marR="0" lvl="0" indent="0" algn="l" defTabSz="914400" rtl="0" eaLnBrk="1" fontAlgn="auto" latinLnBrk="0" hangingPunct="1">
              <a:lnSpc>
                <a:spcPct val="200000"/>
              </a:lnSpc>
              <a:spcBef>
                <a:spcPts val="0"/>
              </a:spcBef>
              <a:spcAft>
                <a:spcPts val="0"/>
              </a:spcAft>
              <a:buClrTx/>
              <a:buSzTx/>
              <a:buFont typeface="Symbol" panose="05050102010706020507" pitchFamily="18" charset="2"/>
              <a:buNone/>
              <a:tabLst/>
              <a:defRPr/>
            </a:pPr>
            <a:r>
              <a:rPr lang="en-US" sz="1800" kern="1200" dirty="0">
                <a:effectLst/>
                <a:latin typeface="Arial" panose="020B0604020202020204" pitchFamily="34" charset="0"/>
                <a:ea typeface="SimSun" panose="02010600030101010101" pitchFamily="2" charset="-122"/>
                <a:cs typeface="Times New Roman" panose="02020603050405020304" pitchFamily="18" charset="0"/>
              </a:rPr>
              <a:t>Visual learners are learners that find effectiveness via learning through pictures, or potentially creating artwork that supplements written work. Popular styles that are utilized in primary schools is creating notes or writing things down in multiple colors or creating diagrams that explain concepts rather than through writing. </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0" lvl="0" indent="0">
              <a:lnSpc>
                <a:spcPct val="200000"/>
              </a:lnSpc>
              <a:buFont typeface="Symbol" panose="05050102010706020507" pitchFamily="18" charset="2"/>
              <a:buNone/>
            </a:pPr>
            <a:endParaRPr lang="en-US" sz="1800" kern="1200" dirty="0">
              <a:effectLst/>
              <a:latin typeface="Arial" panose="020B0604020202020204" pitchFamily="34" charset="0"/>
              <a:ea typeface="SimSun" panose="02010600030101010101" pitchFamily="2" charset="-122"/>
              <a:cs typeface="Times New Roman" panose="02020603050405020304" pitchFamily="18" charset="0"/>
            </a:endParaRPr>
          </a:p>
          <a:p>
            <a:pPr marL="0" marR="0" lvl="0" indent="0" algn="l" defTabSz="914400" rtl="0" eaLnBrk="1" fontAlgn="auto" latinLnBrk="0" hangingPunct="1">
              <a:lnSpc>
                <a:spcPct val="200000"/>
              </a:lnSpc>
              <a:spcBef>
                <a:spcPts val="0"/>
              </a:spcBef>
              <a:spcAft>
                <a:spcPts val="0"/>
              </a:spcAft>
              <a:buClrTx/>
              <a:buSzTx/>
              <a:buFont typeface="Symbol" panose="05050102010706020507" pitchFamily="18" charset="2"/>
              <a:buNone/>
              <a:tabLst/>
              <a:defRPr/>
            </a:pPr>
            <a:r>
              <a:rPr lang="en-US" sz="1800" kern="1200" dirty="0">
                <a:effectLst/>
                <a:latin typeface="Arial" panose="020B0604020202020204" pitchFamily="34" charset="0"/>
                <a:ea typeface="SimSun" panose="02010600030101010101" pitchFamily="2" charset="-122"/>
                <a:cs typeface="Times New Roman" panose="02020603050405020304" pitchFamily="18" charset="0"/>
              </a:rPr>
              <a:t>Aural / Auditory learners are learners that would learn most effectively via listening. This would mean that they prefer learning “by listening to a lecture over reading a textbook or hearing the instructions to a project instead of figuring it out hands-on.” (Western </a:t>
            </a:r>
            <a:r>
              <a:rPr lang="en-US" sz="1800" kern="1200" dirty="0" err="1">
                <a:effectLst/>
                <a:latin typeface="Arial" panose="020B0604020202020204" pitchFamily="34" charset="0"/>
                <a:ea typeface="SimSun" panose="02010600030101010101" pitchFamily="2" charset="-122"/>
                <a:cs typeface="Times New Roman" panose="02020603050405020304" pitchFamily="18" charset="0"/>
              </a:rPr>
              <a:t>Governers</a:t>
            </a:r>
            <a:r>
              <a:rPr lang="en-US" sz="1800" kern="1200" dirty="0">
                <a:effectLst/>
                <a:latin typeface="Arial" panose="020B0604020202020204" pitchFamily="34" charset="0"/>
                <a:ea typeface="SimSun" panose="02010600030101010101" pitchFamily="2" charset="-122"/>
                <a:cs typeface="Times New Roman" panose="02020603050405020304" pitchFamily="18" charset="0"/>
              </a:rPr>
              <a:t> University, 2020)[6]</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0" lvl="0" indent="0">
              <a:lnSpc>
                <a:spcPct val="200000"/>
              </a:lnSpc>
              <a:buFont typeface="Symbol" panose="05050102010706020507" pitchFamily="18" charset="2"/>
              <a:buNone/>
            </a:pPr>
            <a:endParaRPr lang="en-US" sz="1800" kern="1200" dirty="0">
              <a:effectLst/>
              <a:latin typeface="Arial" panose="020B0604020202020204" pitchFamily="34" charset="0"/>
              <a:ea typeface="SimSun" panose="02010600030101010101" pitchFamily="2" charset="-122"/>
              <a:cs typeface="Times New Roman" panose="02020603050405020304" pitchFamily="18" charset="0"/>
            </a:endParaRPr>
          </a:p>
          <a:p>
            <a:pPr marL="0" marR="0" lvl="0" indent="0" algn="l" defTabSz="914400" rtl="0" eaLnBrk="1" fontAlgn="auto" latinLnBrk="0" hangingPunct="1">
              <a:lnSpc>
                <a:spcPct val="200000"/>
              </a:lnSpc>
              <a:spcBef>
                <a:spcPts val="0"/>
              </a:spcBef>
              <a:spcAft>
                <a:spcPts val="0"/>
              </a:spcAft>
              <a:buClrTx/>
              <a:buSzTx/>
              <a:buFont typeface="Symbol" panose="05050102010706020507" pitchFamily="18" charset="2"/>
              <a:buNone/>
              <a:tabLst/>
              <a:defRPr/>
            </a:pPr>
            <a:r>
              <a:rPr lang="en-US" sz="1800" kern="1200" dirty="0">
                <a:effectLst/>
                <a:latin typeface="Arial" panose="020B0604020202020204" pitchFamily="34" charset="0"/>
                <a:ea typeface="SimSun" panose="02010600030101010101" pitchFamily="2" charset="-122"/>
                <a:cs typeface="Times New Roman" panose="02020603050405020304" pitchFamily="18" charset="0"/>
              </a:rPr>
              <a:t>Lastly, kinesthetic learners are learners that prefer learning via physical experience, sensations such as “touching, feeling, holding, doing, practical hands-on experience and will be able to perform tasks best by going ahead and trying it out, learning as they go.” (University of Massachusetts, 2021[7]</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0" lvl="0" indent="0">
              <a:lnSpc>
                <a:spcPct val="200000"/>
              </a:lnSpc>
              <a:buFont typeface="Symbol" panose="05050102010706020507" pitchFamily="18" charset="2"/>
              <a:buNone/>
            </a:pP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endParaRPr lang="en-US" sz="1800" kern="1200" dirty="0">
              <a:effectLst/>
              <a:latin typeface="Arial" panose="020B0604020202020204" pitchFamily="34" charset="0"/>
              <a:ea typeface="SimSun" panose="02010600030101010101" pitchFamily="2" charset="-122"/>
            </a:endParaRPr>
          </a:p>
        </p:txBody>
      </p:sp>
      <p:sp>
        <p:nvSpPr>
          <p:cNvPr id="4" name="Slide Number Placeholder 3"/>
          <p:cNvSpPr>
            <a:spLocks noGrp="1"/>
          </p:cNvSpPr>
          <p:nvPr>
            <p:ph type="sldNum" sz="quarter" idx="5"/>
          </p:nvPr>
        </p:nvSpPr>
        <p:spPr/>
        <p:txBody>
          <a:bodyPr/>
          <a:lstStyle/>
          <a:p>
            <a:fld id="{B4E4E632-824D-4503-AAF9-B8A123D1D77E}" type="slidenum">
              <a:rPr lang="en-GB" smtClean="0"/>
              <a:t>7</a:t>
            </a:fld>
            <a:endParaRPr lang="en-GB"/>
          </a:p>
        </p:txBody>
      </p:sp>
    </p:spTree>
    <p:extLst>
      <p:ext uri="{BB962C8B-B14F-4D97-AF65-F5344CB8AC3E}">
        <p14:creationId xmlns:p14="http://schemas.microsoft.com/office/powerpoint/2010/main" val="36143230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section of the project, current tools which are being utilized for key stage 1 were researched and </a:t>
            </a:r>
            <a:r>
              <a:rPr lang="en-GB" dirty="0" err="1"/>
              <a:t>evaluluated</a:t>
            </a:r>
            <a:r>
              <a:rPr lang="en-GB" dirty="0"/>
              <a:t>.</a:t>
            </a:r>
          </a:p>
          <a:p>
            <a:endParaRPr lang="en-GB" dirty="0"/>
          </a:p>
          <a:p>
            <a:r>
              <a:rPr lang="en-GB" dirty="0"/>
              <a:t>These included:</a:t>
            </a:r>
          </a:p>
          <a:p>
            <a:r>
              <a:rPr lang="en-GB" dirty="0"/>
              <a:t>Twinkl</a:t>
            </a:r>
          </a:p>
          <a:p>
            <a:r>
              <a:rPr lang="en-GB" dirty="0" err="1"/>
              <a:t>TPET</a:t>
            </a:r>
            <a:endParaRPr lang="en-GB" dirty="0"/>
          </a:p>
          <a:p>
            <a:r>
              <a:rPr lang="en-GB" dirty="0" err="1"/>
              <a:t>TopMarks</a:t>
            </a:r>
            <a:endParaRPr lang="en-GB" dirty="0"/>
          </a:p>
          <a:p>
            <a:r>
              <a:rPr lang="en-GB" dirty="0" err="1"/>
              <a:t>DoodleMaths</a:t>
            </a:r>
            <a:endParaRPr lang="en-GB" dirty="0"/>
          </a:p>
          <a:p>
            <a:endParaRPr lang="en-GB" dirty="0"/>
          </a:p>
          <a:p>
            <a:r>
              <a:rPr lang="en-GB" dirty="0"/>
              <a:t>As well as the advantages and disadvantages of each were considered so that it can be referenced again in the future when creating my own systems to circumvent the disadvantages but to build upon the advantages to make an effective system.</a:t>
            </a:r>
          </a:p>
          <a:p>
            <a:endParaRPr lang="en-GB" dirty="0"/>
          </a:p>
          <a:p>
            <a:endParaRPr lang="en-GB" dirty="0"/>
          </a:p>
        </p:txBody>
      </p:sp>
      <p:sp>
        <p:nvSpPr>
          <p:cNvPr id="4" name="Slide Number Placeholder 3"/>
          <p:cNvSpPr>
            <a:spLocks noGrp="1"/>
          </p:cNvSpPr>
          <p:nvPr>
            <p:ph type="sldNum" sz="quarter" idx="5"/>
          </p:nvPr>
        </p:nvSpPr>
        <p:spPr/>
        <p:txBody>
          <a:bodyPr/>
          <a:lstStyle/>
          <a:p>
            <a:fld id="{B4E4E632-824D-4503-AAF9-B8A123D1D77E}" type="slidenum">
              <a:rPr lang="en-GB" smtClean="0"/>
              <a:t>8</a:t>
            </a:fld>
            <a:endParaRPr lang="en-GB"/>
          </a:p>
        </p:txBody>
      </p:sp>
    </p:spTree>
    <p:extLst>
      <p:ext uri="{BB962C8B-B14F-4D97-AF65-F5344CB8AC3E}">
        <p14:creationId xmlns:p14="http://schemas.microsoft.com/office/powerpoint/2010/main" val="35685999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200" dirty="0">
                <a:effectLst/>
                <a:latin typeface="Arial" panose="020B0604020202020204" pitchFamily="34" charset="0"/>
                <a:ea typeface="SimSun" panose="02010600030101010101" pitchFamily="2" charset="-122"/>
                <a:cs typeface="Times New Roman" panose="02020603050405020304" pitchFamily="18" charset="0"/>
              </a:rPr>
              <a:t>A screenshot showing resources from the website “Twinkl” (2020)[10] - Key stage 1 math’s resources that are linked to the UK’s national curriculum and also contain supporting materials for year 1 &amp; year 2 SATs math’s revision. An advantage to this is that it is linked directly to UK governmental literature so that it is credible to learn from, however it is locked behind only having an academical account which many parents may not have, or schools may not provide.</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B4E4E632-824D-4503-AAF9-B8A123D1D77E}" type="slidenum">
              <a:rPr lang="en-GB" smtClean="0"/>
              <a:t>9</a:t>
            </a:fld>
            <a:endParaRPr lang="en-GB"/>
          </a:p>
        </p:txBody>
      </p:sp>
    </p:spTree>
    <p:extLst>
      <p:ext uri="{BB962C8B-B14F-4D97-AF65-F5344CB8AC3E}">
        <p14:creationId xmlns:p14="http://schemas.microsoft.com/office/powerpoint/2010/main" val="28130791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200" dirty="0">
                <a:effectLst/>
                <a:latin typeface="Arial" panose="020B0604020202020204" pitchFamily="34" charset="0"/>
                <a:ea typeface="SimSun" panose="02010600030101010101" pitchFamily="2" charset="-122"/>
                <a:cs typeface="Times New Roman" panose="02020603050405020304" pitchFamily="18" charset="0"/>
              </a:rPr>
              <a:t>A screenshot from the website “</a:t>
            </a:r>
            <a:r>
              <a:rPr lang="en-US" sz="1800" kern="1200" dirty="0" err="1">
                <a:effectLst/>
                <a:latin typeface="Arial" panose="020B0604020202020204" pitchFamily="34" charset="0"/>
                <a:ea typeface="SimSun" panose="02010600030101010101" pitchFamily="2" charset="-122"/>
                <a:cs typeface="Times New Roman" panose="02020603050405020304" pitchFamily="18" charset="0"/>
              </a:rPr>
              <a:t>TPET</a:t>
            </a:r>
            <a:r>
              <a:rPr lang="en-US" sz="1800" kern="1200" dirty="0">
                <a:effectLst/>
                <a:latin typeface="Arial" panose="020B0604020202020204" pitchFamily="34" charset="0"/>
                <a:ea typeface="SimSun" panose="02010600030101010101" pitchFamily="2" charset="-122"/>
                <a:cs typeface="Times New Roman" panose="02020603050405020304" pitchFamily="18" charset="0"/>
              </a:rPr>
              <a:t>” (2020)[11] - Free home learning resources containing lesson plans as well as continuous development for key stage 1 children on mathematics and multiple other topics. However, this website limits how many downloads you can do a week so it is essentially limiting how much the parents can download for the child.</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B4E4E632-824D-4503-AAF9-B8A123D1D77E}" type="slidenum">
              <a:rPr lang="en-GB" smtClean="0"/>
              <a:t>10</a:t>
            </a:fld>
            <a:endParaRPr lang="en-GB"/>
          </a:p>
        </p:txBody>
      </p:sp>
    </p:spTree>
    <p:extLst>
      <p:ext uri="{BB962C8B-B14F-4D97-AF65-F5344CB8AC3E}">
        <p14:creationId xmlns:p14="http://schemas.microsoft.com/office/powerpoint/2010/main" val="10734918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200" dirty="0">
                <a:effectLst/>
                <a:latin typeface="Arial" panose="020B0604020202020204" pitchFamily="34" charset="0"/>
                <a:ea typeface="SimSun" panose="02010600030101010101" pitchFamily="2" charset="-122"/>
                <a:cs typeface="Times New Roman" panose="02020603050405020304" pitchFamily="18" charset="0"/>
              </a:rPr>
              <a:t>A screenshot from the website “</a:t>
            </a:r>
            <a:r>
              <a:rPr lang="en-US" sz="1800" kern="1200" dirty="0" err="1">
                <a:effectLst/>
                <a:latin typeface="Arial" panose="020B0604020202020204" pitchFamily="34" charset="0"/>
                <a:ea typeface="SimSun" panose="02010600030101010101" pitchFamily="2" charset="-122"/>
                <a:cs typeface="Times New Roman" panose="02020603050405020304" pitchFamily="18" charset="0"/>
              </a:rPr>
              <a:t>TopMarks</a:t>
            </a:r>
            <a:r>
              <a:rPr lang="en-US" sz="1800" kern="1200" dirty="0">
                <a:effectLst/>
                <a:latin typeface="Arial" panose="020B0604020202020204" pitchFamily="34" charset="0"/>
                <a:ea typeface="SimSun" panose="02010600030101010101" pitchFamily="2" charset="-122"/>
                <a:cs typeface="Times New Roman" panose="02020603050405020304" pitchFamily="18" charset="0"/>
              </a:rPr>
              <a:t>” (2020)[11] A website that will allow you to enter your subject and age group, where it will return multiple games that key stage 1 children can play to learn mathematic skills. It shows each game that you can play, as well as a description of each game. These games are vibrant, and fun for children to play therefore they are engaging for a child rather than doing paper worksheets which they may not enjoy, especially in their own home when they cannot be around friends in the school environment. However, all these games follow the same color scheme and lay out meaning they could become tedious for children after a few times playing. </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B4E4E632-824D-4503-AAF9-B8A123D1D77E}" type="slidenum">
              <a:rPr lang="en-GB" smtClean="0"/>
              <a:t>11</a:t>
            </a:fld>
            <a:endParaRPr lang="en-GB"/>
          </a:p>
        </p:txBody>
      </p:sp>
    </p:spTree>
    <p:extLst>
      <p:ext uri="{BB962C8B-B14F-4D97-AF65-F5344CB8AC3E}">
        <p14:creationId xmlns:p14="http://schemas.microsoft.com/office/powerpoint/2010/main" val="8260147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200" dirty="0">
                <a:effectLst/>
                <a:latin typeface="Arial" panose="020B0604020202020204" pitchFamily="34" charset="0"/>
                <a:ea typeface="SimSun" panose="02010600030101010101" pitchFamily="2" charset="-122"/>
                <a:cs typeface="Times New Roman" panose="02020603050405020304" pitchFamily="18" charset="0"/>
              </a:rPr>
              <a:t>A screenshot from the application </a:t>
            </a:r>
            <a:r>
              <a:rPr lang="en-US" sz="1800" kern="1200" dirty="0" err="1">
                <a:effectLst/>
                <a:latin typeface="Arial" panose="020B0604020202020204" pitchFamily="34" charset="0"/>
                <a:ea typeface="SimSun" panose="02010600030101010101" pitchFamily="2" charset="-122"/>
                <a:cs typeface="Times New Roman" panose="02020603050405020304" pitchFamily="18" charset="0"/>
              </a:rPr>
              <a:t>DoodleMaths</a:t>
            </a:r>
            <a:r>
              <a:rPr lang="en-US" sz="1800" kern="1200" dirty="0">
                <a:effectLst/>
                <a:latin typeface="Arial" panose="020B0604020202020204" pitchFamily="34" charset="0"/>
                <a:ea typeface="SimSun" panose="02010600030101010101" pitchFamily="2" charset="-122"/>
                <a:cs typeface="Times New Roman" panose="02020603050405020304" pitchFamily="18" charset="0"/>
              </a:rPr>
              <a:t> (2020)[13] - Another service to teach key stage 1 mathematics however this is not a free service and is locked behind paying for a subscription to unlock all the activities or games. This is a good software to use as it is popularly utilized by primary school teachers with their being multiple case studies conduced to prove its effectiveness.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kern="1200" dirty="0">
              <a:effectLst/>
              <a:latin typeface="Arial" panose="020B0604020202020204" pitchFamily="34" charset="0"/>
              <a:ea typeface="SimSun" panose="02010600030101010101" pitchFamily="2" charset="-122"/>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200" dirty="0">
                <a:effectLst/>
                <a:latin typeface="Arial" panose="020B0604020202020204" pitchFamily="34" charset="0"/>
                <a:ea typeface="SimSun" panose="02010600030101010101" pitchFamily="2" charset="-122"/>
                <a:cs typeface="Times New Roman" panose="02020603050405020304" pitchFamily="18" charset="0"/>
              </a:rPr>
              <a:t>On the website Educational Technology Impact [9] which is designed to show the effectiveness of specific software in individualized schools it scored a 4.85 out of 5 with 14 different schools all providing case studies and insight into how it has benefitted their students. It has also won multiple awards at the British Educational Training and Technology exhibition clearly showing its effectiveness within children. </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4E4E632-824D-4503-AAF9-B8A123D1D77E}" type="slidenum">
              <a:rPr lang="en-GB" smtClean="0"/>
              <a:t>12</a:t>
            </a:fld>
            <a:endParaRPr lang="en-GB"/>
          </a:p>
        </p:txBody>
      </p:sp>
    </p:spTree>
    <p:extLst>
      <p:ext uri="{BB962C8B-B14F-4D97-AF65-F5344CB8AC3E}">
        <p14:creationId xmlns:p14="http://schemas.microsoft.com/office/powerpoint/2010/main" val="25129646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kern="1200" dirty="0">
                <a:effectLst/>
                <a:latin typeface="Times New Roman" panose="02020603050405020304" pitchFamily="18" charset="0"/>
                <a:ea typeface="SimSun" panose="02010600030101010101" pitchFamily="2" charset="-122"/>
              </a:rPr>
              <a:t>A screenshot of the “teacher dashboard” that DoodleMaths provides. This dashboard is used to assess student progress in a measurement of “stars per week” Stars are awarded to students when they play the games on the application and get over a certain threshold of answers correct in a test, as well as having a target stars per week set by the teacher. In this screenshot the students have different targets, ranging from 55 stars per week being the highest target to 35 stars per week being the lowest, which is an advantage of being able to dynamically set different goals for more academically gifted students to allow for more efficient, stimulating learning. However, it also allows for teachers to set more academically challenged students’ easier targets so that they can learn at their own pace. </a:t>
            </a:r>
            <a:endParaRPr lang="en-GB" dirty="0"/>
          </a:p>
        </p:txBody>
      </p:sp>
      <p:sp>
        <p:nvSpPr>
          <p:cNvPr id="4" name="Slide Number Placeholder 3"/>
          <p:cNvSpPr>
            <a:spLocks noGrp="1"/>
          </p:cNvSpPr>
          <p:nvPr>
            <p:ph type="sldNum" sz="quarter" idx="5"/>
          </p:nvPr>
        </p:nvSpPr>
        <p:spPr/>
        <p:txBody>
          <a:bodyPr/>
          <a:lstStyle/>
          <a:p>
            <a:fld id="{B4E4E632-824D-4503-AAF9-B8A123D1D77E}" type="slidenum">
              <a:rPr lang="en-GB" smtClean="0"/>
              <a:t>13</a:t>
            </a:fld>
            <a:endParaRPr lang="en-GB"/>
          </a:p>
        </p:txBody>
      </p:sp>
    </p:spTree>
    <p:extLst>
      <p:ext uri="{BB962C8B-B14F-4D97-AF65-F5344CB8AC3E}">
        <p14:creationId xmlns:p14="http://schemas.microsoft.com/office/powerpoint/2010/main" val="13590483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200" dirty="0">
                <a:effectLst/>
                <a:latin typeface="Times New Roman" panose="02020603050405020304" pitchFamily="18" charset="0"/>
                <a:ea typeface="SimSun" panose="02010600030101010101" pitchFamily="2" charset="-122"/>
                <a:cs typeface="Times New Roman" panose="02020603050405020304" pitchFamily="18" charset="0"/>
              </a:rPr>
              <a:t>A screenshot of the analytics that DoodleMaths teacher dashboard can provide after receiving and compiling the results from students. This screenshot is a learning spectrum in which it compares the students real age and learning capabilities of what is expected of them at that current stage in their learning versus the statistics against what DoodleMaths thinks their academic capabilities are based on their results from tests, games or more. This is a useful tool to see whether students are starting to outgrow their learning due to being academically gifted or require more attention and thorough hands-on learning if they are falling behind the average.</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4E4E632-824D-4503-AAF9-B8A123D1D77E}" type="slidenum">
              <a:rPr lang="en-GB" smtClean="0"/>
              <a:t>14</a:t>
            </a:fld>
            <a:endParaRPr lang="en-GB"/>
          </a:p>
        </p:txBody>
      </p:sp>
    </p:spTree>
    <p:extLst>
      <p:ext uri="{BB962C8B-B14F-4D97-AF65-F5344CB8AC3E}">
        <p14:creationId xmlns:p14="http://schemas.microsoft.com/office/powerpoint/2010/main" val="3396127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200000"/>
              </a:lnSpc>
              <a:buFont typeface="+mj-lt"/>
              <a:buAutoNum type="arabicPeriod"/>
            </a:pPr>
            <a:r>
              <a:rPr lang="en-US" sz="1800" kern="1200" dirty="0">
                <a:effectLst/>
                <a:latin typeface="Times New Roman" panose="02020603050405020304" pitchFamily="18" charset="0"/>
                <a:ea typeface="SimSun" panose="02010600030101010101" pitchFamily="2" charset="-122"/>
                <a:cs typeface="Times New Roman" panose="02020603050405020304" pitchFamily="18" charset="0"/>
              </a:rPr>
              <a:t>Efficiency – online learning allows for teachers, lecturers, or any educational institute itself to provide an efficient way for to deliver information to students. Online learning has the ability to utilize resources such as videos, PDFs, interactive worksheets, podcasts and more for teachers to use these as part of their lesson plans. By including a broader source of information for learning, students can potentially learn better than just the traditional textbook which does not cater to every learning style.</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mj-lt"/>
              <a:buAutoNum type="arabicPeriod"/>
            </a:pPr>
            <a:r>
              <a:rPr lang="en-US" sz="1800" kern="1200" dirty="0">
                <a:effectLst/>
                <a:latin typeface="Times New Roman" panose="02020603050405020304" pitchFamily="18" charset="0"/>
                <a:ea typeface="SimSun" panose="02010600030101010101" pitchFamily="2" charset="-122"/>
                <a:cs typeface="Times New Roman" panose="02020603050405020304" pitchFamily="18" charset="0"/>
              </a:rPr>
              <a:t>Accessibility of Time and Place – Another major advantage of online learning is that it is much more accessible than physical learning within the institute. Students are able to record or playback lectures which have taken place, meaning that if they do not understand the content or want a clearer overview of what the lecturer has explained within the lesson it is well within their power to just replay the lecture at their own discretion instead of having to recall it from memory.</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mj-lt"/>
              <a:buAutoNum type="arabicPeriod"/>
            </a:pPr>
            <a:r>
              <a:rPr lang="en-US" sz="1800" kern="1200" dirty="0">
                <a:effectLst/>
                <a:latin typeface="Times New Roman" panose="02020603050405020304" pitchFamily="18" charset="0"/>
                <a:ea typeface="SimSun" panose="02010600030101010101" pitchFamily="2" charset="-122"/>
                <a:cs typeface="Times New Roman" panose="02020603050405020304" pitchFamily="18" charset="0"/>
              </a:rPr>
              <a:t>Affordability – Furthermore, affordability is a big factor when it comes to online learning because it essentially eliminates the need for things such as student transport where a student may have to pay for travel to their educational institute, or have their parents take them on a daily basis. It also “eliminates the need to purchase student meals, and more importantly real estate, where a student is able to learn from home rather than having to rent or purchase accommodation to accommodate their stay while learning away from home.” (Gautam, 2020)[16]</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mj-lt"/>
              <a:buAutoNum type="arabicPeriod"/>
            </a:pPr>
            <a:r>
              <a:rPr lang="en-US" sz="1800" kern="1200" dirty="0">
                <a:effectLst/>
                <a:latin typeface="Times New Roman" panose="02020603050405020304" pitchFamily="18" charset="0"/>
                <a:ea typeface="SimSun" panose="02010600030101010101" pitchFamily="2" charset="-122"/>
                <a:cs typeface="Times New Roman" panose="02020603050405020304" pitchFamily="18" charset="0"/>
              </a:rPr>
              <a:t>Suits a variety of learning styles – Every student has a different learning style that they find most efficient to learn through therefore with online learning it is easy to tailor to these specific learning styles with the sheer number of options and resources available to students. </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4E4E632-824D-4503-AAF9-B8A123D1D77E}" type="slidenum">
              <a:rPr lang="en-GB" smtClean="0"/>
              <a:t>16</a:t>
            </a:fld>
            <a:endParaRPr lang="en-GB"/>
          </a:p>
        </p:txBody>
      </p:sp>
    </p:spTree>
    <p:extLst>
      <p:ext uri="{BB962C8B-B14F-4D97-AF65-F5344CB8AC3E}">
        <p14:creationId xmlns:p14="http://schemas.microsoft.com/office/powerpoint/2010/main" val="17799873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indent="457200">
              <a:lnSpc>
                <a:spcPct val="200000"/>
              </a:lnSpc>
            </a:pPr>
            <a:r>
              <a:rPr lang="en-US" sz="1800" kern="1200" dirty="0">
                <a:effectLst/>
                <a:latin typeface="Times New Roman" panose="02020603050405020304" pitchFamily="18" charset="0"/>
                <a:ea typeface="SimSun" panose="02010600030101010101" pitchFamily="2" charset="-122"/>
                <a:cs typeface="Times New Roman" panose="02020603050405020304" pitchFamily="18" charset="0"/>
              </a:rPr>
              <a:t>However, online learning also has some disadvantages that may pose a decrease in efficiency in learning with students.</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mj-lt"/>
              <a:buAutoNum type="arabicPeriod"/>
            </a:pPr>
            <a:r>
              <a:rPr lang="en-US" sz="1800" kern="1200" dirty="0">
                <a:effectLst/>
                <a:latin typeface="Times New Roman" panose="02020603050405020304" pitchFamily="18" charset="0"/>
                <a:ea typeface="SimSun" panose="02010600030101010101" pitchFamily="2" charset="-122"/>
                <a:cs typeface="Times New Roman" panose="02020603050405020304" pitchFamily="18" charset="0"/>
              </a:rPr>
              <a:t>The inability to focus on screens – This is a big problem with many students as they are not normally used to learning via online or distanced learning meaning that their attention span or ability to not procrastinate while learning online is much lower than if it were in person. Students might be easily distracted by the fact that they have instant access to something like social media or entertainment. However, this can be countered by the fact that “it is imperative for the teachers to keep their online lessons crisp, engaging and interactive to help students stay focused” (Gautam, 2020)[16]</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mj-lt"/>
              <a:buAutoNum type="arabicPeriod"/>
            </a:pPr>
            <a:r>
              <a:rPr lang="en-US" sz="1800" kern="1200" dirty="0">
                <a:effectLst/>
                <a:latin typeface="Times New Roman" panose="02020603050405020304" pitchFamily="18" charset="0"/>
                <a:ea typeface="SimSun" panose="02010600030101010101" pitchFamily="2" charset="-122"/>
                <a:cs typeface="Times New Roman" panose="02020603050405020304" pitchFamily="18" charset="0"/>
              </a:rPr>
              <a:t>Technology Issues – Another major disadvantage of online learning is the inconsistency within circumstances for students concerning technology such as internet connection or device compatibility. Some students may live in rural areas with poor internet connection that does not allow them to consistently video call for their lectures therefore could lead to a lack of continuity in learning for the student which is detrimental for the educational process.</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mj-lt"/>
              <a:buAutoNum type="arabicPeriod"/>
            </a:pPr>
            <a:r>
              <a:rPr lang="en-US" sz="1800" kern="1200" dirty="0">
                <a:effectLst/>
                <a:latin typeface="Times New Roman" panose="02020603050405020304" pitchFamily="18" charset="0"/>
                <a:ea typeface="SimSun" panose="02010600030101010101" pitchFamily="2" charset="-122"/>
                <a:cs typeface="Times New Roman" panose="02020603050405020304" pitchFamily="18" charset="0"/>
              </a:rPr>
              <a:t>Teacher training and resources – Online learning absolutely requires teachers to have some sort of experience with technology, however unless it is a specific course such as computer science or information technology then it is rare that teachers will have extensive experience, especially using software that is new to them because physical learning has always been the normal way of learning. </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200000"/>
              </a:lnSpc>
              <a:buFont typeface="+mj-lt"/>
              <a:buAutoNum type="arabicPeriod"/>
            </a:pPr>
            <a:r>
              <a:rPr lang="en-US" sz="1800" kern="1200" dirty="0">
                <a:effectLst/>
                <a:latin typeface="Times New Roman" panose="02020603050405020304" pitchFamily="18" charset="0"/>
                <a:ea typeface="SimSun" panose="02010600030101010101" pitchFamily="2" charset="-122"/>
                <a:cs typeface="Times New Roman" panose="02020603050405020304" pitchFamily="18" charset="0"/>
              </a:rPr>
              <a:t>Sense of Isolation – Students have the benefit of learning other skills in life such as “socialization skills or the ability to communicate, emotional intelligence and more while in a classroom however this ability to learn is cut drastically through online learning.” (Montgomery College, 2021)[17] However, in an online class there is very minimal interaction between students because it is the normally the lecturer giving the seminar of information then giving out work to be completed rather. </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4E4E632-824D-4503-AAF9-B8A123D1D77E}" type="slidenum">
              <a:rPr lang="en-GB" smtClean="0"/>
              <a:t>17</a:t>
            </a:fld>
            <a:endParaRPr lang="en-GB"/>
          </a:p>
        </p:txBody>
      </p:sp>
    </p:spTree>
    <p:extLst>
      <p:ext uri="{BB962C8B-B14F-4D97-AF65-F5344CB8AC3E}">
        <p14:creationId xmlns:p14="http://schemas.microsoft.com/office/powerpoint/2010/main" val="42162125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4E4E632-824D-4503-AAF9-B8A123D1D77E}" type="slidenum">
              <a:rPr lang="en-GB" smtClean="0"/>
              <a:t>18</a:t>
            </a:fld>
            <a:endParaRPr lang="en-GB"/>
          </a:p>
        </p:txBody>
      </p:sp>
    </p:spTree>
    <p:extLst>
      <p:ext uri="{BB962C8B-B14F-4D97-AF65-F5344CB8AC3E}">
        <p14:creationId xmlns:p14="http://schemas.microsoft.com/office/powerpoint/2010/main" val="51392274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4E4E632-824D-4503-AAF9-B8A123D1D77E}" type="slidenum">
              <a:rPr lang="en-GB" smtClean="0"/>
              <a:t>19</a:t>
            </a:fld>
            <a:endParaRPr lang="en-GB"/>
          </a:p>
        </p:txBody>
      </p:sp>
    </p:spTree>
    <p:extLst>
      <p:ext uri="{BB962C8B-B14F-4D97-AF65-F5344CB8AC3E}">
        <p14:creationId xmlns:p14="http://schemas.microsoft.com/office/powerpoint/2010/main" val="4661511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4E4E632-824D-4503-AAF9-B8A123D1D77E}" type="slidenum">
              <a:rPr lang="en-GB" smtClean="0"/>
              <a:t>20</a:t>
            </a:fld>
            <a:endParaRPr lang="en-GB"/>
          </a:p>
        </p:txBody>
      </p:sp>
    </p:spTree>
    <p:extLst>
      <p:ext uri="{BB962C8B-B14F-4D97-AF65-F5344CB8AC3E}">
        <p14:creationId xmlns:p14="http://schemas.microsoft.com/office/powerpoint/2010/main" val="97660705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B4E4E632-824D-4503-AAF9-B8A123D1D77E}" type="slidenum">
              <a:rPr lang="en-GB" smtClean="0"/>
              <a:t>21</a:t>
            </a:fld>
            <a:endParaRPr lang="en-GB"/>
          </a:p>
        </p:txBody>
      </p:sp>
    </p:spTree>
    <p:extLst>
      <p:ext uri="{BB962C8B-B14F-4D97-AF65-F5344CB8AC3E}">
        <p14:creationId xmlns:p14="http://schemas.microsoft.com/office/powerpoint/2010/main" val="4151453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Project plan in the form of a gantt chart which has a multiple task section as well as multiple task breakdowns so that they can be referred to, with a specific amount of duration for estimated dates as well as a start or end date</a:t>
            </a:r>
          </a:p>
          <a:p>
            <a:endParaRPr lang="en-GB" dirty="0"/>
          </a:p>
        </p:txBody>
      </p:sp>
      <p:sp>
        <p:nvSpPr>
          <p:cNvPr id="4" name="Slide Number Placeholder 3"/>
          <p:cNvSpPr>
            <a:spLocks noGrp="1"/>
          </p:cNvSpPr>
          <p:nvPr>
            <p:ph type="sldNum" sz="quarter" idx="5"/>
          </p:nvPr>
        </p:nvSpPr>
        <p:spPr/>
        <p:txBody>
          <a:bodyPr/>
          <a:lstStyle/>
          <a:p>
            <a:fld id="{B4E4E632-824D-4503-AAF9-B8A123D1D77E}" type="slidenum">
              <a:rPr lang="en-GB" smtClean="0"/>
              <a:t>22</a:t>
            </a:fld>
            <a:endParaRPr lang="en-GB"/>
          </a:p>
        </p:txBody>
      </p:sp>
    </p:spTree>
    <p:extLst>
      <p:ext uri="{BB962C8B-B14F-4D97-AF65-F5344CB8AC3E}">
        <p14:creationId xmlns:p14="http://schemas.microsoft.com/office/powerpoint/2010/main" val="229765183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Demonstration</a:t>
            </a:r>
          </a:p>
        </p:txBody>
      </p:sp>
      <p:sp>
        <p:nvSpPr>
          <p:cNvPr id="4" name="Slide Number Placeholder 3"/>
          <p:cNvSpPr>
            <a:spLocks noGrp="1"/>
          </p:cNvSpPr>
          <p:nvPr>
            <p:ph type="sldNum" sz="quarter" idx="5"/>
          </p:nvPr>
        </p:nvSpPr>
        <p:spPr/>
        <p:txBody>
          <a:bodyPr/>
          <a:lstStyle/>
          <a:p>
            <a:fld id="{B4E4E632-824D-4503-AAF9-B8A123D1D77E}" type="slidenum">
              <a:rPr lang="en-GB" smtClean="0"/>
              <a:t>23</a:t>
            </a:fld>
            <a:endParaRPr lang="en-GB"/>
          </a:p>
        </p:txBody>
      </p:sp>
    </p:spTree>
    <p:extLst>
      <p:ext uri="{BB962C8B-B14F-4D97-AF65-F5344CB8AC3E}">
        <p14:creationId xmlns:p14="http://schemas.microsoft.com/office/powerpoint/2010/main" val="11526394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software used for </a:t>
            </a:r>
            <a:r>
              <a:rPr lang="en-GB" dirty="0" err="1"/>
              <a:t>questionnaireing</a:t>
            </a:r>
            <a:r>
              <a:rPr lang="en-GB" dirty="0"/>
              <a:t> was </a:t>
            </a:r>
            <a:r>
              <a:rPr lang="en-GB" dirty="0" err="1"/>
              <a:t>surveymonkey</a:t>
            </a:r>
            <a:r>
              <a:rPr lang="en-GB" dirty="0"/>
              <a:t>, free software that allows up to 10 questions.</a:t>
            </a:r>
          </a:p>
          <a:p>
            <a:r>
              <a:rPr lang="en-GB" dirty="0"/>
              <a:t>Data was visualized from this questionnaire into excel and graphs were produced. </a:t>
            </a:r>
          </a:p>
          <a:p>
            <a:endParaRPr lang="en-GB" dirty="0"/>
          </a:p>
        </p:txBody>
      </p:sp>
      <p:sp>
        <p:nvSpPr>
          <p:cNvPr id="4" name="Slide Number Placeholder 3"/>
          <p:cNvSpPr>
            <a:spLocks noGrp="1"/>
          </p:cNvSpPr>
          <p:nvPr>
            <p:ph type="sldNum" sz="quarter" idx="5"/>
          </p:nvPr>
        </p:nvSpPr>
        <p:spPr/>
        <p:txBody>
          <a:bodyPr/>
          <a:lstStyle/>
          <a:p>
            <a:fld id="{B4E4E632-824D-4503-AAF9-B8A123D1D77E}" type="slidenum">
              <a:rPr lang="en-GB" smtClean="0"/>
              <a:t>25</a:t>
            </a:fld>
            <a:endParaRPr lang="en-GB"/>
          </a:p>
        </p:txBody>
      </p:sp>
    </p:spTree>
    <p:extLst>
      <p:ext uri="{BB962C8B-B14F-4D97-AF65-F5344CB8AC3E}">
        <p14:creationId xmlns:p14="http://schemas.microsoft.com/office/powerpoint/2010/main" val="42814139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solidFill>
                  <a:schemeClr val="tx1">
                    <a:lumMod val="75000"/>
                    <a:lumOff val="25000"/>
                  </a:schemeClr>
                </a:solidFill>
                <a:latin typeface="Lucida Sans" panose="020B0602030504020204" pitchFamily="34" charset="0"/>
              </a:rPr>
              <a:t>This would truly determine the effectiveness of software or potentially locate any major differences in the efficiency of learning through software.</a:t>
            </a:r>
          </a:p>
          <a:p>
            <a:endParaRPr lang="en-US" sz="1200" dirty="0">
              <a:solidFill>
                <a:schemeClr val="tx1">
                  <a:lumMod val="75000"/>
                  <a:lumOff val="25000"/>
                </a:schemeClr>
              </a:solidFill>
              <a:latin typeface="Lucida Sans" panose="020B0602030504020204" pitchFamily="34" charset="0"/>
            </a:endParaRPr>
          </a:p>
          <a:p>
            <a:r>
              <a:rPr lang="en-US" sz="1200" dirty="0">
                <a:solidFill>
                  <a:schemeClr val="tx1">
                    <a:lumMod val="75000"/>
                    <a:lumOff val="25000"/>
                  </a:schemeClr>
                </a:solidFill>
                <a:latin typeface="Lucida Sans" panose="020B0602030504020204" pitchFamily="34" charset="0"/>
              </a:rPr>
              <a:t>This data could then be compared to see how students are advancing educationally in the classroom, versus students using software.</a:t>
            </a:r>
          </a:p>
          <a:p>
            <a:endParaRPr lang="en-GB" dirty="0"/>
          </a:p>
        </p:txBody>
      </p:sp>
      <p:sp>
        <p:nvSpPr>
          <p:cNvPr id="4" name="Slide Number Placeholder 3"/>
          <p:cNvSpPr>
            <a:spLocks noGrp="1"/>
          </p:cNvSpPr>
          <p:nvPr>
            <p:ph type="sldNum" sz="quarter" idx="5"/>
          </p:nvPr>
        </p:nvSpPr>
        <p:spPr/>
        <p:txBody>
          <a:bodyPr/>
          <a:lstStyle/>
          <a:p>
            <a:fld id="{B4E4E632-824D-4503-AAF9-B8A123D1D77E}" type="slidenum">
              <a:rPr lang="en-GB" smtClean="0"/>
              <a:t>26</a:t>
            </a:fld>
            <a:endParaRPr lang="en-GB"/>
          </a:p>
        </p:txBody>
      </p:sp>
    </p:spTree>
    <p:extLst>
      <p:ext uri="{BB962C8B-B14F-4D97-AF65-F5344CB8AC3E}">
        <p14:creationId xmlns:p14="http://schemas.microsoft.com/office/powerpoint/2010/main" val="254888349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first method of primary research that was conducted was a questionnaire, a questionnaire was conducted to ensure that large amounts of quantitative information could be gathered for further analysis through visualisation tools such as Excel, however SurveyMonkey already provided analysis through visual means. A questionnaire was beneficial for this project as the project itself was catering towards more analytical purposes. This means that figures were important to correlate between the secondary research information.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8530193B-564F-4854-8A52-728F3FB19C85}" type="slidenum">
              <a:rPr lang="en-US" noProof="0" smtClean="0"/>
              <a:t>27</a:t>
            </a:fld>
            <a:endParaRPr lang="en-US" noProof="0" dirty="0"/>
          </a:p>
        </p:txBody>
      </p:sp>
    </p:spTree>
    <p:extLst>
      <p:ext uri="{BB962C8B-B14F-4D97-AF65-F5344CB8AC3E}">
        <p14:creationId xmlns:p14="http://schemas.microsoft.com/office/powerpoint/2010/main" val="76867711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Secondary Research – Secondary research was also absolutely necessary for the research paper, to ensure that the information being referenced and related to is from experts in the field. This means that it would be more reliable rather than gathering information from random internet articles which may contain amounts of bias. Secondary information is also extremely useful in the fact that it is already documented online for free analyzation rather than having to create entire datasets myself which would not have been able to be completed within the time frame that was given. </a:t>
            </a:r>
          </a:p>
        </p:txBody>
      </p:sp>
      <p:sp>
        <p:nvSpPr>
          <p:cNvPr id="4" name="Slide Number Placeholder 3"/>
          <p:cNvSpPr>
            <a:spLocks noGrp="1"/>
          </p:cNvSpPr>
          <p:nvPr>
            <p:ph type="sldNum" sz="quarter" idx="5"/>
          </p:nvPr>
        </p:nvSpPr>
        <p:spPr/>
        <p:txBody>
          <a:bodyPr/>
          <a:lstStyle/>
          <a:p>
            <a:fld id="{8530193B-564F-4854-8A52-728F3FB19C85}" type="slidenum">
              <a:rPr lang="en-US" noProof="0" smtClean="0"/>
              <a:t>28</a:t>
            </a:fld>
            <a:endParaRPr lang="en-US" noProof="0" dirty="0"/>
          </a:p>
        </p:txBody>
      </p:sp>
    </p:spTree>
    <p:extLst>
      <p:ext uri="{BB962C8B-B14F-4D97-AF65-F5344CB8AC3E}">
        <p14:creationId xmlns:p14="http://schemas.microsoft.com/office/powerpoint/2010/main" val="160528012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effectLst/>
                <a:latin typeface="Times New Roman" panose="02020603050405020304" pitchFamily="18" charset="0"/>
                <a:ea typeface="SimSun" panose="02010600030101010101" pitchFamily="2" charset="-122"/>
              </a:rPr>
              <a:t>Multiple programs were analyzed as part of the literature review however they all seem to lack various features that could help benefit children learn mathematics at a Key Stage 1 level, hence the need for a new system which will solve these problem</a:t>
            </a:r>
            <a:endParaRPr lang="en-GB" dirty="0"/>
          </a:p>
        </p:txBody>
      </p:sp>
      <p:sp>
        <p:nvSpPr>
          <p:cNvPr id="4" name="Slide Number Placeholder 3"/>
          <p:cNvSpPr>
            <a:spLocks noGrp="1"/>
          </p:cNvSpPr>
          <p:nvPr>
            <p:ph type="sldNum" sz="quarter" idx="5"/>
          </p:nvPr>
        </p:nvSpPr>
        <p:spPr/>
        <p:txBody>
          <a:bodyPr/>
          <a:lstStyle/>
          <a:p>
            <a:fld id="{B4E4E632-824D-4503-AAF9-B8A123D1D77E}" type="slidenum">
              <a:rPr lang="en-GB" smtClean="0"/>
              <a:t>29</a:t>
            </a:fld>
            <a:endParaRPr lang="en-GB"/>
          </a:p>
        </p:txBody>
      </p:sp>
    </p:spTree>
    <p:extLst>
      <p:ext uri="{BB962C8B-B14F-4D97-AF65-F5344CB8AC3E}">
        <p14:creationId xmlns:p14="http://schemas.microsoft.com/office/powerpoint/2010/main" val="55672670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15000"/>
              </a:lnSpc>
              <a:buFont typeface="+mj-lt"/>
              <a:buAutoNum type="arabicPeriod"/>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Department for Education. Attendance in education and early years settings during the coronavirus outbreak: 23 March to 11 June 2020 [Internet]. GOV.UK. GOV.UK; 2020 [cited 2020 Nov 30]. Available from: https://www.gov.uk/government/publications/coronavirus-covid-19-attendance-in-education-and-early-years-settings</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115000"/>
              </a:lnSpc>
              <a:buFont typeface="+mj-lt"/>
              <a:buAutoNum type="arabicPeriod"/>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Müller, Lisa-Maria, and Gemma Goldenberg. “A Review of Research Evidence on School Closures and International Approaches to Education during the COVID-19 Pandemic Education in Times of Crisis: The Potential Implications of School Closures for Teachers and Students.” 2020 [cited 2020 Nov 30]. Available from: https://my.chartered.college/wp-content/uploads/2020/05/CCTReport150520_FINAL.pdf</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115000"/>
              </a:lnSpc>
              <a:buFont typeface="+mj-lt"/>
              <a:buAutoNum type="arabicPeriod"/>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How to Motivate Pupils to Learn at the </a:t>
            </a: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KS1</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Level [Internet]. Free Early Years and Primary Teaching Resources (</a:t>
            </a: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EYFS</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and </a:t>
            </a: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KS1</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2013 [cited 2021 Jan 6]. Available from: https://www.earlylearninghq.org.uk/earlylearninghq-blog/how-to-motivate-pupils-to-learn-at-the-ks1-level/</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115000"/>
              </a:lnSpc>
              <a:buFont typeface="+mj-lt"/>
              <a:buAutoNum type="arabicPeriod"/>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Department for Education. Teachers’ standards [Internet]. GOV.UK. 2011 [cited 2021 Jan 6]. Available from: https://www.gov.uk/government/publications/teachers-standards</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115000"/>
              </a:lnSpc>
              <a:buFont typeface="+mj-lt"/>
              <a:buAutoNum type="arabicPeriod"/>
            </a:pP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Mcdaniel</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R. Learning Styles [Internet]. Vanderbilt University. Vanderbilt University; 2010 [cited 2021 Jan 6]. Available from: https://cft.vanderbilt.edu/guides-sub-pages/learning-styles-preferences/</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115000"/>
              </a:lnSpc>
              <a:buFont typeface="+mj-lt"/>
              <a:buAutoNum type="arabicPeriod"/>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Western Governors University. Auditory Learning Style Explained [Internet]. Western Governors University. Western Governors University; 2020 [cited 2021 Jan 6]. Available from: https://www.wgu.edu/blog/auditory-learning-style2008.html#:~:text=What%20is%20auditory%20learning%3F,figuring%20it%20out%20hands%2Don.</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115000"/>
              </a:lnSpc>
              <a:buFont typeface="+mj-lt"/>
              <a:buAutoNum type="arabicPeriod"/>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University of Massachusetts Dartmouth. How to Accommodate Different Learning Styles [Internet]. Umassd.edu. 2012 [cited 2021 Jan 6]. Available from: https://www.umassd.edu/dss/resources/faculty--staff/how-to-teach-and-accommodate/how-to-accommodate-different-learning-styles</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115000"/>
              </a:lnSpc>
              <a:buFont typeface="+mj-lt"/>
              <a:buAutoNum type="arabicPeriod"/>
            </a:pP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Rief</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SF. How to reach &amp; teach children &amp; teens with ADD/ADHD [Internet]. San Francisco, California: Wiley; 2016 [cited 2021 Jan 6]. Available from: https://eric.ed.gov/?id=ED571656</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115000"/>
              </a:lnSpc>
              <a:buFont typeface="+mj-lt"/>
              <a:buAutoNum type="arabicPeriod"/>
            </a:pP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Edtech</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Impact [Internet]. Edtechimpact.com. 2021 [cited 2021 Jan 18]. Available from: https://edtechimpact.com/products/doodlemaths</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115000"/>
              </a:lnSpc>
              <a:buFont typeface="+mj-lt"/>
              <a:buAutoNum type="arabicPeriod"/>
            </a:pP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KS1</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Fun Maths Worksheets - Primary School Resources - Maths [Internet]. Twinkl. 2021 [cited 2021 Jan 18]. Available from: https://www.twinkl.co.uk/resources/numeracy-math</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115000"/>
              </a:lnSpc>
              <a:buFont typeface="+mj-lt"/>
              <a:buAutoNum type="arabicPeriod"/>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Teacher’s Pet » Corona Virus [Internet]. Teacher’s Pet. 2019 [cited 2021 Jan 18]. Available from: https://tpet.co.uk/downloads/tag/corona-virus/</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115000"/>
              </a:lnSpc>
              <a:buFont typeface="+mj-lt"/>
              <a:buAutoNum type="arabicPeriod"/>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Key Stage 1 Maths - </a:t>
            </a: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Topmarks</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Search [Internet]. Topmarks.co.uk. 2021 [cited 2021 Jan 18]. Available from: https://www.topmarks.co.uk/Search.aspx?Subject=16&amp;AgeGroup=2</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115000"/>
              </a:lnSpc>
              <a:buFont typeface="+mj-lt"/>
              <a:buAutoNum type="arabicPeriod"/>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Maths Apps for Children in </a:t>
            </a: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KS1</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&amp; </a:t>
            </a: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KS2</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 DoodleMaths &amp; </a:t>
            </a: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DoodleTables</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[Internet]. DoodleMaths. 2017 [cited 2021 Jan 18]. Available from: https://www.doodlemaths.com/available-apps/</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115000"/>
              </a:lnSpc>
              <a:buFont typeface="+mj-lt"/>
              <a:buAutoNum type="arabicPeriod"/>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Armstrong M, Taylor S. Armstrong’s Handbook of Human Resource Management Practice [Internet]. Kogan Page. 2020 [cited 2021 Jan 18]. Available from: https://www.koganpage.com/product/armstrong-s-handbook-of-human-resource-management-practice-9780749498276</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115000"/>
              </a:lnSpc>
              <a:buFont typeface="+mj-lt"/>
              <a:buAutoNum type="arabicPeriod"/>
            </a:pP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Mcleod</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 Case Study Method [Internet]. Simplypsychology.org. Simply Psychology; 2007 [cited 2021 Jan 18]. Available from: https://www.simplypsychology.org/case-study.html</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115000"/>
              </a:lnSpc>
              <a:spcAft>
                <a:spcPts val="1200"/>
              </a:spcAft>
              <a:buFont typeface="+mj-lt"/>
              <a:buAutoNum type="arabicPeriod"/>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Priyanka Gautam (2020). </a:t>
            </a:r>
            <a:r>
              <a:rPr lang="en-GB" sz="1800"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Advantages And Disadvantages Of Online Learning</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[online] eLearning Industry. Available at: https://elearningindustry.com/advantages-and-disadvantages-online-learning [Accessed 18 Apr. 2021].</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115000"/>
              </a:lnSpc>
              <a:spcAft>
                <a:spcPts val="1200"/>
              </a:spcAft>
              <a:buFont typeface="+mj-lt"/>
              <a:buAutoNum type="arabicPeriod"/>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Montgomerycollege.edu. (2021). </a:t>
            </a:r>
            <a:r>
              <a:rPr lang="en-GB" sz="1800"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Advantages and Disadvantages of Online Courses | Montgomery College, Maryland</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[online] Available at: https://www.montgomerycollege.edu/academics/online-learning/distance/advantages-and-disadvantages-online-courses.html [Accessed 18 Apr. 2021].</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ct val="115000"/>
              </a:lnSpc>
              <a:spcAft>
                <a:spcPts val="1200"/>
              </a:spcAft>
              <a:buFont typeface="+mj-lt"/>
              <a:buAutoNum type="arabicPeriod"/>
            </a:pP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DoodleLearning</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(2020). </a:t>
            </a:r>
            <a:r>
              <a:rPr lang="en-GB" sz="1800"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Video - monitoring progress through the Teacher Dashboard</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[online] Available at: https://doodlelearning.com/video-monitoring-progress-through-the-teacher-dashboard/ [Accessed 18 Apr. 2021].</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ts val="1800"/>
              </a:lnSpc>
              <a:spcAft>
                <a:spcPts val="1200"/>
              </a:spcAft>
              <a:buFont typeface="+mj-lt"/>
              <a:buAutoNum type="arabicPeriod"/>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Sourceforge.net. (2021). </a:t>
            </a:r>
            <a:r>
              <a:rPr lang="en-GB" sz="1800"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Advantages of Visual Basic</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[online] Available at: http://lavape.sourceforge.net/doc/html/AdvantVB.htm [Accessed 23 Apr. 2021].</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ts val="1800"/>
              </a:lnSpc>
              <a:spcAft>
                <a:spcPts val="1200"/>
              </a:spcAft>
              <a:buFont typeface="+mj-lt"/>
              <a:buAutoNum type="arabicPeriod"/>
            </a:pPr>
            <a:r>
              <a:rPr lang="en-GB"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Soffar</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 (2015). </a:t>
            </a:r>
            <a:r>
              <a:rPr lang="en-GB" sz="1800"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Visual Basics programming language advantages and disadvantages | Science online</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[online] Science online. Available at: https://www.online-sciences.com/programming/visual-basics-programming-language-advantages-and-disadvantages/ [Accessed 23 Apr. 2021].</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342900" lvl="0" indent="-342900">
              <a:lnSpc>
                <a:spcPts val="1800"/>
              </a:lnSpc>
              <a:spcAft>
                <a:spcPts val="1200"/>
              </a:spcAft>
              <a:buFont typeface="+mj-lt"/>
              <a:buAutoNum type="arabicPeriod"/>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SurveyMonkey. (2021). </a:t>
            </a:r>
            <a:r>
              <a:rPr lang="en-GB" sz="1800"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SurveyMonkey: The World’s Most Popular Free Online Survey Tool</a:t>
            </a: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[online] Available at: https://www.surveymonkey.com/ [Accessed 23 Apr. 2021].</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marL="228600" indent="457200">
              <a:lnSpc>
                <a:spcPct val="200000"/>
              </a:lnSpc>
            </a:pPr>
            <a:r>
              <a:rPr lang="en-GB"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pPr indent="457200">
              <a:lnSpc>
                <a:spcPct val="200000"/>
              </a:lnSpc>
            </a:pPr>
            <a:br>
              <a:rPr lang="en-US" sz="1800" kern="1200" dirty="0">
                <a:effectLst/>
                <a:latin typeface="Times New Roman" panose="02020603050405020304" pitchFamily="18" charset="0"/>
                <a:ea typeface="SimSun" panose="02010600030101010101" pitchFamily="2" charset="-122"/>
              </a:rPr>
            </a:br>
            <a:r>
              <a:rPr lang="en-US" sz="1800" b="1" kern="1200" dirty="0">
                <a:effectLst/>
                <a:latin typeface="Times New Roman" panose="02020603050405020304" pitchFamily="18" charset="0"/>
                <a:ea typeface="SimHei" panose="02010609060101010101" pitchFamily="49" charset="-122"/>
                <a:cs typeface="Times New Roman" panose="02020603050405020304" pitchFamily="18" charset="0"/>
              </a:rPr>
              <a:t> </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B4E4E632-824D-4503-AAF9-B8A123D1D77E}" type="slidenum">
              <a:rPr lang="en-GB" smtClean="0"/>
              <a:t>31</a:t>
            </a:fld>
            <a:endParaRPr lang="en-GB"/>
          </a:p>
        </p:txBody>
      </p:sp>
    </p:spTree>
    <p:extLst>
      <p:ext uri="{BB962C8B-B14F-4D97-AF65-F5344CB8AC3E}">
        <p14:creationId xmlns:p14="http://schemas.microsoft.com/office/powerpoint/2010/main" val="3037569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5/3/2021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5/3/2021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5/3/2021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5/3/2021</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5/3/2021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5/3/2021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5/3/2021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60EA64-D806-43AC-9DF2-F8C432F32B4C}" type="datetimeFigureOut">
              <a:rPr lang="en-US" dirty="0"/>
              <a:t>5/3/2021</a:t>
            </a:fld>
            <a:endParaRPr lang="en-US" dirty="0"/>
          </a:p>
        </p:txBody>
      </p:sp>
      <p:sp>
        <p:nvSpPr>
          <p:cNvPr id="6" name="Footer Placeholder 5"/>
          <p:cNvSpPr>
            <a:spLocks noGrp="1"/>
          </p:cNvSpPr>
          <p:nvPr>
            <p:ph type="ftr" sz="quarter" idx="11"/>
          </p:nvPr>
        </p:nvSpPr>
        <p:spPr>
          <a:xfrm>
            <a:off x="804672" y="6236208"/>
            <a:ext cx="5167503" cy="320040"/>
          </a:xfrm>
        </p:spPr>
        <p:txBody>
          <a:bodyPr/>
          <a:lstStyle>
            <a:lvl1pPr>
              <a:defRPr>
                <a:solidFill>
                  <a:srgbClr val="FFFFFF">
                    <a:alpha val="69804"/>
                  </a:srgbClr>
                </a:solidFill>
              </a:defRPr>
            </a:lvl1p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alpha val="90000"/>
                  </a:srgbClr>
                </a:solidFill>
                <a:effectLst>
                  <a:outerShdw blurRad="50800" dist="38100" dir="2700000" algn="tl" rotWithShape="0">
                    <a:prstClr val="black">
                      <a:alpha val="43000"/>
                    </a:prstClr>
                  </a:outerShdw>
                </a:effectLst>
              </a:defRPr>
            </a:lvl1pPr>
          </a:lstStyle>
          <a:p>
            <a:fld id="{1160EA64-D806-43AC-9DF2-F8C432F32B4C}" type="datetimeFigureOut">
              <a:rPr lang="en-US" dirty="0"/>
              <a:pPr/>
              <a:t>5/3/2021</a:t>
            </a:fld>
            <a:endParaRPr lang="en-US" dirty="0"/>
          </a:p>
        </p:txBody>
      </p:sp>
      <p:sp>
        <p:nvSpPr>
          <p:cNvPr id="6" name="Footer Placeholder 5"/>
          <p:cNvSpPr>
            <a:spLocks noGrp="1"/>
          </p:cNvSpPr>
          <p:nvPr>
            <p:ph type="ftr" sz="quarter" idx="11"/>
          </p:nvPr>
        </p:nvSpPr>
        <p:spPr>
          <a:xfrm>
            <a:off x="808523" y="6236208"/>
            <a:ext cx="5103729" cy="320040"/>
          </a:xfrm>
        </p:spPr>
        <p:txBody>
          <a:bodyPr/>
          <a:lstStyle>
            <a:lvl1pPr>
              <a:defRPr>
                <a:solidFill>
                  <a:srgbClr val="FFFFFF">
                    <a:alpha val="70000"/>
                  </a:srgbClr>
                </a:solidFill>
              </a:defRPr>
            </a:lvl1p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5/3/2021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5/3/2021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mparison with Sub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9198000" cy="432000"/>
          </a:xfrm>
        </p:spPr>
        <p:txBody>
          <a:bodyPr/>
          <a:lstStyle>
            <a:lvl1pPr>
              <a:defRPr>
                <a:solidFill>
                  <a:schemeClr val="tx1"/>
                </a:solidFill>
              </a:defRPr>
            </a:lvl1pPr>
          </a:lstStyle>
          <a:p>
            <a:r>
              <a:rPr lang="en-US"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9198000" cy="360000"/>
          </a:xfrm>
        </p:spPr>
        <p:txBody>
          <a:bodyPr/>
          <a:lstStyle>
            <a:lvl1pPr marL="0" indent="0">
              <a:buNone/>
              <a:defRPr i="1">
                <a:latin typeface="+mn-lt"/>
              </a:defRPr>
            </a:lvl1pPr>
            <a:lvl2pPr marL="266700" indent="0">
              <a:buNone/>
              <a:defRPr/>
            </a:lvl2pPr>
            <a:lvl3pPr marL="542925" indent="0">
              <a:buNone/>
              <a:defRPr/>
            </a:lvl3pPr>
            <a:lvl4pPr marL="809625" indent="0">
              <a:buNone/>
              <a:defRPr/>
            </a:lvl4pPr>
            <a:lvl5pPr marL="1076325" indent="0">
              <a:buNone/>
              <a:defRPr/>
            </a:lvl5pPr>
          </a:lstStyle>
          <a:p>
            <a:pPr lvl="0"/>
            <a:r>
              <a:rPr lang="en-US"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1432296"/>
            <a:ext cx="4500000" cy="527076"/>
          </a:xfrm>
          <a:solidFill>
            <a:schemeClr val="tx1"/>
          </a:solidFill>
        </p:spPr>
        <p:txBody>
          <a:bodyPr lIns="180000" tIns="36000" anchor="ctr"/>
          <a:lstStyle>
            <a:lvl1pPr marL="0" indent="0">
              <a:buNone/>
              <a:defRPr sz="2400" b="1" spc="-150">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023668"/>
            <a:ext cx="4500000" cy="4168332"/>
          </a:xfrm>
        </p:spPr>
        <p:txBody>
          <a:bodyPr/>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5129800" y="1433105"/>
            <a:ext cx="4500000" cy="525283"/>
          </a:xfrm>
          <a:solidFill>
            <a:schemeClr val="tx1"/>
          </a:solidFill>
        </p:spPr>
        <p:txBody>
          <a:bodyPr lIns="180000" tIns="36000" anchor="ctr"/>
          <a:lstStyle>
            <a:lvl1pPr marL="0" indent="0">
              <a:buNone/>
              <a:defRPr sz="2400" b="1" spc="-150">
                <a:solidFill>
                  <a:schemeClr val="bg1"/>
                </a:solidFill>
                <a:latin typeface="+mj-lt"/>
              </a:defRPr>
            </a:lvl1pPr>
          </a:lstStyle>
          <a:p>
            <a:pPr lvl="0"/>
            <a:r>
              <a:rPr lang="en-US" noProof="0"/>
              <a:t>Click to 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5129800" y="2020359"/>
            <a:ext cx="4500000" cy="4170891"/>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a:lstStyle/>
          <a:p>
            <a:r>
              <a:rPr lang="en-US" noProof="0" dirty="0"/>
              <a:t>Add a footer</a:t>
            </a:r>
          </a:p>
        </p:txBody>
      </p:sp>
      <p:sp>
        <p:nvSpPr>
          <p:cNvPr id="6" name="Slide Number Placeholder 5">
            <a:extLst>
              <a:ext uri="{FF2B5EF4-FFF2-40B4-BE49-F238E27FC236}">
                <a16:creationId xmlns:a16="http://schemas.microsoft.com/office/drawing/2014/main" id="{275D237A-BD90-4D90-B328-7F1A502A266D}"/>
              </a:ext>
            </a:extLst>
          </p:cNvPr>
          <p:cNvSpPr>
            <a:spLocks noGrp="1"/>
          </p:cNvSpPr>
          <p:nvPr>
            <p:ph type="sldNum" sz="quarter" idx="33"/>
          </p:nvPr>
        </p:nvSpPr>
        <p:spPr/>
        <p:txBody>
          <a:bodyPr/>
          <a:lstStyle/>
          <a:p>
            <a:fld id="{19B51A1E-902D-48AF-9020-955120F399B6}" type="slidenum">
              <a:rPr lang="en-US" noProof="0" smtClean="0"/>
              <a:pPr/>
              <a:t>‹#›</a:t>
            </a:fld>
            <a:endParaRPr lang="en-US" noProof="0" dirty="0"/>
          </a:p>
        </p:txBody>
      </p:sp>
    </p:spTree>
    <p:extLst>
      <p:ext uri="{BB962C8B-B14F-4D97-AF65-F5344CB8AC3E}">
        <p14:creationId xmlns:p14="http://schemas.microsoft.com/office/powerpoint/2010/main" val="37238117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5/3/2021</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Lst>
  <p:hf sldNum="0" hdr="0" ftr="0" dt="0"/>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4.png"/><Relationship Id="rId4" Type="http://schemas.openxmlformats.org/officeDocument/2006/relationships/notesSlide" Target="../notesSlides/notesSlide2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D43AC-54B2-4BA7-9F9D-581E82125E35}"/>
              </a:ext>
            </a:extLst>
          </p:cNvPr>
          <p:cNvSpPr>
            <a:spLocks noGrp="1"/>
          </p:cNvSpPr>
          <p:nvPr>
            <p:ph type="ctrTitle"/>
          </p:nvPr>
        </p:nvSpPr>
        <p:spPr>
          <a:xfrm>
            <a:off x="5498590" y="988741"/>
            <a:ext cx="5888754" cy="4880518"/>
          </a:xfrm>
          <a:noFill/>
          <a:ln>
            <a:noFill/>
          </a:ln>
        </p:spPr>
        <p:txBody>
          <a:bodyPr wrap="square">
            <a:normAutofit/>
          </a:bodyPr>
          <a:lstStyle/>
          <a:p>
            <a:pPr algn="l"/>
            <a:r>
              <a:rPr lang="en-US" sz="4800">
                <a:solidFill>
                  <a:schemeClr val="bg1"/>
                </a:solidFill>
              </a:rPr>
              <a:t>Bsc applied computing – major project</a:t>
            </a:r>
            <a:endParaRPr lang="en-GB" sz="4800">
              <a:solidFill>
                <a:schemeClr val="bg1"/>
              </a:solidFill>
            </a:endParaRPr>
          </a:p>
        </p:txBody>
      </p:sp>
      <p:sp>
        <p:nvSpPr>
          <p:cNvPr id="8" name="Rectangle 7">
            <a:extLst>
              <a:ext uri="{FF2B5EF4-FFF2-40B4-BE49-F238E27FC236}">
                <a16:creationId xmlns:a16="http://schemas.microsoft.com/office/drawing/2014/main" id="{6E5BD17F-C95C-40ED-8D04-03295D46F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38656" cy="6858000"/>
          </a:xfrm>
          <a:prstGeom prst="rect">
            <a:avLst/>
          </a:prstGeom>
          <a:solidFill>
            <a:schemeClr val="bg2">
              <a:alpha val="8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0" name="Rectangle 9">
            <a:extLst>
              <a:ext uri="{FF2B5EF4-FFF2-40B4-BE49-F238E27FC236}">
                <a16:creationId xmlns:a16="http://schemas.microsoft.com/office/drawing/2014/main" id="{4203DEB5-0B19-4F8E-84E2-00F5861C96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38656" y="0"/>
            <a:ext cx="321564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FD9E3C6A-1BA4-42EA-94C6-E4058332308B}"/>
              </a:ext>
            </a:extLst>
          </p:cNvPr>
          <p:cNvSpPr>
            <a:spLocks noGrp="1"/>
          </p:cNvSpPr>
          <p:nvPr>
            <p:ph type="subTitle" idx="1"/>
          </p:nvPr>
        </p:nvSpPr>
        <p:spPr>
          <a:xfrm>
            <a:off x="1867700" y="2007220"/>
            <a:ext cx="2357553" cy="2843560"/>
          </a:xfrm>
        </p:spPr>
        <p:txBody>
          <a:bodyPr anchor="ctr">
            <a:normAutofit/>
          </a:bodyPr>
          <a:lstStyle/>
          <a:p>
            <a:pPr algn="r"/>
            <a:r>
              <a:rPr lang="en-GB">
                <a:solidFill>
                  <a:schemeClr val="bg1"/>
                </a:solidFill>
              </a:rPr>
              <a:t>By Kian Taylor</a:t>
            </a:r>
          </a:p>
        </p:txBody>
      </p:sp>
    </p:spTree>
    <p:extLst>
      <p:ext uri="{BB962C8B-B14F-4D97-AF65-F5344CB8AC3E}">
        <p14:creationId xmlns:p14="http://schemas.microsoft.com/office/powerpoint/2010/main" val="237077488"/>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16">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18">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CE4567-D7E9-4BE6-BEED-01057ACDC394}"/>
              </a:ext>
            </a:extLst>
          </p:cNvPr>
          <p:cNvSpPr>
            <a:spLocks noGrp="1"/>
          </p:cNvSpPr>
          <p:nvPr>
            <p:ph type="title"/>
          </p:nvPr>
        </p:nvSpPr>
        <p:spPr>
          <a:xfrm>
            <a:off x="2231136" y="467418"/>
            <a:ext cx="7729728" cy="1188720"/>
          </a:xfrm>
          <a:solidFill>
            <a:schemeClr val="bg1"/>
          </a:solidFill>
        </p:spPr>
        <p:txBody>
          <a:bodyPr>
            <a:normAutofit/>
          </a:bodyPr>
          <a:lstStyle/>
          <a:p>
            <a:r>
              <a:rPr lang="en-GB"/>
              <a:t>About the project</a:t>
            </a:r>
            <a:endParaRPr lang="en-GB" dirty="0"/>
          </a:p>
        </p:txBody>
      </p:sp>
      <p:sp>
        <p:nvSpPr>
          <p:cNvPr id="3" name="Content Placeholder 2">
            <a:extLst>
              <a:ext uri="{FF2B5EF4-FFF2-40B4-BE49-F238E27FC236}">
                <a16:creationId xmlns:a16="http://schemas.microsoft.com/office/drawing/2014/main" id="{1E7FF915-1391-4129-A5F2-3D45F78E8939}"/>
              </a:ext>
            </a:extLst>
          </p:cNvPr>
          <p:cNvSpPr>
            <a:spLocks noGrp="1"/>
          </p:cNvSpPr>
          <p:nvPr>
            <p:ph idx="1"/>
          </p:nvPr>
        </p:nvSpPr>
        <p:spPr>
          <a:xfrm>
            <a:off x="1706062" y="2291262"/>
            <a:ext cx="8779512" cy="2879256"/>
          </a:xfrm>
        </p:spPr>
        <p:txBody>
          <a:bodyPr>
            <a:normAutofit/>
          </a:bodyPr>
          <a:lstStyle/>
          <a:p>
            <a:pPr>
              <a:lnSpc>
                <a:spcPct val="90000"/>
              </a:lnSpc>
            </a:pPr>
            <a:r>
              <a:rPr lang="en-GB">
                <a:solidFill>
                  <a:srgbClr val="404040"/>
                </a:solidFill>
              </a:rPr>
              <a:t>Title – An investigation on how software can help students at Key Stage 1 learn Mathematics</a:t>
            </a:r>
          </a:p>
          <a:p>
            <a:pPr>
              <a:lnSpc>
                <a:spcPct val="90000"/>
              </a:lnSpc>
            </a:pPr>
            <a:endParaRPr lang="en-GB">
              <a:solidFill>
                <a:srgbClr val="404040"/>
              </a:solidFill>
            </a:endParaRPr>
          </a:p>
          <a:p>
            <a:pPr>
              <a:lnSpc>
                <a:spcPct val="90000"/>
              </a:lnSpc>
            </a:pPr>
            <a:r>
              <a:rPr lang="en-GB">
                <a:solidFill>
                  <a:srgbClr val="404040"/>
                </a:solidFill>
              </a:rPr>
              <a:t>The topics primarily focused upon:</a:t>
            </a:r>
          </a:p>
          <a:p>
            <a:pPr lvl="1">
              <a:lnSpc>
                <a:spcPct val="90000"/>
              </a:lnSpc>
            </a:pPr>
            <a:r>
              <a:rPr lang="en-GB">
                <a:solidFill>
                  <a:srgbClr val="404040"/>
                </a:solidFill>
              </a:rPr>
              <a:t>Key stage 1 mathematics and what the curriculum is</a:t>
            </a:r>
          </a:p>
          <a:p>
            <a:pPr lvl="1">
              <a:lnSpc>
                <a:spcPct val="90000"/>
              </a:lnSpc>
            </a:pPr>
            <a:r>
              <a:rPr lang="en-GB">
                <a:solidFill>
                  <a:srgbClr val="404040"/>
                </a:solidFill>
              </a:rPr>
              <a:t>Teaching styles for key stage 1</a:t>
            </a:r>
          </a:p>
          <a:p>
            <a:pPr lvl="1">
              <a:lnSpc>
                <a:spcPct val="90000"/>
              </a:lnSpc>
            </a:pPr>
            <a:r>
              <a:rPr lang="en-GB">
                <a:solidFill>
                  <a:srgbClr val="404040"/>
                </a:solidFill>
              </a:rPr>
              <a:t>Learning styles for key stage 1</a:t>
            </a:r>
          </a:p>
          <a:p>
            <a:pPr lvl="1">
              <a:lnSpc>
                <a:spcPct val="90000"/>
              </a:lnSpc>
            </a:pPr>
            <a:r>
              <a:rPr lang="en-GB">
                <a:solidFill>
                  <a:srgbClr val="404040"/>
                </a:solidFill>
              </a:rPr>
              <a:t>Current tools being utilized within key stage 1</a:t>
            </a:r>
          </a:p>
        </p:txBody>
      </p:sp>
    </p:spTree>
    <p:extLst>
      <p:ext uri="{BB962C8B-B14F-4D97-AF65-F5344CB8AC3E}">
        <p14:creationId xmlns:p14="http://schemas.microsoft.com/office/powerpoint/2010/main" val="12910160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34B53BE1-D2E2-4E46-987E-211A9D5002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38255"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2F5B6A-5B32-4518-B6D2-34B5260BDB38}"/>
              </a:ext>
            </a:extLst>
          </p:cNvPr>
          <p:cNvSpPr>
            <a:spLocks noGrp="1"/>
          </p:cNvSpPr>
          <p:nvPr>
            <p:ph type="title"/>
          </p:nvPr>
        </p:nvSpPr>
        <p:spPr>
          <a:xfrm>
            <a:off x="640080" y="2530227"/>
            <a:ext cx="3401568" cy="1495794"/>
          </a:xfrm>
          <a:noFill/>
          <a:ln>
            <a:solidFill>
              <a:srgbClr val="FFFFFF"/>
            </a:solidFill>
          </a:ln>
        </p:spPr>
        <p:txBody>
          <a:bodyPr>
            <a:normAutofit/>
          </a:bodyPr>
          <a:lstStyle/>
          <a:p>
            <a:r>
              <a:rPr lang="en-GB" sz="2600">
                <a:solidFill>
                  <a:srgbClr val="FFFFFF"/>
                </a:solidFill>
              </a:rPr>
              <a:t>Why did I choose this topic?</a:t>
            </a:r>
          </a:p>
        </p:txBody>
      </p:sp>
      <p:sp useBgFill="1">
        <p:nvSpPr>
          <p:cNvPr id="20" name="Rectangle 19">
            <a:extLst>
              <a:ext uri="{FF2B5EF4-FFF2-40B4-BE49-F238E27FC236}">
                <a16:creationId xmlns:a16="http://schemas.microsoft.com/office/drawing/2014/main" id="{FFB9713E-9F53-4A50-BDAA-CEB2A263B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3278" y="0"/>
            <a:ext cx="743872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4" name="Content Placeholder 2">
            <a:extLst>
              <a:ext uri="{FF2B5EF4-FFF2-40B4-BE49-F238E27FC236}">
                <a16:creationId xmlns:a16="http://schemas.microsoft.com/office/drawing/2014/main" id="{D9A2EBD5-5226-44DA-BF4D-2C56E6232F9C}"/>
              </a:ext>
            </a:extLst>
          </p:cNvPr>
          <p:cNvGraphicFramePr>
            <a:graphicFrameLocks noGrp="1"/>
          </p:cNvGraphicFramePr>
          <p:nvPr>
            <p:ph idx="1"/>
            <p:extLst>
              <p:ext uri="{D42A27DB-BD31-4B8C-83A1-F6EECF244321}">
                <p14:modId xmlns:p14="http://schemas.microsoft.com/office/powerpoint/2010/main" val="3190453149"/>
              </p:ext>
            </p:extLst>
          </p:nvPr>
        </p:nvGraphicFramePr>
        <p:xfrm>
          <a:off x="5397500" y="639763"/>
          <a:ext cx="6151563" cy="527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62842742"/>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530FE0-C542-45A1-BCD8-935787009C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51" y="640080"/>
            <a:ext cx="8924024" cy="5200996"/>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0543" y="825096"/>
            <a:ext cx="8549640" cy="483096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6718" y="1443035"/>
            <a:ext cx="3971932" cy="3971930"/>
          </a:xfrm>
          <a:prstGeom prst="ellipse">
            <a:avLst/>
          </a:prstGeom>
          <a:solidFill>
            <a:srgbClr val="FFFFFF"/>
          </a:solidFill>
          <a:ln w="317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B5ED05-7BFF-444F-BDA3-0C4E1E710A63}"/>
              </a:ext>
            </a:extLst>
          </p:cNvPr>
          <p:cNvSpPr>
            <a:spLocks noGrp="1"/>
          </p:cNvSpPr>
          <p:nvPr>
            <p:ph type="title"/>
          </p:nvPr>
        </p:nvSpPr>
        <p:spPr>
          <a:xfrm>
            <a:off x="7720168" y="1586484"/>
            <a:ext cx="3685032" cy="3685032"/>
          </a:xfrm>
          <a:prstGeom prst="ellipse">
            <a:avLst/>
          </a:prstGeom>
          <a:solidFill>
            <a:schemeClr val="accent2"/>
          </a:solidFill>
          <a:ln>
            <a:noFill/>
          </a:ln>
        </p:spPr>
        <p:txBody>
          <a:bodyPr>
            <a:normAutofit/>
          </a:bodyPr>
          <a:lstStyle/>
          <a:p>
            <a:r>
              <a:rPr lang="en-GB">
                <a:solidFill>
                  <a:srgbClr val="FFFFFF"/>
                </a:solidFill>
              </a:rPr>
              <a:t>Aims and objectives</a:t>
            </a:r>
          </a:p>
        </p:txBody>
      </p:sp>
      <p:sp>
        <p:nvSpPr>
          <p:cNvPr id="3" name="Content Placeholder 2">
            <a:extLst>
              <a:ext uri="{FF2B5EF4-FFF2-40B4-BE49-F238E27FC236}">
                <a16:creationId xmlns:a16="http://schemas.microsoft.com/office/drawing/2014/main" id="{2E38FBFB-CC82-464F-9EA6-10C5DE326D8B}"/>
              </a:ext>
            </a:extLst>
          </p:cNvPr>
          <p:cNvSpPr>
            <a:spLocks noGrp="1"/>
          </p:cNvSpPr>
          <p:nvPr>
            <p:ph idx="1"/>
          </p:nvPr>
        </p:nvSpPr>
        <p:spPr>
          <a:xfrm>
            <a:off x="1352610" y="1357453"/>
            <a:ext cx="5715917" cy="3914063"/>
          </a:xfrm>
        </p:spPr>
        <p:txBody>
          <a:bodyPr anchor="ctr">
            <a:normAutofit lnSpcReduction="10000"/>
          </a:bodyPr>
          <a:lstStyle/>
          <a:p>
            <a:pPr marL="0" indent="0">
              <a:lnSpc>
                <a:spcPct val="90000"/>
              </a:lnSpc>
              <a:buNone/>
            </a:pPr>
            <a:r>
              <a:rPr lang="en-GB" sz="1500" dirty="0">
                <a:solidFill>
                  <a:srgbClr val="404040"/>
                </a:solidFill>
              </a:rPr>
              <a:t>Aims:</a:t>
            </a:r>
          </a:p>
          <a:p>
            <a:pPr lvl="1">
              <a:lnSpc>
                <a:spcPct val="90000"/>
              </a:lnSpc>
            </a:pPr>
            <a:r>
              <a:rPr lang="en-GB" sz="1500" dirty="0">
                <a:solidFill>
                  <a:srgbClr val="404040"/>
                </a:solidFill>
              </a:rPr>
              <a:t>An investigation into how software can help key stage 1 students learn mathematics via distance learning</a:t>
            </a:r>
          </a:p>
          <a:p>
            <a:pPr lvl="2">
              <a:lnSpc>
                <a:spcPct val="90000"/>
              </a:lnSpc>
            </a:pPr>
            <a:r>
              <a:rPr lang="en-GB" sz="1500" dirty="0">
                <a:solidFill>
                  <a:srgbClr val="404040"/>
                </a:solidFill>
              </a:rPr>
              <a:t>The development of a system for key stage 1 to utilize for distance learning</a:t>
            </a:r>
          </a:p>
          <a:p>
            <a:pPr marL="228600" lvl="1" indent="0">
              <a:lnSpc>
                <a:spcPct val="90000"/>
              </a:lnSpc>
              <a:buNone/>
            </a:pPr>
            <a:r>
              <a:rPr lang="en-GB" sz="1500" dirty="0">
                <a:solidFill>
                  <a:srgbClr val="404040"/>
                </a:solidFill>
              </a:rPr>
              <a:t>Objectives</a:t>
            </a:r>
          </a:p>
          <a:p>
            <a:pPr lvl="1">
              <a:lnSpc>
                <a:spcPct val="90000"/>
              </a:lnSpc>
            </a:pPr>
            <a:r>
              <a:rPr lang="en-GB" sz="1500" dirty="0">
                <a:solidFill>
                  <a:srgbClr val="404040"/>
                </a:solidFill>
              </a:rPr>
              <a:t> To conduct a literature review on various already existing systems and their uses in distance learning or educational environments</a:t>
            </a:r>
          </a:p>
          <a:p>
            <a:pPr lvl="1">
              <a:lnSpc>
                <a:spcPct val="90000"/>
              </a:lnSpc>
            </a:pPr>
            <a:r>
              <a:rPr lang="en-GB" sz="1500" dirty="0">
                <a:solidFill>
                  <a:srgbClr val="404040"/>
                </a:solidFill>
              </a:rPr>
              <a:t>To design and develop a suitable system that will reflect and improve on issues that are present within existing systems in the literature review</a:t>
            </a:r>
          </a:p>
          <a:p>
            <a:pPr lvl="1">
              <a:lnSpc>
                <a:spcPct val="90000"/>
              </a:lnSpc>
            </a:pPr>
            <a:r>
              <a:rPr lang="en-GB" sz="1500" dirty="0">
                <a:solidFill>
                  <a:srgbClr val="404040"/>
                </a:solidFill>
              </a:rPr>
              <a:t>To evaluate the created systems suitability for the scenario, as well as the usability for the clients the system is designed for</a:t>
            </a:r>
          </a:p>
          <a:p>
            <a:pPr lvl="1">
              <a:lnSpc>
                <a:spcPct val="90000"/>
              </a:lnSpc>
            </a:pPr>
            <a:r>
              <a:rPr lang="en-GB" sz="1500" dirty="0">
                <a:solidFill>
                  <a:srgbClr val="404040"/>
                </a:solidFill>
              </a:rPr>
              <a:t>A review of the system as well as deciding on future plans for the system such as improvements through strenuous user feedback</a:t>
            </a:r>
          </a:p>
        </p:txBody>
      </p:sp>
    </p:spTree>
    <p:extLst>
      <p:ext uri="{BB962C8B-B14F-4D97-AF65-F5344CB8AC3E}">
        <p14:creationId xmlns:p14="http://schemas.microsoft.com/office/powerpoint/2010/main" val="42495726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035E91-7662-4EF8-9755-DD7654469FF6}"/>
              </a:ext>
            </a:extLst>
          </p:cNvPr>
          <p:cNvSpPr>
            <a:spLocks noGrp="1"/>
          </p:cNvSpPr>
          <p:nvPr>
            <p:ph type="title"/>
          </p:nvPr>
        </p:nvSpPr>
        <p:spPr>
          <a:xfrm>
            <a:off x="2231136" y="467418"/>
            <a:ext cx="7729728" cy="1188720"/>
          </a:xfrm>
          <a:solidFill>
            <a:schemeClr val="bg1"/>
          </a:solidFill>
        </p:spPr>
        <p:txBody>
          <a:bodyPr>
            <a:normAutofit/>
          </a:bodyPr>
          <a:lstStyle/>
          <a:p>
            <a:r>
              <a:rPr lang="en-GB" dirty="0"/>
              <a:t>Literature review findings</a:t>
            </a:r>
          </a:p>
        </p:txBody>
      </p:sp>
      <p:sp>
        <p:nvSpPr>
          <p:cNvPr id="3" name="Content Placeholder 2">
            <a:extLst>
              <a:ext uri="{FF2B5EF4-FFF2-40B4-BE49-F238E27FC236}">
                <a16:creationId xmlns:a16="http://schemas.microsoft.com/office/drawing/2014/main" id="{74E488F9-C394-4C85-9F0D-B5EF36F7C6BC}"/>
              </a:ext>
            </a:extLst>
          </p:cNvPr>
          <p:cNvSpPr>
            <a:spLocks noGrp="1"/>
          </p:cNvSpPr>
          <p:nvPr>
            <p:ph idx="1"/>
          </p:nvPr>
        </p:nvSpPr>
        <p:spPr>
          <a:xfrm>
            <a:off x="1706062" y="2291262"/>
            <a:ext cx="8779512" cy="2879256"/>
          </a:xfrm>
        </p:spPr>
        <p:txBody>
          <a:bodyPr>
            <a:normAutofit/>
          </a:bodyPr>
          <a:lstStyle/>
          <a:p>
            <a:pPr marL="0" indent="0">
              <a:buNone/>
            </a:pPr>
            <a:r>
              <a:rPr lang="en-GB">
                <a:solidFill>
                  <a:srgbClr val="404040"/>
                </a:solidFill>
              </a:rPr>
              <a:t>Section 1 - Key Stage 1 Mathematics</a:t>
            </a:r>
          </a:p>
          <a:p>
            <a:pPr marL="0" indent="0">
              <a:buNone/>
            </a:pPr>
            <a:r>
              <a:rPr lang="en-GB">
                <a:solidFill>
                  <a:srgbClr val="404040"/>
                </a:solidFill>
              </a:rPr>
              <a:t>This section explains information detailing key stage 1 as a broad term.</a:t>
            </a:r>
          </a:p>
          <a:p>
            <a:pPr lvl="1"/>
            <a:r>
              <a:rPr lang="en-GB">
                <a:solidFill>
                  <a:srgbClr val="404040"/>
                </a:solidFill>
              </a:rPr>
              <a:t>Key Stage 1 utilized to describe children between the ages of 5-7 years old</a:t>
            </a:r>
          </a:p>
          <a:p>
            <a:pPr lvl="1"/>
            <a:r>
              <a:rPr lang="en-GB">
                <a:solidFill>
                  <a:srgbClr val="404040"/>
                </a:solidFill>
              </a:rPr>
              <a:t>Part of the national curriculum and mandatorily taught to students</a:t>
            </a:r>
          </a:p>
          <a:p>
            <a:pPr lvl="1"/>
            <a:r>
              <a:rPr lang="en-GB">
                <a:solidFill>
                  <a:srgbClr val="404040"/>
                </a:solidFill>
              </a:rPr>
              <a:t>Determine how children are tested and what standards of education they should achieve</a:t>
            </a:r>
          </a:p>
          <a:p>
            <a:pPr lvl="1"/>
            <a:endParaRPr lang="en-GB">
              <a:solidFill>
                <a:srgbClr val="404040"/>
              </a:solidFill>
            </a:endParaRPr>
          </a:p>
          <a:p>
            <a:pPr lvl="1"/>
            <a:endParaRPr lang="en-GB">
              <a:solidFill>
                <a:srgbClr val="404040"/>
              </a:solidFill>
            </a:endParaRPr>
          </a:p>
        </p:txBody>
      </p:sp>
    </p:spTree>
    <p:extLst>
      <p:ext uri="{BB962C8B-B14F-4D97-AF65-F5344CB8AC3E}">
        <p14:creationId xmlns:p14="http://schemas.microsoft.com/office/powerpoint/2010/main" val="2232839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1B035F-EF4E-497B-AFD6-9A41A3B536A2}"/>
              </a:ext>
            </a:extLst>
          </p:cNvPr>
          <p:cNvSpPr>
            <a:spLocks noGrp="1"/>
          </p:cNvSpPr>
          <p:nvPr>
            <p:ph type="title"/>
          </p:nvPr>
        </p:nvSpPr>
        <p:spPr>
          <a:xfrm>
            <a:off x="2231136" y="467418"/>
            <a:ext cx="7729728" cy="1188720"/>
          </a:xfrm>
          <a:solidFill>
            <a:schemeClr val="bg1"/>
          </a:solidFill>
        </p:spPr>
        <p:txBody>
          <a:bodyPr>
            <a:normAutofit/>
          </a:bodyPr>
          <a:lstStyle/>
          <a:p>
            <a:r>
              <a:rPr lang="en-GB" dirty="0"/>
              <a:t>Literature review findings</a:t>
            </a:r>
          </a:p>
        </p:txBody>
      </p:sp>
      <p:sp>
        <p:nvSpPr>
          <p:cNvPr id="3" name="Content Placeholder 2">
            <a:extLst>
              <a:ext uri="{FF2B5EF4-FFF2-40B4-BE49-F238E27FC236}">
                <a16:creationId xmlns:a16="http://schemas.microsoft.com/office/drawing/2014/main" id="{F83314A3-1547-4C6D-A457-BECE4D4C0A46}"/>
              </a:ext>
            </a:extLst>
          </p:cNvPr>
          <p:cNvSpPr>
            <a:spLocks noGrp="1"/>
          </p:cNvSpPr>
          <p:nvPr>
            <p:ph idx="1"/>
          </p:nvPr>
        </p:nvSpPr>
        <p:spPr>
          <a:xfrm>
            <a:off x="1706062" y="2291262"/>
            <a:ext cx="8779512" cy="2879256"/>
          </a:xfrm>
        </p:spPr>
        <p:txBody>
          <a:bodyPr>
            <a:normAutofit/>
          </a:bodyPr>
          <a:lstStyle/>
          <a:p>
            <a:pPr marL="0" indent="0">
              <a:buNone/>
            </a:pPr>
            <a:r>
              <a:rPr lang="en-GB">
                <a:solidFill>
                  <a:srgbClr val="404040"/>
                </a:solidFill>
              </a:rPr>
              <a:t>Section 2 – Teaching Styles for Key Stage 1</a:t>
            </a:r>
          </a:p>
          <a:p>
            <a:r>
              <a:rPr lang="en-GB">
                <a:solidFill>
                  <a:srgbClr val="404040"/>
                </a:solidFill>
              </a:rPr>
              <a:t>Teaching styles that are utilized in the classroom</a:t>
            </a:r>
          </a:p>
          <a:p>
            <a:r>
              <a:rPr lang="en-GB">
                <a:solidFill>
                  <a:srgbClr val="404040"/>
                </a:solidFill>
              </a:rPr>
              <a:t>For example, writing a list of commandments that children have to follow</a:t>
            </a:r>
          </a:p>
          <a:p>
            <a:r>
              <a:rPr lang="en-GB">
                <a:solidFill>
                  <a:srgbClr val="404040"/>
                </a:solidFill>
              </a:rPr>
              <a:t>Setting expectation or goals of children i.e. making children learn 1/2/5/10 times tables first because they are more simple.</a:t>
            </a:r>
          </a:p>
          <a:p>
            <a:r>
              <a:rPr lang="en-GB">
                <a:solidFill>
                  <a:srgbClr val="404040"/>
                </a:solidFill>
              </a:rPr>
              <a:t>Expected to meet the Government’s Teaching Standards (2011)[4]</a:t>
            </a:r>
          </a:p>
        </p:txBody>
      </p:sp>
    </p:spTree>
    <p:extLst>
      <p:ext uri="{BB962C8B-B14F-4D97-AF65-F5344CB8AC3E}">
        <p14:creationId xmlns:p14="http://schemas.microsoft.com/office/powerpoint/2010/main" val="23103638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41BE32-993F-469A-A70A-61D1B0035B13}"/>
              </a:ext>
            </a:extLst>
          </p:cNvPr>
          <p:cNvSpPr>
            <a:spLocks noGrp="1"/>
          </p:cNvSpPr>
          <p:nvPr>
            <p:ph type="title"/>
          </p:nvPr>
        </p:nvSpPr>
        <p:spPr>
          <a:xfrm>
            <a:off x="2231136" y="467418"/>
            <a:ext cx="7729728" cy="1188720"/>
          </a:xfrm>
          <a:solidFill>
            <a:schemeClr val="bg1"/>
          </a:solidFill>
        </p:spPr>
        <p:txBody>
          <a:bodyPr>
            <a:normAutofit/>
          </a:bodyPr>
          <a:lstStyle/>
          <a:p>
            <a:r>
              <a:rPr lang="en-GB" dirty="0"/>
              <a:t>Literature review findings</a:t>
            </a:r>
          </a:p>
        </p:txBody>
      </p:sp>
      <p:sp>
        <p:nvSpPr>
          <p:cNvPr id="3" name="Content Placeholder 2">
            <a:extLst>
              <a:ext uri="{FF2B5EF4-FFF2-40B4-BE49-F238E27FC236}">
                <a16:creationId xmlns:a16="http://schemas.microsoft.com/office/drawing/2014/main" id="{B456B3BD-3221-4ACD-96CC-EEC2141DA96B}"/>
              </a:ext>
            </a:extLst>
          </p:cNvPr>
          <p:cNvSpPr>
            <a:spLocks noGrp="1"/>
          </p:cNvSpPr>
          <p:nvPr>
            <p:ph idx="1"/>
          </p:nvPr>
        </p:nvSpPr>
        <p:spPr>
          <a:xfrm>
            <a:off x="1706062" y="2291262"/>
            <a:ext cx="8779512" cy="2879256"/>
          </a:xfrm>
        </p:spPr>
        <p:txBody>
          <a:bodyPr>
            <a:normAutofit/>
          </a:bodyPr>
          <a:lstStyle/>
          <a:p>
            <a:pPr marL="0" indent="0">
              <a:buNone/>
            </a:pPr>
            <a:r>
              <a:rPr lang="en-GB">
                <a:solidFill>
                  <a:srgbClr val="404040"/>
                </a:solidFill>
              </a:rPr>
              <a:t>Section 3 - Learner Styles for Key Stage 1</a:t>
            </a:r>
          </a:p>
          <a:p>
            <a:r>
              <a:rPr lang="en-GB">
                <a:solidFill>
                  <a:srgbClr val="404040"/>
                </a:solidFill>
              </a:rPr>
              <a:t>Multiple different learning styles are utilized in the classroom</a:t>
            </a:r>
          </a:p>
          <a:p>
            <a:r>
              <a:rPr lang="en-GB">
                <a:solidFill>
                  <a:srgbClr val="404040"/>
                </a:solidFill>
              </a:rPr>
              <a:t>VAK system</a:t>
            </a:r>
          </a:p>
          <a:p>
            <a:pPr lvl="1"/>
            <a:r>
              <a:rPr lang="en-GB">
                <a:solidFill>
                  <a:srgbClr val="404040"/>
                </a:solidFill>
              </a:rPr>
              <a:t>Visual</a:t>
            </a:r>
          </a:p>
          <a:p>
            <a:pPr lvl="1"/>
            <a:r>
              <a:rPr lang="en-GB">
                <a:solidFill>
                  <a:srgbClr val="404040"/>
                </a:solidFill>
              </a:rPr>
              <a:t>Auditory / Aural</a:t>
            </a:r>
          </a:p>
          <a:p>
            <a:pPr lvl="1"/>
            <a:r>
              <a:rPr lang="en-GB">
                <a:solidFill>
                  <a:srgbClr val="404040"/>
                </a:solidFill>
              </a:rPr>
              <a:t>Kinesthetic</a:t>
            </a:r>
          </a:p>
          <a:p>
            <a:pPr lvl="1"/>
            <a:r>
              <a:rPr lang="en-GB">
                <a:solidFill>
                  <a:srgbClr val="404040"/>
                </a:solidFill>
              </a:rPr>
              <a:t>Why each needs to be utilized and how they work</a:t>
            </a:r>
          </a:p>
        </p:txBody>
      </p:sp>
    </p:spTree>
    <p:extLst>
      <p:ext uri="{BB962C8B-B14F-4D97-AF65-F5344CB8AC3E}">
        <p14:creationId xmlns:p14="http://schemas.microsoft.com/office/powerpoint/2010/main" val="33078222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33976D1-3430-450C-A978-87A9A6E8E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D6AAC78-7D86-415A-ADC1-2B4748079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9680" y="1248156"/>
            <a:ext cx="9692640" cy="43616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2A658D9-F185-44F1-BA33-D50320D1D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2228" y="1060704"/>
            <a:ext cx="10067544" cy="4736592"/>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3E8318-1121-4DE6-9EF7-591A779B36C8}"/>
              </a:ext>
            </a:extLst>
          </p:cNvPr>
          <p:cNvSpPr>
            <a:spLocks noGrp="1"/>
          </p:cNvSpPr>
          <p:nvPr>
            <p:ph type="title"/>
          </p:nvPr>
        </p:nvSpPr>
        <p:spPr>
          <a:xfrm>
            <a:off x="2231136" y="467418"/>
            <a:ext cx="7729728" cy="1188720"/>
          </a:xfrm>
          <a:solidFill>
            <a:schemeClr val="bg1"/>
          </a:solidFill>
        </p:spPr>
        <p:txBody>
          <a:bodyPr>
            <a:normAutofit/>
          </a:bodyPr>
          <a:lstStyle/>
          <a:p>
            <a:r>
              <a:rPr lang="en-GB" dirty="0"/>
              <a:t>Literature review findings</a:t>
            </a:r>
          </a:p>
        </p:txBody>
      </p:sp>
      <p:sp>
        <p:nvSpPr>
          <p:cNvPr id="3" name="Content Placeholder 2">
            <a:extLst>
              <a:ext uri="{FF2B5EF4-FFF2-40B4-BE49-F238E27FC236}">
                <a16:creationId xmlns:a16="http://schemas.microsoft.com/office/drawing/2014/main" id="{A4E900C9-8AFD-4A2E-A4F0-22ABF486C421}"/>
              </a:ext>
            </a:extLst>
          </p:cNvPr>
          <p:cNvSpPr>
            <a:spLocks noGrp="1"/>
          </p:cNvSpPr>
          <p:nvPr>
            <p:ph idx="1"/>
          </p:nvPr>
        </p:nvSpPr>
        <p:spPr>
          <a:xfrm>
            <a:off x="1706062" y="2291262"/>
            <a:ext cx="8779512" cy="2879256"/>
          </a:xfrm>
        </p:spPr>
        <p:txBody>
          <a:bodyPr>
            <a:normAutofit/>
          </a:bodyPr>
          <a:lstStyle/>
          <a:p>
            <a:pPr marL="0" indent="0">
              <a:buNone/>
            </a:pPr>
            <a:r>
              <a:rPr lang="en-GB">
                <a:solidFill>
                  <a:srgbClr val="404040"/>
                </a:solidFill>
              </a:rPr>
              <a:t>Section 4 - Current tools being utilized for Key Stage 1</a:t>
            </a:r>
          </a:p>
          <a:p>
            <a:r>
              <a:rPr lang="en-GB">
                <a:solidFill>
                  <a:srgbClr val="404040"/>
                </a:solidFill>
              </a:rPr>
              <a:t>Twinkl</a:t>
            </a:r>
          </a:p>
          <a:p>
            <a:r>
              <a:rPr lang="en-GB">
                <a:solidFill>
                  <a:srgbClr val="404040"/>
                </a:solidFill>
              </a:rPr>
              <a:t>TPET</a:t>
            </a:r>
          </a:p>
          <a:p>
            <a:r>
              <a:rPr lang="en-GB">
                <a:solidFill>
                  <a:srgbClr val="404040"/>
                </a:solidFill>
              </a:rPr>
              <a:t>TopMarks</a:t>
            </a:r>
          </a:p>
          <a:p>
            <a:r>
              <a:rPr lang="en-GB">
                <a:solidFill>
                  <a:srgbClr val="404040"/>
                </a:solidFill>
              </a:rPr>
              <a:t>DoodleMaths</a:t>
            </a:r>
          </a:p>
          <a:p>
            <a:r>
              <a:rPr lang="en-GB">
                <a:solidFill>
                  <a:srgbClr val="404040"/>
                </a:solidFill>
              </a:rPr>
              <a:t>The advantages and disadvantages of each</a:t>
            </a:r>
          </a:p>
          <a:p>
            <a:endParaRPr lang="en-GB">
              <a:solidFill>
                <a:srgbClr val="404040"/>
              </a:solidFill>
            </a:endParaRPr>
          </a:p>
        </p:txBody>
      </p:sp>
    </p:spTree>
    <p:extLst>
      <p:ext uri="{BB962C8B-B14F-4D97-AF65-F5344CB8AC3E}">
        <p14:creationId xmlns:p14="http://schemas.microsoft.com/office/powerpoint/2010/main" val="2905829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7174F-D64E-449C-B083-EF866E8A459C}"/>
              </a:ext>
            </a:extLst>
          </p:cNvPr>
          <p:cNvSpPr>
            <a:spLocks noGrp="1"/>
          </p:cNvSpPr>
          <p:nvPr>
            <p:ph type="title"/>
          </p:nvPr>
        </p:nvSpPr>
        <p:spPr/>
        <p:txBody>
          <a:bodyPr/>
          <a:lstStyle/>
          <a:p>
            <a:r>
              <a:rPr lang="en-GB"/>
              <a:t>Current tools - twinkl</a:t>
            </a:r>
            <a:endParaRPr lang="en-GB" dirty="0"/>
          </a:p>
        </p:txBody>
      </p:sp>
      <p:sp>
        <p:nvSpPr>
          <p:cNvPr id="3" name="Content Placeholder 2">
            <a:extLst>
              <a:ext uri="{FF2B5EF4-FFF2-40B4-BE49-F238E27FC236}">
                <a16:creationId xmlns:a16="http://schemas.microsoft.com/office/drawing/2014/main" id="{9D0F5B29-8C3E-47BA-9835-DA3C06A7CE7D}"/>
              </a:ext>
            </a:extLst>
          </p:cNvPr>
          <p:cNvSpPr>
            <a:spLocks noGrp="1"/>
          </p:cNvSpPr>
          <p:nvPr>
            <p:ph idx="1"/>
          </p:nvPr>
        </p:nvSpPr>
        <p:spPr>
          <a:xfrm>
            <a:off x="8383604" y="2397058"/>
            <a:ext cx="1577260" cy="3101983"/>
          </a:xfrm>
        </p:spPr>
        <p:txBody>
          <a:bodyPr/>
          <a:lstStyle/>
          <a:p>
            <a:r>
              <a:rPr lang="en-GB"/>
              <a:t>Key Stage 1 Maths Resources</a:t>
            </a:r>
          </a:p>
          <a:p>
            <a:r>
              <a:rPr lang="en-GB"/>
              <a:t>Linked to national curriculum</a:t>
            </a:r>
          </a:p>
          <a:p>
            <a:r>
              <a:rPr lang="en-GB"/>
              <a:t>Locked behind academical account</a:t>
            </a:r>
            <a:endParaRPr lang="en-GB" dirty="0"/>
          </a:p>
        </p:txBody>
      </p:sp>
      <p:pic>
        <p:nvPicPr>
          <p:cNvPr id="4" name="Picture 3">
            <a:extLst>
              <a:ext uri="{FF2B5EF4-FFF2-40B4-BE49-F238E27FC236}">
                <a16:creationId xmlns:a16="http://schemas.microsoft.com/office/drawing/2014/main" id="{B37C20BE-BA3A-4B7D-9216-9BD52687D30A}"/>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31136" y="2397058"/>
            <a:ext cx="5943600" cy="3026410"/>
          </a:xfrm>
          <a:prstGeom prst="rect">
            <a:avLst/>
          </a:prstGeom>
          <a:noFill/>
          <a:ln>
            <a:noFill/>
          </a:ln>
        </p:spPr>
      </p:pic>
    </p:spTree>
    <p:extLst>
      <p:ext uri="{BB962C8B-B14F-4D97-AF65-F5344CB8AC3E}">
        <p14:creationId xmlns:p14="http://schemas.microsoft.com/office/powerpoint/2010/main" val="19577967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95A91-5EF5-4067-B198-A2E7FA1511E3}"/>
              </a:ext>
            </a:extLst>
          </p:cNvPr>
          <p:cNvSpPr>
            <a:spLocks noGrp="1"/>
          </p:cNvSpPr>
          <p:nvPr>
            <p:ph type="title"/>
          </p:nvPr>
        </p:nvSpPr>
        <p:spPr/>
        <p:txBody>
          <a:bodyPr/>
          <a:lstStyle/>
          <a:p>
            <a:r>
              <a:rPr lang="en-GB" dirty="0"/>
              <a:t>Current tools - </a:t>
            </a:r>
            <a:r>
              <a:rPr lang="en-GB" dirty="0" err="1"/>
              <a:t>tpet</a:t>
            </a:r>
            <a:endParaRPr lang="en-GB" dirty="0"/>
          </a:p>
        </p:txBody>
      </p:sp>
      <p:sp>
        <p:nvSpPr>
          <p:cNvPr id="3" name="Content Placeholder 2">
            <a:extLst>
              <a:ext uri="{FF2B5EF4-FFF2-40B4-BE49-F238E27FC236}">
                <a16:creationId xmlns:a16="http://schemas.microsoft.com/office/drawing/2014/main" id="{F2A3C1D9-2EF8-4FCE-B12C-CE1A84531135}"/>
              </a:ext>
            </a:extLst>
          </p:cNvPr>
          <p:cNvSpPr>
            <a:spLocks noGrp="1"/>
          </p:cNvSpPr>
          <p:nvPr>
            <p:ph idx="1"/>
          </p:nvPr>
        </p:nvSpPr>
        <p:spPr>
          <a:xfrm>
            <a:off x="8277726" y="2526922"/>
            <a:ext cx="1683138" cy="3101983"/>
          </a:xfrm>
        </p:spPr>
        <p:txBody>
          <a:bodyPr/>
          <a:lstStyle/>
          <a:p>
            <a:r>
              <a:rPr lang="en-GB" dirty="0"/>
              <a:t>Free home learning resources</a:t>
            </a:r>
          </a:p>
          <a:p>
            <a:r>
              <a:rPr lang="en-GB" dirty="0"/>
              <a:t>Not only mathematics focused</a:t>
            </a:r>
          </a:p>
          <a:p>
            <a:r>
              <a:rPr lang="en-GB" dirty="0"/>
              <a:t>Limits how many downloads per week</a:t>
            </a:r>
          </a:p>
        </p:txBody>
      </p:sp>
      <p:pic>
        <p:nvPicPr>
          <p:cNvPr id="4" name="Picture 3" descr="Lazy_placeholder - Teacher's Pet Classroom Resources">
            <a:extLst>
              <a:ext uri="{FF2B5EF4-FFF2-40B4-BE49-F238E27FC236}">
                <a16:creationId xmlns:a16="http://schemas.microsoft.com/office/drawing/2014/main" id="{81365DBA-3BBB-47B8-971B-AE649DB68DB4}"/>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2231136" y="2304680"/>
            <a:ext cx="5943600" cy="3324225"/>
          </a:xfrm>
          <a:prstGeom prst="rect">
            <a:avLst/>
          </a:prstGeom>
          <a:noFill/>
          <a:ln>
            <a:noFill/>
          </a:ln>
        </p:spPr>
      </p:pic>
    </p:spTree>
    <p:extLst>
      <p:ext uri="{BB962C8B-B14F-4D97-AF65-F5344CB8AC3E}">
        <p14:creationId xmlns:p14="http://schemas.microsoft.com/office/powerpoint/2010/main" val="26846783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FD511-E123-4950-998E-40EEE8FDF661}"/>
              </a:ext>
            </a:extLst>
          </p:cNvPr>
          <p:cNvSpPr>
            <a:spLocks noGrp="1"/>
          </p:cNvSpPr>
          <p:nvPr>
            <p:ph type="title"/>
          </p:nvPr>
        </p:nvSpPr>
        <p:spPr/>
        <p:txBody>
          <a:bodyPr/>
          <a:lstStyle/>
          <a:p>
            <a:r>
              <a:rPr lang="en-GB" dirty="0"/>
              <a:t>Current tools - </a:t>
            </a:r>
            <a:r>
              <a:rPr lang="en-GB" dirty="0" err="1"/>
              <a:t>topmarks</a:t>
            </a:r>
            <a:endParaRPr lang="en-GB" dirty="0"/>
          </a:p>
        </p:txBody>
      </p:sp>
      <p:sp>
        <p:nvSpPr>
          <p:cNvPr id="3" name="Content Placeholder 2">
            <a:extLst>
              <a:ext uri="{FF2B5EF4-FFF2-40B4-BE49-F238E27FC236}">
                <a16:creationId xmlns:a16="http://schemas.microsoft.com/office/drawing/2014/main" id="{1CBDBCFF-2819-44DB-A440-75761904C941}"/>
              </a:ext>
            </a:extLst>
          </p:cNvPr>
          <p:cNvSpPr>
            <a:spLocks noGrp="1"/>
          </p:cNvSpPr>
          <p:nvPr>
            <p:ph idx="1"/>
          </p:nvPr>
        </p:nvSpPr>
        <p:spPr>
          <a:xfrm>
            <a:off x="8296977" y="2285265"/>
            <a:ext cx="1663887" cy="3101983"/>
          </a:xfrm>
        </p:spPr>
        <p:txBody>
          <a:bodyPr/>
          <a:lstStyle/>
          <a:p>
            <a:r>
              <a:rPr lang="en-GB" dirty="0"/>
              <a:t>Free and educational resources</a:t>
            </a:r>
          </a:p>
          <a:p>
            <a:r>
              <a:rPr lang="en-GB" dirty="0"/>
              <a:t>Vibrant, fun to play</a:t>
            </a:r>
          </a:p>
          <a:p>
            <a:r>
              <a:rPr lang="en-GB" dirty="0"/>
              <a:t>Same colour scheme and layout for every game</a:t>
            </a:r>
          </a:p>
        </p:txBody>
      </p:sp>
      <p:pic>
        <p:nvPicPr>
          <p:cNvPr id="4" name="Picture 3">
            <a:extLst>
              <a:ext uri="{FF2B5EF4-FFF2-40B4-BE49-F238E27FC236}">
                <a16:creationId xmlns:a16="http://schemas.microsoft.com/office/drawing/2014/main" id="{9D606F81-58BF-454B-9525-8E002F7E6007}"/>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31136" y="2285265"/>
            <a:ext cx="5943600" cy="2999740"/>
          </a:xfrm>
          <a:prstGeom prst="rect">
            <a:avLst/>
          </a:prstGeom>
          <a:noFill/>
          <a:ln>
            <a:noFill/>
          </a:ln>
        </p:spPr>
      </p:pic>
    </p:spTree>
    <p:extLst>
      <p:ext uri="{BB962C8B-B14F-4D97-AF65-F5344CB8AC3E}">
        <p14:creationId xmlns:p14="http://schemas.microsoft.com/office/powerpoint/2010/main" val="13209205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D7DA3-2905-43CD-B25C-6ED8C6A528DF}"/>
              </a:ext>
            </a:extLst>
          </p:cNvPr>
          <p:cNvSpPr>
            <a:spLocks noGrp="1"/>
          </p:cNvSpPr>
          <p:nvPr>
            <p:ph type="title"/>
          </p:nvPr>
        </p:nvSpPr>
        <p:spPr/>
        <p:txBody>
          <a:bodyPr/>
          <a:lstStyle/>
          <a:p>
            <a:r>
              <a:rPr lang="en-GB" dirty="0"/>
              <a:t>Current tools - </a:t>
            </a:r>
            <a:r>
              <a:rPr lang="en-GB" dirty="0" err="1"/>
              <a:t>doodlemaths</a:t>
            </a:r>
            <a:endParaRPr lang="en-GB" dirty="0"/>
          </a:p>
        </p:txBody>
      </p:sp>
      <p:sp>
        <p:nvSpPr>
          <p:cNvPr id="3" name="Content Placeholder 2">
            <a:extLst>
              <a:ext uri="{FF2B5EF4-FFF2-40B4-BE49-F238E27FC236}">
                <a16:creationId xmlns:a16="http://schemas.microsoft.com/office/drawing/2014/main" id="{E6C1527C-AA2E-43D7-B698-D706313BF1BA}"/>
              </a:ext>
            </a:extLst>
          </p:cNvPr>
          <p:cNvSpPr>
            <a:spLocks noGrp="1"/>
          </p:cNvSpPr>
          <p:nvPr>
            <p:ph idx="1"/>
          </p:nvPr>
        </p:nvSpPr>
        <p:spPr>
          <a:xfrm>
            <a:off x="7883091" y="2300438"/>
            <a:ext cx="2077773" cy="3980046"/>
          </a:xfrm>
        </p:spPr>
        <p:txBody>
          <a:bodyPr>
            <a:normAutofit/>
          </a:bodyPr>
          <a:lstStyle/>
          <a:p>
            <a:r>
              <a:rPr lang="en-GB" dirty="0"/>
              <a:t>Highly rated and renowned maths resources for children</a:t>
            </a:r>
          </a:p>
          <a:p>
            <a:r>
              <a:rPr lang="en-GB" dirty="0"/>
              <a:t>Locked behind having a paid account</a:t>
            </a:r>
          </a:p>
          <a:p>
            <a:r>
              <a:rPr lang="en-GB" dirty="0"/>
              <a:t>Won multiple awards at the British Educational Training Exhibitions</a:t>
            </a:r>
          </a:p>
          <a:p>
            <a:endParaRPr lang="en-GB" dirty="0"/>
          </a:p>
        </p:txBody>
      </p:sp>
      <p:pic>
        <p:nvPicPr>
          <p:cNvPr id="1026" name="Picture 2">
            <a:extLst>
              <a:ext uri="{FF2B5EF4-FFF2-40B4-BE49-F238E27FC236}">
                <a16:creationId xmlns:a16="http://schemas.microsoft.com/office/drawing/2014/main" id="{0611C01D-89D5-4343-8690-3F5E44DA77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31136" y="2300438"/>
            <a:ext cx="5580356" cy="39800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07323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9D995-4ACD-4E6C-A7F1-F0DF19E15D91}"/>
              </a:ext>
            </a:extLst>
          </p:cNvPr>
          <p:cNvSpPr>
            <a:spLocks noGrp="1"/>
          </p:cNvSpPr>
          <p:nvPr>
            <p:ph type="title"/>
          </p:nvPr>
        </p:nvSpPr>
        <p:spPr/>
        <p:txBody>
          <a:bodyPr/>
          <a:lstStyle/>
          <a:p>
            <a:r>
              <a:rPr lang="en-GB" dirty="0"/>
              <a:t>Analysis of </a:t>
            </a:r>
            <a:r>
              <a:rPr lang="en-GB" dirty="0" err="1"/>
              <a:t>doodlemaths</a:t>
            </a:r>
            <a:r>
              <a:rPr lang="en-GB" dirty="0"/>
              <a:t> student assessment system</a:t>
            </a:r>
          </a:p>
        </p:txBody>
      </p:sp>
      <p:pic>
        <p:nvPicPr>
          <p:cNvPr id="4" name="Picture 3" descr="Graphical user interface&#10;&#10;Description automatically generated">
            <a:extLst>
              <a:ext uri="{FF2B5EF4-FFF2-40B4-BE49-F238E27FC236}">
                <a16:creationId xmlns:a16="http://schemas.microsoft.com/office/drawing/2014/main" id="{510C4C66-A945-439E-9C83-F27340C568B4}"/>
              </a:ext>
            </a:extLst>
          </p:cNvPr>
          <p:cNvPicPr/>
          <p:nvPr/>
        </p:nvPicPr>
        <p:blipFill rotWithShape="1">
          <a:blip r:embed="rId3"/>
          <a:srcRect l="641" t="505" r="-1"/>
          <a:stretch/>
        </p:blipFill>
        <p:spPr bwMode="auto">
          <a:xfrm>
            <a:off x="2231136" y="2467610"/>
            <a:ext cx="5905500" cy="3751580"/>
          </a:xfrm>
          <a:prstGeom prst="rect">
            <a:avLst/>
          </a:prstGeom>
          <a:ln>
            <a:noFill/>
          </a:ln>
          <a:effectLst>
            <a:outerShdw blurRad="190500" algn="tl" rotWithShape="0">
              <a:srgbClr val="000000">
                <a:alpha val="70000"/>
              </a:srgbClr>
            </a:outerShdw>
          </a:effectLst>
          <a:extLst>
            <a:ext uri="{53640926-AAD7-44D8-BBD7-CCE9431645EC}">
              <a14:shadowObscured xmlns:a14="http://schemas.microsoft.com/office/drawing/2010/main"/>
            </a:ext>
          </a:extLst>
        </p:spPr>
      </p:pic>
      <p:sp>
        <p:nvSpPr>
          <p:cNvPr id="5" name="Content Placeholder 2">
            <a:extLst>
              <a:ext uri="{FF2B5EF4-FFF2-40B4-BE49-F238E27FC236}">
                <a16:creationId xmlns:a16="http://schemas.microsoft.com/office/drawing/2014/main" id="{FC74EE43-543A-43DC-9DA6-D00A7185EA1B}"/>
              </a:ext>
            </a:extLst>
          </p:cNvPr>
          <p:cNvSpPr>
            <a:spLocks noGrp="1"/>
          </p:cNvSpPr>
          <p:nvPr>
            <p:ph idx="1"/>
          </p:nvPr>
        </p:nvSpPr>
        <p:spPr>
          <a:xfrm>
            <a:off x="8136636" y="2467610"/>
            <a:ext cx="2077773" cy="3980046"/>
          </a:xfrm>
        </p:spPr>
        <p:txBody>
          <a:bodyPr>
            <a:normAutofit fontScale="92500" lnSpcReduction="20000"/>
          </a:bodyPr>
          <a:lstStyle/>
          <a:p>
            <a:r>
              <a:rPr lang="en-GB" dirty="0"/>
              <a:t>Used by teachers to access student progress via “stars per week”</a:t>
            </a:r>
          </a:p>
          <a:p>
            <a:r>
              <a:rPr lang="en-GB" dirty="0"/>
              <a:t>Teachers can set targets for students</a:t>
            </a:r>
          </a:p>
          <a:p>
            <a:r>
              <a:rPr lang="en-GB" dirty="0"/>
              <a:t>Major advantage as it allows for dynamic setting of different goals</a:t>
            </a:r>
          </a:p>
          <a:p>
            <a:r>
              <a:rPr lang="en-GB" dirty="0"/>
              <a:t>Also allows for teachers to set targets for less academically acclaimed students</a:t>
            </a:r>
          </a:p>
        </p:txBody>
      </p:sp>
    </p:spTree>
    <p:extLst>
      <p:ext uri="{BB962C8B-B14F-4D97-AF65-F5344CB8AC3E}">
        <p14:creationId xmlns:p14="http://schemas.microsoft.com/office/powerpoint/2010/main" val="41675181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09B23-F2D8-487A-99E5-BAAE12FBC6D6}"/>
              </a:ext>
            </a:extLst>
          </p:cNvPr>
          <p:cNvSpPr>
            <a:spLocks noGrp="1"/>
          </p:cNvSpPr>
          <p:nvPr>
            <p:ph type="title"/>
          </p:nvPr>
        </p:nvSpPr>
        <p:spPr/>
        <p:txBody>
          <a:bodyPr/>
          <a:lstStyle/>
          <a:p>
            <a:r>
              <a:rPr lang="en-GB" dirty="0"/>
              <a:t>Machine learning algorithms</a:t>
            </a:r>
          </a:p>
        </p:txBody>
      </p:sp>
      <p:pic>
        <p:nvPicPr>
          <p:cNvPr id="4" name="Picture 3" descr="Chart&#10;&#10;Description automatically generated">
            <a:extLst>
              <a:ext uri="{FF2B5EF4-FFF2-40B4-BE49-F238E27FC236}">
                <a16:creationId xmlns:a16="http://schemas.microsoft.com/office/drawing/2014/main" id="{30890586-8B6E-45B9-B7FC-FBDFF5D0132C}"/>
              </a:ext>
            </a:extLst>
          </p:cNvPr>
          <p:cNvPicPr/>
          <p:nvPr/>
        </p:nvPicPr>
        <p:blipFill>
          <a:blip r:embed="rId3"/>
          <a:stretch>
            <a:fillRect/>
          </a:stretch>
        </p:blipFill>
        <p:spPr>
          <a:xfrm>
            <a:off x="2231136" y="2464862"/>
            <a:ext cx="5943600" cy="2811145"/>
          </a:xfrm>
          <a:prstGeom prst="rect">
            <a:avLst/>
          </a:prstGeom>
          <a:ln>
            <a:noFill/>
          </a:ln>
          <a:effectLst>
            <a:outerShdw blurRad="190500" algn="tl" rotWithShape="0">
              <a:srgbClr val="000000">
                <a:alpha val="70000"/>
              </a:srgbClr>
            </a:outerShdw>
          </a:effectLst>
        </p:spPr>
      </p:pic>
      <p:sp>
        <p:nvSpPr>
          <p:cNvPr id="5" name="Content Placeholder 2">
            <a:extLst>
              <a:ext uri="{FF2B5EF4-FFF2-40B4-BE49-F238E27FC236}">
                <a16:creationId xmlns:a16="http://schemas.microsoft.com/office/drawing/2014/main" id="{D3B6B41B-59FB-4CA0-AC65-B1E717E416E6}"/>
              </a:ext>
            </a:extLst>
          </p:cNvPr>
          <p:cNvSpPr>
            <a:spLocks noGrp="1"/>
          </p:cNvSpPr>
          <p:nvPr>
            <p:ph idx="1"/>
          </p:nvPr>
        </p:nvSpPr>
        <p:spPr>
          <a:xfrm>
            <a:off x="8136636" y="2467610"/>
            <a:ext cx="2077773" cy="3980046"/>
          </a:xfrm>
        </p:spPr>
        <p:txBody>
          <a:bodyPr>
            <a:normAutofit/>
          </a:bodyPr>
          <a:lstStyle/>
          <a:p>
            <a:r>
              <a:rPr lang="en-GB" dirty="0"/>
              <a:t>Data and machine learning algorithms to determine a students age versus real age</a:t>
            </a:r>
          </a:p>
          <a:p>
            <a:r>
              <a:rPr lang="en-GB" dirty="0"/>
              <a:t>Useful tool to see whether students are outgrowing their learning due to being academically gifted</a:t>
            </a:r>
          </a:p>
          <a:p>
            <a:pPr marL="0" indent="0">
              <a:buNone/>
            </a:pPr>
            <a:endParaRPr lang="en-GB" dirty="0"/>
          </a:p>
        </p:txBody>
      </p:sp>
    </p:spTree>
    <p:extLst>
      <p:ext uri="{BB962C8B-B14F-4D97-AF65-F5344CB8AC3E}">
        <p14:creationId xmlns:p14="http://schemas.microsoft.com/office/powerpoint/2010/main" val="10004421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DA58E7-B115-4C23-8717-1552B2425309}"/>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2600">
                <a:solidFill>
                  <a:srgbClr val="FFFFFF"/>
                </a:solidFill>
              </a:rPr>
              <a:t>Benefits and drawbacks of online learning</a:t>
            </a:r>
          </a:p>
        </p:txBody>
      </p:sp>
      <p:sp>
        <p:nvSpPr>
          <p:cNvPr id="3" name="Content Placeholder 2">
            <a:extLst>
              <a:ext uri="{FF2B5EF4-FFF2-40B4-BE49-F238E27FC236}">
                <a16:creationId xmlns:a16="http://schemas.microsoft.com/office/drawing/2014/main" id="{CCE3B3BC-22C8-4CCC-BCC8-74C4AE56611E}"/>
              </a:ext>
            </a:extLst>
          </p:cNvPr>
          <p:cNvSpPr>
            <a:spLocks noGrp="1"/>
          </p:cNvSpPr>
          <p:nvPr>
            <p:ph idx="1"/>
          </p:nvPr>
        </p:nvSpPr>
        <p:spPr>
          <a:xfrm>
            <a:off x="5591695" y="1402080"/>
            <a:ext cx="5320696" cy="4053840"/>
          </a:xfrm>
        </p:spPr>
        <p:txBody>
          <a:bodyPr anchor="ctr">
            <a:normAutofit/>
          </a:bodyPr>
          <a:lstStyle/>
          <a:p>
            <a:pPr marL="0" indent="0">
              <a:lnSpc>
                <a:spcPct val="90000"/>
              </a:lnSpc>
              <a:buNone/>
            </a:pPr>
            <a:r>
              <a:rPr lang="en-GB" dirty="0"/>
              <a:t>Online learning has a wide variety of specific advantages and disadvantages that could sway </a:t>
            </a:r>
            <a:r>
              <a:rPr lang="en-US" kern="1200">
                <a:effectLst/>
                <a:latin typeface="Times New Roman" panose="02020603050405020304" pitchFamily="18" charset="0"/>
                <a:ea typeface="SimSun" panose="02010600030101010101" pitchFamily="2" charset="-122"/>
              </a:rPr>
              <a:t>educational institutes into maintaining an online learning approach versus physical learning. </a:t>
            </a:r>
          </a:p>
          <a:p>
            <a:pPr marL="0" indent="0">
              <a:lnSpc>
                <a:spcPct val="90000"/>
              </a:lnSpc>
              <a:buNone/>
            </a:pPr>
            <a:r>
              <a:rPr lang="en-US" kern="1200">
                <a:effectLst/>
                <a:latin typeface="Times New Roman" panose="02020603050405020304" pitchFamily="18" charset="0"/>
                <a:ea typeface="SimSun" panose="02010600030101010101" pitchFamily="2" charset="-122"/>
                <a:cs typeface="Times New Roman" panose="02020603050405020304" pitchFamily="18" charset="0"/>
              </a:rPr>
              <a:t>As a result of the COVID-19 pandemic, the new “normal” in education is essentially the increased use of online learning tools. Online learning is now applicable to not just learn academics, but it also extends to being able to learn extracurricular activities for students as well. </a:t>
            </a:r>
          </a:p>
          <a:p>
            <a:pPr marL="0" indent="0">
              <a:lnSpc>
                <a:spcPct val="90000"/>
              </a:lnSpc>
              <a:buNone/>
            </a:pPr>
            <a:r>
              <a:rPr lang="en-US" kern="1200">
                <a:effectLst/>
                <a:latin typeface="Times New Roman" panose="02020603050405020304" pitchFamily="18" charset="0"/>
                <a:ea typeface="SimSun" panose="02010600030101010101" pitchFamily="2" charset="-122"/>
                <a:cs typeface="Times New Roman" panose="02020603050405020304" pitchFamily="18" charset="0"/>
              </a:rPr>
              <a:t>In the recent year of the ongoing pandemic, the demand for online learning tools and resources has increased exponentially and will continue doing so in the future. Online learning offers specific advantages such as:</a:t>
            </a:r>
            <a:endParaRPr lang="en-GB" kern="1200">
              <a:effectLst/>
              <a:latin typeface="Times New Roman" panose="02020603050405020304" pitchFamily="18" charset="0"/>
              <a:ea typeface="SimSun" panose="02010600030101010101" pitchFamily="2" charset="-122"/>
              <a:cs typeface="Times New Roman" panose="02020603050405020304" pitchFamily="18" charset="0"/>
            </a:endParaRPr>
          </a:p>
          <a:p>
            <a:pPr marL="0" indent="0">
              <a:lnSpc>
                <a:spcPct val="90000"/>
              </a:lnSpc>
              <a:buNone/>
            </a:pPr>
            <a:endParaRPr lang="en-GB"/>
          </a:p>
        </p:txBody>
      </p:sp>
    </p:spTree>
    <p:extLst>
      <p:ext uri="{BB962C8B-B14F-4D97-AF65-F5344CB8AC3E}">
        <p14:creationId xmlns:p14="http://schemas.microsoft.com/office/powerpoint/2010/main" val="39951430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4B53BE1-D2E2-4E46-987E-211A9D5002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38255"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0AD50B-673D-46F7-B355-F5037916BABD}"/>
              </a:ext>
            </a:extLst>
          </p:cNvPr>
          <p:cNvSpPr>
            <a:spLocks noGrp="1"/>
          </p:cNvSpPr>
          <p:nvPr>
            <p:ph type="title"/>
          </p:nvPr>
        </p:nvSpPr>
        <p:spPr>
          <a:xfrm>
            <a:off x="640080" y="2530227"/>
            <a:ext cx="3401568" cy="1495794"/>
          </a:xfrm>
          <a:noFill/>
          <a:ln>
            <a:solidFill>
              <a:srgbClr val="FFFFFF"/>
            </a:solidFill>
          </a:ln>
        </p:spPr>
        <p:txBody>
          <a:bodyPr>
            <a:normAutofit/>
          </a:bodyPr>
          <a:lstStyle/>
          <a:p>
            <a:r>
              <a:rPr lang="en-GB">
                <a:solidFill>
                  <a:srgbClr val="FFFFFF"/>
                </a:solidFill>
              </a:rPr>
              <a:t>advantages</a:t>
            </a:r>
          </a:p>
        </p:txBody>
      </p:sp>
      <p:sp useBgFill="1">
        <p:nvSpPr>
          <p:cNvPr id="11" name="Rectangle 10">
            <a:extLst>
              <a:ext uri="{FF2B5EF4-FFF2-40B4-BE49-F238E27FC236}">
                <a16:creationId xmlns:a16="http://schemas.microsoft.com/office/drawing/2014/main" id="{FFB9713E-9F53-4A50-BDAA-CEB2A263B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3278" y="0"/>
            <a:ext cx="743872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5D67FDC-1587-4AE7-A108-FB8DD7569C59}"/>
              </a:ext>
            </a:extLst>
          </p:cNvPr>
          <p:cNvGraphicFramePr>
            <a:graphicFrameLocks noGrp="1"/>
          </p:cNvGraphicFramePr>
          <p:nvPr>
            <p:ph idx="1"/>
            <p:extLst>
              <p:ext uri="{D42A27DB-BD31-4B8C-83A1-F6EECF244321}">
                <p14:modId xmlns:p14="http://schemas.microsoft.com/office/powerpoint/2010/main" val="1321131837"/>
              </p:ext>
            </p:extLst>
          </p:nvPr>
        </p:nvGraphicFramePr>
        <p:xfrm>
          <a:off x="5397500" y="639763"/>
          <a:ext cx="6151563" cy="527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83970582"/>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4B53BE1-D2E2-4E46-987E-211A9D5002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38255"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4659F1-B513-486D-8D56-DB8AF555B47D}"/>
              </a:ext>
            </a:extLst>
          </p:cNvPr>
          <p:cNvSpPr>
            <a:spLocks noGrp="1"/>
          </p:cNvSpPr>
          <p:nvPr>
            <p:ph type="title"/>
          </p:nvPr>
        </p:nvSpPr>
        <p:spPr>
          <a:xfrm>
            <a:off x="640080" y="2530227"/>
            <a:ext cx="3401568" cy="1495794"/>
          </a:xfrm>
          <a:noFill/>
          <a:ln>
            <a:solidFill>
              <a:srgbClr val="FFFFFF"/>
            </a:solidFill>
          </a:ln>
        </p:spPr>
        <p:txBody>
          <a:bodyPr>
            <a:normAutofit/>
          </a:bodyPr>
          <a:lstStyle/>
          <a:p>
            <a:r>
              <a:rPr lang="en-GB" sz="2600">
                <a:solidFill>
                  <a:srgbClr val="FFFFFF"/>
                </a:solidFill>
              </a:rPr>
              <a:t>disadvantages</a:t>
            </a:r>
          </a:p>
        </p:txBody>
      </p:sp>
      <p:sp useBgFill="1">
        <p:nvSpPr>
          <p:cNvPr id="11" name="Rectangle 10">
            <a:extLst>
              <a:ext uri="{FF2B5EF4-FFF2-40B4-BE49-F238E27FC236}">
                <a16:creationId xmlns:a16="http://schemas.microsoft.com/office/drawing/2014/main" id="{FFB9713E-9F53-4A50-BDAA-CEB2A263B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3278" y="0"/>
            <a:ext cx="743872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760382E-7443-4E07-B722-D37A4BFF46CC}"/>
              </a:ext>
            </a:extLst>
          </p:cNvPr>
          <p:cNvGraphicFramePr>
            <a:graphicFrameLocks noGrp="1"/>
          </p:cNvGraphicFramePr>
          <p:nvPr>
            <p:ph idx="1"/>
            <p:extLst>
              <p:ext uri="{D42A27DB-BD31-4B8C-83A1-F6EECF244321}">
                <p14:modId xmlns:p14="http://schemas.microsoft.com/office/powerpoint/2010/main" val="4120711290"/>
              </p:ext>
            </p:extLst>
          </p:nvPr>
        </p:nvGraphicFramePr>
        <p:xfrm>
          <a:off x="5397500" y="639763"/>
          <a:ext cx="6151563" cy="527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50560858"/>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7F660-C35B-417F-982D-10A394F25E02}"/>
              </a:ext>
            </a:extLst>
          </p:cNvPr>
          <p:cNvSpPr>
            <a:spLocks noGrp="1"/>
          </p:cNvSpPr>
          <p:nvPr>
            <p:ph type="title"/>
          </p:nvPr>
        </p:nvSpPr>
        <p:spPr>
          <a:xfrm>
            <a:off x="804672" y="2404872"/>
            <a:ext cx="3044950" cy="1627792"/>
          </a:xfrm>
        </p:spPr>
        <p:txBody>
          <a:bodyPr vert="horz" lIns="274320" tIns="182880" rIns="274320" bIns="182880" rtlCol="0" anchor="ctr" anchorCtr="1">
            <a:normAutofit/>
          </a:bodyPr>
          <a:lstStyle/>
          <a:p>
            <a:r>
              <a:rPr lang="en-US" sz="2200" dirty="0">
                <a:solidFill>
                  <a:srgbClr val="262626"/>
                </a:solidFill>
              </a:rPr>
              <a:t>System </a:t>
            </a:r>
            <a:br>
              <a:rPr lang="en-US" sz="2200" dirty="0">
                <a:solidFill>
                  <a:srgbClr val="262626"/>
                </a:solidFill>
              </a:rPr>
            </a:br>
            <a:r>
              <a:rPr lang="en-US" sz="2200" dirty="0">
                <a:solidFill>
                  <a:srgbClr val="262626"/>
                </a:solidFill>
              </a:rPr>
              <a:t>designs</a:t>
            </a:r>
          </a:p>
        </p:txBody>
      </p:sp>
      <p:sp>
        <p:nvSpPr>
          <p:cNvPr id="71" name="Rectangle 70">
            <a:extLst>
              <a:ext uri="{FF2B5EF4-FFF2-40B4-BE49-F238E27FC236}">
                <a16:creationId xmlns:a16="http://schemas.microsoft.com/office/drawing/2014/main" id="{ED6F0A31-5407-4EFA-9DFA-67E9426829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agram&#10;&#10;Description automatically generated">
            <a:extLst>
              <a:ext uri="{FF2B5EF4-FFF2-40B4-BE49-F238E27FC236}">
                <a16:creationId xmlns:a16="http://schemas.microsoft.com/office/drawing/2014/main" id="{107199C3-5734-4F86-B584-68CF5DE79EAC}"/>
              </a:ext>
            </a:extLst>
          </p:cNvPr>
          <p:cNvPicPr/>
          <p:nvPr/>
        </p:nvPicPr>
        <p:blipFill>
          <a:blip r:embed="rId3"/>
          <a:stretch>
            <a:fillRect/>
          </a:stretch>
        </p:blipFill>
        <p:spPr>
          <a:xfrm>
            <a:off x="4967287" y="146273"/>
            <a:ext cx="3724275" cy="2754610"/>
          </a:xfrm>
          <a:prstGeom prst="rect">
            <a:avLst/>
          </a:prstGeom>
          <a:ln>
            <a:noFill/>
          </a:ln>
          <a:effectLst>
            <a:outerShdw blurRad="292100" dist="139700" dir="2700000" algn="tl" rotWithShape="0">
              <a:srgbClr val="333333">
                <a:alpha val="65000"/>
              </a:srgbClr>
            </a:outerShdw>
          </a:effectLst>
        </p:spPr>
      </p:pic>
      <p:pic>
        <p:nvPicPr>
          <p:cNvPr id="6" name="Picture 5" descr="Diagram&#10;&#10;Description automatically generated">
            <a:extLst>
              <a:ext uri="{FF2B5EF4-FFF2-40B4-BE49-F238E27FC236}">
                <a16:creationId xmlns:a16="http://schemas.microsoft.com/office/drawing/2014/main" id="{44924439-B6A1-4C1B-910B-9B9A9FAB377F}"/>
              </a:ext>
            </a:extLst>
          </p:cNvPr>
          <p:cNvPicPr/>
          <p:nvPr/>
        </p:nvPicPr>
        <p:blipFill>
          <a:blip r:embed="rId4"/>
          <a:stretch>
            <a:fillRect/>
          </a:stretch>
        </p:blipFill>
        <p:spPr>
          <a:xfrm>
            <a:off x="4800600" y="3218769"/>
            <a:ext cx="3890962" cy="2867922"/>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1566877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F0CEB-9EEF-4F64-BF6D-67F837968938}"/>
              </a:ext>
            </a:extLst>
          </p:cNvPr>
          <p:cNvSpPr>
            <a:spLocks noGrp="1"/>
          </p:cNvSpPr>
          <p:nvPr>
            <p:ph type="title"/>
          </p:nvPr>
        </p:nvSpPr>
        <p:spPr>
          <a:xfrm>
            <a:off x="804672" y="2404872"/>
            <a:ext cx="3044950" cy="1627792"/>
          </a:xfrm>
        </p:spPr>
        <p:txBody>
          <a:bodyPr vert="horz" lIns="274320" tIns="182880" rIns="274320" bIns="182880" rtlCol="0" anchor="ctr" anchorCtr="1">
            <a:normAutofit/>
          </a:bodyPr>
          <a:lstStyle/>
          <a:p>
            <a:r>
              <a:rPr lang="en-US" sz="2200" dirty="0">
                <a:solidFill>
                  <a:srgbClr val="262626"/>
                </a:solidFill>
              </a:rPr>
              <a:t>System </a:t>
            </a:r>
            <a:br>
              <a:rPr lang="en-US" sz="2200" dirty="0">
                <a:solidFill>
                  <a:srgbClr val="262626"/>
                </a:solidFill>
              </a:rPr>
            </a:br>
            <a:r>
              <a:rPr lang="en-US" sz="2200" dirty="0">
                <a:solidFill>
                  <a:srgbClr val="262626"/>
                </a:solidFill>
              </a:rPr>
              <a:t>designs</a:t>
            </a:r>
          </a:p>
        </p:txBody>
      </p:sp>
      <p:sp>
        <p:nvSpPr>
          <p:cNvPr id="10" name="Rectangle 9">
            <a:extLst>
              <a:ext uri="{FF2B5EF4-FFF2-40B4-BE49-F238E27FC236}">
                <a16:creationId xmlns:a16="http://schemas.microsoft.com/office/drawing/2014/main" id="{ED6F0A31-5407-4EFA-9DFA-67E9426829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Graphical user interface, application&#10;&#10;Description automatically generated">
            <a:extLst>
              <a:ext uri="{FF2B5EF4-FFF2-40B4-BE49-F238E27FC236}">
                <a16:creationId xmlns:a16="http://schemas.microsoft.com/office/drawing/2014/main" id="{E710ACCC-D1D8-478A-BF9C-0B6A2FD8ED3C}"/>
              </a:ext>
            </a:extLst>
          </p:cNvPr>
          <p:cNvPicPr/>
          <p:nvPr/>
        </p:nvPicPr>
        <p:blipFill>
          <a:blip r:embed="rId3"/>
          <a:stretch>
            <a:fillRect/>
          </a:stretch>
        </p:blipFill>
        <p:spPr>
          <a:xfrm>
            <a:off x="4857750" y="152400"/>
            <a:ext cx="5223423" cy="2894647"/>
          </a:xfrm>
          <a:prstGeom prst="rect">
            <a:avLst/>
          </a:prstGeom>
          <a:ln>
            <a:noFill/>
          </a:ln>
          <a:effectLst>
            <a:outerShdw blurRad="292100" dist="139700" dir="2700000" algn="tl" rotWithShape="0">
              <a:srgbClr val="333333">
                <a:alpha val="65000"/>
              </a:srgbClr>
            </a:outerShdw>
          </a:effectLst>
        </p:spPr>
      </p:pic>
      <p:pic>
        <p:nvPicPr>
          <p:cNvPr id="7" name="Picture 6" descr="Diagram&#10;&#10;Description automatically generated with medium confidence">
            <a:extLst>
              <a:ext uri="{FF2B5EF4-FFF2-40B4-BE49-F238E27FC236}">
                <a16:creationId xmlns:a16="http://schemas.microsoft.com/office/drawing/2014/main" id="{361B2BE4-311C-42B4-B73B-3CD15EAE98AF}"/>
              </a:ext>
            </a:extLst>
          </p:cNvPr>
          <p:cNvPicPr/>
          <p:nvPr/>
        </p:nvPicPr>
        <p:blipFill>
          <a:blip r:embed="rId4"/>
          <a:stretch>
            <a:fillRect/>
          </a:stretch>
        </p:blipFill>
        <p:spPr>
          <a:xfrm>
            <a:off x="4857749" y="3337906"/>
            <a:ext cx="5223422" cy="290078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0601989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A7506-B832-400E-AE49-921D5FDAD017}"/>
              </a:ext>
            </a:extLst>
          </p:cNvPr>
          <p:cNvSpPr>
            <a:spLocks noGrp="1"/>
          </p:cNvSpPr>
          <p:nvPr>
            <p:ph type="title"/>
          </p:nvPr>
        </p:nvSpPr>
        <p:spPr>
          <a:xfrm>
            <a:off x="804672" y="2404872"/>
            <a:ext cx="3044950" cy="1627792"/>
          </a:xfrm>
        </p:spPr>
        <p:txBody>
          <a:bodyPr vert="horz" lIns="274320" tIns="182880" rIns="274320" bIns="182880" rtlCol="0" anchor="ctr" anchorCtr="1">
            <a:normAutofit/>
          </a:bodyPr>
          <a:lstStyle/>
          <a:p>
            <a:r>
              <a:rPr lang="en-US" sz="2200" dirty="0">
                <a:solidFill>
                  <a:srgbClr val="262626"/>
                </a:solidFill>
              </a:rPr>
              <a:t>System </a:t>
            </a:r>
            <a:br>
              <a:rPr lang="en-US" sz="2200" dirty="0">
                <a:solidFill>
                  <a:srgbClr val="262626"/>
                </a:solidFill>
              </a:rPr>
            </a:br>
            <a:r>
              <a:rPr lang="en-US" sz="2200" dirty="0">
                <a:solidFill>
                  <a:srgbClr val="262626"/>
                </a:solidFill>
              </a:rPr>
              <a:t>designs</a:t>
            </a:r>
          </a:p>
        </p:txBody>
      </p:sp>
      <p:sp>
        <p:nvSpPr>
          <p:cNvPr id="10" name="Rectangle 9">
            <a:extLst>
              <a:ext uri="{FF2B5EF4-FFF2-40B4-BE49-F238E27FC236}">
                <a16:creationId xmlns:a16="http://schemas.microsoft.com/office/drawing/2014/main" id="{ED6F0A31-5407-4EFA-9DFA-67E9426829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graphical user interface&#10;&#10;Description automatically generated">
            <a:extLst>
              <a:ext uri="{FF2B5EF4-FFF2-40B4-BE49-F238E27FC236}">
                <a16:creationId xmlns:a16="http://schemas.microsoft.com/office/drawing/2014/main" id="{DF072098-8BF7-4D2D-AD9B-2D83F01A328E}"/>
              </a:ext>
            </a:extLst>
          </p:cNvPr>
          <p:cNvPicPr/>
          <p:nvPr/>
        </p:nvPicPr>
        <p:blipFill>
          <a:blip r:embed="rId3"/>
          <a:stretch>
            <a:fillRect/>
          </a:stretch>
        </p:blipFill>
        <p:spPr>
          <a:xfrm>
            <a:off x="4819650" y="108586"/>
            <a:ext cx="5353050" cy="2990502"/>
          </a:xfrm>
          <a:prstGeom prst="rect">
            <a:avLst/>
          </a:prstGeom>
          <a:ln>
            <a:noFill/>
          </a:ln>
          <a:effectLst>
            <a:outerShdw blurRad="292100" dist="139700" dir="2700000" algn="tl" rotWithShape="0">
              <a:srgbClr val="333333">
                <a:alpha val="65000"/>
              </a:srgbClr>
            </a:outerShdw>
          </a:effectLst>
        </p:spPr>
      </p:pic>
      <p:pic>
        <p:nvPicPr>
          <p:cNvPr id="8" name="Picture 7" descr="A picture containing table&#10;&#10;Description automatically generated">
            <a:extLst>
              <a:ext uri="{FF2B5EF4-FFF2-40B4-BE49-F238E27FC236}">
                <a16:creationId xmlns:a16="http://schemas.microsoft.com/office/drawing/2014/main" id="{2E154992-4A14-4C70-B530-2D467E51B565}"/>
              </a:ext>
            </a:extLst>
          </p:cNvPr>
          <p:cNvPicPr/>
          <p:nvPr/>
        </p:nvPicPr>
        <p:blipFill>
          <a:blip r:embed="rId4"/>
          <a:stretch>
            <a:fillRect/>
          </a:stretch>
        </p:blipFill>
        <p:spPr>
          <a:xfrm>
            <a:off x="4819650" y="3280804"/>
            <a:ext cx="5353050" cy="299221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2022630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A7506-B832-400E-AE49-921D5FDAD017}"/>
              </a:ext>
            </a:extLst>
          </p:cNvPr>
          <p:cNvSpPr>
            <a:spLocks noGrp="1"/>
          </p:cNvSpPr>
          <p:nvPr>
            <p:ph type="title"/>
          </p:nvPr>
        </p:nvSpPr>
        <p:spPr>
          <a:xfrm>
            <a:off x="804672" y="2386744"/>
            <a:ext cx="4486656" cy="1645920"/>
          </a:xfrm>
        </p:spPr>
        <p:txBody>
          <a:bodyPr vert="horz" lIns="274320" tIns="182880" rIns="274320" bIns="182880" rtlCol="0" anchor="ctr" anchorCtr="1">
            <a:normAutofit/>
          </a:bodyPr>
          <a:lstStyle/>
          <a:p>
            <a:r>
              <a:rPr lang="en-US" sz="2200" dirty="0">
                <a:solidFill>
                  <a:srgbClr val="262626"/>
                </a:solidFill>
              </a:rPr>
              <a:t>System </a:t>
            </a:r>
            <a:br>
              <a:rPr lang="en-US" sz="2200" dirty="0">
                <a:solidFill>
                  <a:srgbClr val="262626"/>
                </a:solidFill>
              </a:rPr>
            </a:br>
            <a:r>
              <a:rPr lang="en-US" sz="2200" dirty="0">
                <a:solidFill>
                  <a:srgbClr val="262626"/>
                </a:solidFill>
              </a:rPr>
              <a:t>designs</a:t>
            </a:r>
          </a:p>
        </p:txBody>
      </p:sp>
      <p:sp>
        <p:nvSpPr>
          <p:cNvPr id="13" name="Rectangle 12">
            <a:extLst>
              <a:ext uri="{FF2B5EF4-FFF2-40B4-BE49-F238E27FC236}">
                <a16:creationId xmlns:a16="http://schemas.microsoft.com/office/drawing/2014/main" id="{AFC58823-8FAD-4453-9176-BC2C180CC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9"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Graphical user interface, application&#10;&#10;Description automatically generated">
            <a:extLst>
              <a:ext uri="{FF2B5EF4-FFF2-40B4-BE49-F238E27FC236}">
                <a16:creationId xmlns:a16="http://schemas.microsoft.com/office/drawing/2014/main" id="{75A3A87B-6B50-4222-B4B6-5A1D3CC9A10D}"/>
              </a:ext>
            </a:extLst>
          </p:cNvPr>
          <p:cNvPicPr/>
          <p:nvPr/>
        </p:nvPicPr>
        <p:blipFill>
          <a:blip r:embed="rId3"/>
          <a:stretch>
            <a:fillRect/>
          </a:stretch>
        </p:blipFill>
        <p:spPr>
          <a:xfrm>
            <a:off x="6219824" y="142875"/>
            <a:ext cx="4613450" cy="2772506"/>
          </a:xfrm>
          <a:prstGeom prst="rect">
            <a:avLst/>
          </a:prstGeom>
          <a:ln>
            <a:noFill/>
          </a:ln>
          <a:effectLst>
            <a:outerShdw blurRad="292100" dist="139700" dir="2700000" algn="tl" rotWithShape="0">
              <a:srgbClr val="333333">
                <a:alpha val="65000"/>
              </a:srgbClr>
            </a:outerShdw>
          </a:effectLst>
        </p:spPr>
      </p:pic>
      <p:pic>
        <p:nvPicPr>
          <p:cNvPr id="11" name="Picture 10" descr="Graphical user interface, application&#10;&#10;Description automatically generated">
            <a:extLst>
              <a:ext uri="{FF2B5EF4-FFF2-40B4-BE49-F238E27FC236}">
                <a16:creationId xmlns:a16="http://schemas.microsoft.com/office/drawing/2014/main" id="{DDFF1C84-692F-4792-8F5A-C1E23AA38659}"/>
              </a:ext>
            </a:extLst>
          </p:cNvPr>
          <p:cNvPicPr/>
          <p:nvPr/>
        </p:nvPicPr>
        <p:blipFill>
          <a:blip r:embed="rId4"/>
          <a:stretch>
            <a:fillRect/>
          </a:stretch>
        </p:blipFill>
        <p:spPr>
          <a:xfrm>
            <a:off x="6219824" y="3209704"/>
            <a:ext cx="5674478" cy="261959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6539937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09F71-0DC3-46A3-9E7F-3B358F576B94}"/>
              </a:ext>
            </a:extLst>
          </p:cNvPr>
          <p:cNvSpPr>
            <a:spLocks noGrp="1"/>
          </p:cNvSpPr>
          <p:nvPr>
            <p:ph type="title"/>
          </p:nvPr>
        </p:nvSpPr>
        <p:spPr>
          <a:xfrm>
            <a:off x="804672" y="2404872"/>
            <a:ext cx="3044950" cy="1627792"/>
          </a:xfrm>
        </p:spPr>
        <p:txBody>
          <a:bodyPr vert="horz" lIns="274320" tIns="182880" rIns="274320" bIns="182880" rtlCol="0" anchor="ctr" anchorCtr="1">
            <a:normAutofit/>
          </a:bodyPr>
          <a:lstStyle/>
          <a:p>
            <a:r>
              <a:rPr lang="en-US" dirty="0">
                <a:solidFill>
                  <a:srgbClr val="262626"/>
                </a:solidFill>
              </a:rPr>
              <a:t>Project plan</a:t>
            </a:r>
          </a:p>
        </p:txBody>
      </p:sp>
      <p:sp>
        <p:nvSpPr>
          <p:cNvPr id="17" name="Rectangle 16">
            <a:extLst>
              <a:ext uri="{FF2B5EF4-FFF2-40B4-BE49-F238E27FC236}">
                <a16:creationId xmlns:a16="http://schemas.microsoft.com/office/drawing/2014/main" id="{ED6F0A31-5407-4EFA-9DFA-67E9426829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Table&#10;&#10;Description automatically generated">
            <a:extLst>
              <a:ext uri="{FF2B5EF4-FFF2-40B4-BE49-F238E27FC236}">
                <a16:creationId xmlns:a16="http://schemas.microsoft.com/office/drawing/2014/main" id="{7661656D-8784-43F4-869F-3C91AA13BB4E}"/>
              </a:ext>
            </a:extLst>
          </p:cNvPr>
          <p:cNvPicPr/>
          <p:nvPr/>
        </p:nvPicPr>
        <p:blipFill>
          <a:blip r:embed="rId3"/>
          <a:stretch>
            <a:fillRect/>
          </a:stretch>
        </p:blipFill>
        <p:spPr>
          <a:xfrm>
            <a:off x="5934075" y="175530"/>
            <a:ext cx="5306390" cy="6086475"/>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29691561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7" name="Major Project Demo">
            <a:hlinkClick r:id="" action="ppaction://media"/>
            <a:extLst>
              <a:ext uri="{FF2B5EF4-FFF2-40B4-BE49-F238E27FC236}">
                <a16:creationId xmlns:a16="http://schemas.microsoft.com/office/drawing/2014/main" id="{C777A4CE-7838-424B-BE71-003D4E64AA2A}"/>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4172036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4028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98847-12AC-4007-9A4D-8948090ACA1B}"/>
              </a:ext>
            </a:extLst>
          </p:cNvPr>
          <p:cNvSpPr>
            <a:spLocks noGrp="1"/>
          </p:cNvSpPr>
          <p:nvPr>
            <p:ph type="title"/>
          </p:nvPr>
        </p:nvSpPr>
        <p:spPr/>
        <p:txBody>
          <a:bodyPr/>
          <a:lstStyle/>
          <a:p>
            <a:r>
              <a:rPr lang="en-GB" dirty="0"/>
              <a:t>evaluate</a:t>
            </a:r>
          </a:p>
        </p:txBody>
      </p:sp>
      <p:sp>
        <p:nvSpPr>
          <p:cNvPr id="3" name="Content Placeholder 2">
            <a:extLst>
              <a:ext uri="{FF2B5EF4-FFF2-40B4-BE49-F238E27FC236}">
                <a16:creationId xmlns:a16="http://schemas.microsoft.com/office/drawing/2014/main" id="{547B1F33-EAE2-4D62-8147-92A303655D99}"/>
              </a:ext>
            </a:extLst>
          </p:cNvPr>
          <p:cNvSpPr>
            <a:spLocks noGrp="1"/>
          </p:cNvSpPr>
          <p:nvPr>
            <p:ph idx="1"/>
          </p:nvPr>
        </p:nvSpPr>
        <p:spPr>
          <a:xfrm>
            <a:off x="2231136" y="2275437"/>
            <a:ext cx="7729728" cy="404701"/>
          </a:xfrm>
        </p:spPr>
        <p:txBody>
          <a:bodyPr/>
          <a:lstStyle/>
          <a:p>
            <a:pPr marL="0" indent="0">
              <a:buNone/>
            </a:pPr>
            <a:r>
              <a:rPr lang="en-GB" i="1" dirty="0"/>
              <a:t>What tools were used during the project to evaluate progress?</a:t>
            </a:r>
          </a:p>
        </p:txBody>
      </p:sp>
      <p:grpSp>
        <p:nvGrpSpPr>
          <p:cNvPr id="6" name="Group 5">
            <a:extLst>
              <a:ext uri="{FF2B5EF4-FFF2-40B4-BE49-F238E27FC236}">
                <a16:creationId xmlns:a16="http://schemas.microsoft.com/office/drawing/2014/main" id="{738FB75F-2939-4FC0-8582-194FC790F6FE}"/>
              </a:ext>
            </a:extLst>
          </p:cNvPr>
          <p:cNvGrpSpPr/>
          <p:nvPr/>
        </p:nvGrpSpPr>
        <p:grpSpPr>
          <a:xfrm>
            <a:off x="2231136" y="2749988"/>
            <a:ext cx="7843030" cy="1216800"/>
            <a:chOff x="0" y="292509"/>
            <a:chExt cx="9198116" cy="1216800"/>
          </a:xfrm>
        </p:grpSpPr>
        <p:sp>
          <p:nvSpPr>
            <p:cNvPr id="7" name="Rectangle: Rounded Corners 6">
              <a:extLst>
                <a:ext uri="{FF2B5EF4-FFF2-40B4-BE49-F238E27FC236}">
                  <a16:creationId xmlns:a16="http://schemas.microsoft.com/office/drawing/2014/main" id="{4FBBD583-AB2B-4E1A-8C79-22B834299888}"/>
                </a:ext>
              </a:extLst>
            </p:cNvPr>
            <p:cNvSpPr/>
            <p:nvPr/>
          </p:nvSpPr>
          <p:spPr>
            <a:xfrm>
              <a:off x="0" y="292509"/>
              <a:ext cx="9198116" cy="1216800"/>
            </a:xfrm>
            <a:prstGeom prst="roundRect">
              <a:avLst/>
            </a:prstGeom>
          </p:spPr>
          <p:style>
            <a:lnRef idx="3">
              <a:schemeClr val="lt1">
                <a:hueOff val="0"/>
                <a:satOff val="0"/>
                <a:lumOff val="0"/>
                <a:alphaOff val="0"/>
              </a:schemeClr>
            </a:lnRef>
            <a:fillRef idx="1">
              <a:schemeClr val="accent3">
                <a:hueOff val="0"/>
                <a:satOff val="0"/>
                <a:lumOff val="0"/>
                <a:alphaOff val="0"/>
              </a:schemeClr>
            </a:fillRef>
            <a:effectRef idx="1">
              <a:schemeClr val="accent3">
                <a:hueOff val="0"/>
                <a:satOff val="0"/>
                <a:lumOff val="0"/>
                <a:alphaOff val="0"/>
              </a:schemeClr>
            </a:effectRef>
            <a:fontRef idx="minor">
              <a:schemeClr val="lt1"/>
            </a:fontRef>
          </p:style>
        </p:sp>
        <p:sp>
          <p:nvSpPr>
            <p:cNvPr id="8" name="Rectangle: Rounded Corners 4">
              <a:extLst>
                <a:ext uri="{FF2B5EF4-FFF2-40B4-BE49-F238E27FC236}">
                  <a16:creationId xmlns:a16="http://schemas.microsoft.com/office/drawing/2014/main" id="{5F1AAAA9-5E5A-46AF-B9FB-2748E20DD928}"/>
                </a:ext>
              </a:extLst>
            </p:cNvPr>
            <p:cNvSpPr txBox="1"/>
            <p:nvPr/>
          </p:nvSpPr>
          <p:spPr>
            <a:xfrm>
              <a:off x="59399" y="351908"/>
              <a:ext cx="9079318" cy="1098002"/>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To refer to the project goal, the project had four individual aims to constantly refer to.</a:t>
              </a:r>
              <a:endParaRPr lang="en-US" sz="2800" kern="1200" dirty="0"/>
            </a:p>
          </p:txBody>
        </p:sp>
      </p:grpSp>
      <p:sp>
        <p:nvSpPr>
          <p:cNvPr id="9" name="Content Placeholder 2">
            <a:extLst>
              <a:ext uri="{FF2B5EF4-FFF2-40B4-BE49-F238E27FC236}">
                <a16:creationId xmlns:a16="http://schemas.microsoft.com/office/drawing/2014/main" id="{82A1C504-686C-413A-A7DB-3A1B0DBD598C}"/>
              </a:ext>
            </a:extLst>
          </p:cNvPr>
          <p:cNvSpPr txBox="1">
            <a:spLocks/>
          </p:cNvSpPr>
          <p:nvPr/>
        </p:nvSpPr>
        <p:spPr>
          <a:xfrm>
            <a:off x="2231136" y="4026187"/>
            <a:ext cx="7729728" cy="239014"/>
          </a:xfrm>
          <a:prstGeom prst="rect">
            <a:avLst/>
          </a:prstGeom>
        </p:spPr>
        <p:txBody>
          <a:bodyPr vert="horz" lIns="91440" tIns="45720" rIns="91440" bIns="45720" rtlCol="0">
            <a:noAutofit/>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indent="0">
              <a:buFont typeface="Arial" panose="020B0604020202020204" pitchFamily="34" charset="0"/>
              <a:buNone/>
            </a:pPr>
            <a:r>
              <a:rPr lang="en-GB" sz="1400" dirty="0"/>
              <a:t>Objective 1 – To conduct a literature review on already existing systems and their uses in distance learning or educational environments.</a:t>
            </a:r>
          </a:p>
          <a:p>
            <a:pPr marL="0" indent="0">
              <a:buFont typeface="Arial" panose="020B0604020202020204" pitchFamily="34" charset="0"/>
              <a:buNone/>
            </a:pPr>
            <a:r>
              <a:rPr lang="en-GB" sz="1400" dirty="0"/>
              <a:t>Objective 2 – To design and develop a suitable system that will reflect on issues that are present within the literature view to help students at Key Stage 1 learn mathematics.</a:t>
            </a:r>
          </a:p>
          <a:p>
            <a:pPr marL="0" indent="0">
              <a:buFont typeface="Arial" panose="020B0604020202020204" pitchFamily="34" charset="0"/>
              <a:buNone/>
            </a:pPr>
            <a:r>
              <a:rPr lang="en-GB" sz="1400" dirty="0"/>
              <a:t>Objective 3 – To evaluate the created systems suitability for the scenario, as well as the usability for the clients that the system will be designed for.</a:t>
            </a:r>
          </a:p>
          <a:p>
            <a:pPr marL="0" indent="0">
              <a:buFont typeface="Arial" panose="020B0604020202020204" pitchFamily="34" charset="0"/>
              <a:buNone/>
            </a:pPr>
            <a:r>
              <a:rPr lang="en-GB" sz="1400" dirty="0"/>
              <a:t>Objective 4 – A review of the system as well as deciding on future plans for the system such as improvements through strenuous user feedback which will help benefit and improve the system as a whole.</a:t>
            </a:r>
          </a:p>
          <a:p>
            <a:pPr marL="0" indent="0">
              <a:buFont typeface="Arial" panose="020B0604020202020204" pitchFamily="34" charset="0"/>
              <a:buNone/>
            </a:pPr>
            <a:endParaRPr lang="en-GB" sz="1400" dirty="0"/>
          </a:p>
        </p:txBody>
      </p:sp>
    </p:spTree>
    <p:extLst>
      <p:ext uri="{BB962C8B-B14F-4D97-AF65-F5344CB8AC3E}">
        <p14:creationId xmlns:p14="http://schemas.microsoft.com/office/powerpoint/2010/main" val="33308796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229255-7224-4055-9BD4-260E11B31F72}"/>
              </a:ext>
            </a:extLst>
          </p:cNvPr>
          <p:cNvSpPr>
            <a:spLocks noGrp="1"/>
          </p:cNvSpPr>
          <p:nvPr>
            <p:ph type="title"/>
          </p:nvPr>
        </p:nvSpPr>
        <p:spPr>
          <a:xfrm>
            <a:off x="2231136" y="393192"/>
            <a:ext cx="7729728" cy="1188720"/>
          </a:xfrm>
        </p:spPr>
        <p:txBody>
          <a:bodyPr/>
          <a:lstStyle/>
          <a:p>
            <a:r>
              <a:rPr lang="en-GB" dirty="0"/>
              <a:t>Project outcomes</a:t>
            </a:r>
          </a:p>
        </p:txBody>
      </p:sp>
      <p:sp>
        <p:nvSpPr>
          <p:cNvPr id="4" name="Text Placeholder 5">
            <a:extLst>
              <a:ext uri="{FF2B5EF4-FFF2-40B4-BE49-F238E27FC236}">
                <a16:creationId xmlns:a16="http://schemas.microsoft.com/office/drawing/2014/main" id="{CCFF2979-475D-43AE-BA69-2B6F74CD4B84}"/>
              </a:ext>
            </a:extLst>
          </p:cNvPr>
          <p:cNvSpPr txBox="1">
            <a:spLocks/>
          </p:cNvSpPr>
          <p:nvPr/>
        </p:nvSpPr>
        <p:spPr>
          <a:xfrm>
            <a:off x="2126361" y="1717629"/>
            <a:ext cx="9198116" cy="360000"/>
          </a:xfrm>
          <a:prstGeom prst="rect">
            <a:avLst/>
          </a:prstGeom>
        </p:spPr>
        <p:txBody>
          <a:bodyPr>
            <a:normAutofit lnSpcReduction="10000"/>
          </a:bodyPr>
          <a:lst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a:lstStyle>
          <a:p>
            <a:pPr marL="0" indent="0">
              <a:buNone/>
            </a:pPr>
            <a:r>
              <a:rPr lang="en-GB" dirty="0"/>
              <a:t>Did the project have any specific outcomes?</a:t>
            </a:r>
          </a:p>
        </p:txBody>
      </p:sp>
      <p:graphicFrame>
        <p:nvGraphicFramePr>
          <p:cNvPr id="5" name="Content Placeholder 1">
            <a:extLst>
              <a:ext uri="{FF2B5EF4-FFF2-40B4-BE49-F238E27FC236}">
                <a16:creationId xmlns:a16="http://schemas.microsoft.com/office/drawing/2014/main" id="{2886F2F7-0187-4946-90A0-7A0579BD59CA}"/>
              </a:ext>
            </a:extLst>
          </p:cNvPr>
          <p:cNvGraphicFramePr>
            <a:graphicFrameLocks noGrp="1"/>
          </p:cNvGraphicFramePr>
          <p:nvPr>
            <p:ph idx="1"/>
            <p:extLst>
              <p:ext uri="{D42A27DB-BD31-4B8C-83A1-F6EECF244321}">
                <p14:modId xmlns:p14="http://schemas.microsoft.com/office/powerpoint/2010/main" val="2194477246"/>
              </p:ext>
            </p:extLst>
          </p:nvPr>
        </p:nvGraphicFramePr>
        <p:xfrm>
          <a:off x="2231136" y="2213346"/>
          <a:ext cx="7729728" cy="361790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200290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7">
            <a:extLst>
              <a:ext uri="{FF2B5EF4-FFF2-40B4-BE49-F238E27FC236}">
                <a16:creationId xmlns:a16="http://schemas.microsoft.com/office/drawing/2014/main" id="{2AEFFFF2-9EB4-4B6C-B9F8-2BA3EF89A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307017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9">
            <a:extLst>
              <a:ext uri="{FF2B5EF4-FFF2-40B4-BE49-F238E27FC236}">
                <a16:creationId xmlns:a16="http://schemas.microsoft.com/office/drawing/2014/main" id="{0D65299F-028F-4AFC-B46A-8DB33E20FE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0172" y="0"/>
            <a:ext cx="912182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11">
            <a:extLst>
              <a:ext uri="{FF2B5EF4-FFF2-40B4-BE49-F238E27FC236}">
                <a16:creationId xmlns:a16="http://schemas.microsoft.com/office/drawing/2014/main" id="{BAC87F6E-526A-49B5-995D-42DB65659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423" y="1443035"/>
            <a:ext cx="3971932" cy="3971930"/>
          </a:xfrm>
          <a:prstGeom prst="ellipse">
            <a:avLst/>
          </a:prstGeom>
          <a:solidFill>
            <a:srgbClr val="FFFFFF"/>
          </a:solidFill>
          <a:ln w="3175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D18DAE-A1CC-456C-9E29-9E026F75C08F}"/>
              </a:ext>
            </a:extLst>
          </p:cNvPr>
          <p:cNvSpPr>
            <a:spLocks noGrp="1"/>
          </p:cNvSpPr>
          <p:nvPr>
            <p:ph type="title"/>
          </p:nvPr>
        </p:nvSpPr>
        <p:spPr>
          <a:xfrm>
            <a:off x="1260873" y="1586484"/>
            <a:ext cx="3685032" cy="3685032"/>
          </a:xfrm>
          <a:prstGeom prst="ellipse">
            <a:avLst/>
          </a:prstGeom>
          <a:solidFill>
            <a:schemeClr val="accent2">
              <a:lumMod val="75000"/>
            </a:schemeClr>
          </a:solidFill>
          <a:ln>
            <a:noFill/>
          </a:ln>
        </p:spPr>
        <p:txBody>
          <a:bodyPr>
            <a:normAutofit/>
          </a:bodyPr>
          <a:lstStyle/>
          <a:p>
            <a:r>
              <a:rPr lang="en-GB" sz="1400">
                <a:solidFill>
                  <a:srgbClr val="FFFFFF"/>
                </a:solidFill>
              </a:rPr>
              <a:t>recommendations</a:t>
            </a:r>
          </a:p>
        </p:txBody>
      </p:sp>
      <p:sp>
        <p:nvSpPr>
          <p:cNvPr id="3" name="Content Placeholder 2">
            <a:extLst>
              <a:ext uri="{FF2B5EF4-FFF2-40B4-BE49-F238E27FC236}">
                <a16:creationId xmlns:a16="http://schemas.microsoft.com/office/drawing/2014/main" id="{0178E642-A67F-4B61-BC11-1923E383FE36}"/>
              </a:ext>
            </a:extLst>
          </p:cNvPr>
          <p:cNvSpPr>
            <a:spLocks noGrp="1"/>
          </p:cNvSpPr>
          <p:nvPr>
            <p:ph idx="1"/>
          </p:nvPr>
        </p:nvSpPr>
        <p:spPr>
          <a:xfrm>
            <a:off x="3384246" y="816095"/>
            <a:ext cx="8473670" cy="370144"/>
          </a:xfrm>
        </p:spPr>
        <p:txBody>
          <a:bodyPr anchor="ctr">
            <a:normAutofit/>
          </a:bodyPr>
          <a:lstStyle/>
          <a:p>
            <a:pPr marL="0" indent="0">
              <a:buNone/>
            </a:pPr>
            <a:r>
              <a:rPr lang="en-GB" i="1" dirty="0"/>
              <a:t>What recommendations could be given based upon current information or results?</a:t>
            </a:r>
          </a:p>
        </p:txBody>
      </p:sp>
      <p:graphicFrame>
        <p:nvGraphicFramePr>
          <p:cNvPr id="18" name="Content Placeholder 3">
            <a:extLst>
              <a:ext uri="{FF2B5EF4-FFF2-40B4-BE49-F238E27FC236}">
                <a16:creationId xmlns:a16="http://schemas.microsoft.com/office/drawing/2014/main" id="{DC2B7617-F463-4B92-B4B9-31F557F4EC06}"/>
              </a:ext>
            </a:extLst>
          </p:cNvPr>
          <p:cNvGraphicFramePr>
            <a:graphicFrameLocks/>
          </p:cNvGraphicFramePr>
          <p:nvPr>
            <p:extLst>
              <p:ext uri="{D42A27DB-BD31-4B8C-83A1-F6EECF244321}">
                <p14:modId xmlns:p14="http://schemas.microsoft.com/office/powerpoint/2010/main" val="2574216544"/>
              </p:ext>
            </p:extLst>
          </p:nvPr>
        </p:nvGraphicFramePr>
        <p:xfrm>
          <a:off x="5089355" y="1443035"/>
          <a:ext cx="6768561" cy="4090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954421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a:xfrm>
            <a:off x="1497000" y="384375"/>
            <a:ext cx="9198000" cy="432000"/>
          </a:xfrm>
        </p:spPr>
        <p:txBody>
          <a:bodyPr>
            <a:normAutofit fontScale="90000"/>
          </a:bodyPr>
          <a:lstStyle/>
          <a:p>
            <a:r>
              <a:rPr lang="en-US" dirty="0"/>
              <a:t>Research methods</a:t>
            </a:r>
          </a:p>
        </p:txBody>
      </p:sp>
      <p:sp>
        <p:nvSpPr>
          <p:cNvPr id="3" name="Text Placeholder 2">
            <a:extLst>
              <a:ext uri="{FF2B5EF4-FFF2-40B4-BE49-F238E27FC236}">
                <a16:creationId xmlns:a16="http://schemas.microsoft.com/office/drawing/2014/main" id="{7CA42D59-EAD6-4F95-84F1-32A30F057856}"/>
              </a:ext>
            </a:extLst>
          </p:cNvPr>
          <p:cNvSpPr>
            <a:spLocks noGrp="1"/>
          </p:cNvSpPr>
          <p:nvPr>
            <p:ph type="body" sz="quarter" idx="32"/>
          </p:nvPr>
        </p:nvSpPr>
        <p:spPr>
          <a:xfrm>
            <a:off x="1496800" y="960375"/>
            <a:ext cx="9198000" cy="360000"/>
          </a:xfrm>
        </p:spPr>
        <p:txBody>
          <a:bodyPr>
            <a:normAutofit lnSpcReduction="10000"/>
          </a:bodyPr>
          <a:lstStyle/>
          <a:p>
            <a:r>
              <a:rPr lang="en-US" dirty="0"/>
              <a:t>What different primary research methods were utilized and why?</a:t>
            </a:r>
          </a:p>
        </p:txBody>
      </p:sp>
      <p:sp>
        <p:nvSpPr>
          <p:cNvPr id="4" name="Text Placeholder 3">
            <a:extLst>
              <a:ext uri="{FF2B5EF4-FFF2-40B4-BE49-F238E27FC236}">
                <a16:creationId xmlns:a16="http://schemas.microsoft.com/office/drawing/2014/main" id="{6AB259A0-0017-492F-A0DC-4B70C7052AE0}"/>
              </a:ext>
            </a:extLst>
          </p:cNvPr>
          <p:cNvSpPr>
            <a:spLocks noGrp="1"/>
          </p:cNvSpPr>
          <p:nvPr>
            <p:ph type="body" idx="1"/>
          </p:nvPr>
        </p:nvSpPr>
        <p:spPr>
          <a:xfrm>
            <a:off x="1497000" y="1490229"/>
            <a:ext cx="9197800" cy="658813"/>
          </a:xfrm>
          <a:solidFill>
            <a:schemeClr val="tx1"/>
          </a:solidFill>
        </p:spPr>
        <p:txBody>
          <a:bodyPr/>
          <a:lstStyle/>
          <a:p>
            <a:r>
              <a:rPr lang="en-US" dirty="0"/>
              <a:t>Primary Research Methods</a:t>
            </a:r>
          </a:p>
        </p:txBody>
      </p:sp>
      <p:sp>
        <p:nvSpPr>
          <p:cNvPr id="5" name="Content Placeholder 4">
            <a:extLst>
              <a:ext uri="{FF2B5EF4-FFF2-40B4-BE49-F238E27FC236}">
                <a16:creationId xmlns:a16="http://schemas.microsoft.com/office/drawing/2014/main" id="{CEEB3BAE-C0B2-447C-B8BE-96C6BD84D658}"/>
              </a:ext>
            </a:extLst>
          </p:cNvPr>
          <p:cNvSpPr>
            <a:spLocks noGrp="1"/>
          </p:cNvSpPr>
          <p:nvPr>
            <p:ph sz="half" idx="2"/>
          </p:nvPr>
        </p:nvSpPr>
        <p:spPr>
          <a:xfrm>
            <a:off x="1595800" y="2513034"/>
            <a:ext cx="9099000" cy="3468666"/>
          </a:xfrm>
        </p:spPr>
        <p:txBody>
          <a:bodyPr>
            <a:normAutofit/>
          </a:bodyPr>
          <a:lstStyle/>
          <a:p>
            <a:pPr marL="0" indent="0">
              <a:buNone/>
            </a:pPr>
            <a:r>
              <a:rPr lang="en-US" dirty="0">
                <a:solidFill>
                  <a:schemeClr val="tx1"/>
                </a:solidFill>
              </a:rPr>
              <a:t>Questionnaire</a:t>
            </a:r>
          </a:p>
          <a:p>
            <a:pPr lvl="1"/>
            <a:r>
              <a:rPr lang="en-US" dirty="0">
                <a:solidFill>
                  <a:schemeClr val="tx1"/>
                </a:solidFill>
              </a:rPr>
              <a:t>This information was required to ensure that opinions or information from secondary research could be confirmed or reinforced..</a:t>
            </a:r>
          </a:p>
          <a:p>
            <a:pPr lvl="1"/>
            <a:r>
              <a:rPr lang="en-US" dirty="0">
                <a:solidFill>
                  <a:schemeClr val="tx1"/>
                </a:solidFill>
              </a:rPr>
              <a:t>A questionnaire was conducted to capture quantitative information for analysis through visualization.</a:t>
            </a:r>
          </a:p>
          <a:p>
            <a:pPr lvl="1"/>
            <a:r>
              <a:rPr lang="en-US" dirty="0">
                <a:solidFill>
                  <a:schemeClr val="tx1"/>
                </a:solidFill>
              </a:rPr>
              <a:t>Figures were important to correlate between secondary research information. </a:t>
            </a:r>
          </a:p>
          <a:p>
            <a:pPr lvl="1"/>
            <a:r>
              <a:rPr lang="en-US" dirty="0">
                <a:solidFill>
                  <a:schemeClr val="tx1"/>
                </a:solidFill>
              </a:rPr>
              <a:t>For example, were students here in the same boat as students from America? Is it a global issue between students? Is it a local issue? </a:t>
            </a:r>
          </a:p>
          <a:p>
            <a:pPr lvl="1"/>
            <a:r>
              <a:rPr lang="en-US" dirty="0">
                <a:solidFill>
                  <a:schemeClr val="tx1"/>
                </a:solidFill>
              </a:rPr>
              <a:t>Learning here is very highly to be physical learning inside a classroom.</a:t>
            </a:r>
          </a:p>
          <a:p>
            <a:pPr lvl="1"/>
            <a:r>
              <a:rPr lang="en-US" dirty="0">
                <a:solidFill>
                  <a:schemeClr val="tx1"/>
                </a:solidFill>
              </a:rPr>
              <a:t>However, could be different in other cultures or part of the world where online learning or software-based learning is already implemented.</a:t>
            </a:r>
          </a:p>
        </p:txBody>
      </p:sp>
    </p:spTree>
    <p:extLst>
      <p:ext uri="{BB962C8B-B14F-4D97-AF65-F5344CB8AC3E}">
        <p14:creationId xmlns:p14="http://schemas.microsoft.com/office/powerpoint/2010/main" val="25810987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4E83-A4F0-49C5-BB01-F5773509A2B3}"/>
              </a:ext>
            </a:extLst>
          </p:cNvPr>
          <p:cNvSpPr>
            <a:spLocks noGrp="1"/>
          </p:cNvSpPr>
          <p:nvPr>
            <p:ph type="title"/>
          </p:nvPr>
        </p:nvSpPr>
        <p:spPr>
          <a:xfrm>
            <a:off x="1497000" y="355800"/>
            <a:ext cx="9198000" cy="432000"/>
          </a:xfrm>
        </p:spPr>
        <p:txBody>
          <a:bodyPr>
            <a:normAutofit fontScale="90000"/>
          </a:bodyPr>
          <a:lstStyle/>
          <a:p>
            <a:r>
              <a:rPr lang="en-US" dirty="0"/>
              <a:t>Research methods</a:t>
            </a:r>
          </a:p>
        </p:txBody>
      </p:sp>
      <p:sp>
        <p:nvSpPr>
          <p:cNvPr id="3" name="Text Placeholder 2">
            <a:extLst>
              <a:ext uri="{FF2B5EF4-FFF2-40B4-BE49-F238E27FC236}">
                <a16:creationId xmlns:a16="http://schemas.microsoft.com/office/drawing/2014/main" id="{7CA42D59-EAD6-4F95-84F1-32A30F057856}"/>
              </a:ext>
            </a:extLst>
          </p:cNvPr>
          <p:cNvSpPr>
            <a:spLocks noGrp="1"/>
          </p:cNvSpPr>
          <p:nvPr>
            <p:ph type="body" sz="quarter" idx="32"/>
          </p:nvPr>
        </p:nvSpPr>
        <p:spPr>
          <a:xfrm>
            <a:off x="1496800" y="931800"/>
            <a:ext cx="9198000" cy="360000"/>
          </a:xfrm>
        </p:spPr>
        <p:txBody>
          <a:bodyPr>
            <a:normAutofit lnSpcReduction="10000"/>
          </a:bodyPr>
          <a:lstStyle/>
          <a:p>
            <a:r>
              <a:rPr lang="en-US" dirty="0"/>
              <a:t>What different secondary research methods were utilized and why?</a:t>
            </a:r>
          </a:p>
        </p:txBody>
      </p:sp>
      <p:sp>
        <p:nvSpPr>
          <p:cNvPr id="4" name="Text Placeholder 3">
            <a:extLst>
              <a:ext uri="{FF2B5EF4-FFF2-40B4-BE49-F238E27FC236}">
                <a16:creationId xmlns:a16="http://schemas.microsoft.com/office/drawing/2014/main" id="{6AB259A0-0017-492F-A0DC-4B70C7052AE0}"/>
              </a:ext>
            </a:extLst>
          </p:cNvPr>
          <p:cNvSpPr>
            <a:spLocks noGrp="1"/>
          </p:cNvSpPr>
          <p:nvPr>
            <p:ph type="body" idx="1"/>
          </p:nvPr>
        </p:nvSpPr>
        <p:spPr>
          <a:xfrm>
            <a:off x="1497000" y="1461654"/>
            <a:ext cx="9197800" cy="658813"/>
          </a:xfrm>
          <a:solidFill>
            <a:schemeClr val="tx1"/>
          </a:solidFill>
        </p:spPr>
        <p:txBody>
          <a:bodyPr/>
          <a:lstStyle/>
          <a:p>
            <a:r>
              <a:rPr lang="en-US" dirty="0"/>
              <a:t>Secondary Research Methods</a:t>
            </a:r>
          </a:p>
        </p:txBody>
      </p:sp>
      <p:sp>
        <p:nvSpPr>
          <p:cNvPr id="5" name="Content Placeholder 4">
            <a:extLst>
              <a:ext uri="{FF2B5EF4-FFF2-40B4-BE49-F238E27FC236}">
                <a16:creationId xmlns:a16="http://schemas.microsoft.com/office/drawing/2014/main" id="{CEEB3BAE-C0B2-447C-B8BE-96C6BD84D658}"/>
              </a:ext>
            </a:extLst>
          </p:cNvPr>
          <p:cNvSpPr>
            <a:spLocks noGrp="1"/>
          </p:cNvSpPr>
          <p:nvPr>
            <p:ph sz="half" idx="2"/>
          </p:nvPr>
        </p:nvSpPr>
        <p:spPr>
          <a:xfrm>
            <a:off x="1595800" y="2484459"/>
            <a:ext cx="9099000" cy="2520000"/>
          </a:xfrm>
        </p:spPr>
        <p:txBody>
          <a:bodyPr>
            <a:noAutofit/>
          </a:bodyPr>
          <a:lstStyle/>
          <a:p>
            <a:pPr marL="0" indent="0">
              <a:buNone/>
            </a:pPr>
            <a:r>
              <a:rPr lang="en-US" sz="1600" dirty="0">
                <a:solidFill>
                  <a:schemeClr val="tx1"/>
                </a:solidFill>
              </a:rPr>
              <a:t>Why was secondary research required?</a:t>
            </a:r>
          </a:p>
          <a:p>
            <a:pPr lvl="1"/>
            <a:r>
              <a:rPr lang="en-US" dirty="0">
                <a:solidFill>
                  <a:schemeClr val="tx1"/>
                </a:solidFill>
              </a:rPr>
              <a:t>Secondary research was necessary for this research paper to ensure that the information being referenced or related to is from experts in the field.</a:t>
            </a:r>
          </a:p>
          <a:p>
            <a:pPr lvl="1"/>
            <a:r>
              <a:rPr lang="en-US" dirty="0">
                <a:solidFill>
                  <a:schemeClr val="tx1"/>
                </a:solidFill>
              </a:rPr>
              <a:t>This means it would be more reliable rather than gathering information from random internet articles which may contain amounts of bias.</a:t>
            </a:r>
          </a:p>
          <a:p>
            <a:pPr lvl="1"/>
            <a:r>
              <a:rPr lang="en-US" dirty="0">
                <a:solidFill>
                  <a:schemeClr val="tx1"/>
                </a:solidFill>
              </a:rPr>
              <a:t>Secondary research information is also extremely useful in the fact that it is already documented online for free analyzation.</a:t>
            </a:r>
          </a:p>
          <a:p>
            <a:pPr lvl="1"/>
            <a:r>
              <a:rPr lang="en-US" dirty="0">
                <a:solidFill>
                  <a:schemeClr val="tx1"/>
                </a:solidFill>
              </a:rPr>
              <a:t>This is useful because it bypasses the need to individually create datasets which could not be possible within the amount of time given.</a:t>
            </a:r>
          </a:p>
          <a:p>
            <a:pPr lvl="1"/>
            <a:r>
              <a:rPr lang="en-US" dirty="0">
                <a:solidFill>
                  <a:schemeClr val="tx1"/>
                </a:solidFill>
              </a:rPr>
              <a:t>The resources used were Google Scholar, Research Gate, Credo, Reuters and the Directory of Open Access Journals (DOAJ).</a:t>
            </a:r>
          </a:p>
        </p:txBody>
      </p:sp>
    </p:spTree>
    <p:extLst>
      <p:ext uri="{BB962C8B-B14F-4D97-AF65-F5344CB8AC3E}">
        <p14:creationId xmlns:p14="http://schemas.microsoft.com/office/powerpoint/2010/main" val="30999977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80918-E8BF-4850-8329-88C9BD26BACC}"/>
              </a:ext>
            </a:extLst>
          </p:cNvPr>
          <p:cNvSpPr>
            <a:spLocks noGrp="1"/>
          </p:cNvSpPr>
          <p:nvPr>
            <p:ph type="title"/>
          </p:nvPr>
        </p:nvSpPr>
        <p:spPr/>
        <p:txBody>
          <a:bodyPr>
            <a:normAutofit fontScale="90000"/>
          </a:bodyPr>
          <a:lstStyle/>
          <a:p>
            <a:r>
              <a:rPr lang="en-GB" dirty="0"/>
              <a:t>conclusions</a:t>
            </a:r>
          </a:p>
        </p:txBody>
      </p:sp>
      <p:sp>
        <p:nvSpPr>
          <p:cNvPr id="3" name="Text Placeholder 2">
            <a:extLst>
              <a:ext uri="{FF2B5EF4-FFF2-40B4-BE49-F238E27FC236}">
                <a16:creationId xmlns:a16="http://schemas.microsoft.com/office/drawing/2014/main" id="{070A7D1D-E1D6-47CD-A39D-7513B1738713}"/>
              </a:ext>
            </a:extLst>
          </p:cNvPr>
          <p:cNvSpPr>
            <a:spLocks noGrp="1"/>
          </p:cNvSpPr>
          <p:nvPr>
            <p:ph type="body" sz="quarter" idx="32"/>
          </p:nvPr>
        </p:nvSpPr>
        <p:spPr/>
        <p:txBody>
          <a:bodyPr>
            <a:normAutofit lnSpcReduction="10000"/>
          </a:bodyPr>
          <a:lstStyle/>
          <a:p>
            <a:r>
              <a:rPr lang="en-GB" dirty="0"/>
              <a:t>What can be concluded from the project as a whole?</a:t>
            </a:r>
          </a:p>
        </p:txBody>
      </p:sp>
      <p:sp>
        <p:nvSpPr>
          <p:cNvPr id="4" name="Text Placeholder 3">
            <a:extLst>
              <a:ext uri="{FF2B5EF4-FFF2-40B4-BE49-F238E27FC236}">
                <a16:creationId xmlns:a16="http://schemas.microsoft.com/office/drawing/2014/main" id="{EEEC5746-8621-44BC-B7FD-8F7DC8BBB384}"/>
              </a:ext>
            </a:extLst>
          </p:cNvPr>
          <p:cNvSpPr>
            <a:spLocks noGrp="1"/>
          </p:cNvSpPr>
          <p:nvPr>
            <p:ph type="body" idx="1"/>
          </p:nvPr>
        </p:nvSpPr>
        <p:spPr/>
        <p:txBody>
          <a:bodyPr/>
          <a:lstStyle/>
          <a:p>
            <a:r>
              <a:rPr lang="en-GB" dirty="0"/>
              <a:t>Main Conclusion</a:t>
            </a:r>
          </a:p>
        </p:txBody>
      </p:sp>
      <p:sp>
        <p:nvSpPr>
          <p:cNvPr id="5" name="Content Placeholder 4">
            <a:extLst>
              <a:ext uri="{FF2B5EF4-FFF2-40B4-BE49-F238E27FC236}">
                <a16:creationId xmlns:a16="http://schemas.microsoft.com/office/drawing/2014/main" id="{937E9744-1281-46B0-9E7C-53E537C53A43}"/>
              </a:ext>
            </a:extLst>
          </p:cNvPr>
          <p:cNvSpPr>
            <a:spLocks noGrp="1"/>
          </p:cNvSpPr>
          <p:nvPr>
            <p:ph sz="half" idx="2"/>
          </p:nvPr>
        </p:nvSpPr>
        <p:spPr/>
        <p:txBody>
          <a:bodyPr>
            <a:normAutofit fontScale="70000" lnSpcReduction="20000"/>
          </a:bodyPr>
          <a:lstStyle/>
          <a:p>
            <a:r>
              <a:rPr lang="en-US" sz="1800" kern="1200" dirty="0">
                <a:effectLst/>
                <a:latin typeface="Times New Roman" panose="02020603050405020304" pitchFamily="18" charset="0"/>
                <a:ea typeface="SimSun" panose="02010600030101010101" pitchFamily="2" charset="-122"/>
              </a:rPr>
              <a:t>To conclude, from the research conducted it is obvious that online learning can become beneficial and with the current coronavirus pandemic it is inevitable that online learning will become a major pathway in the future for children’s learning with the uncertainty of schools reopening or closing.</a:t>
            </a:r>
          </a:p>
          <a:p>
            <a:r>
              <a:rPr lang="en-US" sz="1800" kern="1200" dirty="0">
                <a:effectLst/>
                <a:latin typeface="Times New Roman" panose="02020603050405020304" pitchFamily="18" charset="0"/>
                <a:ea typeface="SimSun" panose="02010600030101010101" pitchFamily="2" charset="-122"/>
              </a:rPr>
              <a:t>However, there are multiple points that should be considered when attempting to teach students, especially primary school students as they all learn differently compared to older mature students. </a:t>
            </a:r>
          </a:p>
          <a:p>
            <a:r>
              <a:rPr lang="en-US" sz="1800" kern="1200" dirty="0">
                <a:effectLst/>
                <a:latin typeface="Times New Roman" panose="02020603050405020304" pitchFamily="18" charset="0"/>
                <a:ea typeface="SimSun" panose="02010600030101010101" pitchFamily="2" charset="-122"/>
              </a:rPr>
              <a:t>A variety of learning styles and methods should be in place to enable that all students can learn effectively via online whether it will be through worksheets or practical, enjoyable games that students can partake in to learn from. </a:t>
            </a:r>
          </a:p>
          <a:p>
            <a:r>
              <a:rPr lang="en-US" sz="1800" kern="1200" dirty="0">
                <a:effectLst/>
                <a:latin typeface="Times New Roman" panose="02020603050405020304" pitchFamily="18" charset="0"/>
                <a:ea typeface="SimSun" panose="02010600030101010101" pitchFamily="2" charset="-122"/>
              </a:rPr>
              <a:t>Online learning is beneficial if these variables are accounted for and could even become more effective than learning within the classroom as it allows the student to learn from the comfort of their own home. </a:t>
            </a:r>
          </a:p>
          <a:p>
            <a:r>
              <a:rPr lang="en-US" sz="1800" kern="1200" dirty="0">
                <a:effectLst/>
                <a:latin typeface="Times New Roman" panose="02020603050405020304" pitchFamily="18" charset="0"/>
                <a:ea typeface="SimSun" panose="02010600030101010101" pitchFamily="2" charset="-122"/>
              </a:rPr>
              <a:t>There is a large variety of information already available to the public for Key Stage 1 learning, especially in the mathematics department showing that it is clearly effective and has a demand which would be heightened in the current situation. </a:t>
            </a:r>
            <a:endParaRPr lang="en-GB" dirty="0"/>
          </a:p>
        </p:txBody>
      </p:sp>
      <p:sp>
        <p:nvSpPr>
          <p:cNvPr id="6" name="Text Placeholder 5">
            <a:extLst>
              <a:ext uri="{FF2B5EF4-FFF2-40B4-BE49-F238E27FC236}">
                <a16:creationId xmlns:a16="http://schemas.microsoft.com/office/drawing/2014/main" id="{B9F203D0-CB65-4FDA-8482-EAB363F357F3}"/>
              </a:ext>
            </a:extLst>
          </p:cNvPr>
          <p:cNvSpPr>
            <a:spLocks noGrp="1"/>
          </p:cNvSpPr>
          <p:nvPr>
            <p:ph type="body" sz="quarter" idx="13"/>
          </p:nvPr>
        </p:nvSpPr>
        <p:spPr/>
        <p:txBody>
          <a:bodyPr/>
          <a:lstStyle/>
          <a:p>
            <a:r>
              <a:rPr lang="en-GB" dirty="0"/>
              <a:t>Future Recommendations</a:t>
            </a:r>
          </a:p>
        </p:txBody>
      </p:sp>
      <p:sp>
        <p:nvSpPr>
          <p:cNvPr id="7" name="Text Placeholder 6">
            <a:extLst>
              <a:ext uri="{FF2B5EF4-FFF2-40B4-BE49-F238E27FC236}">
                <a16:creationId xmlns:a16="http://schemas.microsoft.com/office/drawing/2014/main" id="{F5DD5C08-ACB8-4151-B734-450A590E6949}"/>
              </a:ext>
            </a:extLst>
          </p:cNvPr>
          <p:cNvSpPr>
            <a:spLocks noGrp="1"/>
          </p:cNvSpPr>
          <p:nvPr>
            <p:ph type="body" sz="quarter" idx="12"/>
          </p:nvPr>
        </p:nvSpPr>
        <p:spPr/>
        <p:txBody>
          <a:bodyPr>
            <a:normAutofit fontScale="85000" lnSpcReduction="10000"/>
          </a:bodyPr>
          <a:lstStyle/>
          <a:p>
            <a:r>
              <a:rPr lang="en-US" sz="1800" kern="1200" dirty="0">
                <a:effectLst/>
                <a:latin typeface="Times New Roman" panose="02020603050405020304" pitchFamily="18" charset="0"/>
                <a:ea typeface="SimSun" panose="02010600030101010101" pitchFamily="2" charset="-122"/>
                <a:cs typeface="Times New Roman" panose="02020603050405020304" pitchFamily="18" charset="0"/>
              </a:rPr>
              <a:t>From the user acceptance testing it was clear that the primary data clearly showed that the students were able to learn or develop on their current understanding of mathematics through the usage of the system created. </a:t>
            </a:r>
          </a:p>
          <a:p>
            <a:r>
              <a:rPr lang="en-US" sz="1800" kern="1200" dirty="0">
                <a:effectLst/>
                <a:latin typeface="Times New Roman" panose="02020603050405020304" pitchFamily="18" charset="0"/>
                <a:ea typeface="SimSun" panose="02010600030101010101" pitchFamily="2" charset="-122"/>
                <a:cs typeface="Times New Roman" panose="02020603050405020304" pitchFamily="18" charset="0"/>
              </a:rPr>
              <a:t>However, it was also very clear from the implementation and user acceptance testing that a standalone application system was much less efficient than expected during the system deployment. </a:t>
            </a:r>
          </a:p>
          <a:p>
            <a:r>
              <a:rPr lang="en-US" dirty="0">
                <a:latin typeface="Times New Roman" panose="02020603050405020304" pitchFamily="18" charset="0"/>
                <a:ea typeface="SimSun" panose="02010600030101010101" pitchFamily="2" charset="-122"/>
                <a:cs typeface="Times New Roman" panose="02020603050405020304" pitchFamily="18" charset="0"/>
              </a:rPr>
              <a:t>Therefore,</a:t>
            </a:r>
            <a:r>
              <a:rPr lang="en-US" sz="1800" kern="1200" dirty="0">
                <a:effectLst/>
                <a:latin typeface="Times New Roman" panose="02020603050405020304" pitchFamily="18" charset="0"/>
                <a:ea typeface="SimSun" panose="02010600030101010101" pitchFamily="2" charset="-122"/>
                <a:cs typeface="Times New Roman" panose="02020603050405020304" pitchFamily="18" charset="0"/>
              </a:rPr>
              <a:t> the recommendation was made to move it from a standalone application to a dedicated web-based system with a backend third party database management system to store user scores.</a:t>
            </a:r>
          </a:p>
          <a:p>
            <a:r>
              <a:rPr lang="en-US" dirty="0">
                <a:latin typeface="Times New Roman" panose="02020603050405020304" pitchFamily="18" charset="0"/>
                <a:ea typeface="SimSun" panose="02010600030101010101" pitchFamily="2" charset="-122"/>
                <a:cs typeface="Times New Roman" panose="02020603050405020304" pitchFamily="18" charset="0"/>
              </a:rPr>
              <a:t>This could also store </a:t>
            </a:r>
            <a:r>
              <a:rPr lang="en-US" sz="1800" kern="1200" dirty="0">
                <a:effectLst/>
                <a:latin typeface="Times New Roman" panose="02020603050405020304" pitchFamily="18" charset="0"/>
                <a:ea typeface="SimSun" panose="02010600030101010101" pitchFamily="2" charset="-122"/>
                <a:cs typeface="Times New Roman" panose="02020603050405020304" pitchFamily="18" charset="0"/>
              </a:rPr>
              <a:t>test information rather than hosting it on a localhost database which contains major data concurrency.   </a:t>
            </a:r>
            <a:endParaRPr lang="en-GB" sz="1800" kern="1200" dirty="0">
              <a:effectLst/>
              <a:latin typeface="Times New Roman" panose="02020603050405020304" pitchFamily="18" charset="0"/>
              <a:ea typeface="SimSu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2654477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12AD4-CFFE-404B-9240-D8B5AD4F7D87}"/>
              </a:ext>
            </a:extLst>
          </p:cNvPr>
          <p:cNvSpPr>
            <a:spLocks noGrp="1"/>
          </p:cNvSpPr>
          <p:nvPr>
            <p:ph type="title"/>
          </p:nvPr>
        </p:nvSpPr>
        <p:spPr/>
        <p:txBody>
          <a:bodyPr/>
          <a:lstStyle/>
          <a:p>
            <a:r>
              <a:rPr lang="en-GB" dirty="0"/>
              <a:t>Any questions?</a:t>
            </a:r>
          </a:p>
        </p:txBody>
      </p:sp>
      <p:sp>
        <p:nvSpPr>
          <p:cNvPr id="3" name="Content Placeholder 2">
            <a:extLst>
              <a:ext uri="{FF2B5EF4-FFF2-40B4-BE49-F238E27FC236}">
                <a16:creationId xmlns:a16="http://schemas.microsoft.com/office/drawing/2014/main" id="{AA07E111-E8F9-413F-8234-B9E3FD1924DE}"/>
              </a:ext>
            </a:extLst>
          </p:cNvPr>
          <p:cNvSpPr>
            <a:spLocks noGrp="1"/>
          </p:cNvSpPr>
          <p:nvPr>
            <p:ph idx="1"/>
          </p:nvPr>
        </p:nvSpPr>
        <p:spPr/>
        <p:txBody>
          <a:bodyPr/>
          <a:lstStyle/>
          <a:p>
            <a:r>
              <a:rPr lang="en-GB" dirty="0"/>
              <a:t>Thank you for listening, any questions?</a:t>
            </a:r>
          </a:p>
          <a:p>
            <a:endParaRPr lang="en-GB" dirty="0"/>
          </a:p>
        </p:txBody>
      </p:sp>
    </p:spTree>
    <p:extLst>
      <p:ext uri="{BB962C8B-B14F-4D97-AF65-F5344CB8AC3E}">
        <p14:creationId xmlns:p14="http://schemas.microsoft.com/office/powerpoint/2010/main" val="3955464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6EA46-1482-4285-BB82-09FD1DCA345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1BABE8D-9399-4E4C-BA92-D20E9549E7A1}"/>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1764510216"/>
      </p:ext>
    </p:extLst>
  </p:cSld>
  <p:clrMapOvr>
    <a:masterClrMapping/>
  </p:clrMapOvr>
</p:sld>
</file>

<file path=ppt/theme/theme1.xml><?xml version="1.0" encoding="utf-8"?>
<a:theme xmlns:a="http://schemas.openxmlformats.org/drawingml/2006/main" name="Parcel">
  <a:themeElements>
    <a:clrScheme name="Parcel">
      <a:dk1>
        <a:srgbClr val="000000"/>
      </a:dk1>
      <a:lt1>
        <a:sysClr val="window" lastClr="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A425FB89-E954-4A2A-81DC-D90804A94D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TotalTime>
  <Words>5753</Words>
  <Application>Microsoft Office PowerPoint</Application>
  <PresentationFormat>Widescreen</PresentationFormat>
  <Paragraphs>283</Paragraphs>
  <Slides>31</Slides>
  <Notes>27</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Arial</vt:lpstr>
      <vt:lpstr>Calibri</vt:lpstr>
      <vt:lpstr>Gill Sans MT</vt:lpstr>
      <vt:lpstr>Lucida Sans</vt:lpstr>
      <vt:lpstr>Symbol</vt:lpstr>
      <vt:lpstr>Times New Roman</vt:lpstr>
      <vt:lpstr>Parcel</vt:lpstr>
      <vt:lpstr>Bsc applied computing – major project</vt:lpstr>
      <vt:lpstr>About the project</vt:lpstr>
      <vt:lpstr>Why did I choose this topic?</vt:lpstr>
      <vt:lpstr>Aims and objectives</vt:lpstr>
      <vt:lpstr>Literature review findings</vt:lpstr>
      <vt:lpstr>Literature review findings</vt:lpstr>
      <vt:lpstr>Literature review findings</vt:lpstr>
      <vt:lpstr>Literature review findings</vt:lpstr>
      <vt:lpstr>Current tools - twinkl</vt:lpstr>
      <vt:lpstr>Current tools - tpet</vt:lpstr>
      <vt:lpstr>Current tools - topmarks</vt:lpstr>
      <vt:lpstr>Current tools - doodlemaths</vt:lpstr>
      <vt:lpstr>Analysis of doodlemaths student assessment system</vt:lpstr>
      <vt:lpstr>Machine learning algorithms</vt:lpstr>
      <vt:lpstr>Benefits and drawbacks of online learning</vt:lpstr>
      <vt:lpstr>advantages</vt:lpstr>
      <vt:lpstr>disadvantages</vt:lpstr>
      <vt:lpstr>System  designs</vt:lpstr>
      <vt:lpstr>System  designs</vt:lpstr>
      <vt:lpstr>System  designs</vt:lpstr>
      <vt:lpstr>System  designs</vt:lpstr>
      <vt:lpstr>Project plan</vt:lpstr>
      <vt:lpstr>PowerPoint Presentation</vt:lpstr>
      <vt:lpstr>evaluate</vt:lpstr>
      <vt:lpstr>Project outcomes</vt:lpstr>
      <vt:lpstr>recommendations</vt:lpstr>
      <vt:lpstr>Research methods</vt:lpstr>
      <vt:lpstr>Research methods</vt:lpstr>
      <vt:lpstr>conclusions</vt:lpstr>
      <vt:lpstr>Any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applied computing – major project</dc:title>
  <dc:creator>Kian</dc:creator>
  <cp:lastModifiedBy>Kian</cp:lastModifiedBy>
  <cp:revision>12</cp:revision>
  <dcterms:created xsi:type="dcterms:W3CDTF">2021-01-18T22:43:52Z</dcterms:created>
  <dcterms:modified xsi:type="dcterms:W3CDTF">2021-05-03T19:25:41Z</dcterms:modified>
</cp:coreProperties>
</file>