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320" r:id="rId2"/>
    <p:sldId id="323" r:id="rId3"/>
    <p:sldId id="326" r:id="rId4"/>
    <p:sldId id="313" r:id="rId5"/>
    <p:sldId id="314" r:id="rId6"/>
    <p:sldId id="315" r:id="rId7"/>
    <p:sldId id="316" r:id="rId8"/>
    <p:sldId id="259" r:id="rId9"/>
    <p:sldId id="260" r:id="rId10"/>
    <p:sldId id="262" r:id="rId11"/>
    <p:sldId id="263" r:id="rId12"/>
    <p:sldId id="264" r:id="rId13"/>
    <p:sldId id="269" r:id="rId14"/>
    <p:sldId id="267" r:id="rId15"/>
    <p:sldId id="268" r:id="rId16"/>
    <p:sldId id="324" r:id="rId17"/>
    <p:sldId id="325" r:id="rId18"/>
    <p:sldId id="327" r:id="rId19"/>
    <p:sldId id="329" r:id="rId20"/>
    <p:sldId id="318" r:id="rId21"/>
  </p:sldIdLst>
  <p:sldSz cx="9144000" cy="6858000" type="screen4x3"/>
  <p:notesSz cx="6858000" cy="9144000"/>
  <p:defaultTextStyle>
    <a:defPPr>
      <a:defRPr lang="cy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95" autoAdjust="0"/>
    <p:restoredTop sz="93333" autoAdjust="0"/>
  </p:normalViewPr>
  <p:slideViewPr>
    <p:cSldViewPr>
      <p:cViewPr varScale="1">
        <p:scale>
          <a:sx n="98" d="100"/>
          <a:sy n="98" d="100"/>
        </p:scale>
        <p:origin x="-90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3531204E-4262-43F1-A19A-CB7B92856484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ED0078CB-D669-421D-8693-7146D2C43F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4626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0CA63-BA35-40E7-94CB-934F3DEB0826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C82AB9-2669-45A6-BFAA-60EAA7F69D1A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96985-712F-46C8-B06E-CB33325C0376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FD5D0-F988-4666-9376-A91C06693C1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E7F2D6-FE85-4924-8B57-DF236C943056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71E1E-6518-4E85-B990-083882B5370B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042B9-336A-43FF-AEDF-40A6CD34B3AC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FA1FEB-69B4-400D-8540-BD3621E6C588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BB2FF-2533-49D4-ACA4-3E5522C0854F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837EE7-0D9D-4E9E-8DCE-7F7C6EC36DF2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10E9E-2BE3-4681-820B-E2167BC7A1B0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y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06154D9F-3AA5-41B4-9621-95EE0C3669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0"/>
          <p:cNvSpPr txBox="1">
            <a:spLocks noChangeArrowheads="1"/>
          </p:cNvSpPr>
          <p:nvPr/>
        </p:nvSpPr>
        <p:spPr bwMode="auto">
          <a:xfrm>
            <a:off x="468313" y="620713"/>
            <a:ext cx="8135937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3200" b="1" dirty="0">
                <a:ea typeface="ＭＳ Ｐゴシック"/>
                <a:cs typeface="ＭＳ Ｐゴシック"/>
              </a:rPr>
              <a:t>Dr Elsie Reynolds</a:t>
            </a:r>
          </a:p>
          <a:p>
            <a:pPr algn="ctr"/>
            <a:endParaRPr lang="en-GB" sz="3200" b="1" dirty="0">
              <a:ea typeface="ＭＳ Ｐゴシック"/>
              <a:cs typeface="ＭＳ Ｐゴシック"/>
            </a:endParaRPr>
          </a:p>
          <a:p>
            <a:pPr algn="ctr"/>
            <a:r>
              <a:rPr lang="en-GB" sz="3200" dirty="0" err="1" smtClean="0">
                <a:ea typeface="ＭＳ Ｐゴシック"/>
                <a:cs typeface="ＭＳ Ｐゴシック"/>
              </a:rPr>
              <a:t>Uwch-Ddarlithydd</a:t>
            </a:r>
            <a:endParaRPr lang="en-GB" sz="3200" dirty="0">
              <a:ea typeface="ＭＳ Ｐゴシック"/>
              <a:cs typeface="ＭＳ Ｐゴシック"/>
            </a:endParaRPr>
          </a:p>
          <a:p>
            <a:pPr algn="ctr"/>
            <a:r>
              <a:rPr lang="en-GB" sz="3200" i="1">
                <a:ea typeface="ＭＳ Ｐゴシック"/>
                <a:cs typeface="ＭＳ Ｐゴシック"/>
              </a:rPr>
              <a:t>Senior </a:t>
            </a:r>
            <a:r>
              <a:rPr lang="en-GB" sz="3200" i="1" smtClean="0">
                <a:ea typeface="ＭＳ Ｐゴシック"/>
                <a:cs typeface="ＭＳ Ｐゴシック"/>
              </a:rPr>
              <a:t>Lecturer</a:t>
            </a:r>
          </a:p>
          <a:p>
            <a:pPr algn="ctr"/>
            <a:endParaRPr lang="en-GB" sz="3200" i="1" dirty="0">
              <a:ea typeface="ＭＳ Ｐゴシック"/>
              <a:cs typeface="ＭＳ Ｐゴシック"/>
            </a:endParaRPr>
          </a:p>
          <a:p>
            <a:pPr algn="ctr"/>
            <a:r>
              <a:rPr lang="en-GB" sz="3200" dirty="0">
                <a:ea typeface="ＭＳ Ｐゴシック"/>
                <a:cs typeface="ＭＳ Ｐゴシック"/>
              </a:rPr>
              <a:t>01267 676750</a:t>
            </a:r>
          </a:p>
          <a:p>
            <a:pPr algn="ctr"/>
            <a:r>
              <a:rPr lang="en-GB" sz="3200" b="1" dirty="0">
                <a:solidFill>
                  <a:schemeClr val="accent2"/>
                </a:solidFill>
                <a:ea typeface="ＭＳ Ｐゴシック"/>
                <a:cs typeface="ＭＳ Ｐゴシック"/>
              </a:rPr>
              <a:t>e.reynolds@ydds.ac.uk </a:t>
            </a:r>
            <a:endParaRPr lang="en-GB" sz="3600" b="1" dirty="0">
              <a:solidFill>
                <a:schemeClr val="accent2"/>
              </a:solidFill>
              <a:ea typeface="ＭＳ Ｐゴシック"/>
              <a:cs typeface="ＭＳ Ｐゴシック"/>
            </a:endParaRPr>
          </a:p>
          <a:p>
            <a:pPr algn="ctr"/>
            <a:endParaRPr lang="en-GB" sz="3600" b="1" dirty="0">
              <a:solidFill>
                <a:schemeClr val="accent2"/>
              </a:solidFill>
              <a:ea typeface="ＭＳ Ｐゴシック"/>
              <a:cs typeface="ＭＳ Ｐゴシック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r" eaLnBrk="0" hangingPunct="0">
              <a:defRPr/>
            </a:pPr>
            <a:fld id="{6CF36B0B-8F03-4AB7-88B3-CFDD421E5E6E}" type="slidenum">
              <a:rPr lang="en-US" sz="1400">
                <a:latin typeface="+mn-lt"/>
                <a:ea typeface="ＭＳ Ｐゴシック" charset="-128"/>
              </a:rPr>
              <a:pPr algn="r" eaLnBrk="0" hangingPunct="0">
                <a:defRPr/>
              </a:pPr>
              <a:t>2</a:t>
            </a:fld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6" name="Footer Placeholder 5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 sz="1400">
              <a:latin typeface="+mn-lt"/>
              <a:ea typeface="ＭＳ Ｐゴシック" charset="-128"/>
            </a:endParaRPr>
          </a:p>
        </p:txBody>
      </p:sp>
      <p:sp>
        <p:nvSpPr>
          <p:cNvPr id="5124" name="TextBox 7"/>
          <p:cNvSpPr txBox="1">
            <a:spLocks noChangeArrowheads="1"/>
          </p:cNvSpPr>
          <p:nvPr/>
        </p:nvSpPr>
        <p:spPr bwMode="auto">
          <a:xfrm>
            <a:off x="5000625" y="928688"/>
            <a:ext cx="378618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chemeClr val="tx1"/>
              </a:buClr>
            </a:pPr>
            <a:r>
              <a:rPr lang="en-GB" sz="2800" b="1" i="1"/>
              <a:t>AIM:</a:t>
            </a:r>
            <a:endParaRPr lang="en-GB" sz="2800"/>
          </a:p>
          <a:p>
            <a:pPr>
              <a:buClr>
                <a:schemeClr val="tx1"/>
              </a:buClr>
            </a:pPr>
            <a:r>
              <a:rPr lang="en-GB" sz="2800"/>
              <a:t>Introduction to some</a:t>
            </a:r>
          </a:p>
          <a:p>
            <a:pPr>
              <a:buClr>
                <a:schemeClr val="tx1"/>
              </a:buClr>
            </a:pPr>
            <a:r>
              <a:rPr lang="en-GB" sz="2800"/>
              <a:t>theories which can </a:t>
            </a:r>
          </a:p>
          <a:p>
            <a:pPr>
              <a:buClr>
                <a:schemeClr val="tx1"/>
              </a:buClr>
            </a:pPr>
            <a:r>
              <a:rPr lang="en-GB" sz="2800"/>
              <a:t>support learning areas.</a:t>
            </a:r>
          </a:p>
          <a:p>
            <a:pPr>
              <a:buClr>
                <a:schemeClr val="tx1"/>
              </a:buClr>
            </a:pPr>
            <a:endParaRPr lang="en-GB" sz="2800"/>
          </a:p>
          <a:p>
            <a:pPr>
              <a:buClr>
                <a:schemeClr val="tx1"/>
              </a:buClr>
            </a:pPr>
            <a:r>
              <a:rPr lang="en-GB" sz="2800" b="1"/>
              <a:t>OBJECTIVES</a:t>
            </a:r>
            <a:r>
              <a:rPr lang="en-GB" sz="2800"/>
              <a:t>: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en-GB" sz="2800"/>
              <a:t>Define some theories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en-GB" sz="2800"/>
              <a:t>Relate to learning areas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0063" y="928688"/>
            <a:ext cx="3857625" cy="4832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0" hangingPunct="0">
              <a:buClr>
                <a:schemeClr val="tx1"/>
              </a:buClr>
              <a:defRPr/>
            </a:pPr>
            <a:r>
              <a:rPr lang="en-GB" sz="2800" b="1" dirty="0">
                <a:latin typeface="Arial" charset="0"/>
              </a:rPr>
              <a:t>NOD:</a:t>
            </a:r>
            <a:endParaRPr lang="en-GB" sz="2800" dirty="0">
              <a:latin typeface="Arial" charset="0"/>
            </a:endParaRPr>
          </a:p>
          <a:p>
            <a:pPr eaLnBrk="0" hangingPunct="0">
              <a:buClr>
                <a:schemeClr val="tx1"/>
              </a:buClr>
              <a:defRPr/>
            </a:pPr>
            <a:r>
              <a:rPr lang="en-GB" sz="2800" dirty="0" err="1">
                <a:latin typeface="Arial" charset="0"/>
              </a:rPr>
              <a:t>Cyflwyniad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i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rai</a:t>
            </a:r>
            <a:r>
              <a:rPr lang="en-GB" sz="2800" dirty="0">
                <a:latin typeface="Arial" charset="0"/>
              </a:rPr>
              <a:t> </a:t>
            </a:r>
          </a:p>
          <a:p>
            <a:pPr eaLnBrk="0" hangingPunct="0">
              <a:buClr>
                <a:schemeClr val="tx1"/>
              </a:buClr>
              <a:defRPr/>
            </a:pPr>
            <a:r>
              <a:rPr lang="en-GB" sz="2800" dirty="0" err="1">
                <a:latin typeface="Arial" charset="0"/>
              </a:rPr>
              <a:t>damcaniaethau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i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gefnogi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meysydd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dysgu</a:t>
            </a:r>
            <a:endParaRPr lang="en-GB" sz="2800" dirty="0">
              <a:latin typeface="Arial" charset="0"/>
            </a:endParaRPr>
          </a:p>
          <a:p>
            <a:pPr marL="342900" indent="-342900" eaLnBrk="0" hangingPunct="0">
              <a:buClr>
                <a:schemeClr val="tx1"/>
              </a:buClr>
              <a:defRPr/>
            </a:pPr>
            <a:endParaRPr lang="en-GB" sz="2800" dirty="0">
              <a:latin typeface="Arial" charset="0"/>
            </a:endParaRPr>
          </a:p>
          <a:p>
            <a:pPr marL="342900" indent="-342900" eaLnBrk="0" hangingPunct="0">
              <a:buClr>
                <a:schemeClr val="tx1"/>
              </a:buClr>
              <a:defRPr/>
            </a:pPr>
            <a:r>
              <a:rPr lang="en-GB" sz="2800" b="1" dirty="0">
                <a:latin typeface="Arial" charset="0"/>
              </a:rPr>
              <a:t>AMCANION:</a:t>
            </a:r>
          </a:p>
          <a:p>
            <a:pPr eaLnBrk="0" hangingPunct="0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en-GB" sz="2800" dirty="0" err="1">
                <a:latin typeface="Arial" charset="0"/>
              </a:rPr>
              <a:t>Diffinio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rhai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damcaniaethau</a:t>
            </a:r>
            <a:endParaRPr lang="en-GB" sz="2800" dirty="0">
              <a:latin typeface="Arial" charset="0"/>
            </a:endParaRPr>
          </a:p>
          <a:p>
            <a:pPr eaLnBrk="0" hangingPunct="0">
              <a:buClr>
                <a:schemeClr val="tx1"/>
              </a:buClr>
              <a:buFont typeface="Arial" pitchFamily="34" charset="0"/>
              <a:buChar char="•"/>
              <a:defRPr/>
            </a:pPr>
            <a:r>
              <a:rPr lang="en-GB" sz="2800" dirty="0" err="1">
                <a:latin typeface="Arial" charset="0"/>
              </a:rPr>
              <a:t>Perthnasu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i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feysydd</a:t>
            </a:r>
            <a:r>
              <a:rPr lang="en-GB" sz="2800" dirty="0">
                <a:latin typeface="Arial" charset="0"/>
              </a:rPr>
              <a:t> </a:t>
            </a:r>
            <a:r>
              <a:rPr lang="en-GB" sz="2800" dirty="0" err="1">
                <a:latin typeface="Arial" charset="0"/>
              </a:rPr>
              <a:t>dysgu</a:t>
            </a:r>
            <a:endParaRPr lang="en-GB" sz="28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1"/>
          <p:cNvSpPr txBox="1">
            <a:spLocks noChangeArrowheads="1"/>
          </p:cNvSpPr>
          <p:nvPr/>
        </p:nvSpPr>
        <p:spPr bwMode="auto">
          <a:xfrm>
            <a:off x="500063" y="785813"/>
            <a:ext cx="3714750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/>
              <a:t>Peidiwch derbyn y damcaniaethau fel modelau o arfer da</a:t>
            </a:r>
          </a:p>
          <a:p>
            <a:pPr>
              <a:buFont typeface="Arial" pitchFamily="34" charset="0"/>
              <a:buChar char="•"/>
            </a:pPr>
            <a:r>
              <a:rPr lang="en-GB" sz="2800"/>
              <a:t>Pwrpas y nodiadau yma yw eich galluogi i drafod eich meysydd dysgu mewn perthynas â ffynonellau gwahanol.</a:t>
            </a:r>
          </a:p>
          <a:p>
            <a:endParaRPr lang="en-GB"/>
          </a:p>
        </p:txBody>
      </p:sp>
      <p:sp>
        <p:nvSpPr>
          <p:cNvPr id="6147" name="TextBox 2"/>
          <p:cNvSpPr txBox="1">
            <a:spLocks noChangeArrowheads="1"/>
          </p:cNvSpPr>
          <p:nvPr/>
        </p:nvSpPr>
        <p:spPr bwMode="auto">
          <a:xfrm>
            <a:off x="4500563" y="857250"/>
            <a:ext cx="3714750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/>
              <a:t>Don’t accept these theories as models of good practice.</a:t>
            </a:r>
          </a:p>
          <a:p>
            <a:pPr>
              <a:buFont typeface="Arial" pitchFamily="34" charset="0"/>
              <a:buChar char="•"/>
            </a:pPr>
            <a:r>
              <a:rPr lang="en-GB" sz="2800"/>
              <a:t>Their purpose is to enable you to discuss your learning areas in relation to different sources.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erzberg_facto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1643063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468313" y="333375"/>
            <a:ext cx="7920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Lucida Sans Unicode" pitchFamily="34" charset="0"/>
              </a:rPr>
              <a:t>Frederick Herzberg’s Motivation/Hygiene Theory</a:t>
            </a:r>
            <a:r>
              <a:rPr lang="en-GB">
                <a:latin typeface="Lucida Sans Unicode" pitchFamily="34" charset="0"/>
              </a:rPr>
              <a:t> 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50825" y="5445125"/>
            <a:ext cx="8281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 b="1">
                <a:solidFill>
                  <a:schemeClr val="tx2"/>
                </a:solidFill>
              </a:rPr>
              <a:t>Herzberg, F.,  </a:t>
            </a:r>
            <a:r>
              <a:rPr lang="cy-GB" b="1" i="1">
                <a:solidFill>
                  <a:schemeClr val="tx2"/>
                </a:solidFill>
              </a:rPr>
              <a:t>Work and the Nature of Man</a:t>
            </a:r>
            <a:r>
              <a:rPr lang="cy-GB" b="1">
                <a:solidFill>
                  <a:schemeClr val="tx2"/>
                </a:solidFill>
              </a:rPr>
              <a:t>, 1966</a:t>
            </a:r>
            <a:endParaRPr lang="en-GB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erzberg.gif (27007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503238"/>
            <a:ext cx="6048375" cy="599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5"/>
          <p:cNvSpPr txBox="1">
            <a:spLocks noChangeArrowheads="1"/>
          </p:cNvSpPr>
          <p:nvPr/>
        </p:nvSpPr>
        <p:spPr bwMode="auto">
          <a:xfrm>
            <a:off x="468313" y="260350"/>
            <a:ext cx="792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Maslow’s Hierarchy of Basic Needs, (</a:t>
            </a:r>
            <a:r>
              <a:rPr lang="en-GB" i="1"/>
              <a:t>Motivation and Personality</a:t>
            </a:r>
            <a:r>
              <a:rPr lang="en-GB"/>
              <a:t> 1954)</a:t>
            </a:r>
          </a:p>
        </p:txBody>
      </p:sp>
      <p:pic>
        <p:nvPicPr>
          <p:cNvPr id="9219" name="Picture 7" descr="http://dinamehta.com/blog/wp-content/uploads/2007/10/800px-maslows_hierarchy_of_needs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857250"/>
            <a:ext cx="7620000" cy="499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ygiene.gif (20923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7650" y="476250"/>
            <a:ext cx="5967413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roles2.gif (18571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814388"/>
            <a:ext cx="7200900" cy="502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 Box 6"/>
          <p:cNvSpPr txBox="1">
            <a:spLocks noChangeArrowheads="1"/>
          </p:cNvSpPr>
          <p:nvPr/>
        </p:nvSpPr>
        <p:spPr bwMode="auto">
          <a:xfrm>
            <a:off x="468313" y="5949950"/>
            <a:ext cx="81359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/>
              <a:t>*Henry Mintzberg, </a:t>
            </a:r>
            <a:r>
              <a:rPr lang="cy-GB" i="1"/>
              <a:t>The Nature of Managerial Work</a:t>
            </a:r>
            <a:r>
              <a:rPr lang="cy-GB"/>
              <a:t>, Harper &amp; Row, 1973.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skills1.gif (14649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342900"/>
            <a:ext cx="57658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4"/>
          <p:cNvSpPr txBox="1">
            <a:spLocks noChangeArrowheads="1"/>
          </p:cNvSpPr>
          <p:nvPr/>
        </p:nvSpPr>
        <p:spPr bwMode="auto">
          <a:xfrm>
            <a:off x="611188" y="5876925"/>
            <a:ext cx="80645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/>
              <a:t>Robert Katz, "Skills of an effective administrator," </a:t>
            </a:r>
            <a:r>
              <a:rPr lang="cy-GB" i="1"/>
              <a:t>Harvard Business Review</a:t>
            </a:r>
            <a:r>
              <a:rPr lang="cy-GB"/>
              <a:t>, September-October 1974, pp. 90-101.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 descr="enviro1.gif (41249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457200"/>
            <a:ext cx="6264275" cy="601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probdec.gif (15452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9350" y="142875"/>
            <a:ext cx="4305300" cy="657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orgpro.gif (11125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7925" y="952500"/>
            <a:ext cx="424815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org15.gif (7879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7925" y="1352550"/>
            <a:ext cx="4248150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org16.gif (12052 bytes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0" y="833438"/>
            <a:ext cx="4191000" cy="519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mgmt_mbo_5steps_6x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04813"/>
            <a:ext cx="5481638" cy="411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539750" y="4652963"/>
            <a:ext cx="640873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Based on Drucker</a:t>
            </a:r>
          </a:p>
          <a:p>
            <a:r>
              <a:rPr lang="cy-GB"/>
              <a:t/>
            </a:r>
            <a:br>
              <a:rPr lang="cy-GB"/>
            </a:br>
            <a:endParaRPr lang="en-GB"/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6443663" y="620713"/>
            <a:ext cx="2449512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The objectives must be: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focused on a result, not an activity </a:t>
            </a:r>
          </a:p>
          <a:p>
            <a:pPr>
              <a:buFontTx/>
              <a:buChar char="•"/>
            </a:pPr>
            <a:r>
              <a:rPr lang="en-GB"/>
              <a:t>consistent </a:t>
            </a:r>
          </a:p>
          <a:p>
            <a:pPr>
              <a:buFontTx/>
              <a:buChar char="•"/>
            </a:pPr>
            <a:r>
              <a:rPr lang="en-GB"/>
              <a:t>specific </a:t>
            </a:r>
          </a:p>
          <a:p>
            <a:pPr>
              <a:buFontTx/>
              <a:buChar char="•"/>
            </a:pPr>
            <a:r>
              <a:rPr lang="en-GB"/>
              <a:t>measurable </a:t>
            </a:r>
          </a:p>
          <a:p>
            <a:pPr>
              <a:buFontTx/>
              <a:buChar char="•"/>
            </a:pPr>
            <a:r>
              <a:rPr lang="en-GB"/>
              <a:t>related to time </a:t>
            </a:r>
          </a:p>
          <a:p>
            <a:pPr>
              <a:buFontTx/>
              <a:buChar char="•"/>
            </a:pPr>
            <a:r>
              <a:rPr lang="en-GB"/>
              <a:t>attainable </a:t>
            </a:r>
            <a:endParaRPr lang="cy-GB"/>
          </a:p>
          <a:p>
            <a:pPr>
              <a:spcBef>
                <a:spcPct val="50000"/>
              </a:spcBef>
              <a:buFontTx/>
              <a:buChar char="•"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greeneyezwinkin2.files.wordpress.com/2012/01/3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63" y="428625"/>
            <a:ext cx="44005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sonoma.edu/users/s/swijtink/teaching/philosophy_101/paper1/eidiagra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142875"/>
            <a:ext cx="4062412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Box 2"/>
          <p:cNvSpPr txBox="1">
            <a:spLocks noChangeArrowheads="1"/>
          </p:cNvSpPr>
          <p:nvPr/>
        </p:nvSpPr>
        <p:spPr bwMode="auto">
          <a:xfrm>
            <a:off x="5286375" y="928688"/>
            <a:ext cx="3429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Daniel Goleman, Emotional Intelligence, </a:t>
            </a:r>
          </a:p>
        </p:txBody>
      </p:sp>
      <p:pic>
        <p:nvPicPr>
          <p:cNvPr id="20484" name="Picture 4" descr="http://choicepoint.synthasite.com/resources/E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2643188"/>
            <a:ext cx="3844925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towersperrin.com/tp/getdoc?webc=~images/service-areas/workforce-effectiveness/change-management/change_management-ad.png">
            <a:hlinkClick r:id="" action="ppaction://noaction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285750"/>
            <a:ext cx="4592637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Box 2"/>
          <p:cNvSpPr txBox="1">
            <a:spLocks noChangeArrowheads="1"/>
          </p:cNvSpPr>
          <p:nvPr/>
        </p:nvSpPr>
        <p:spPr bwMode="auto">
          <a:xfrm>
            <a:off x="428625" y="5000625"/>
            <a:ext cx="33575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Towers Perrin's  </a:t>
            </a:r>
          </a:p>
          <a:p>
            <a:r>
              <a:rPr lang="en-GB" b="1"/>
              <a:t>Change Management Model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1714500" y="1071563"/>
            <a:ext cx="3929063" cy="1214437"/>
          </a:xfrm>
          <a:prstGeom prst="straightConnector1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786063" y="2500313"/>
            <a:ext cx="3214687" cy="214312"/>
          </a:xfrm>
          <a:prstGeom prst="straightConnector1">
            <a:avLst/>
          </a:prstGeom>
          <a:ln w="19050">
            <a:solidFill>
              <a:schemeClr val="accent1">
                <a:lumMod val="9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86250" y="3571875"/>
            <a:ext cx="1857375" cy="785813"/>
          </a:xfrm>
          <a:prstGeom prst="straightConnector1">
            <a:avLst/>
          </a:prstGeom>
          <a:ln w="190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1" name="TextBox 9"/>
          <p:cNvSpPr txBox="1">
            <a:spLocks noChangeArrowheads="1"/>
          </p:cNvSpPr>
          <p:nvPr/>
        </p:nvSpPr>
        <p:spPr bwMode="auto">
          <a:xfrm>
            <a:off x="5786438" y="785813"/>
            <a:ext cx="25003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Change objective – the Why?</a:t>
            </a:r>
          </a:p>
        </p:txBody>
      </p:sp>
      <p:sp>
        <p:nvSpPr>
          <p:cNvPr id="21512" name="TextBox 10"/>
          <p:cNvSpPr txBox="1">
            <a:spLocks noChangeArrowheads="1"/>
          </p:cNvSpPr>
          <p:nvPr/>
        </p:nvSpPr>
        <p:spPr bwMode="auto">
          <a:xfrm>
            <a:off x="6143625" y="2428875"/>
            <a:ext cx="2428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Change methodology – the What?</a:t>
            </a:r>
          </a:p>
        </p:txBody>
      </p:sp>
      <p:sp>
        <p:nvSpPr>
          <p:cNvPr id="21513" name="TextBox 11"/>
          <p:cNvSpPr txBox="1">
            <a:spLocks noChangeArrowheads="1"/>
          </p:cNvSpPr>
          <p:nvPr/>
        </p:nvSpPr>
        <p:spPr bwMode="auto">
          <a:xfrm>
            <a:off x="6215063" y="4143375"/>
            <a:ext cx="25003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Change levers – the How?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JISC infoNet's Risk Management model - step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1285875"/>
            <a:ext cx="4514850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Box 2"/>
          <p:cNvSpPr txBox="1">
            <a:spLocks noChangeArrowheads="1"/>
          </p:cNvSpPr>
          <p:nvPr/>
        </p:nvSpPr>
        <p:spPr bwMode="auto">
          <a:xfrm>
            <a:off x="5214938" y="1143000"/>
            <a:ext cx="3714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http://www.jiscinfonet.ac.uk/InfoKits/risk-management/index_html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druck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165225"/>
            <a:ext cx="5976938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224</Words>
  <Application>Microsoft Office PowerPoint</Application>
  <PresentationFormat>On-screen Show (4:3)</PresentationFormat>
  <Paragraphs>49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IT</dc:creator>
  <cp:lastModifiedBy>Administrator</cp:lastModifiedBy>
  <cp:revision>33</cp:revision>
  <dcterms:created xsi:type="dcterms:W3CDTF">2006-03-27T13:28:40Z</dcterms:created>
  <dcterms:modified xsi:type="dcterms:W3CDTF">2013-07-02T16:27:06Z</dcterms:modified>
</cp:coreProperties>
</file>