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2"/>
  </p:notesMasterIdLst>
  <p:sldIdLst>
    <p:sldId id="256" r:id="rId5"/>
    <p:sldId id="257" r:id="rId6"/>
    <p:sldId id="264" r:id="rId7"/>
    <p:sldId id="259" r:id="rId8"/>
    <p:sldId id="260"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2335CE-1A0F-44BD-9A72-3BF02913092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D55BB9C-7C04-49BB-A73A-DBB53D287498}">
      <dgm:prSet custT="1"/>
      <dgm:spPr/>
      <dgm:t>
        <a:bodyPr/>
        <a:lstStyle/>
        <a:p>
          <a:r>
            <a:rPr lang="en-GB" sz="1800" dirty="0">
              <a:latin typeface="Arial Narrow" panose="020B0606020202030204" pitchFamily="34" charset="0"/>
            </a:rPr>
            <a:t>We have selected this question as Digital tools are crucial because they improve consistency, security, efficiency, and effectiveness in education and the world of work.</a:t>
          </a:r>
          <a:endParaRPr lang="en-US" sz="1800" dirty="0">
            <a:latin typeface="Arial Narrow" panose="020B0606020202030204" pitchFamily="34" charset="0"/>
          </a:endParaRPr>
        </a:p>
      </dgm:t>
    </dgm:pt>
    <dgm:pt modelId="{AB6B1BD1-EAC9-402B-90A4-EC34D4505664}" type="parTrans" cxnId="{E1E04EA7-5AFB-4F29-B007-8403BD61705C}">
      <dgm:prSet/>
      <dgm:spPr/>
      <dgm:t>
        <a:bodyPr/>
        <a:lstStyle/>
        <a:p>
          <a:endParaRPr lang="en-US"/>
        </a:p>
      </dgm:t>
    </dgm:pt>
    <dgm:pt modelId="{6CACD5EA-73E3-43E4-8C5F-990C293F66A5}" type="sibTrans" cxnId="{E1E04EA7-5AFB-4F29-B007-8403BD61705C}">
      <dgm:prSet/>
      <dgm:spPr/>
      <dgm:t>
        <a:bodyPr/>
        <a:lstStyle/>
        <a:p>
          <a:endParaRPr lang="en-US"/>
        </a:p>
      </dgm:t>
    </dgm:pt>
    <dgm:pt modelId="{A68C45B3-617B-4845-B186-4904945B8DA9}">
      <dgm:prSet custT="1"/>
      <dgm:spPr/>
      <dgm:t>
        <a:bodyPr/>
        <a:lstStyle/>
        <a:p>
          <a:r>
            <a:rPr lang="en-GB" sz="1800" dirty="0">
              <a:latin typeface="Arial Narrow" panose="020B0606020202030204" pitchFamily="34" charset="0"/>
            </a:rPr>
            <a:t>The primary digital tools utilised at UWSTD include MS WORD, Email, </a:t>
          </a:r>
          <a:r>
            <a:rPr lang="en-GB" sz="1800" dirty="0" err="1">
              <a:latin typeface="Arial Narrow" panose="020B0606020202030204" pitchFamily="34" charset="0"/>
            </a:rPr>
            <a:t>Onedrive</a:t>
          </a:r>
          <a:r>
            <a:rPr lang="en-GB" sz="1800" dirty="0">
              <a:latin typeface="Arial Narrow" panose="020B0606020202030204" pitchFamily="34" charset="0"/>
            </a:rPr>
            <a:t>, PowerPoint, Excel, IT skills, and mobile devices in general. The ability to create, collaborate, and communicate allows us to accomplish our jobs more successfully, which makes Microsoft 365 one of the most useful tools for UWTSD to use in the classroom.</a:t>
          </a:r>
          <a:endParaRPr lang="en-US" sz="1800" dirty="0">
            <a:latin typeface="Arial Narrow" panose="020B0606020202030204" pitchFamily="34" charset="0"/>
          </a:endParaRPr>
        </a:p>
      </dgm:t>
    </dgm:pt>
    <dgm:pt modelId="{3B8F226F-5969-485A-946C-97F2001CDBD1}" type="parTrans" cxnId="{B0D87106-3600-435B-8D8E-F756F6607C2A}">
      <dgm:prSet/>
      <dgm:spPr/>
      <dgm:t>
        <a:bodyPr/>
        <a:lstStyle/>
        <a:p>
          <a:endParaRPr lang="en-US"/>
        </a:p>
      </dgm:t>
    </dgm:pt>
    <dgm:pt modelId="{BD35008A-F997-488B-BE0B-1C6B91FFEDCE}" type="sibTrans" cxnId="{B0D87106-3600-435B-8D8E-F756F6607C2A}">
      <dgm:prSet/>
      <dgm:spPr/>
      <dgm:t>
        <a:bodyPr/>
        <a:lstStyle/>
        <a:p>
          <a:endParaRPr lang="en-US"/>
        </a:p>
      </dgm:t>
    </dgm:pt>
    <dgm:pt modelId="{F665008D-AC66-48DD-B668-FD9C423A2ACE}" type="pres">
      <dgm:prSet presAssocID="{DA2335CE-1A0F-44BD-9A72-3BF02913092F}" presName="hierChild1" presStyleCnt="0">
        <dgm:presLayoutVars>
          <dgm:chPref val="1"/>
          <dgm:dir/>
          <dgm:animOne val="branch"/>
          <dgm:animLvl val="lvl"/>
          <dgm:resizeHandles/>
        </dgm:presLayoutVars>
      </dgm:prSet>
      <dgm:spPr/>
    </dgm:pt>
    <dgm:pt modelId="{9425A4B1-C4A4-4604-A4AF-DE71A89967E1}" type="pres">
      <dgm:prSet presAssocID="{7D55BB9C-7C04-49BB-A73A-DBB53D287498}" presName="hierRoot1" presStyleCnt="0"/>
      <dgm:spPr/>
    </dgm:pt>
    <dgm:pt modelId="{17359295-E185-4ACD-85C2-841C3713E63B}" type="pres">
      <dgm:prSet presAssocID="{7D55BB9C-7C04-49BB-A73A-DBB53D287498}" presName="composite" presStyleCnt="0"/>
      <dgm:spPr/>
    </dgm:pt>
    <dgm:pt modelId="{01A999BB-D1D1-4D6F-B49A-997C8DD119DC}" type="pres">
      <dgm:prSet presAssocID="{7D55BB9C-7C04-49BB-A73A-DBB53D287498}" presName="background" presStyleLbl="node0" presStyleIdx="0" presStyleCnt="2"/>
      <dgm:spPr/>
    </dgm:pt>
    <dgm:pt modelId="{9B2F9C49-4884-463C-8FFE-CA30F0B7DD63}" type="pres">
      <dgm:prSet presAssocID="{7D55BB9C-7C04-49BB-A73A-DBB53D287498}" presName="text" presStyleLbl="fgAcc0" presStyleIdx="0" presStyleCnt="2" custScaleY="117061">
        <dgm:presLayoutVars>
          <dgm:chPref val="3"/>
        </dgm:presLayoutVars>
      </dgm:prSet>
      <dgm:spPr/>
    </dgm:pt>
    <dgm:pt modelId="{FAC3BB55-8BAA-40CA-AF97-E50B48220FAB}" type="pres">
      <dgm:prSet presAssocID="{7D55BB9C-7C04-49BB-A73A-DBB53D287498}" presName="hierChild2" presStyleCnt="0"/>
      <dgm:spPr/>
    </dgm:pt>
    <dgm:pt modelId="{08FF0C60-61D1-4B69-83E5-F88DA709F8EB}" type="pres">
      <dgm:prSet presAssocID="{A68C45B3-617B-4845-B186-4904945B8DA9}" presName="hierRoot1" presStyleCnt="0"/>
      <dgm:spPr/>
    </dgm:pt>
    <dgm:pt modelId="{4AD26EB0-681B-479C-85FD-C940F8BC3B80}" type="pres">
      <dgm:prSet presAssocID="{A68C45B3-617B-4845-B186-4904945B8DA9}" presName="composite" presStyleCnt="0"/>
      <dgm:spPr/>
    </dgm:pt>
    <dgm:pt modelId="{BA728279-64AA-4F62-87A8-E1C2FBC69159}" type="pres">
      <dgm:prSet presAssocID="{A68C45B3-617B-4845-B186-4904945B8DA9}" presName="background" presStyleLbl="node0" presStyleIdx="1" presStyleCnt="2"/>
      <dgm:spPr/>
    </dgm:pt>
    <dgm:pt modelId="{DC13ACC0-18E7-4F8D-BF84-4BFDC5CF38B1}" type="pres">
      <dgm:prSet presAssocID="{A68C45B3-617B-4845-B186-4904945B8DA9}" presName="text" presStyleLbl="fgAcc0" presStyleIdx="1" presStyleCnt="2" custScaleY="117061">
        <dgm:presLayoutVars>
          <dgm:chPref val="3"/>
        </dgm:presLayoutVars>
      </dgm:prSet>
      <dgm:spPr/>
    </dgm:pt>
    <dgm:pt modelId="{B21EF691-008C-4D0F-B594-1BFCDA1A5B3A}" type="pres">
      <dgm:prSet presAssocID="{A68C45B3-617B-4845-B186-4904945B8DA9}" presName="hierChild2" presStyleCnt="0"/>
      <dgm:spPr/>
    </dgm:pt>
  </dgm:ptLst>
  <dgm:cxnLst>
    <dgm:cxn modelId="{B0D87106-3600-435B-8D8E-F756F6607C2A}" srcId="{DA2335CE-1A0F-44BD-9A72-3BF02913092F}" destId="{A68C45B3-617B-4845-B186-4904945B8DA9}" srcOrd="1" destOrd="0" parTransId="{3B8F226F-5969-485A-946C-97F2001CDBD1}" sibTransId="{BD35008A-F997-488B-BE0B-1C6B91FFEDCE}"/>
    <dgm:cxn modelId="{852DAB2C-8A9E-4541-8117-D6450BD7BA73}" type="presOf" srcId="{A68C45B3-617B-4845-B186-4904945B8DA9}" destId="{DC13ACC0-18E7-4F8D-BF84-4BFDC5CF38B1}" srcOrd="0" destOrd="0" presId="urn:microsoft.com/office/officeart/2005/8/layout/hierarchy1"/>
    <dgm:cxn modelId="{5CE32D38-8928-421D-BAA7-A60E72B83FE2}" type="presOf" srcId="{DA2335CE-1A0F-44BD-9A72-3BF02913092F}" destId="{F665008D-AC66-48DD-B668-FD9C423A2ACE}" srcOrd="0" destOrd="0" presId="urn:microsoft.com/office/officeart/2005/8/layout/hierarchy1"/>
    <dgm:cxn modelId="{E1E04EA7-5AFB-4F29-B007-8403BD61705C}" srcId="{DA2335CE-1A0F-44BD-9A72-3BF02913092F}" destId="{7D55BB9C-7C04-49BB-A73A-DBB53D287498}" srcOrd="0" destOrd="0" parTransId="{AB6B1BD1-EAC9-402B-90A4-EC34D4505664}" sibTransId="{6CACD5EA-73E3-43E4-8C5F-990C293F66A5}"/>
    <dgm:cxn modelId="{F92564CD-14B5-4898-AA97-6BEEA911A842}" type="presOf" srcId="{7D55BB9C-7C04-49BB-A73A-DBB53D287498}" destId="{9B2F9C49-4884-463C-8FFE-CA30F0B7DD63}" srcOrd="0" destOrd="0" presId="urn:microsoft.com/office/officeart/2005/8/layout/hierarchy1"/>
    <dgm:cxn modelId="{A7A4419F-191E-408A-BDBB-FFB5147C2975}" type="presParOf" srcId="{F665008D-AC66-48DD-B668-FD9C423A2ACE}" destId="{9425A4B1-C4A4-4604-A4AF-DE71A89967E1}" srcOrd="0" destOrd="0" presId="urn:microsoft.com/office/officeart/2005/8/layout/hierarchy1"/>
    <dgm:cxn modelId="{2717D6E6-083F-4472-BE38-A02C76657FF5}" type="presParOf" srcId="{9425A4B1-C4A4-4604-A4AF-DE71A89967E1}" destId="{17359295-E185-4ACD-85C2-841C3713E63B}" srcOrd="0" destOrd="0" presId="urn:microsoft.com/office/officeart/2005/8/layout/hierarchy1"/>
    <dgm:cxn modelId="{1498C8F8-5F8B-479F-856B-F82102C4A67F}" type="presParOf" srcId="{17359295-E185-4ACD-85C2-841C3713E63B}" destId="{01A999BB-D1D1-4D6F-B49A-997C8DD119DC}" srcOrd="0" destOrd="0" presId="urn:microsoft.com/office/officeart/2005/8/layout/hierarchy1"/>
    <dgm:cxn modelId="{7E511F79-D9C4-4B07-AB90-98EBBBF89C97}" type="presParOf" srcId="{17359295-E185-4ACD-85C2-841C3713E63B}" destId="{9B2F9C49-4884-463C-8FFE-CA30F0B7DD63}" srcOrd="1" destOrd="0" presId="urn:microsoft.com/office/officeart/2005/8/layout/hierarchy1"/>
    <dgm:cxn modelId="{86EC005C-3232-4782-B7AD-1F35D8929809}" type="presParOf" srcId="{9425A4B1-C4A4-4604-A4AF-DE71A89967E1}" destId="{FAC3BB55-8BAA-40CA-AF97-E50B48220FAB}" srcOrd="1" destOrd="0" presId="urn:microsoft.com/office/officeart/2005/8/layout/hierarchy1"/>
    <dgm:cxn modelId="{CFC4FAD7-CBA7-4860-B5CF-BFDAFF472097}" type="presParOf" srcId="{F665008D-AC66-48DD-B668-FD9C423A2ACE}" destId="{08FF0C60-61D1-4B69-83E5-F88DA709F8EB}" srcOrd="1" destOrd="0" presId="urn:microsoft.com/office/officeart/2005/8/layout/hierarchy1"/>
    <dgm:cxn modelId="{DFD11FBC-BC02-4C54-9D60-6E738733FFDD}" type="presParOf" srcId="{08FF0C60-61D1-4B69-83E5-F88DA709F8EB}" destId="{4AD26EB0-681B-479C-85FD-C940F8BC3B80}" srcOrd="0" destOrd="0" presId="urn:microsoft.com/office/officeart/2005/8/layout/hierarchy1"/>
    <dgm:cxn modelId="{AD264B72-B8A9-4704-838D-894EAF48FE0C}" type="presParOf" srcId="{4AD26EB0-681B-479C-85FD-C940F8BC3B80}" destId="{BA728279-64AA-4F62-87A8-E1C2FBC69159}" srcOrd="0" destOrd="0" presId="urn:microsoft.com/office/officeart/2005/8/layout/hierarchy1"/>
    <dgm:cxn modelId="{9773AAC1-2193-4E63-B64F-E21126856D08}" type="presParOf" srcId="{4AD26EB0-681B-479C-85FD-C940F8BC3B80}" destId="{DC13ACC0-18E7-4F8D-BF84-4BFDC5CF38B1}" srcOrd="1" destOrd="0" presId="urn:microsoft.com/office/officeart/2005/8/layout/hierarchy1"/>
    <dgm:cxn modelId="{96F79316-153D-43D2-95D1-FA44236D3279}" type="presParOf" srcId="{08FF0C60-61D1-4B69-83E5-F88DA709F8EB}" destId="{B21EF691-008C-4D0F-B594-1BFCDA1A5B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999BB-D1D1-4D6F-B49A-997C8DD119DC}">
      <dsp:nvSpPr>
        <dsp:cNvPr id="0" name=""/>
        <dsp:cNvSpPr/>
      </dsp:nvSpPr>
      <dsp:spPr>
        <a:xfrm>
          <a:off x="1027" y="38820"/>
          <a:ext cx="3606673" cy="2680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2F9C49-4884-463C-8FFE-CA30F0B7DD63}">
      <dsp:nvSpPr>
        <dsp:cNvPr id="0" name=""/>
        <dsp:cNvSpPr/>
      </dsp:nvSpPr>
      <dsp:spPr>
        <a:xfrm>
          <a:off x="401769" y="419525"/>
          <a:ext cx="3606673" cy="2680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Narrow" panose="020B0606020202030204" pitchFamily="34" charset="0"/>
            </a:rPr>
            <a:t>We have selected this question as Digital tools are crucial because they improve consistency, security, efficiency, and effectiveness in education and the world of work.</a:t>
          </a:r>
          <a:endParaRPr lang="en-US" sz="1800" kern="1200" dirty="0">
            <a:latin typeface="Arial Narrow" panose="020B0606020202030204" pitchFamily="34" charset="0"/>
          </a:endParaRPr>
        </a:p>
      </dsp:txBody>
      <dsp:txXfrm>
        <a:off x="480292" y="498048"/>
        <a:ext cx="3449627" cy="2523929"/>
      </dsp:txXfrm>
    </dsp:sp>
    <dsp:sp modelId="{BA728279-64AA-4F62-87A8-E1C2FBC69159}">
      <dsp:nvSpPr>
        <dsp:cNvPr id="0" name=""/>
        <dsp:cNvSpPr/>
      </dsp:nvSpPr>
      <dsp:spPr>
        <a:xfrm>
          <a:off x="4409184" y="38820"/>
          <a:ext cx="3606673" cy="2680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13ACC0-18E7-4F8D-BF84-4BFDC5CF38B1}">
      <dsp:nvSpPr>
        <dsp:cNvPr id="0" name=""/>
        <dsp:cNvSpPr/>
      </dsp:nvSpPr>
      <dsp:spPr>
        <a:xfrm>
          <a:off x="4809925" y="419525"/>
          <a:ext cx="3606673" cy="2680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Narrow" panose="020B0606020202030204" pitchFamily="34" charset="0"/>
            </a:rPr>
            <a:t>The primary digital tools utilised at UWSTD include MS WORD, Email, </a:t>
          </a:r>
          <a:r>
            <a:rPr lang="en-GB" sz="1800" kern="1200" dirty="0" err="1">
              <a:latin typeface="Arial Narrow" panose="020B0606020202030204" pitchFamily="34" charset="0"/>
            </a:rPr>
            <a:t>Onedrive</a:t>
          </a:r>
          <a:r>
            <a:rPr lang="en-GB" sz="1800" kern="1200" dirty="0">
              <a:latin typeface="Arial Narrow" panose="020B0606020202030204" pitchFamily="34" charset="0"/>
            </a:rPr>
            <a:t>, PowerPoint, Excel, IT skills, and mobile devices in general. The ability to create, collaborate, and communicate allows us to accomplish our jobs more successfully, which makes Microsoft 365 one of the most useful tools for UWTSD to use in the classroom.</a:t>
          </a:r>
          <a:endParaRPr lang="en-US" sz="1800" kern="1200" dirty="0">
            <a:latin typeface="Arial Narrow" panose="020B0606020202030204" pitchFamily="34" charset="0"/>
          </a:endParaRPr>
        </a:p>
      </dsp:txBody>
      <dsp:txXfrm>
        <a:off x="4888448" y="498048"/>
        <a:ext cx="3449627" cy="252392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9216E2-0727-4FB2-8B36-951FCF0B7D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B32D967-B40C-4B16-B7E8-8BF1B37E873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CF18ED-3324-418A-9527-63322AD41AC0}" type="datetimeFigureOut">
              <a:rPr lang="en-GB" smtClean="0"/>
              <a:t>19/02/2023</a:t>
            </a:fld>
            <a:endParaRPr lang="en-GB"/>
          </a:p>
        </p:txBody>
      </p:sp>
      <p:sp>
        <p:nvSpPr>
          <p:cNvPr id="4" name="Slide Image Placeholder 3">
            <a:extLst>
              <a:ext uri="{FF2B5EF4-FFF2-40B4-BE49-F238E27FC236}">
                <a16:creationId xmlns:a16="http://schemas.microsoft.com/office/drawing/2014/main" id="{68F097D2-1145-4007-A8E3-B158C3BE3CB1}"/>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CC14B3B6-9404-4C39-A1F7-285B6ED5D37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6285129-E8A1-4002-9B57-236FCB55429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C81877BF-B9CF-4460-91D2-F289A5A43F2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A20AA-C490-4F94-B0B9-3F4DC9A8E573}"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830199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67412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803148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106828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16C14B-B930-4DE6-B3D3-2B69459F71F7}"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78325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16C14B-B930-4DE6-B3D3-2B69459F71F7}"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818610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16C14B-B930-4DE6-B3D3-2B69459F71F7}"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003029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664051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Tree>
    <p:extLst>
      <p:ext uri="{BB962C8B-B14F-4D97-AF65-F5344CB8AC3E}">
        <p14:creationId xmlns:p14="http://schemas.microsoft.com/office/powerpoint/2010/main" val="3445124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422078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38387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033003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24845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2980290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555855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90431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16C14B-B930-4DE6-B3D3-2B69459F71F7}" type="datetimeFigureOut">
              <a:rPr lang="en-GB" smtClean="0"/>
              <a:t>19/02/2023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0BC734D-16F2-4967-A4A1-AABB9AF7BEAB}" type="slidenum">
              <a:rPr lang="en-GB" smtClean="0"/>
              <a:t>‹#›</a:t>
            </a:fld>
            <a:endParaRPr lang="en-GB"/>
          </a:p>
        </p:txBody>
      </p:sp>
    </p:spTree>
    <p:extLst>
      <p:ext uri="{BB962C8B-B14F-4D97-AF65-F5344CB8AC3E}">
        <p14:creationId xmlns:p14="http://schemas.microsoft.com/office/powerpoint/2010/main" val="943554737"/>
      </p:ext>
    </p:extLst>
  </p:cSld>
  <p:clrMap bg1="lt1" tx1="dk1" bg2="lt2" tx2="dk2" accent1="accent1" accent2="accent2" accent3="accent3" accent4="accent4" accent5="accent5" accent6="accent6" hlink="hlink" folHlink="folHlink"/>
  <p:sldLayoutIdLst>
    <p:sldLayoutId id="2147484114" r:id="rId1"/>
    <p:sldLayoutId id="2147484115" r:id="rId2"/>
    <p:sldLayoutId id="2147484116" r:id="rId3"/>
    <p:sldLayoutId id="2147484117" r:id="rId4"/>
    <p:sldLayoutId id="2147484118" r:id="rId5"/>
    <p:sldLayoutId id="2147484119" r:id="rId6"/>
    <p:sldLayoutId id="2147484120" r:id="rId7"/>
    <p:sldLayoutId id="2147484121" r:id="rId8"/>
    <p:sldLayoutId id="2147484122" r:id="rId9"/>
    <p:sldLayoutId id="2147484123" r:id="rId10"/>
    <p:sldLayoutId id="2147484124" r:id="rId11"/>
    <p:sldLayoutId id="2147484125" r:id="rId12"/>
    <p:sldLayoutId id="2147484126" r:id="rId13"/>
    <p:sldLayoutId id="2147484127" r:id="rId14"/>
    <p:sldLayoutId id="2147484128" r:id="rId15"/>
    <p:sldLayoutId id="214748412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forms.office.com/Pages/DesignPageV2.aspx?subpage=design&amp;FormId=-REPTm4EBUWcuNshUjEeIYA_52-lR7FBh9DrAgsWnvpURVBZVzAwSVdRTlVQUUhaMThPV1ZMRDFEUy4u&amp;Token=f58b01c03cf34a4598e91f3aa85d8bf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08/07378830310467436" TargetMode="External"/><Relationship Id="rId2" Type="http://schemas.openxmlformats.org/officeDocument/2006/relationships/hyperlink" Target="https://doi.org/10.1016/j.compedu.2016.04.00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7C092-C0B9-4D8E-9982-D2947BAE107B}"/>
              </a:ext>
            </a:extLst>
          </p:cNvPr>
          <p:cNvSpPr>
            <a:spLocks noGrp="1"/>
          </p:cNvSpPr>
          <p:nvPr>
            <p:ph type="ctrTitle"/>
          </p:nvPr>
        </p:nvSpPr>
        <p:spPr>
          <a:xfrm>
            <a:off x="928269" y="432633"/>
            <a:ext cx="8441018" cy="1687715"/>
          </a:xfrm>
        </p:spPr>
        <p:txBody>
          <a:bodyPr>
            <a:noAutofit/>
          </a:bodyPr>
          <a:lstStyle/>
          <a:p>
            <a:pPr algn="ctr"/>
            <a:r>
              <a:rPr lang="en-GB" sz="4800" b="1" i="1" dirty="0">
                <a:latin typeface="Britannic Bold" panose="020B0903060703020204" pitchFamily="34" charset="0"/>
              </a:rPr>
              <a:t>Are Digital Skills Important for Study and Work</a:t>
            </a:r>
            <a:r>
              <a:rPr lang="en-GB" sz="4800" dirty="0">
                <a:latin typeface="Britannic Bold" panose="020B0903060703020204" pitchFamily="34" charset="0"/>
              </a:rPr>
              <a:t>?</a:t>
            </a:r>
          </a:p>
        </p:txBody>
      </p:sp>
      <p:sp>
        <p:nvSpPr>
          <p:cNvPr id="3" name="Subtitle 2">
            <a:extLst>
              <a:ext uri="{FF2B5EF4-FFF2-40B4-BE49-F238E27FC236}">
                <a16:creationId xmlns:a16="http://schemas.microsoft.com/office/drawing/2014/main" id="{75B29136-B412-4C04-BF8B-5CFDF3FEFB2A}"/>
              </a:ext>
            </a:extLst>
          </p:cNvPr>
          <p:cNvSpPr>
            <a:spLocks noGrp="1"/>
          </p:cNvSpPr>
          <p:nvPr>
            <p:ph type="subTitle" idx="1"/>
          </p:nvPr>
        </p:nvSpPr>
        <p:spPr>
          <a:xfrm>
            <a:off x="1199939" y="2480681"/>
            <a:ext cx="7766936" cy="3807707"/>
          </a:xfrm>
        </p:spPr>
        <p:txBody>
          <a:bodyPr>
            <a:normAutofit fontScale="92500" lnSpcReduction="10000"/>
          </a:bodyPr>
          <a:lstStyle/>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Saira – 2220569</a:t>
            </a:r>
          </a:p>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Sanaa – 2220558</a:t>
            </a:r>
          </a:p>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Module Title: Digital skills and Research Methods</a:t>
            </a:r>
          </a:p>
          <a:p>
            <a:pPr algn="ctr"/>
            <a:r>
              <a:rPr lang="en-GB" sz="4400" dirty="0">
                <a:solidFill>
                  <a:schemeClr val="accent1">
                    <a:lumMod val="50000"/>
                  </a:schemeClr>
                </a:solidFill>
                <a:latin typeface="Britannic Bold" panose="020B0903060703020204" pitchFamily="34" charset="0"/>
                <a:cs typeface="Angsana New" panose="020B0502040204020203" pitchFamily="18" charset="-34"/>
              </a:rPr>
              <a:t>Module Code:  LCHS4002</a:t>
            </a:r>
          </a:p>
          <a:p>
            <a:pPr algn="ctr"/>
            <a:r>
              <a:rPr lang="en-GB" sz="4400" dirty="0">
                <a:solidFill>
                  <a:schemeClr val="accent1">
                    <a:lumMod val="50000"/>
                  </a:schemeClr>
                </a:solidFill>
                <a:latin typeface="Britannic Bold" panose="020B0903060703020204" pitchFamily="34" charset="0"/>
                <a:cs typeface="Angsana New" panose="020B0502040204020203" pitchFamily="18" charset="-34"/>
              </a:rPr>
              <a:t>Tutor: </a:t>
            </a:r>
            <a:r>
              <a:rPr lang="en-GB" sz="4400" dirty="0" err="1">
                <a:solidFill>
                  <a:schemeClr val="accent1">
                    <a:lumMod val="50000"/>
                  </a:schemeClr>
                </a:solidFill>
                <a:latin typeface="Britannic Bold" panose="020B0903060703020204" pitchFamily="34" charset="0"/>
                <a:cs typeface="Angsana New" panose="020B0502040204020203" pitchFamily="18" charset="-34"/>
              </a:rPr>
              <a:t>Zahida</a:t>
            </a:r>
            <a:r>
              <a:rPr lang="en-GB" sz="4400" dirty="0">
                <a:solidFill>
                  <a:schemeClr val="accent1">
                    <a:lumMod val="50000"/>
                  </a:schemeClr>
                </a:solidFill>
                <a:latin typeface="Britannic Bold" panose="020B0903060703020204" pitchFamily="34" charset="0"/>
                <a:cs typeface="Angsana New" panose="020B0502040204020203" pitchFamily="18" charset="-34"/>
              </a:rPr>
              <a:t> Khan</a:t>
            </a:r>
          </a:p>
          <a:p>
            <a:pPr algn="ctr"/>
            <a:endParaRPr lang="en-GB" sz="3600" dirty="0">
              <a:latin typeface="Arial Narrow" panose="020B0606020202030204" pitchFamily="34" charset="0"/>
              <a:cs typeface="Angsana New" panose="020B0502040204020203" pitchFamily="18" charset="-34"/>
            </a:endParaRPr>
          </a:p>
          <a:p>
            <a:pPr algn="ctr"/>
            <a:endParaRPr lang="en-GB" sz="3600" dirty="0">
              <a:latin typeface="Arial Narrow" panose="020B0606020202030204" pitchFamily="34" charset="0"/>
              <a:cs typeface="Angsana New" panose="020B0502040204020203" pitchFamily="18" charset="-34"/>
            </a:endParaRPr>
          </a:p>
          <a:p>
            <a:pPr algn="ctr"/>
            <a:endParaRPr lang="en-GB" sz="3600" dirty="0">
              <a:latin typeface="Arial Narrow" panose="020B0606020202030204" pitchFamily="34" charset="0"/>
              <a:cs typeface="Angsana New" panose="020B0502040204020203" pitchFamily="18" charset="-34"/>
            </a:endParaRPr>
          </a:p>
        </p:txBody>
      </p:sp>
      <p:sp>
        <p:nvSpPr>
          <p:cNvPr id="4" name="TextBox 3">
            <a:extLst>
              <a:ext uri="{FF2B5EF4-FFF2-40B4-BE49-F238E27FC236}">
                <a16:creationId xmlns:a16="http://schemas.microsoft.com/office/drawing/2014/main" id="{967568FF-FFAA-405F-85DB-6DD72FF14661}"/>
              </a:ext>
            </a:extLst>
          </p:cNvPr>
          <p:cNvSpPr txBox="1"/>
          <p:nvPr/>
        </p:nvSpPr>
        <p:spPr>
          <a:xfrm>
            <a:off x="10694504" y="6288388"/>
            <a:ext cx="1272209" cy="369332"/>
          </a:xfrm>
          <a:prstGeom prst="rect">
            <a:avLst/>
          </a:prstGeom>
          <a:noFill/>
        </p:spPr>
        <p:txBody>
          <a:bodyPr wrap="square" rtlCol="0">
            <a:spAutoFit/>
          </a:bodyPr>
          <a:lstStyle/>
          <a:p>
            <a:pPr algn="ctr"/>
            <a:r>
              <a:rPr lang="en-GB" dirty="0">
                <a:latin typeface="Arial Black" panose="020B0A04020102020204" pitchFamily="34" charset="0"/>
              </a:rPr>
              <a:t>Sanaa</a:t>
            </a:r>
          </a:p>
        </p:txBody>
      </p:sp>
    </p:spTree>
    <p:extLst>
      <p:ext uri="{BB962C8B-B14F-4D97-AF65-F5344CB8AC3E}">
        <p14:creationId xmlns:p14="http://schemas.microsoft.com/office/powerpoint/2010/main" val="59656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p:cTn id="44"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5"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6"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8F70-E906-4000-9D22-3B50D10156F3}"/>
              </a:ext>
            </a:extLst>
          </p:cNvPr>
          <p:cNvSpPr>
            <a:spLocks noGrp="1"/>
          </p:cNvSpPr>
          <p:nvPr>
            <p:ph type="ctrTitle"/>
          </p:nvPr>
        </p:nvSpPr>
        <p:spPr>
          <a:xfrm>
            <a:off x="2391336" y="408668"/>
            <a:ext cx="4794753" cy="1056675"/>
          </a:xfrm>
        </p:spPr>
        <p:txBody>
          <a:bodyPr anchor="ctr">
            <a:normAutofit/>
          </a:bodyPr>
          <a:lstStyle/>
          <a:p>
            <a:r>
              <a:rPr lang="en-GB" b="1" i="1" dirty="0">
                <a:latin typeface="Britannic Bold" panose="020B0903060703020204" pitchFamily="34" charset="0"/>
              </a:rPr>
              <a:t>Introduction</a:t>
            </a:r>
          </a:p>
        </p:txBody>
      </p:sp>
      <p:sp>
        <p:nvSpPr>
          <p:cNvPr id="3" name="Subtitle 2">
            <a:extLst>
              <a:ext uri="{FF2B5EF4-FFF2-40B4-BE49-F238E27FC236}">
                <a16:creationId xmlns:a16="http://schemas.microsoft.com/office/drawing/2014/main" id="{4D00BE4C-7D69-4CFE-80C2-F3BCB00CFC82}"/>
              </a:ext>
            </a:extLst>
          </p:cNvPr>
          <p:cNvSpPr>
            <a:spLocks noGrp="1"/>
          </p:cNvSpPr>
          <p:nvPr>
            <p:ph type="subTitle" idx="1"/>
          </p:nvPr>
        </p:nvSpPr>
        <p:spPr>
          <a:xfrm>
            <a:off x="2193136" y="1378694"/>
            <a:ext cx="5862642" cy="874642"/>
          </a:xfrm>
        </p:spPr>
        <p:txBody>
          <a:bodyPr anchor="ctr">
            <a:normAutofit/>
          </a:bodyPr>
          <a:lstStyle/>
          <a:p>
            <a:pPr algn="ctr"/>
            <a:r>
              <a:rPr lang="en-GB" sz="2000" b="1" u="sng" dirty="0">
                <a:solidFill>
                  <a:schemeClr val="accent1">
                    <a:lumMod val="50000"/>
                  </a:schemeClr>
                </a:solidFill>
                <a:latin typeface="Arial Black" panose="020B0A04020102020204" pitchFamily="34" charset="0"/>
              </a:rPr>
              <a:t>Which Digital tool is most used by students at UWTSD?</a:t>
            </a:r>
          </a:p>
        </p:txBody>
      </p:sp>
      <p:graphicFrame>
        <p:nvGraphicFramePr>
          <p:cNvPr id="37" name="TextBox 3">
            <a:extLst>
              <a:ext uri="{FF2B5EF4-FFF2-40B4-BE49-F238E27FC236}">
                <a16:creationId xmlns:a16="http://schemas.microsoft.com/office/drawing/2014/main" id="{217F6AA8-4FD7-663F-863B-E6C84B716925}"/>
              </a:ext>
            </a:extLst>
          </p:cNvPr>
          <p:cNvGraphicFramePr/>
          <p:nvPr>
            <p:extLst>
              <p:ext uri="{D42A27DB-BD31-4B8C-83A1-F6EECF244321}">
                <p14:modId xmlns:p14="http://schemas.microsoft.com/office/powerpoint/2010/main" val="2259117685"/>
              </p:ext>
            </p:extLst>
          </p:nvPr>
        </p:nvGraphicFramePr>
        <p:xfrm>
          <a:off x="579900" y="2253336"/>
          <a:ext cx="8417627"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2D09DEB-FF2C-471E-B663-599900FAEEC1}"/>
              </a:ext>
            </a:extLst>
          </p:cNvPr>
          <p:cNvSpPr txBox="1"/>
          <p:nvPr/>
        </p:nvSpPr>
        <p:spPr>
          <a:xfrm>
            <a:off x="10628243" y="6321287"/>
            <a:ext cx="1152940" cy="369332"/>
          </a:xfrm>
          <a:prstGeom prst="rect">
            <a:avLst/>
          </a:prstGeom>
          <a:noFill/>
        </p:spPr>
        <p:txBody>
          <a:bodyPr wrap="square" rtlCol="0">
            <a:spAutoFit/>
          </a:bodyPr>
          <a:lstStyle/>
          <a:p>
            <a:pPr algn="ctr"/>
            <a:r>
              <a:rPr lang="en-GB" dirty="0">
                <a:latin typeface="Arial Black" panose="020B0A04020102020204" pitchFamily="34" charset="0"/>
              </a:rPr>
              <a:t>Sanaa</a:t>
            </a:r>
          </a:p>
        </p:txBody>
      </p:sp>
    </p:spTree>
    <p:extLst>
      <p:ext uri="{BB962C8B-B14F-4D97-AF65-F5344CB8AC3E}">
        <p14:creationId xmlns:p14="http://schemas.microsoft.com/office/powerpoint/2010/main" val="1681788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circle(in)">
                                      <p:cBhvr>
                                        <p:cTn id="17"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3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392ED436-223C-B180-50BB-9C9A49A0CFB6}"/>
              </a:ext>
            </a:extLst>
          </p:cNvPr>
          <p:cNvPicPr>
            <a:picLocks noChangeAspect="1"/>
          </p:cNvPicPr>
          <p:nvPr/>
        </p:nvPicPr>
        <p:blipFill rotWithShape="1">
          <a:blip r:embed="rId2"/>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C898486-DD1D-47A5-9D81-F58BCA769F4E}"/>
              </a:ext>
            </a:extLst>
          </p:cNvPr>
          <p:cNvSpPr>
            <a:spLocks noGrp="1"/>
          </p:cNvSpPr>
          <p:nvPr>
            <p:ph type="title"/>
          </p:nvPr>
        </p:nvSpPr>
        <p:spPr>
          <a:xfrm>
            <a:off x="3574144" y="184442"/>
            <a:ext cx="3851123" cy="1320800"/>
          </a:xfrm>
        </p:spPr>
        <p:txBody>
          <a:bodyPr>
            <a:normAutofit/>
          </a:bodyPr>
          <a:lstStyle/>
          <a:p>
            <a:r>
              <a:rPr lang="en-GB" sz="5400" b="1" i="1" u="sng" dirty="0">
                <a:latin typeface="Britannic Bold" panose="020B0903060703020204" pitchFamily="34" charset="0"/>
              </a:rPr>
              <a:t>Rational</a:t>
            </a:r>
          </a:p>
        </p:txBody>
      </p:sp>
      <p:sp>
        <p:nvSpPr>
          <p:cNvPr id="3" name="Content Placeholder 2">
            <a:extLst>
              <a:ext uri="{FF2B5EF4-FFF2-40B4-BE49-F238E27FC236}">
                <a16:creationId xmlns:a16="http://schemas.microsoft.com/office/drawing/2014/main" id="{E5585248-59CB-47F3-B0B5-60E620232D9E}"/>
              </a:ext>
            </a:extLst>
          </p:cNvPr>
          <p:cNvSpPr>
            <a:spLocks noGrp="1"/>
          </p:cNvSpPr>
          <p:nvPr>
            <p:ph idx="1"/>
          </p:nvPr>
        </p:nvSpPr>
        <p:spPr>
          <a:xfrm>
            <a:off x="677333" y="1505243"/>
            <a:ext cx="8195625" cy="5190979"/>
          </a:xfrm>
        </p:spPr>
        <p:txBody>
          <a:bodyPr>
            <a:normAutofit fontScale="92500" lnSpcReduction="20000"/>
          </a:bodyPr>
          <a:lstStyle/>
          <a:p>
            <a:r>
              <a:rPr lang="en-GB" sz="2200" dirty="0">
                <a:latin typeface="Arial Narrow" panose="020B0606020202030204" pitchFamily="34" charset="0"/>
              </a:rPr>
              <a:t>Access to digital technologies is necessary to use the potential they present when writing. (</a:t>
            </a:r>
            <a:r>
              <a:rPr lang="en-GB" sz="2200" dirty="0" err="1">
                <a:latin typeface="Arial Narrow" panose="020B0606020202030204" pitchFamily="34" charset="0"/>
              </a:rPr>
              <a:t>Dahlström</a:t>
            </a:r>
            <a:r>
              <a:rPr lang="en-GB" sz="2200" dirty="0">
                <a:latin typeface="Arial Narrow" panose="020B0606020202030204" pitchFamily="34" charset="0"/>
              </a:rPr>
              <a:t>, 2018)</a:t>
            </a:r>
          </a:p>
          <a:p>
            <a:pPr lvl="0"/>
            <a:r>
              <a:rPr lang="en-GB" sz="2200" dirty="0">
                <a:latin typeface="Arial Narrow" panose="020B0606020202030204" pitchFamily="34" charset="0"/>
              </a:rPr>
              <a:t>With the advancement of digital technology, new communication options have evolved. The younger generation has mostly embraced these new options.</a:t>
            </a:r>
            <a:endParaRPr lang="en-US" sz="2200" dirty="0">
              <a:latin typeface="Arial Narrow" panose="020B0606020202030204" pitchFamily="34" charset="0"/>
            </a:endParaRPr>
          </a:p>
          <a:p>
            <a:pPr lvl="0"/>
            <a:r>
              <a:rPr lang="en-GB" sz="2200" dirty="0">
                <a:latin typeface="Arial Narrow" panose="020B0606020202030204" pitchFamily="34" charset="0"/>
              </a:rPr>
              <a:t>Classroom technology has been found to boost student involvement and overall exam performance. One reason for education technology's effectiveness is that it boosts pupils' confidence.</a:t>
            </a:r>
            <a:endParaRPr lang="en-US" sz="2200" dirty="0">
              <a:latin typeface="Arial Narrow" panose="020B0606020202030204" pitchFamily="34" charset="0"/>
            </a:endParaRPr>
          </a:p>
          <a:p>
            <a:pPr lvl="0"/>
            <a:r>
              <a:rPr lang="en-GB" sz="2200" dirty="0">
                <a:latin typeface="Arial Narrow" panose="020B0606020202030204" pitchFamily="34" charset="0"/>
              </a:rPr>
              <a:t>Here are some examples of digital platforms …</a:t>
            </a:r>
            <a:endParaRPr lang="en-US" sz="2200" dirty="0">
              <a:latin typeface="Arial Narrow" panose="020B0606020202030204" pitchFamily="34" charset="0"/>
            </a:endParaRPr>
          </a:p>
          <a:p>
            <a:pPr lvl="0"/>
            <a:r>
              <a:rPr lang="en-GB" sz="2200" b="1" dirty="0">
                <a:latin typeface="Arial Narrow" panose="020B0606020202030204" pitchFamily="34" charset="0"/>
              </a:rPr>
              <a:t>Microsoft</a:t>
            </a:r>
            <a:r>
              <a:rPr lang="en-GB" sz="2200" dirty="0">
                <a:latin typeface="Arial Narrow" panose="020B0606020202030204" pitchFamily="34" charset="0"/>
              </a:rPr>
              <a:t> word helps create and format documents with themes.</a:t>
            </a:r>
            <a:endParaRPr lang="en-US" sz="2200" dirty="0">
              <a:latin typeface="Arial Narrow" panose="020B0606020202030204" pitchFamily="34" charset="0"/>
            </a:endParaRPr>
          </a:p>
          <a:p>
            <a:pPr lvl="0"/>
            <a:r>
              <a:rPr lang="en-GB" sz="2200" b="1" dirty="0">
                <a:latin typeface="Arial Narrow" panose="020B0606020202030204" pitchFamily="34" charset="0"/>
              </a:rPr>
              <a:t>PowerPoint</a:t>
            </a:r>
            <a:r>
              <a:rPr lang="en-GB" sz="2200" dirty="0">
                <a:latin typeface="Arial Narrow" panose="020B0606020202030204" pitchFamily="34" charset="0"/>
              </a:rPr>
              <a:t> creates presentations and can add text, images, and art.</a:t>
            </a:r>
            <a:endParaRPr lang="en-US" sz="2200" dirty="0">
              <a:latin typeface="Arial Narrow" panose="020B0606020202030204" pitchFamily="34" charset="0"/>
            </a:endParaRPr>
          </a:p>
          <a:p>
            <a:pPr lvl="0"/>
            <a:r>
              <a:rPr lang="en-GB" sz="2200" b="1" dirty="0">
                <a:latin typeface="Arial Narrow" panose="020B0606020202030204" pitchFamily="34" charset="0"/>
              </a:rPr>
              <a:t>Teams</a:t>
            </a:r>
            <a:r>
              <a:rPr lang="en-GB" sz="2200" dirty="0">
                <a:latin typeface="Arial Narrow" panose="020B0606020202030204" pitchFamily="34" charset="0"/>
              </a:rPr>
              <a:t> is a collaboration for communication, meetings, and file sharing.</a:t>
            </a:r>
            <a:endParaRPr lang="en-US" sz="2200" dirty="0">
              <a:latin typeface="Arial Narrow" panose="020B0606020202030204" pitchFamily="34" charset="0"/>
            </a:endParaRPr>
          </a:p>
          <a:p>
            <a:pPr lvl="0"/>
            <a:r>
              <a:rPr lang="en-GB" sz="2200" b="1" dirty="0">
                <a:latin typeface="Arial Narrow" panose="020B0606020202030204" pitchFamily="34" charset="0"/>
              </a:rPr>
              <a:t>One drive </a:t>
            </a:r>
            <a:r>
              <a:rPr lang="en-GB" sz="2200" dirty="0">
                <a:latin typeface="Arial Narrow" panose="020B0606020202030204" pitchFamily="34" charset="0"/>
              </a:rPr>
              <a:t>is a Microsoft cloud service that connects you to all your files and lets you store and protect your files and share them with others.</a:t>
            </a:r>
          </a:p>
          <a:p>
            <a:pPr lvl="0"/>
            <a:r>
              <a:rPr lang="en-GB" sz="2200" b="1" dirty="0">
                <a:latin typeface="Arial Narrow" panose="020B0606020202030204" pitchFamily="34" charset="0"/>
              </a:rPr>
              <a:t>IT skills </a:t>
            </a:r>
            <a:r>
              <a:rPr lang="en-GB" sz="2200" dirty="0">
                <a:latin typeface="Arial Narrow" panose="020B0606020202030204" pitchFamily="34" charset="0"/>
              </a:rPr>
              <a:t>are the knowledge and skills required to operate information technology-based devices like computers and tablets, as well as their operating systems and applications.</a:t>
            </a: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A817231D-3B0B-4948-AAE4-6AF242569858}"/>
              </a:ext>
            </a:extLst>
          </p:cNvPr>
          <p:cNvSpPr txBox="1"/>
          <p:nvPr/>
        </p:nvSpPr>
        <p:spPr>
          <a:xfrm>
            <a:off x="10590212" y="6069496"/>
            <a:ext cx="1124710"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310912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arn(inVertical)">
                                      <p:cBhvr>
                                        <p:cTn id="30" dur="500"/>
                                        <p:tgtEl>
                                          <p:spTgt spid="3">
                                            <p:txEl>
                                              <p:pRg st="6" end="6"/>
                                            </p:txEl>
                                          </p:spTgt>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barn(inVertical)">
                                      <p:cBhvr>
                                        <p:cTn id="33" dur="500"/>
                                        <p:tgtEl>
                                          <p:spTgt spid="3">
                                            <p:txEl>
                                              <p:pRg st="7" end="7"/>
                                            </p:txEl>
                                          </p:spTgt>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barn(inVertical)">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665EE-8E51-4A32-9B06-D831750219D5}"/>
              </a:ext>
            </a:extLst>
          </p:cNvPr>
          <p:cNvSpPr>
            <a:spLocks noGrp="1"/>
          </p:cNvSpPr>
          <p:nvPr>
            <p:ph type="title"/>
          </p:nvPr>
        </p:nvSpPr>
        <p:spPr>
          <a:xfrm>
            <a:off x="4902615" y="268849"/>
            <a:ext cx="3737268" cy="1320800"/>
          </a:xfrm>
        </p:spPr>
        <p:txBody>
          <a:bodyPr>
            <a:normAutofit/>
          </a:bodyPr>
          <a:lstStyle/>
          <a:p>
            <a:r>
              <a:rPr lang="en-GB" sz="5400" dirty="0">
                <a:latin typeface="Britannic Bold" panose="020B0903060703020204" pitchFamily="34" charset="0"/>
              </a:rPr>
              <a:t>Methods</a:t>
            </a:r>
          </a:p>
        </p:txBody>
      </p:sp>
      <p:sp>
        <p:nvSpPr>
          <p:cNvPr id="3" name="Content Placeholder 2">
            <a:extLst>
              <a:ext uri="{FF2B5EF4-FFF2-40B4-BE49-F238E27FC236}">
                <a16:creationId xmlns:a16="http://schemas.microsoft.com/office/drawing/2014/main" id="{6EB076E3-674C-4EFB-AFDE-97727F088DF4}"/>
              </a:ext>
            </a:extLst>
          </p:cNvPr>
          <p:cNvSpPr>
            <a:spLocks noGrp="1"/>
          </p:cNvSpPr>
          <p:nvPr>
            <p:ph idx="1"/>
          </p:nvPr>
        </p:nvSpPr>
        <p:spPr>
          <a:xfrm>
            <a:off x="3362177" y="1589649"/>
            <a:ext cx="8004517" cy="4999502"/>
          </a:xfrm>
        </p:spPr>
        <p:txBody>
          <a:bodyPr>
            <a:noAutofit/>
          </a:bodyPr>
          <a:lstStyle/>
          <a:p>
            <a:pPr marL="0" indent="0">
              <a:buNone/>
            </a:pPr>
            <a:r>
              <a:rPr lang="en-GB" b="1" dirty="0">
                <a:latin typeface="Arial Narrow" panose="020B0606020202030204" pitchFamily="34" charset="0"/>
              </a:rPr>
              <a:t>As a team, we designed a questionnaire using MS Forms and gathered data for it. Below are some examples and the link to Form … </a:t>
            </a:r>
          </a:p>
          <a:p>
            <a:pPr marL="0" indent="0">
              <a:buNone/>
            </a:pPr>
            <a:endParaRPr lang="en-GB" dirty="0">
              <a:latin typeface="Arial Narrow" panose="020B0606020202030204" pitchFamily="34" charset="0"/>
            </a:endParaRPr>
          </a:p>
          <a:p>
            <a:pPr>
              <a:buFont typeface="Wingdings" panose="05000000000000000000" pitchFamily="2" charset="2"/>
              <a:buChar char="v"/>
            </a:pPr>
            <a:r>
              <a:rPr lang="en-GB" dirty="0">
                <a:solidFill>
                  <a:schemeClr val="tx1"/>
                </a:solidFill>
                <a:latin typeface="Arial Narrow" panose="020B0606020202030204" pitchFamily="34" charset="0"/>
                <a:hlinkClick r:id="rId2">
                  <a:extLst>
                    <a:ext uri="{A12FA001-AC4F-418D-AE19-62706E023703}">
                      <ahyp:hlinkClr xmlns:ahyp="http://schemas.microsoft.com/office/drawing/2018/hyperlinkcolor" val="tx"/>
                    </a:ext>
                  </a:extLst>
                </a:hlinkClick>
              </a:rPr>
              <a:t>How confident are UWTSD students at using their digital skills?</a:t>
            </a:r>
          </a:p>
          <a:p>
            <a:pPr>
              <a:buFont typeface="Wingdings" panose="05000000000000000000" pitchFamily="2" charset="2"/>
              <a:buChar char="v"/>
            </a:pPr>
            <a:endParaRPr lang="en-GB" dirty="0">
              <a:solidFill>
                <a:schemeClr val="tx1"/>
              </a:solidFill>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Do you think that using one drive is the most important in digital skills?</a:t>
            </a:r>
          </a:p>
          <a:p>
            <a:pPr>
              <a:buFont typeface="Wingdings" panose="05000000000000000000" pitchFamily="2" charset="2"/>
              <a:buChar char="v"/>
            </a:pPr>
            <a:endParaRPr lang="en-GB" dirty="0">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Are you confident in using MS Teams to work?</a:t>
            </a:r>
          </a:p>
          <a:p>
            <a:pPr marL="0" indent="0">
              <a:buNone/>
            </a:pPr>
            <a:endParaRPr lang="en-GB" dirty="0">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https://forms.office.com/Pages/DesignPageV2.aspx?subpage=design&amp;FormId=-REPTm4EBUWcuNshUjEeIYA_52-lR7FBh9DrAgsWnvpURVBZVzAwSVdRTlVQUUhaMThPV1ZMRDFEUy4u&amp;Token=f58b01c03cf34a4598e91f3aa85d8bf1</a:t>
            </a:r>
            <a:endParaRPr lang="en-GB" dirty="0">
              <a:latin typeface="Arial Narrow" panose="020B0606020202030204" pitchFamily="34" charset="0"/>
            </a:endParaRPr>
          </a:p>
        </p:txBody>
      </p:sp>
      <p:pic>
        <p:nvPicPr>
          <p:cNvPr id="5" name="Picture 4" descr="Pen placed on top of a signature line">
            <a:extLst>
              <a:ext uri="{FF2B5EF4-FFF2-40B4-BE49-F238E27FC236}">
                <a16:creationId xmlns:a16="http://schemas.microsoft.com/office/drawing/2014/main" id="{0A55BA10-D766-43DC-70C6-269C2729A407}"/>
              </a:ext>
            </a:extLst>
          </p:cNvPr>
          <p:cNvPicPr>
            <a:picLocks noChangeAspect="1"/>
          </p:cNvPicPr>
          <p:nvPr/>
        </p:nvPicPr>
        <p:blipFill rotWithShape="1">
          <a:blip r:embed="rId3"/>
          <a:srcRect l="47491" r="-2" b="-2"/>
          <a:stretch/>
        </p:blipFill>
        <p:spPr>
          <a:xfrm>
            <a:off x="20" y="-1"/>
            <a:ext cx="3362158"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188F356-D856-4C7A-962A-1EFF8C00A7AB}"/>
              </a:ext>
            </a:extLst>
          </p:cNvPr>
          <p:cNvSpPr txBox="1"/>
          <p:nvPr/>
        </p:nvSpPr>
        <p:spPr>
          <a:xfrm>
            <a:off x="10429461" y="6387548"/>
            <a:ext cx="1139687" cy="369332"/>
          </a:xfrm>
          <a:prstGeom prst="rect">
            <a:avLst/>
          </a:prstGeom>
          <a:noFill/>
        </p:spPr>
        <p:txBody>
          <a:bodyPr wrap="square" rtlCol="0">
            <a:spAutoFit/>
          </a:bodyPr>
          <a:lstStyle/>
          <a:p>
            <a:r>
              <a:rPr lang="en-GB" dirty="0"/>
              <a:t>Sanaa</a:t>
            </a:r>
          </a:p>
        </p:txBody>
      </p:sp>
    </p:spTree>
    <p:extLst>
      <p:ext uri="{BB962C8B-B14F-4D97-AF65-F5344CB8AC3E}">
        <p14:creationId xmlns:p14="http://schemas.microsoft.com/office/powerpoint/2010/main" val="264269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arn(inVertical)">
                                      <p:cBhvr>
                                        <p:cTn id="15" dur="500"/>
                                        <p:tgtEl>
                                          <p:spTgt spid="3">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barn(inVertical)">
                                      <p:cBhvr>
                                        <p:cTn id="21" dur="500"/>
                                        <p:tgtEl>
                                          <p:spTgt spid="3">
                                            <p:txEl>
                                              <p:pRg st="6" end="6"/>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barn(inVertical)">
                                      <p:cBhvr>
                                        <p:cTn id="2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C8D37-3E2D-409B-8022-BBBAEE234623}"/>
              </a:ext>
            </a:extLst>
          </p:cNvPr>
          <p:cNvSpPr>
            <a:spLocks noGrp="1"/>
          </p:cNvSpPr>
          <p:nvPr>
            <p:ph type="title"/>
          </p:nvPr>
        </p:nvSpPr>
        <p:spPr>
          <a:xfrm>
            <a:off x="677334" y="609599"/>
            <a:ext cx="8818358" cy="1641231"/>
          </a:xfrm>
        </p:spPr>
        <p:txBody>
          <a:bodyPr>
            <a:normAutofit/>
          </a:bodyPr>
          <a:lstStyle/>
          <a:p>
            <a:pPr algn="ctr"/>
            <a:r>
              <a:rPr lang="en-GB" sz="5400" b="1" dirty="0">
                <a:latin typeface="Britannic Bold" panose="020B0903060703020204" pitchFamily="34" charset="0"/>
              </a:rPr>
              <a:t>Ethical Considerations</a:t>
            </a:r>
          </a:p>
        </p:txBody>
      </p:sp>
      <p:sp>
        <p:nvSpPr>
          <p:cNvPr id="3" name="Content Placeholder 2">
            <a:extLst>
              <a:ext uri="{FF2B5EF4-FFF2-40B4-BE49-F238E27FC236}">
                <a16:creationId xmlns:a16="http://schemas.microsoft.com/office/drawing/2014/main" id="{CDA5690B-D264-46FA-9012-BF51DDF23922}"/>
              </a:ext>
            </a:extLst>
          </p:cNvPr>
          <p:cNvSpPr>
            <a:spLocks noGrp="1"/>
          </p:cNvSpPr>
          <p:nvPr>
            <p:ph idx="1"/>
          </p:nvPr>
        </p:nvSpPr>
        <p:spPr>
          <a:xfrm>
            <a:off x="1352584" y="2250831"/>
            <a:ext cx="7566334" cy="4226630"/>
          </a:xfrm>
        </p:spPr>
        <p:txBody>
          <a:bodyPr/>
          <a:lstStyle/>
          <a:p>
            <a:r>
              <a:rPr lang="en-GB" sz="2000" dirty="0">
                <a:latin typeface="Arial Narrow" panose="020B0606020202030204" pitchFamily="34" charset="0"/>
              </a:rPr>
              <a:t>Some guiding principles that affect your study designs and techniques are collectively known as ethical considerations in research. Scientists and researchers must always adhere to a set of criteria while collecting data from persons. Human research typically attempts to understand real-world situations, investigate effective medicines, evaluate </a:t>
            </a:r>
            <a:r>
              <a:rPr lang="en-GB" sz="2000" dirty="0" err="1">
                <a:latin typeface="Arial Narrow" panose="020B0606020202030204" pitchFamily="34" charset="0"/>
              </a:rPr>
              <a:t>behaviors</a:t>
            </a:r>
            <a:r>
              <a:rPr lang="en-GB" sz="2000" dirty="0">
                <a:latin typeface="Arial Narrow" panose="020B0606020202030204" pitchFamily="34" charset="0"/>
              </a:rPr>
              <a:t>, and improve lives in many ways. When choosing what to research and how to conduct that research, significant ethical considerations must be made. (Bhandari, 2022)</a:t>
            </a:r>
          </a:p>
          <a:p>
            <a:endParaRPr lang="en-GB" dirty="0"/>
          </a:p>
        </p:txBody>
      </p:sp>
      <p:sp>
        <p:nvSpPr>
          <p:cNvPr id="4" name="TextBox 3">
            <a:extLst>
              <a:ext uri="{FF2B5EF4-FFF2-40B4-BE49-F238E27FC236}">
                <a16:creationId xmlns:a16="http://schemas.microsoft.com/office/drawing/2014/main" id="{F5180F4B-061A-49B4-A8E2-0A9DE77485C5}"/>
              </a:ext>
            </a:extLst>
          </p:cNvPr>
          <p:cNvSpPr txBox="1"/>
          <p:nvPr/>
        </p:nvSpPr>
        <p:spPr>
          <a:xfrm>
            <a:off x="10734261" y="6477461"/>
            <a:ext cx="1298713"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232007186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4D5778F-A89F-49A9-9425-E16759576E78}"/>
              </a:ext>
            </a:extLst>
          </p:cNvPr>
          <p:cNvSpPr>
            <a:spLocks noGrp="1"/>
          </p:cNvSpPr>
          <p:nvPr>
            <p:ph type="title"/>
          </p:nvPr>
        </p:nvSpPr>
        <p:spPr>
          <a:xfrm>
            <a:off x="643467" y="816638"/>
            <a:ext cx="3598331" cy="5224724"/>
          </a:xfrm>
        </p:spPr>
        <p:txBody>
          <a:bodyPr anchor="ctr">
            <a:normAutofit/>
          </a:bodyPr>
          <a:lstStyle/>
          <a:p>
            <a:r>
              <a:rPr lang="en-GB" sz="5400" dirty="0">
                <a:latin typeface="Britannic Bold" panose="020B0903060703020204" pitchFamily="34" charset="0"/>
              </a:rPr>
              <a:t>Hypothesis</a:t>
            </a:r>
          </a:p>
        </p:txBody>
      </p:sp>
      <p:sp>
        <p:nvSpPr>
          <p:cNvPr id="3" name="Content Placeholder 2">
            <a:extLst>
              <a:ext uri="{FF2B5EF4-FFF2-40B4-BE49-F238E27FC236}">
                <a16:creationId xmlns:a16="http://schemas.microsoft.com/office/drawing/2014/main" id="{3A421F53-A1BF-4BC4-BD25-E8277546DA49}"/>
              </a:ext>
            </a:extLst>
          </p:cNvPr>
          <p:cNvSpPr>
            <a:spLocks noGrp="1"/>
          </p:cNvSpPr>
          <p:nvPr>
            <p:ph idx="1"/>
          </p:nvPr>
        </p:nvSpPr>
        <p:spPr>
          <a:xfrm>
            <a:off x="4654295" y="816638"/>
            <a:ext cx="4619706" cy="5224724"/>
          </a:xfrm>
        </p:spPr>
        <p:txBody>
          <a:bodyPr anchor="ctr">
            <a:normAutofit/>
          </a:bodyPr>
          <a:lstStyle/>
          <a:p>
            <a:pPr marL="457200" indent="-457200">
              <a:buFont typeface="+mj-lt"/>
              <a:buAutoNum type="arabicPeriod"/>
            </a:pPr>
            <a:r>
              <a:rPr lang="en-GB" sz="2000" dirty="0">
                <a:latin typeface="Arial Narrow" panose="020B0606020202030204" pitchFamily="34" charset="0"/>
              </a:rPr>
              <a:t>We think students will become more confident in using technology and communicating with their peers within the  University.</a:t>
            </a:r>
          </a:p>
          <a:p>
            <a:pPr marL="457200" indent="-457200">
              <a:buFont typeface="+mj-lt"/>
              <a:buAutoNum type="arabicPeriod"/>
            </a:pPr>
            <a:r>
              <a:rPr lang="en-GB" sz="2000" dirty="0">
                <a:latin typeface="Arial Narrow" panose="020B0606020202030204" pitchFamily="34" charset="0"/>
              </a:rPr>
              <a:t>Students will be able to use technology effectively with in the university and within the world of work.</a:t>
            </a:r>
          </a:p>
          <a:p>
            <a:pPr marL="457200" indent="-457200">
              <a:buFont typeface="+mj-lt"/>
              <a:buAutoNum type="arabicPeriod"/>
            </a:pPr>
            <a:r>
              <a:rPr lang="en-GB" sz="2000" dirty="0">
                <a:latin typeface="Arial Narrow" panose="020B0606020202030204" pitchFamily="34" charset="0"/>
              </a:rPr>
              <a:t>We will discover more about how using various types of technology will make pupils feel more at ease.</a:t>
            </a:r>
          </a:p>
        </p:txBody>
      </p:sp>
      <p:sp>
        <p:nvSpPr>
          <p:cNvPr id="6" name="TextBox 5">
            <a:extLst>
              <a:ext uri="{FF2B5EF4-FFF2-40B4-BE49-F238E27FC236}">
                <a16:creationId xmlns:a16="http://schemas.microsoft.com/office/drawing/2014/main" id="{9CE72B2C-E3AB-4199-8324-4337C59CE62F}"/>
              </a:ext>
            </a:extLst>
          </p:cNvPr>
          <p:cNvSpPr txBox="1"/>
          <p:nvPr/>
        </p:nvSpPr>
        <p:spPr>
          <a:xfrm>
            <a:off x="10668000" y="6241774"/>
            <a:ext cx="1245704"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210514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EE3A-E6B5-49AF-A540-94BDC76717C6}"/>
              </a:ext>
            </a:extLst>
          </p:cNvPr>
          <p:cNvSpPr>
            <a:spLocks noGrp="1"/>
          </p:cNvSpPr>
          <p:nvPr>
            <p:ph type="title"/>
          </p:nvPr>
        </p:nvSpPr>
        <p:spPr>
          <a:xfrm>
            <a:off x="367844" y="609601"/>
            <a:ext cx="3843375" cy="5545667"/>
          </a:xfrm>
        </p:spPr>
        <p:txBody>
          <a:bodyPr anchor="ctr">
            <a:normAutofit/>
          </a:bodyPr>
          <a:lstStyle/>
          <a:p>
            <a:pPr algn="ctr"/>
            <a:r>
              <a:rPr lang="en-GB" sz="5400" dirty="0">
                <a:solidFill>
                  <a:schemeClr val="tx1">
                    <a:lumMod val="85000"/>
                    <a:lumOff val="15000"/>
                  </a:schemeClr>
                </a:solidFill>
                <a:latin typeface="Britannic Bold" panose="020B0903060703020204" pitchFamily="34" charset="0"/>
              </a:rPr>
              <a:t>Reference List</a:t>
            </a:r>
          </a:p>
        </p:txBody>
      </p:sp>
      <p:sp>
        <p:nvSpPr>
          <p:cNvPr id="3" name="Content Placeholder 2">
            <a:extLst>
              <a:ext uri="{FF2B5EF4-FFF2-40B4-BE49-F238E27FC236}">
                <a16:creationId xmlns:a16="http://schemas.microsoft.com/office/drawing/2014/main" id="{ED105005-ADE7-434F-8806-CC51E4C403C8}"/>
              </a:ext>
            </a:extLst>
          </p:cNvPr>
          <p:cNvSpPr>
            <a:spLocks noGrp="1"/>
          </p:cNvSpPr>
          <p:nvPr>
            <p:ph idx="1"/>
          </p:nvPr>
        </p:nvSpPr>
        <p:spPr>
          <a:xfrm>
            <a:off x="4211219" y="422032"/>
            <a:ext cx="7106671" cy="5733236"/>
          </a:xfrm>
        </p:spPr>
        <p:txBody>
          <a:bodyPr anchor="ctr">
            <a:normAutofit/>
          </a:bodyPr>
          <a:lstStyle/>
          <a:p>
            <a:endParaRPr lang="en-GB" dirty="0">
              <a:solidFill>
                <a:srgbClr val="FFFFFF"/>
              </a:solidFill>
            </a:endParaRPr>
          </a:p>
          <a:p>
            <a:r>
              <a:rPr lang="en-GB" sz="1600" dirty="0">
                <a:latin typeface="Arial Narrow" panose="020B0606020202030204" pitchFamily="34" charset="0"/>
              </a:rPr>
              <a:t>Agélii </a:t>
            </a:r>
            <a:r>
              <a:rPr lang="en-GB" sz="1600" dirty="0" err="1">
                <a:latin typeface="Arial Narrow" panose="020B0606020202030204" pitchFamily="34" charset="0"/>
              </a:rPr>
              <a:t>Genlott</a:t>
            </a:r>
            <a:r>
              <a:rPr lang="en-GB" sz="1600" dirty="0">
                <a:latin typeface="Arial Narrow" panose="020B0606020202030204" pitchFamily="34" charset="0"/>
              </a:rPr>
              <a:t>, A., &amp; </a:t>
            </a:r>
            <a:r>
              <a:rPr lang="en-GB" sz="1600" dirty="0" err="1">
                <a:latin typeface="Arial Narrow" panose="020B0606020202030204" pitchFamily="34" charset="0"/>
              </a:rPr>
              <a:t>Grönlund</a:t>
            </a:r>
            <a:r>
              <a:rPr lang="en-GB" sz="1600" dirty="0">
                <a:latin typeface="Arial Narrow" panose="020B0606020202030204" pitchFamily="34" charset="0"/>
              </a:rPr>
              <a:t>, Å. (2016). Closing the gaps: Improving literacy and mathematics by </a:t>
            </a:r>
            <a:r>
              <a:rPr lang="en-GB" sz="1600" dirty="0" err="1">
                <a:latin typeface="Arial Narrow" panose="020B0606020202030204" pitchFamily="34" charset="0"/>
              </a:rPr>
              <a:t>ict</a:t>
            </a:r>
            <a:r>
              <a:rPr lang="en-GB" sz="1600" dirty="0">
                <a:latin typeface="Arial Narrow" panose="020B0606020202030204" pitchFamily="34" charset="0"/>
              </a:rPr>
              <a:t>- enhanced collaboration. </a:t>
            </a:r>
            <a:r>
              <a:rPr lang="en-GB" sz="1600" i="1" dirty="0">
                <a:latin typeface="Arial Narrow" panose="020B0606020202030204" pitchFamily="34" charset="0"/>
              </a:rPr>
              <a:t>Computers &amp; Education, 99</a:t>
            </a:r>
            <a:r>
              <a:rPr lang="en-GB" sz="1600" dirty="0">
                <a:latin typeface="Arial Narrow" panose="020B0606020202030204" pitchFamily="34" charset="0"/>
              </a:rPr>
              <a:t>, 68–80. </a:t>
            </a:r>
            <a:r>
              <a:rPr lang="en-GB" sz="1600" dirty="0">
                <a:latin typeface="Arial Narrow" panose="020B0606020202030204" pitchFamily="34" charset="0"/>
                <a:hlinkClick r:id="rId2"/>
              </a:rPr>
              <a:t>https://doi.org/10.1016/j.compedu.2016.04.004</a:t>
            </a:r>
            <a:r>
              <a:rPr lang="en-GB" sz="1600" dirty="0">
                <a:latin typeface="Arial Narrow" panose="020B0606020202030204" pitchFamily="34" charset="0"/>
              </a:rPr>
              <a:t>.</a:t>
            </a:r>
          </a:p>
          <a:p>
            <a:endParaRPr lang="en-GB" sz="1600" dirty="0">
              <a:solidFill>
                <a:srgbClr val="FFFFFF"/>
              </a:solidFill>
              <a:latin typeface="Arial Narrow" panose="020B0606020202030204" pitchFamily="34" charset="0"/>
            </a:endParaRPr>
          </a:p>
          <a:p>
            <a:r>
              <a:rPr lang="en-GB" sz="1600" dirty="0">
                <a:latin typeface="Arial Narrow" panose="020B0606020202030204" pitchFamily="34" charset="0"/>
              </a:rPr>
              <a:t>Bhandari, P. (2022) </a:t>
            </a:r>
            <a:r>
              <a:rPr lang="en-GB" sz="1600" i="1" dirty="0">
                <a:latin typeface="Arial Narrow" panose="020B0606020202030204" pitchFamily="34" charset="0"/>
              </a:rPr>
              <a:t>Ethical considerations in research: Types &amp; examples</a:t>
            </a:r>
            <a:r>
              <a:rPr lang="en-GB" sz="1600" dirty="0">
                <a:latin typeface="Arial Narrow" panose="020B0606020202030204" pitchFamily="34" charset="0"/>
              </a:rPr>
              <a:t>, </a:t>
            </a:r>
            <a:r>
              <a:rPr lang="en-GB" sz="1600" i="1" dirty="0" err="1">
                <a:latin typeface="Arial Narrow" panose="020B0606020202030204" pitchFamily="34" charset="0"/>
              </a:rPr>
              <a:t>Scribbr</a:t>
            </a:r>
            <a:r>
              <a:rPr lang="en-GB" sz="1600" dirty="0">
                <a:latin typeface="Arial Narrow" panose="020B0606020202030204" pitchFamily="34" charset="0"/>
              </a:rPr>
              <a:t>. Available at: https://www.scribbr.co.uk/research-methods/ethical-considerations/#SnippetTab (Accessed: February 19, 2023). </a:t>
            </a:r>
          </a:p>
          <a:p>
            <a:endParaRPr lang="en-GB" sz="1600" dirty="0">
              <a:solidFill>
                <a:srgbClr val="FFFFFF"/>
              </a:solidFill>
              <a:latin typeface="Arial Narrow" panose="020B0606020202030204" pitchFamily="34" charset="0"/>
            </a:endParaRPr>
          </a:p>
          <a:p>
            <a:r>
              <a:rPr lang="en-GB" sz="1600" dirty="0" err="1">
                <a:solidFill>
                  <a:srgbClr val="FFFFFF"/>
                </a:solidFill>
                <a:latin typeface="Arial Narrow" panose="020B0606020202030204" pitchFamily="34" charset="0"/>
              </a:rPr>
              <a:t>Dahlström</a:t>
            </a:r>
            <a:r>
              <a:rPr lang="en-GB" sz="1600" dirty="0">
                <a:solidFill>
                  <a:srgbClr val="FFFFFF"/>
                </a:solidFill>
                <a:latin typeface="Arial Narrow" panose="020B0606020202030204" pitchFamily="34" charset="0"/>
              </a:rPr>
              <a:t>, H. (2018) </a:t>
            </a:r>
            <a:r>
              <a:rPr lang="en-GB" sz="1600" i="1" dirty="0">
                <a:solidFill>
                  <a:srgbClr val="FFFFFF"/>
                </a:solidFill>
                <a:latin typeface="Arial Narrow" panose="020B0606020202030204" pitchFamily="34" charset="0"/>
              </a:rPr>
              <a:t>Digital writing tools from the student perspective - education and Information Technologies</a:t>
            </a:r>
            <a:r>
              <a:rPr lang="en-GB" sz="1600" dirty="0">
                <a:solidFill>
                  <a:srgbClr val="FFFFFF"/>
                </a:solidFill>
                <a:latin typeface="Arial Narrow" panose="020B0606020202030204" pitchFamily="34" charset="0"/>
              </a:rPr>
              <a:t>, </a:t>
            </a:r>
            <a:r>
              <a:rPr lang="en-GB" sz="1600" i="1" dirty="0">
                <a:solidFill>
                  <a:srgbClr val="FFFFFF"/>
                </a:solidFill>
                <a:latin typeface="Arial Narrow" panose="020B0606020202030204" pitchFamily="34" charset="0"/>
              </a:rPr>
              <a:t>SpringerLink</a:t>
            </a:r>
            <a:r>
              <a:rPr lang="en-GB" sz="1600" dirty="0">
                <a:solidFill>
                  <a:srgbClr val="FFFFFF"/>
                </a:solidFill>
                <a:latin typeface="Arial Narrow" panose="020B0606020202030204" pitchFamily="34" charset="0"/>
              </a:rPr>
              <a:t>. Springer US. Available at: https://link.springer.com/article/10.1007/s10639-018-9844-x (Accessed: February 17, 2023). </a:t>
            </a:r>
          </a:p>
          <a:p>
            <a:pPr marL="0" indent="0">
              <a:buNone/>
            </a:pPr>
            <a:endParaRPr lang="en-GB" sz="1600" dirty="0">
              <a:solidFill>
                <a:srgbClr val="FFFFFF"/>
              </a:solidFill>
              <a:latin typeface="Arial Narrow" panose="020B0606020202030204" pitchFamily="34" charset="0"/>
            </a:endParaRPr>
          </a:p>
          <a:p>
            <a:r>
              <a:rPr lang="en-GB" sz="1600" dirty="0" err="1">
                <a:solidFill>
                  <a:srgbClr val="FFFFFF"/>
                </a:solidFill>
                <a:latin typeface="Arial Narrow" panose="020B0606020202030204" pitchFamily="34" charset="0"/>
              </a:rPr>
              <a:t>Mutula</a:t>
            </a:r>
            <a:r>
              <a:rPr lang="en-GB" sz="1600" dirty="0">
                <a:solidFill>
                  <a:srgbClr val="FFFFFF"/>
                </a:solidFill>
                <a:latin typeface="Arial Narrow" panose="020B0606020202030204" pitchFamily="34" charset="0"/>
              </a:rPr>
              <a:t>, S.M. and </a:t>
            </a:r>
            <a:r>
              <a:rPr lang="en-GB" sz="1600" dirty="0" err="1">
                <a:solidFill>
                  <a:srgbClr val="FFFFFF"/>
                </a:solidFill>
                <a:latin typeface="Arial Narrow" panose="020B0606020202030204" pitchFamily="34" charset="0"/>
              </a:rPr>
              <a:t>Makondo</a:t>
            </a:r>
            <a:r>
              <a:rPr lang="en-GB" sz="1600" dirty="0">
                <a:solidFill>
                  <a:srgbClr val="FFFFFF"/>
                </a:solidFill>
                <a:latin typeface="Arial Narrow" panose="020B0606020202030204" pitchFamily="34" charset="0"/>
              </a:rPr>
              <a:t>, F.S. (2003) IT skills needs for collection development at the University of Botswana</a:t>
            </a:r>
            <a:r>
              <a:rPr lang="en-GB" sz="1600" u="sng" dirty="0">
                <a:solidFill>
                  <a:srgbClr val="FFFFFF"/>
                </a:solidFill>
                <a:latin typeface="Arial Narrow" panose="020B0606020202030204" pitchFamily="34" charset="0"/>
              </a:rPr>
              <a:t> Library, Library Hi Tech. MCB UP Ltd, pp. 94–101. Available at: </a:t>
            </a:r>
            <a:r>
              <a:rPr lang="en-GB" sz="1600" u="sng" dirty="0">
                <a:solidFill>
                  <a:srgbClr val="FFFFFF"/>
                </a:solidFill>
                <a:latin typeface="Arial Narrow" panose="020B0606020202030204" pitchFamily="34" charset="0"/>
                <a:hlinkClick r:id="rId3"/>
              </a:rPr>
              <a:t>https://doi.org/10.1108/07378830310467436</a:t>
            </a:r>
            <a:r>
              <a:rPr lang="en-GB" sz="1600" u="sng" dirty="0">
                <a:solidFill>
                  <a:srgbClr val="FFFFFF"/>
                </a:solidFill>
                <a:latin typeface="Arial Narrow" panose="020B0606020202030204" pitchFamily="34" charset="0"/>
              </a:rPr>
              <a:t>.</a:t>
            </a:r>
          </a:p>
          <a:p>
            <a:endParaRPr lang="en-GB" sz="1600" dirty="0">
              <a:solidFill>
                <a:srgbClr val="FFFFFF"/>
              </a:solidFill>
              <a:latin typeface="Arial Narrow" panose="020B0606020202030204" pitchFamily="34" charset="0"/>
            </a:endParaRPr>
          </a:p>
          <a:p>
            <a:endParaRPr lang="en-GB" dirty="0">
              <a:solidFill>
                <a:srgbClr val="FFFFFF"/>
              </a:solidFill>
            </a:endParaRPr>
          </a:p>
        </p:txBody>
      </p:sp>
    </p:spTree>
    <p:extLst>
      <p:ext uri="{BB962C8B-B14F-4D97-AF65-F5344CB8AC3E}">
        <p14:creationId xmlns:p14="http://schemas.microsoft.com/office/powerpoint/2010/main" val="3108817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barn(inVertical)">
                                      <p:cBhvr>
                                        <p:cTn id="18" dur="500"/>
                                        <p:tgtEl>
                                          <p:spTgt spid="3">
                                            <p:txEl>
                                              <p:pRg st="5" end="5"/>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barn(inVertical)">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1c5f60ba6408ea9e4d00bcccf4727719">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519f9b6dea790f55237ef365d914e7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B6CA0E39-238D-46C8-931E-461018220F26}">
  <ds:schemaRefs>
    <ds:schemaRef ds:uri="http://schemas.microsoft.com/sharepoint/v3/contenttype/forms"/>
  </ds:schemaRefs>
</ds:datastoreItem>
</file>

<file path=customXml/itemProps2.xml><?xml version="1.0" encoding="utf-8"?>
<ds:datastoreItem xmlns:ds="http://schemas.openxmlformats.org/officeDocument/2006/customXml" ds:itemID="{57F36AC9-B2A1-4D2E-91BC-2655DA5938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40D297-7458-4B24-A906-723DB6895314}">
  <ds:schemaRefs>
    <ds:schemaRef ds:uri="d8e79d84-78fb-44a9-92e9-d04bdd8f0359"/>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04c7059f-bde8-4ce9-bb0f-e5288874095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575</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Arial</vt:lpstr>
      <vt:lpstr>Arial Black</vt:lpstr>
      <vt:lpstr>Arial Narrow</vt:lpstr>
      <vt:lpstr>Britannic Bold</vt:lpstr>
      <vt:lpstr>Calibri</vt:lpstr>
      <vt:lpstr>Trebuchet MS</vt:lpstr>
      <vt:lpstr>Wingdings</vt:lpstr>
      <vt:lpstr>Wingdings 3</vt:lpstr>
      <vt:lpstr>Facet</vt:lpstr>
      <vt:lpstr>Are Digital Skills Important for Study and Work?</vt:lpstr>
      <vt:lpstr>Introduction</vt:lpstr>
      <vt:lpstr>Rational</vt:lpstr>
      <vt:lpstr>Methods</vt:lpstr>
      <vt:lpstr>Ethical Considerations</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Saira Arif</dc:creator>
  <cp:lastModifiedBy>Saira Arif</cp:lastModifiedBy>
  <cp:revision>3</cp:revision>
  <dcterms:created xsi:type="dcterms:W3CDTF">2023-02-19T19:56:29Z</dcterms:created>
  <dcterms:modified xsi:type="dcterms:W3CDTF">2023-02-19T20:17:05Z</dcterms:modified>
</cp:coreProperties>
</file>