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8" d="100"/>
          <a:sy n="148" d="100"/>
        </p:scale>
        <p:origin x="-96" y="-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856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212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26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830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41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60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888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38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588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9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104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59265-FC07-AE49-A770-F1AC4BF1BDFF}" type="datetimeFigureOut">
              <a:rPr lang="en-US" smtClean="0"/>
              <a:t>08/12/2014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8103B-C1B2-CE43-A7B6-BEB64FB36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67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Islam in the West </a:t>
            </a:r>
            <a:br>
              <a:rPr lang="en-GB" dirty="0" smtClean="0"/>
            </a:br>
            <a:r>
              <a:rPr lang="en-GB" dirty="0" smtClean="0"/>
              <a:t>Research Report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2,000 word research report (24 hours to prepare) (50%</a:t>
            </a:r>
            <a:r>
              <a:rPr lang="en-US" b="1" dirty="0" smtClean="0">
                <a:solidFill>
                  <a:srgbClr val="0000FF"/>
                </a:solidFill>
              </a:rPr>
              <a:t>)</a:t>
            </a:r>
          </a:p>
          <a:p>
            <a:r>
              <a:rPr lang="en-US" b="1" dirty="0" smtClean="0">
                <a:solidFill>
                  <a:srgbClr val="0000FF"/>
                </a:solidFill>
              </a:rPr>
              <a:t>TO BE RELEASED ON MOODLE </a:t>
            </a:r>
          </a:p>
          <a:p>
            <a:r>
              <a:rPr lang="en-US" b="1" dirty="0" smtClean="0">
                <a:solidFill>
                  <a:srgbClr val="0000FF"/>
                </a:solidFill>
              </a:rPr>
              <a:t>14 JANUARY 2015 </a:t>
            </a:r>
            <a:endParaRPr lang="en-GB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874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5704" y="1159258"/>
            <a:ext cx="8758296" cy="5816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2800" dirty="0" smtClean="0"/>
              <a:t>Provide a discussion which demonstrates knowledge of key themes in subject area</a:t>
            </a:r>
          </a:p>
          <a:p>
            <a:endParaRPr lang="en-GB" sz="2800" dirty="0"/>
          </a:p>
          <a:p>
            <a:r>
              <a:rPr lang="en-GB" sz="2800" dirty="0" smtClean="0"/>
              <a:t>Utilisation of notes derived from lectures</a:t>
            </a:r>
          </a:p>
          <a:p>
            <a:endParaRPr lang="en-GB" sz="2800" dirty="0"/>
          </a:p>
          <a:p>
            <a:r>
              <a:rPr lang="en-GB" sz="2800" dirty="0" smtClean="0"/>
              <a:t>Demonstrate awareness of the key resources and research in the </a:t>
            </a:r>
            <a:r>
              <a:rPr lang="en-GB" sz="2800" dirty="0" smtClean="0"/>
              <a:t>field 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Show ability for library </a:t>
            </a:r>
            <a:r>
              <a:rPr lang="en-GB" sz="2800" dirty="0" smtClean="0"/>
              <a:t>work (and awareness of useful materials in UWTSD, including e</a:t>
            </a:r>
            <a:r>
              <a:rPr lang="en-GB" sz="2800" smtClean="0"/>
              <a:t>-books)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Give evidence of referencing ability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906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3456" y="1242308"/>
            <a:ext cx="7233296" cy="5262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Preparation</a:t>
            </a:r>
            <a:r>
              <a:rPr lang="en-GB" sz="2800" dirty="0" smtClean="0"/>
              <a:t>:</a:t>
            </a:r>
          </a:p>
          <a:p>
            <a:endParaRPr lang="en-GB" sz="2800" dirty="0"/>
          </a:p>
          <a:p>
            <a:r>
              <a:rPr lang="en-GB" sz="2800" dirty="0" smtClean="0"/>
              <a:t>What have been the key themes in this module?</a:t>
            </a:r>
          </a:p>
          <a:p>
            <a:endParaRPr lang="en-GB" sz="2800" dirty="0"/>
          </a:p>
          <a:p>
            <a:r>
              <a:rPr lang="en-GB" sz="2800" dirty="0" smtClean="0"/>
              <a:t>Which sources have been the most useful to me in writing the essay?</a:t>
            </a:r>
          </a:p>
          <a:p>
            <a:endParaRPr lang="en-GB" sz="2800" dirty="0"/>
          </a:p>
          <a:p>
            <a:r>
              <a:rPr lang="en-GB" sz="2800" dirty="0" smtClean="0"/>
              <a:t>i.e. Academic books (online and other)</a:t>
            </a:r>
          </a:p>
          <a:p>
            <a:r>
              <a:rPr lang="en-GB" sz="2800" dirty="0" smtClean="0"/>
              <a:t>Journals</a:t>
            </a:r>
          </a:p>
          <a:p>
            <a:r>
              <a:rPr lang="en-GB" sz="2800" dirty="0" smtClean="0"/>
              <a:t>News resources</a:t>
            </a:r>
          </a:p>
          <a:p>
            <a:r>
              <a:rPr lang="en-GB" sz="2800" dirty="0" smtClean="0"/>
              <a:t>Online materials (i.e. news sites, social media, blogs)</a:t>
            </a:r>
          </a:p>
        </p:txBody>
      </p:sp>
    </p:spTree>
    <p:extLst>
      <p:ext uri="{BB962C8B-B14F-4D97-AF65-F5344CB8AC3E}">
        <p14:creationId xmlns:p14="http://schemas.microsoft.com/office/powerpoint/2010/main" val="1648536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7809" y="1573590"/>
            <a:ext cx="70676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It will help if you have read some of the recommended reading for the module in advance, for example:</a:t>
            </a:r>
          </a:p>
          <a:p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GB" sz="2400" dirty="0" smtClean="0"/>
              <a:t>Abbas, </a:t>
            </a:r>
            <a:r>
              <a:rPr lang="en-GB" sz="2400" dirty="0" err="1" smtClean="0"/>
              <a:t>Tahir</a:t>
            </a:r>
            <a:r>
              <a:rPr lang="en-GB" sz="2400" dirty="0" smtClean="0"/>
              <a:t> (Ed.). </a:t>
            </a:r>
            <a:r>
              <a:rPr lang="en-GB" sz="2400" u="sng" dirty="0" smtClean="0">
                <a:effectLst/>
              </a:rPr>
              <a:t>Muslim Britain: Communities Under Pressure</a:t>
            </a:r>
            <a:r>
              <a:rPr lang="en-GB" sz="2400" dirty="0" smtClean="0"/>
              <a:t>. London &amp; New York: Zed Books, 2005.</a:t>
            </a:r>
          </a:p>
          <a:p>
            <a:pPr marL="342900" indent="-342900">
              <a:buFont typeface="Arial"/>
              <a:buChar char="•"/>
            </a:pPr>
            <a:r>
              <a:rPr lang="en-GB" sz="2400" dirty="0" err="1" smtClean="0">
                <a:effectLst/>
              </a:rPr>
              <a:t>Gilliat</a:t>
            </a:r>
            <a:r>
              <a:rPr lang="en-GB" sz="2400" dirty="0" smtClean="0">
                <a:effectLst/>
              </a:rPr>
              <a:t>-Ray, Sophie, </a:t>
            </a:r>
            <a:r>
              <a:rPr lang="en-GB" sz="2400" u="sng" dirty="0" smtClean="0">
                <a:effectLst/>
              </a:rPr>
              <a:t>Muslims in Britain: an Introduction</a:t>
            </a:r>
            <a:r>
              <a:rPr lang="en-GB" sz="2400" dirty="0" smtClean="0">
                <a:effectLst/>
              </a:rPr>
              <a:t> (Cambridge University Press, 2011)</a:t>
            </a:r>
            <a:endParaRPr lang="en-GB" sz="2400" dirty="0" smtClean="0"/>
          </a:p>
          <a:p>
            <a:pPr marL="342900" indent="-342900">
              <a:buFont typeface="Arial"/>
              <a:buChar char="•"/>
            </a:pPr>
            <a:r>
              <a:rPr lang="en-GB" sz="2400" dirty="0" smtClean="0"/>
              <a:t>Lewis, Phillip. </a:t>
            </a:r>
            <a:r>
              <a:rPr lang="en-GB" sz="2400" u="sng" dirty="0" smtClean="0">
                <a:effectLst/>
              </a:rPr>
              <a:t>Islamic Britain: Religion, Politics and Identity among British Muslims</a:t>
            </a:r>
            <a:r>
              <a:rPr lang="en-GB" sz="2400" dirty="0" smtClean="0"/>
              <a:t>. London: I.B. </a:t>
            </a:r>
            <a:r>
              <a:rPr lang="en-GB" sz="2400" dirty="0" err="1" smtClean="0"/>
              <a:t>Tauris</a:t>
            </a:r>
            <a:r>
              <a:rPr lang="en-GB" sz="2400" dirty="0" smtClean="0"/>
              <a:t>, 2002 (revised edition).</a:t>
            </a:r>
          </a:p>
          <a:p>
            <a:pPr marL="342900" indent="-342900">
              <a:buFont typeface="Arial"/>
              <a:buChar char="•"/>
            </a:pPr>
            <a:r>
              <a:rPr lang="en-GB" sz="2400" dirty="0" smtClean="0"/>
              <a:t>Nielsen, </a:t>
            </a:r>
            <a:r>
              <a:rPr lang="en-GB" sz="2400" dirty="0" err="1" smtClean="0"/>
              <a:t>Jørgen</a:t>
            </a:r>
            <a:r>
              <a:rPr lang="en-GB" sz="2400" dirty="0" smtClean="0"/>
              <a:t>. </a:t>
            </a:r>
            <a:r>
              <a:rPr lang="en-GB" sz="2400" u="sng" dirty="0" smtClean="0">
                <a:effectLst/>
              </a:rPr>
              <a:t>Muslims in Western Europe</a:t>
            </a:r>
            <a:r>
              <a:rPr lang="en-GB" sz="2400" dirty="0" smtClean="0"/>
              <a:t>, (Edinburgh: Edinburgh University Press, 2005)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06907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6148" y="386495"/>
            <a:ext cx="7757848" cy="7478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Writing style?</a:t>
            </a:r>
          </a:p>
          <a:p>
            <a:endParaRPr lang="en-GB" sz="2400" dirty="0"/>
          </a:p>
          <a:p>
            <a:r>
              <a:rPr lang="en-GB" sz="2400" dirty="0" smtClean="0"/>
              <a:t>The assessment will ask for your opinion. Provide some personal perspective (especially on themes which have interested you in the module), but also refer to other sources.</a:t>
            </a:r>
          </a:p>
          <a:p>
            <a:endParaRPr lang="en-GB" sz="2400" dirty="0"/>
          </a:p>
          <a:p>
            <a:r>
              <a:rPr lang="en-GB" sz="2400" dirty="0" smtClean="0"/>
              <a:t>Be informative.</a:t>
            </a:r>
          </a:p>
          <a:p>
            <a:endParaRPr lang="en-GB" sz="2400" dirty="0"/>
          </a:p>
          <a:p>
            <a:r>
              <a:rPr lang="en-GB" sz="2400" dirty="0" smtClean="0"/>
              <a:t>Be creative</a:t>
            </a:r>
          </a:p>
          <a:p>
            <a:endParaRPr lang="en-GB" sz="2400" dirty="0"/>
          </a:p>
          <a:p>
            <a:r>
              <a:rPr lang="en-GB" sz="2400" dirty="0" smtClean="0"/>
              <a:t>Demonstrate academic balance.</a:t>
            </a:r>
          </a:p>
          <a:p>
            <a:endParaRPr lang="en-GB" sz="2400" dirty="0"/>
          </a:p>
          <a:p>
            <a:r>
              <a:rPr lang="en-GB" sz="2400" dirty="0" smtClean="0"/>
              <a:t>Focus on the question – i.e. don’t just write something ‘general’</a:t>
            </a:r>
          </a:p>
          <a:p>
            <a:endParaRPr lang="en-GB" sz="2400" dirty="0"/>
          </a:p>
          <a:p>
            <a:r>
              <a:rPr lang="en-GB" sz="2400" dirty="0" smtClean="0"/>
              <a:t>Demonstrate your reading!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3140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5549" y="892621"/>
            <a:ext cx="7297715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Marking issues:</a:t>
            </a:r>
          </a:p>
          <a:p>
            <a:endParaRPr lang="en-GB" sz="2800" dirty="0"/>
          </a:p>
          <a:p>
            <a:r>
              <a:rPr lang="en-GB" sz="2800" dirty="0" smtClean="0"/>
              <a:t>The work will be marked with awareness that the parameters are different from an essay, in that the work has been produced in a 24-hour time frame.</a:t>
            </a:r>
          </a:p>
          <a:p>
            <a:endParaRPr lang="en-GB" sz="2800" dirty="0"/>
          </a:p>
          <a:p>
            <a:r>
              <a:rPr lang="en-GB" sz="2800" dirty="0" smtClean="0"/>
              <a:t>This still requires the standards of level 5 i.e. language, referencing</a:t>
            </a:r>
          </a:p>
          <a:p>
            <a:endParaRPr lang="en-GB" sz="2800" dirty="0"/>
          </a:p>
          <a:p>
            <a:r>
              <a:rPr lang="en-GB" sz="2800" dirty="0" smtClean="0"/>
              <a:t>The exercise is designed to demonstrate the knowledge that you have acquired during the module.</a:t>
            </a:r>
          </a:p>
          <a:p>
            <a:endParaRPr lang="en-GB" sz="2800" dirty="0"/>
          </a:p>
          <a:p>
            <a:r>
              <a:rPr lang="en-GB" sz="2800" dirty="0" smtClean="0"/>
              <a:t>It is not designed to catch you out. The content boundaries will reflect the module materials acquired to date.</a:t>
            </a:r>
          </a:p>
        </p:txBody>
      </p:sp>
    </p:spTree>
    <p:extLst>
      <p:ext uri="{BB962C8B-B14F-4D97-AF65-F5344CB8AC3E}">
        <p14:creationId xmlns:p14="http://schemas.microsoft.com/office/powerpoint/2010/main" val="3348271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388</Words>
  <Application>Microsoft Macintosh PowerPoint</Application>
  <PresentationFormat>On-screen Show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Islam in the West  Research Report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Islam in the West  Research Report</dc:title>
  <dc:creator>Gary Bunt</dc:creator>
  <cp:lastModifiedBy>Gary Bunt</cp:lastModifiedBy>
  <cp:revision>5</cp:revision>
  <dcterms:created xsi:type="dcterms:W3CDTF">2014-12-08T12:37:15Z</dcterms:created>
  <dcterms:modified xsi:type="dcterms:W3CDTF">2014-12-08T13:06:04Z</dcterms:modified>
</cp:coreProperties>
</file>