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4"/>
  </p:notesMasterIdLst>
  <p:sldIdLst>
    <p:sldId id="256" r:id="rId2"/>
    <p:sldId id="258" r:id="rId3"/>
    <p:sldId id="259" r:id="rId4"/>
    <p:sldId id="257" r:id="rId5"/>
    <p:sldId id="260" r:id="rId6"/>
    <p:sldId id="265" r:id="rId7"/>
    <p:sldId id="261" r:id="rId8"/>
    <p:sldId id="262" r:id="rId9"/>
    <p:sldId id="263" r:id="rId10"/>
    <p:sldId id="264" r:id="rId11"/>
    <p:sldId id="266" r:id="rId12"/>
    <p:sldId id="267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81671"/>
  </p:normalViewPr>
  <p:slideViewPr>
    <p:cSldViewPr snapToGrid="0" snapToObjects="1">
      <p:cViewPr>
        <p:scale>
          <a:sx n="90" d="100"/>
          <a:sy n="90" d="100"/>
        </p:scale>
        <p:origin x="645" y="38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1/1/2020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1/1/2020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1/1/2020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1/1/2020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1/1/2020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4785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1/1/2020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576" y="965627"/>
            <a:ext cx="7886700" cy="1325563"/>
          </a:xfrm>
        </p:spPr>
        <p:txBody>
          <a:bodyPr>
            <a:noAutofit/>
          </a:bodyPr>
          <a:lstStyle/>
          <a:p>
            <a:pPr algn="ctr"/>
            <a:r>
              <a:rPr lang="en-GB" sz="5400" b="1" dirty="0" err="1" smtClean="0"/>
              <a:t>Croeso</a:t>
            </a:r>
            <a:r>
              <a:rPr lang="en-GB" sz="5400" b="1" dirty="0" smtClean="0"/>
              <a:t> </a:t>
            </a:r>
            <a:r>
              <a:rPr lang="en-GB" sz="5400" b="1" dirty="0" err="1" smtClean="0"/>
              <a:t>i</a:t>
            </a:r>
            <a:r>
              <a:rPr lang="en-GB" sz="5400" b="1" dirty="0" smtClean="0"/>
              <a:t> </a:t>
            </a:r>
            <a:r>
              <a:rPr lang="en-GB" sz="5400" b="1" dirty="0" smtClean="0"/>
              <a:t>ECAD4009-C </a:t>
            </a:r>
            <a:r>
              <a:rPr lang="en-GB" sz="5400" b="1" dirty="0" smtClean="0"/>
              <a:t>!</a:t>
            </a:r>
            <a:br>
              <a:rPr lang="en-GB" sz="5400" b="1" dirty="0" smtClean="0"/>
            </a:br>
            <a:r>
              <a:rPr lang="en-GB" sz="5400" b="1" dirty="0" smtClean="0"/>
              <a:t>Welcome to </a:t>
            </a:r>
            <a:r>
              <a:rPr lang="en-GB" sz="5400" b="1" dirty="0" smtClean="0"/>
              <a:t>ECAD4009-C </a:t>
            </a:r>
            <a:r>
              <a:rPr lang="en-GB" sz="5400" b="1" dirty="0" smtClean="0"/>
              <a:t>!</a:t>
            </a:r>
            <a:endParaRPr lang="en-GB" sz="54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97968" y="2486919"/>
            <a:ext cx="2865916" cy="28659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17219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/>
              <a:t>Teitl</a:t>
            </a:r>
            <a:r>
              <a:rPr lang="en-GB" b="1" dirty="0" smtClean="0"/>
              <a:t> y </a:t>
            </a:r>
            <a:r>
              <a:rPr lang="en-GB" b="1" dirty="0" err="1"/>
              <a:t>m</a:t>
            </a:r>
            <a:r>
              <a:rPr lang="en-GB" b="1" dirty="0" err="1" smtClean="0"/>
              <a:t>odiwl</a:t>
            </a:r>
            <a:r>
              <a:rPr lang="en-GB" b="1" dirty="0" smtClean="0"/>
              <a:t> </a:t>
            </a:r>
            <a:br>
              <a:rPr lang="en-GB" b="1" dirty="0" smtClean="0"/>
            </a:br>
            <a:r>
              <a:rPr lang="en-GB" b="1" dirty="0" smtClean="0"/>
              <a:t>Module title</a:t>
            </a:r>
            <a:endParaRPr lang="en-GB" b="1" dirty="0"/>
          </a:p>
        </p:txBody>
      </p:sp>
      <p:sp>
        <p:nvSpPr>
          <p:cNvPr id="3" name="Rectangle 2"/>
          <p:cNvSpPr/>
          <p:nvPr/>
        </p:nvSpPr>
        <p:spPr>
          <a:xfrm>
            <a:off x="628650" y="3676920"/>
            <a:ext cx="7877606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Learners</a:t>
            </a:r>
            <a:r>
              <a:rPr lang="en-US" sz="4000" b="1" cap="none" spc="0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, Schools and Communities:</a:t>
            </a:r>
          </a:p>
          <a:p>
            <a:pPr algn="ctr"/>
            <a:r>
              <a:rPr lang="en-US" sz="40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w</a:t>
            </a:r>
            <a:r>
              <a:rPr lang="en-US" sz="4000" b="1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here </a:t>
            </a:r>
            <a:r>
              <a:rPr lang="en-US" sz="4000" b="1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am I teaching</a:t>
            </a:r>
            <a:r>
              <a:rPr lang="en-US" sz="4000" b="1" cap="none" spc="0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?</a:t>
            </a:r>
            <a:endParaRPr lang="en-US" sz="40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863997" y="1770222"/>
            <a:ext cx="7416005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 err="1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Dysgwyr</a:t>
            </a:r>
            <a:r>
              <a:rPr lang="en-US" sz="4000" b="1" cap="none" spc="0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, </a:t>
            </a:r>
            <a:r>
              <a:rPr lang="en-US" sz="4000" b="1" cap="none" spc="0" dirty="0" err="1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Ysgolion</a:t>
            </a:r>
            <a:r>
              <a:rPr lang="en-US" sz="4000" b="1" cap="none" spc="0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a </a:t>
            </a:r>
            <a:r>
              <a:rPr lang="en-US" sz="4000" b="1" cap="none" spc="0" dirty="0" err="1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Chymunedau</a:t>
            </a:r>
            <a:r>
              <a:rPr lang="en-US" sz="4000" b="1" cap="none" spc="0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:</a:t>
            </a:r>
          </a:p>
          <a:p>
            <a:pPr algn="ctr"/>
            <a:r>
              <a:rPr lang="en-US" sz="4000" b="1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b</a:t>
            </a:r>
            <a:r>
              <a:rPr lang="en-US" sz="4000" b="1" cap="none" spc="0" dirty="0" err="1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le</a:t>
            </a:r>
            <a:r>
              <a:rPr lang="en-US" sz="4000" b="1" cap="none" spc="0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US" sz="4000" b="1" cap="none" spc="0" dirty="0" err="1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ydw</a:t>
            </a:r>
            <a:r>
              <a:rPr lang="en-US" sz="4000" b="1" cap="none" spc="0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US" sz="4000" b="1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i</a:t>
            </a:r>
            <a:r>
              <a:rPr lang="en-US" sz="4000" b="1" cap="none" spc="0" dirty="0" err="1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’n</a:t>
            </a:r>
            <a:r>
              <a:rPr lang="en-US" sz="4000" b="1" cap="none" spc="0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US" sz="4000" b="1" cap="none" spc="0" dirty="0" err="1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addysgu</a:t>
            </a:r>
            <a:r>
              <a:rPr lang="en-US" sz="4000" b="1" cap="none" spc="0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?</a:t>
            </a:r>
            <a:endParaRPr lang="en-US" sz="40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0359" y="216618"/>
            <a:ext cx="1399643" cy="1553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07020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Staff y </a:t>
            </a:r>
            <a:r>
              <a:rPr lang="en-GB" b="1" dirty="0" err="1" smtClean="0"/>
              <a:t>modiwl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Module staff</a:t>
            </a:r>
            <a:endParaRPr lang="en-GB" b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1387" y="1973559"/>
            <a:ext cx="1589964" cy="158996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0637" y="3281387"/>
            <a:ext cx="1570630" cy="157063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9533" y="3291623"/>
            <a:ext cx="1550158" cy="155015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3539" y="1973559"/>
            <a:ext cx="1570318" cy="157031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68239" y="3564980"/>
            <a:ext cx="29012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Rachel Bendall</a:t>
            </a:r>
          </a:p>
          <a:p>
            <a:pPr algn="ctr"/>
            <a:r>
              <a:rPr lang="en-GB" dirty="0" smtClean="0"/>
              <a:t>rachel.bendall@uwtsd.ac.uk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1990299" y="4916926"/>
            <a:ext cx="3041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err="1" smtClean="0"/>
              <a:t>Aled</a:t>
            </a:r>
            <a:r>
              <a:rPr lang="en-GB" dirty="0" smtClean="0"/>
              <a:t> Williams</a:t>
            </a:r>
          </a:p>
          <a:p>
            <a:pPr algn="ctr"/>
            <a:r>
              <a:rPr lang="en-GB" dirty="0" smtClean="0"/>
              <a:t>aled.p.williams@pcydds.ac.uk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4305726" y="3593893"/>
            <a:ext cx="29012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Jayne Morgan</a:t>
            </a:r>
          </a:p>
          <a:p>
            <a:pPr algn="ctr"/>
            <a:r>
              <a:rPr lang="en-GB" dirty="0" smtClean="0"/>
              <a:t>jayne.morgan@uwtsd.ac.uk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6453969" y="4819394"/>
            <a:ext cx="29012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Dave Stacey</a:t>
            </a:r>
          </a:p>
          <a:p>
            <a:pPr algn="ctr"/>
            <a:r>
              <a:rPr lang="en-GB" dirty="0" smtClean="0"/>
              <a:t>david.stacey@uwtsd.ac.uk</a:t>
            </a:r>
            <a:endParaRPr lang="en-GB" dirty="0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73086" y="192816"/>
            <a:ext cx="2806605" cy="13894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188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33114"/>
            <a:ext cx="7886700" cy="1325563"/>
          </a:xfrm>
        </p:spPr>
        <p:txBody>
          <a:bodyPr/>
          <a:lstStyle/>
          <a:p>
            <a:r>
              <a:rPr lang="en-GB" b="1" dirty="0" err="1" smtClean="0"/>
              <a:t>Amcanion</a:t>
            </a:r>
            <a:r>
              <a:rPr lang="en-GB" b="1" dirty="0" smtClean="0"/>
              <a:t> y </a:t>
            </a:r>
            <a:r>
              <a:rPr lang="en-GB" b="1" dirty="0" err="1" smtClean="0"/>
              <a:t>modiwl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Module aims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507177"/>
            <a:ext cx="3886200" cy="4351338"/>
          </a:xfrm>
        </p:spPr>
        <p:txBody>
          <a:bodyPr>
            <a:normAutofit/>
          </a:bodyPr>
          <a:lstStyle/>
          <a:p>
            <a:r>
              <a:rPr lang="en-GB" sz="2400" dirty="0" err="1"/>
              <a:t>Ymgysylltu</a:t>
            </a:r>
            <a:r>
              <a:rPr lang="en-GB" sz="2400" dirty="0"/>
              <a:t> </a:t>
            </a:r>
            <a:r>
              <a:rPr lang="en-GB" sz="2400" dirty="0" err="1"/>
              <a:t>myfyrwyr</a:t>
            </a:r>
            <a:r>
              <a:rPr lang="en-GB" sz="2400" dirty="0"/>
              <a:t> â </a:t>
            </a:r>
            <a:r>
              <a:rPr lang="en-GB" sz="2400" dirty="0" err="1"/>
              <a:t>gwybodaeth</a:t>
            </a:r>
            <a:r>
              <a:rPr lang="en-GB" sz="2400" dirty="0"/>
              <a:t> a </a:t>
            </a:r>
            <a:r>
              <a:rPr lang="en-GB" sz="2400" dirty="0" err="1"/>
              <a:t>dealltwriaeth</a:t>
            </a:r>
            <a:r>
              <a:rPr lang="en-GB" sz="2400" dirty="0"/>
              <a:t> o </a:t>
            </a:r>
            <a:r>
              <a:rPr lang="en-GB" sz="2400" dirty="0" err="1"/>
              <a:t>dirwedd</a:t>
            </a:r>
            <a:r>
              <a:rPr lang="en-GB" sz="2400" dirty="0"/>
              <a:t> </a:t>
            </a:r>
            <a:r>
              <a:rPr lang="en-GB" sz="2400" dirty="0" err="1"/>
              <a:t>wleidyddol</a:t>
            </a:r>
            <a:r>
              <a:rPr lang="en-GB" sz="2400" dirty="0"/>
              <a:t>, </a:t>
            </a:r>
            <a:r>
              <a:rPr lang="en-GB" sz="2400" dirty="0" err="1"/>
              <a:t>ddiwylliannol</a:t>
            </a:r>
            <a:r>
              <a:rPr lang="en-GB" sz="2400" dirty="0"/>
              <a:t> a </a:t>
            </a:r>
            <a:r>
              <a:rPr lang="en-GB" sz="2400" dirty="0" err="1"/>
              <a:t>chymdeithasol</a:t>
            </a:r>
            <a:r>
              <a:rPr lang="en-GB" sz="2400" dirty="0"/>
              <a:t> </a:t>
            </a:r>
            <a:r>
              <a:rPr lang="en-GB" sz="2400" dirty="0" err="1"/>
              <a:t>addysg</a:t>
            </a:r>
            <a:r>
              <a:rPr lang="en-GB" sz="2400" dirty="0"/>
              <a:t> </a:t>
            </a:r>
            <a:r>
              <a:rPr lang="en-GB" sz="2400" dirty="0" err="1"/>
              <a:t>yng</a:t>
            </a:r>
            <a:r>
              <a:rPr lang="en-GB" sz="2400" dirty="0"/>
              <a:t> </a:t>
            </a:r>
            <a:r>
              <a:rPr lang="en-GB" sz="2400" dirty="0" err="1"/>
              <a:t>Nghymru</a:t>
            </a:r>
            <a:r>
              <a:rPr lang="en-GB" sz="2400" dirty="0"/>
              <a:t>.</a:t>
            </a:r>
          </a:p>
          <a:p>
            <a:r>
              <a:rPr lang="en-GB" sz="2400" dirty="0" err="1"/>
              <a:t>Rhoi</a:t>
            </a:r>
            <a:r>
              <a:rPr lang="en-GB" sz="2400" dirty="0"/>
              <a:t> </a:t>
            </a:r>
            <a:r>
              <a:rPr lang="en-GB" sz="2400" dirty="0" err="1"/>
              <a:t>ystod</a:t>
            </a:r>
            <a:r>
              <a:rPr lang="en-GB" sz="2400" dirty="0"/>
              <a:t> o </a:t>
            </a:r>
            <a:r>
              <a:rPr lang="en-GB" sz="2400" dirty="0" err="1"/>
              <a:t>gyfleoedd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fyfyrwyr</a:t>
            </a:r>
            <a:r>
              <a:rPr lang="en-GB" sz="2400" dirty="0"/>
              <a:t> </a:t>
            </a:r>
            <a:r>
              <a:rPr lang="en-GB" sz="2400" dirty="0" err="1"/>
              <a:t>ddeall</a:t>
            </a:r>
            <a:r>
              <a:rPr lang="en-GB" sz="2400" dirty="0"/>
              <a:t> </a:t>
            </a:r>
            <a:r>
              <a:rPr lang="en-GB" sz="2400" dirty="0" err="1"/>
              <a:t>natur</a:t>
            </a:r>
            <a:r>
              <a:rPr lang="en-GB" sz="2400" dirty="0"/>
              <a:t> </a:t>
            </a:r>
            <a:r>
              <a:rPr lang="en-GB" sz="2400" dirty="0" err="1"/>
              <a:t>amrywiol</a:t>
            </a:r>
            <a:r>
              <a:rPr lang="en-GB" sz="2400" dirty="0"/>
              <a:t> y </a:t>
            </a:r>
            <a:r>
              <a:rPr lang="en-GB" sz="2400" dirty="0" err="1"/>
              <a:t>cyd-destunau</a:t>
            </a:r>
            <a:r>
              <a:rPr lang="en-GB" sz="2400" dirty="0"/>
              <a:t> y </a:t>
            </a:r>
            <a:r>
              <a:rPr lang="en-GB" sz="2400" dirty="0" err="1"/>
              <a:t>byddant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addysgu</a:t>
            </a:r>
            <a:r>
              <a:rPr lang="en-GB" sz="2400" dirty="0"/>
              <a:t> </a:t>
            </a:r>
            <a:r>
              <a:rPr lang="en-GB" sz="2400" dirty="0" err="1"/>
              <a:t>ynddynt</a:t>
            </a:r>
            <a:r>
              <a:rPr lang="en-GB" sz="2400" dirty="0"/>
              <a:t>.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458677"/>
            <a:ext cx="3886200" cy="4351338"/>
          </a:xfrm>
        </p:spPr>
        <p:txBody>
          <a:bodyPr>
            <a:normAutofit/>
          </a:bodyPr>
          <a:lstStyle/>
          <a:p>
            <a:r>
              <a:rPr lang="en-GB" sz="2400" dirty="0"/>
              <a:t>To engage students with the knowledge and understanding of the political, cultural and social landscape of education in Wales. </a:t>
            </a:r>
          </a:p>
          <a:p>
            <a:r>
              <a:rPr lang="en-GB" sz="2400" dirty="0" smtClean="0"/>
              <a:t>To </a:t>
            </a:r>
            <a:r>
              <a:rPr lang="en-GB" sz="2400" dirty="0"/>
              <a:t>provide students with a range of opportunities to understand the varied nature of the contexts in which they will </a:t>
            </a:r>
            <a:r>
              <a:rPr lang="en-GB" sz="2400" dirty="0" smtClean="0"/>
              <a:t>teach.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91569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/>
              <a:t>Gweithgaredd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Activity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parau</a:t>
            </a:r>
            <a:r>
              <a:rPr lang="en-GB" dirty="0" smtClean="0"/>
              <a:t>, </a:t>
            </a:r>
            <a:r>
              <a:rPr lang="en-GB" dirty="0" err="1" smtClean="0"/>
              <a:t>trafodwch</a:t>
            </a:r>
            <a:r>
              <a:rPr lang="en-GB" dirty="0" smtClean="0"/>
              <a:t> y math o </a:t>
            </a:r>
            <a:r>
              <a:rPr lang="en-GB" dirty="0" err="1" smtClean="0"/>
              <a:t>bethau</a:t>
            </a:r>
            <a:r>
              <a:rPr lang="en-GB" dirty="0" smtClean="0"/>
              <a:t> </a:t>
            </a:r>
            <a:r>
              <a:rPr lang="en-GB" dirty="0" err="1" smtClean="0"/>
              <a:t>rydych</a:t>
            </a:r>
            <a:r>
              <a:rPr lang="en-GB" dirty="0" smtClean="0"/>
              <a:t> </a:t>
            </a:r>
            <a:r>
              <a:rPr lang="en-GB" dirty="0" err="1" smtClean="0"/>
              <a:t>chi’n</a:t>
            </a:r>
            <a:r>
              <a:rPr lang="en-GB" dirty="0" smtClean="0"/>
              <a:t> </a:t>
            </a:r>
            <a:r>
              <a:rPr lang="en-GB" dirty="0" err="1" smtClean="0"/>
              <a:t>meddwl</a:t>
            </a:r>
            <a:r>
              <a:rPr lang="en-GB" dirty="0" smtClean="0"/>
              <a:t> </a:t>
            </a:r>
            <a:r>
              <a:rPr lang="en-GB" dirty="0" err="1"/>
              <a:t>b</a:t>
            </a:r>
            <a:r>
              <a:rPr lang="en-GB" dirty="0" err="1" smtClean="0"/>
              <a:t>ydd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codi</a:t>
            </a:r>
            <a:r>
              <a:rPr lang="en-GB" dirty="0" smtClean="0"/>
              <a:t> </a:t>
            </a:r>
            <a:r>
              <a:rPr lang="en-GB" dirty="0" err="1" smtClean="0"/>
              <a:t>fel</a:t>
            </a:r>
            <a:r>
              <a:rPr lang="en-GB" dirty="0" smtClean="0"/>
              <a:t> </a:t>
            </a:r>
            <a:r>
              <a:rPr lang="en-GB" dirty="0" err="1" smtClean="0"/>
              <a:t>rhan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modiwl</a:t>
            </a:r>
            <a:r>
              <a:rPr lang="en-GB" dirty="0" smtClean="0"/>
              <a:t> </a:t>
            </a:r>
            <a:r>
              <a:rPr lang="en-GB" dirty="0" err="1" smtClean="0"/>
              <a:t>hwn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Byddwch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barod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adrodd</a:t>
            </a:r>
            <a:r>
              <a:rPr lang="en-GB" dirty="0" smtClean="0"/>
              <a:t> </a:t>
            </a:r>
            <a:r>
              <a:rPr lang="en-GB" dirty="0" err="1" smtClean="0"/>
              <a:t>nôl</a:t>
            </a:r>
            <a:r>
              <a:rPr lang="en-GB" dirty="0" smtClean="0"/>
              <a:t>!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In pairs, discuss what kind of things you think will come up in the module.</a:t>
            </a:r>
          </a:p>
          <a:p>
            <a:r>
              <a:rPr lang="en-GB" dirty="0" smtClean="0"/>
              <a:t>Be prepared to feed back!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68872" y="365126"/>
            <a:ext cx="1425894" cy="1181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4452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83072"/>
            <a:ext cx="7886700" cy="1325563"/>
          </a:xfrm>
        </p:spPr>
        <p:txBody>
          <a:bodyPr/>
          <a:lstStyle/>
          <a:p>
            <a:r>
              <a:rPr lang="en-GB" b="1" dirty="0" err="1" smtClean="0"/>
              <a:t>Cynnwys</a:t>
            </a:r>
            <a:r>
              <a:rPr lang="en-GB" b="1" dirty="0" smtClean="0"/>
              <a:t> y </a:t>
            </a:r>
            <a:r>
              <a:rPr lang="en-GB" b="1" dirty="0" err="1" smtClean="0"/>
              <a:t>modiwl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Module content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408635"/>
            <a:ext cx="3886200" cy="4351338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 err="1" smtClean="0"/>
              <a:t>Wrth</a:t>
            </a:r>
            <a:r>
              <a:rPr lang="en-GB" dirty="0" smtClean="0"/>
              <a:t> </a:t>
            </a:r>
            <a:r>
              <a:rPr lang="en-GB" dirty="0" err="1" smtClean="0"/>
              <a:t>astudio’r</a:t>
            </a:r>
            <a:r>
              <a:rPr lang="en-GB" dirty="0" smtClean="0"/>
              <a:t> </a:t>
            </a:r>
            <a:r>
              <a:rPr lang="en-GB" dirty="0" err="1" smtClean="0"/>
              <a:t>modiwl</a:t>
            </a:r>
            <a:r>
              <a:rPr lang="en-GB" dirty="0" smtClean="0"/>
              <a:t>, </a:t>
            </a:r>
            <a:r>
              <a:rPr lang="en-GB" dirty="0" err="1" smtClean="0"/>
              <a:t>bydd</a:t>
            </a:r>
            <a:r>
              <a:rPr lang="en-GB" dirty="0" smtClean="0"/>
              <a:t> </a:t>
            </a:r>
            <a:r>
              <a:rPr lang="en-GB" dirty="0" err="1" smtClean="0"/>
              <a:t>eisiau</a:t>
            </a:r>
            <a:r>
              <a:rPr lang="en-GB" dirty="0" smtClean="0"/>
              <a:t> </a:t>
            </a:r>
            <a:r>
              <a:rPr lang="en-GB" dirty="0" err="1" smtClean="0"/>
              <a:t>chwilio</a:t>
            </a:r>
            <a:r>
              <a:rPr lang="en-GB" dirty="0" smtClean="0"/>
              <a:t> am </a:t>
            </a:r>
            <a:r>
              <a:rPr lang="en-GB" dirty="0" err="1" smtClean="0"/>
              <a:t>atebion</a:t>
            </a:r>
            <a:r>
              <a:rPr lang="en-GB" dirty="0" smtClean="0"/>
              <a:t> </a:t>
            </a:r>
            <a:r>
              <a:rPr lang="en-GB" dirty="0" err="1"/>
              <a:t>i</a:t>
            </a:r>
            <a:r>
              <a:rPr lang="en-GB" dirty="0" err="1" smtClean="0"/>
              <a:t>’r</a:t>
            </a:r>
            <a:r>
              <a:rPr lang="en-GB" dirty="0" smtClean="0"/>
              <a:t> </a:t>
            </a:r>
            <a:r>
              <a:rPr lang="en-GB" dirty="0" err="1" smtClean="0"/>
              <a:t>cwestiynau</a:t>
            </a:r>
            <a:r>
              <a:rPr lang="en-GB" dirty="0" smtClean="0"/>
              <a:t> </a:t>
            </a:r>
            <a:r>
              <a:rPr lang="en-GB" dirty="0" err="1" smtClean="0"/>
              <a:t>yma</a:t>
            </a:r>
            <a:r>
              <a:rPr lang="en-GB" dirty="0" smtClean="0"/>
              <a:t> o </a:t>
            </a:r>
            <a:r>
              <a:rPr lang="en-GB" dirty="0" err="1" smtClean="0"/>
              <a:t>safbwynt</a:t>
            </a:r>
            <a:r>
              <a:rPr lang="en-GB" dirty="0" smtClean="0"/>
              <a:t> </a:t>
            </a:r>
            <a:r>
              <a:rPr lang="en-GB" dirty="0" err="1" smtClean="0"/>
              <a:t>dysgwyr</a:t>
            </a:r>
            <a:r>
              <a:rPr lang="en-GB" dirty="0" smtClean="0"/>
              <a:t>, </a:t>
            </a:r>
            <a:r>
              <a:rPr lang="en-GB" dirty="0" err="1" smtClean="0"/>
              <a:t>ysgolion</a:t>
            </a:r>
            <a:r>
              <a:rPr lang="en-GB" dirty="0" smtClean="0"/>
              <a:t> a </a:t>
            </a:r>
            <a:r>
              <a:rPr lang="en-GB" dirty="0" err="1" smtClean="0"/>
              <a:t>chymunedau</a:t>
            </a:r>
            <a:r>
              <a:rPr lang="en-GB" dirty="0" smtClean="0"/>
              <a:t>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Beth </a:t>
            </a:r>
            <a:r>
              <a:rPr lang="en-GB" dirty="0" err="1" smtClean="0"/>
              <a:t>yw’r</a:t>
            </a:r>
            <a:r>
              <a:rPr lang="en-GB" dirty="0" smtClean="0"/>
              <a:t> system </a:t>
            </a:r>
            <a:r>
              <a:rPr lang="en-GB" dirty="0" err="1" smtClean="0"/>
              <a:t>ysgol</a:t>
            </a:r>
            <a:r>
              <a:rPr lang="en-GB" dirty="0" smtClean="0"/>
              <a:t>, a </a:t>
            </a:r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ysgolion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cael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trefnu</a:t>
            </a:r>
            <a:r>
              <a:rPr lang="en-GB" dirty="0" smtClean="0"/>
              <a:t> </a:t>
            </a:r>
            <a:r>
              <a:rPr lang="en-GB" dirty="0" err="1" smtClean="0"/>
              <a:t>yng</a:t>
            </a:r>
            <a:r>
              <a:rPr lang="en-GB" dirty="0" smtClean="0"/>
              <a:t> </a:t>
            </a:r>
            <a:r>
              <a:rPr lang="en-GB" dirty="0" err="1" smtClean="0"/>
              <a:t>Nghymru</a:t>
            </a:r>
            <a:r>
              <a:rPr lang="en-GB" dirty="0" smtClean="0"/>
              <a:t>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Beth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ystyr</a:t>
            </a:r>
            <a:r>
              <a:rPr lang="en-GB" dirty="0" smtClean="0"/>
              <a:t> ‘</a:t>
            </a:r>
            <a:r>
              <a:rPr lang="en-GB" dirty="0" err="1" smtClean="0"/>
              <a:t>cwricwlwm</a:t>
            </a:r>
            <a:r>
              <a:rPr lang="en-GB" dirty="0" smtClean="0"/>
              <a:t>’, a </a:t>
            </a:r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mae’r</a:t>
            </a:r>
            <a:r>
              <a:rPr lang="en-GB" dirty="0" smtClean="0"/>
              <a:t> </a:t>
            </a:r>
            <a:r>
              <a:rPr lang="en-GB" dirty="0" err="1" smtClean="0"/>
              <a:t>cwricwlwm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edrych</a:t>
            </a:r>
            <a:r>
              <a:rPr lang="en-GB" dirty="0" smtClean="0"/>
              <a:t> </a:t>
            </a:r>
            <a:r>
              <a:rPr lang="en-GB" dirty="0" err="1" smtClean="0"/>
              <a:t>yng</a:t>
            </a:r>
            <a:r>
              <a:rPr lang="en-GB" dirty="0" smtClean="0"/>
              <a:t> </a:t>
            </a:r>
            <a:r>
              <a:rPr lang="en-GB" dirty="0" err="1" smtClean="0"/>
              <a:t>Nghymru</a:t>
            </a:r>
            <a:r>
              <a:rPr lang="en-GB" dirty="0" smtClean="0"/>
              <a:t>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olwg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Fframwaith</a:t>
            </a:r>
            <a:r>
              <a:rPr lang="en-GB" dirty="0" smtClean="0"/>
              <a:t> </a:t>
            </a:r>
            <a:r>
              <a:rPr lang="en-GB" dirty="0" smtClean="0"/>
              <a:t>y </a:t>
            </a:r>
            <a:r>
              <a:rPr lang="en-GB" dirty="0" err="1" smtClean="0"/>
              <a:t>Cyfnod</a:t>
            </a:r>
            <a:r>
              <a:rPr lang="en-GB" dirty="0" smtClean="0"/>
              <a:t> Sylfaen?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Beth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ystyr</a:t>
            </a:r>
            <a:r>
              <a:rPr lang="en-GB" dirty="0" smtClean="0"/>
              <a:t> ‘</a:t>
            </a:r>
            <a:r>
              <a:rPr lang="en-GB" dirty="0" err="1" smtClean="0"/>
              <a:t>amrywiaeth</a:t>
            </a:r>
            <a:r>
              <a:rPr lang="en-GB" dirty="0" smtClean="0"/>
              <a:t>’ ac ‘</a:t>
            </a:r>
            <a:r>
              <a:rPr lang="en-GB" dirty="0" err="1" smtClean="0"/>
              <a:t>arfer</a:t>
            </a:r>
            <a:r>
              <a:rPr lang="en-GB" dirty="0" smtClean="0"/>
              <a:t> </a:t>
            </a:r>
            <a:r>
              <a:rPr lang="en-GB" dirty="0" smtClean="0"/>
              <a:t>da</a:t>
            </a:r>
            <a:r>
              <a:rPr lang="en-GB" dirty="0" smtClean="0"/>
              <a:t>’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addysg</a:t>
            </a:r>
            <a:r>
              <a:rPr lang="en-GB" dirty="0" smtClean="0"/>
              <a:t> </a:t>
            </a:r>
            <a:r>
              <a:rPr lang="en-GB" dirty="0" err="1" smtClean="0"/>
              <a:t>yng</a:t>
            </a:r>
            <a:r>
              <a:rPr lang="en-GB" dirty="0" smtClean="0"/>
              <a:t> </a:t>
            </a:r>
            <a:r>
              <a:rPr lang="en-GB" dirty="0" err="1" smtClean="0"/>
              <a:t>Nghymru</a:t>
            </a:r>
            <a:r>
              <a:rPr lang="en-GB" dirty="0" smtClean="0"/>
              <a:t>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ysgolion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datblygu</a:t>
            </a:r>
            <a:r>
              <a:rPr lang="en-GB" dirty="0" smtClean="0"/>
              <a:t> </a:t>
            </a:r>
            <a:r>
              <a:rPr lang="en-GB" dirty="0" err="1" smtClean="0"/>
              <a:t>cysylltiadau</a:t>
            </a:r>
            <a:r>
              <a:rPr lang="en-GB" dirty="0" smtClean="0"/>
              <a:t> </a:t>
            </a:r>
            <a:r>
              <a:rPr lang="en-GB" dirty="0" err="1" smtClean="0"/>
              <a:t>gyda’r</a:t>
            </a:r>
            <a:r>
              <a:rPr lang="en-GB" dirty="0" smtClean="0"/>
              <a:t> </a:t>
            </a:r>
            <a:r>
              <a:rPr lang="en-GB" dirty="0" err="1" smtClean="0"/>
              <a:t>gymuned</a:t>
            </a:r>
            <a:r>
              <a:rPr lang="en-GB" dirty="0" smtClean="0"/>
              <a:t> ac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cynnwys</a:t>
            </a:r>
            <a:r>
              <a:rPr lang="en-GB" dirty="0" smtClean="0"/>
              <a:t> </a:t>
            </a:r>
            <a:r>
              <a:rPr lang="en-GB" dirty="0" err="1" smtClean="0"/>
              <a:t>rhieni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49" y="1408635"/>
            <a:ext cx="4373823" cy="4351338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2900" dirty="0" smtClean="0"/>
              <a:t>Through your study of this module, you will seek to answer the following questions from the perspective of learners, schools and communities: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900" dirty="0" smtClean="0"/>
              <a:t>What is the school system, and how are schools organised in Wales?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900" dirty="0" smtClean="0"/>
              <a:t>What do we mean by curriculum, and what does the curriculum look like in Wales?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900" dirty="0" smtClean="0"/>
              <a:t>What does the Foundation Phase </a:t>
            </a:r>
            <a:r>
              <a:rPr lang="en-GB" sz="2900" dirty="0" smtClean="0"/>
              <a:t>Framework</a:t>
            </a:r>
            <a:r>
              <a:rPr lang="en-GB" sz="2900" dirty="0" smtClean="0"/>
              <a:t> </a:t>
            </a:r>
            <a:r>
              <a:rPr lang="en-GB" sz="2900" dirty="0" smtClean="0"/>
              <a:t>look like?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900" dirty="0" smtClean="0"/>
              <a:t>What do we mean by ‘diversity’ and </a:t>
            </a:r>
            <a:r>
              <a:rPr lang="en-GB" sz="2900" dirty="0"/>
              <a:t>‘good </a:t>
            </a:r>
            <a:r>
              <a:rPr lang="en-GB" sz="2900" dirty="0" smtClean="0"/>
              <a:t>practice’ in education in Wales?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900" dirty="0" smtClean="0"/>
              <a:t>How do schools develop links with the community and engage parents?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0660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08761"/>
            <a:ext cx="7886700" cy="1325563"/>
          </a:xfrm>
        </p:spPr>
        <p:txBody>
          <a:bodyPr/>
          <a:lstStyle/>
          <a:p>
            <a:r>
              <a:rPr lang="en-GB" b="1" dirty="0" err="1" smtClean="0"/>
              <a:t>Pontio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Bridging</a:t>
            </a:r>
            <a:endParaRPr lang="en-GB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90689"/>
            <a:ext cx="4378372" cy="435133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Bridging is a key component of this module.</a:t>
            </a:r>
          </a:p>
          <a:p>
            <a:r>
              <a:rPr lang="en-GB" dirty="0" smtClean="0"/>
              <a:t>The focus of Bridging for this module will be: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smtClean="0"/>
              <a:t>Parents and community links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smtClean="0"/>
              <a:t>Literacy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smtClean="0"/>
              <a:t>Inclusive classrooms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96357" y="108761"/>
            <a:ext cx="1734032" cy="1483449"/>
          </a:xfrm>
          <a:prstGeom prst="rect">
            <a:avLst/>
          </a:prstGeom>
        </p:spPr>
      </p:pic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>
          <a:xfrm>
            <a:off x="287079" y="1690689"/>
            <a:ext cx="4227771" cy="435133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Mae </a:t>
            </a:r>
            <a:r>
              <a:rPr lang="en-GB" dirty="0" err="1"/>
              <a:t>pontio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rhan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modiwl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.</a:t>
            </a:r>
          </a:p>
          <a:p>
            <a:r>
              <a:rPr lang="en-GB" dirty="0" err="1"/>
              <a:t>Ffocws</a:t>
            </a:r>
            <a:r>
              <a:rPr lang="en-GB" dirty="0"/>
              <a:t> </a:t>
            </a:r>
            <a:r>
              <a:rPr lang="en-GB" dirty="0" err="1"/>
              <a:t>Pontio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y </a:t>
            </a:r>
            <a:r>
              <a:rPr lang="en-GB" dirty="0" err="1"/>
              <a:t>modiwl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 </a:t>
            </a:r>
            <a:r>
              <a:rPr lang="en-GB" dirty="0" err="1"/>
              <a:t>fydd</a:t>
            </a:r>
            <a:r>
              <a:rPr lang="en-GB" dirty="0"/>
              <a:t>: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/>
              <a:t>Rhieni</a:t>
            </a:r>
            <a:r>
              <a:rPr lang="en-GB" dirty="0"/>
              <a:t> a </a:t>
            </a:r>
            <a:r>
              <a:rPr lang="en-GB" dirty="0" err="1"/>
              <a:t>chysylltiadau</a:t>
            </a:r>
            <a:r>
              <a:rPr lang="en-GB" dirty="0"/>
              <a:t> </a:t>
            </a:r>
            <a:r>
              <a:rPr lang="en-GB" dirty="0" err="1"/>
              <a:t>cymunedol</a:t>
            </a:r>
            <a:endParaRPr lang="en-GB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 smtClean="0"/>
              <a:t>Llythrennedd</a:t>
            </a:r>
            <a:endParaRPr lang="en-GB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/>
              <a:t>Ystafelloedd</a:t>
            </a:r>
            <a:r>
              <a:rPr lang="en-GB" dirty="0"/>
              <a:t> </a:t>
            </a:r>
            <a:r>
              <a:rPr lang="en-GB" dirty="0" err="1"/>
              <a:t>dosbarth</a:t>
            </a:r>
            <a:r>
              <a:rPr lang="en-GB" dirty="0"/>
              <a:t> </a:t>
            </a:r>
            <a:r>
              <a:rPr lang="en-GB" dirty="0" err="1"/>
              <a:t>cynhwysol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42980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/>
              <a:t>Asesu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Assessment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Aseiniad</a:t>
            </a:r>
            <a:r>
              <a:rPr lang="en-GB" dirty="0" smtClean="0"/>
              <a:t>:</a:t>
            </a:r>
          </a:p>
          <a:p>
            <a:r>
              <a:rPr lang="en-GB" b="1" dirty="0" err="1" smtClean="0"/>
              <a:t>Cydran</a:t>
            </a:r>
            <a:r>
              <a:rPr lang="en-GB" b="1" dirty="0" smtClean="0"/>
              <a:t> </a:t>
            </a:r>
            <a:r>
              <a:rPr lang="en-GB" b="1" dirty="0" err="1" smtClean="0"/>
              <a:t>asesu</a:t>
            </a:r>
            <a:r>
              <a:rPr lang="en-GB" b="1" dirty="0" smtClean="0"/>
              <a:t> 1 (50%)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 Poster </a:t>
            </a:r>
            <a:r>
              <a:rPr lang="en-GB" dirty="0" err="1" smtClean="0"/>
              <a:t>digidol</a:t>
            </a:r>
            <a:endParaRPr lang="en-GB" dirty="0" smtClean="0"/>
          </a:p>
          <a:p>
            <a:pPr marL="0" indent="0">
              <a:buNone/>
            </a:pPr>
            <a:endParaRPr lang="en-GB" sz="800" dirty="0" smtClean="0"/>
          </a:p>
          <a:p>
            <a:r>
              <a:rPr lang="en-GB" b="1" dirty="0" err="1" smtClean="0"/>
              <a:t>Cydran</a:t>
            </a:r>
            <a:r>
              <a:rPr lang="en-GB" b="1" dirty="0" smtClean="0"/>
              <a:t> </a:t>
            </a:r>
            <a:r>
              <a:rPr lang="en-GB" b="1" dirty="0" err="1" smtClean="0"/>
              <a:t>asesu</a:t>
            </a:r>
            <a:r>
              <a:rPr lang="en-GB" b="1" dirty="0" smtClean="0"/>
              <a:t> 2 (50%)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 </a:t>
            </a:r>
            <a:r>
              <a:rPr lang="en-GB" dirty="0" err="1" smtClean="0"/>
              <a:t>Adroddiad</a:t>
            </a:r>
            <a:r>
              <a:rPr lang="en-GB" dirty="0" smtClean="0"/>
              <a:t> </a:t>
            </a:r>
            <a:r>
              <a:rPr lang="en-GB" dirty="0" err="1" smtClean="0"/>
              <a:t>adfyfyriol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 smtClean="0"/>
              <a:t>Erbyn</a:t>
            </a:r>
            <a:r>
              <a:rPr lang="en-GB" dirty="0" smtClean="0"/>
              <a:t>: 13/02/20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885" y="1825625"/>
            <a:ext cx="4187303" cy="4351338"/>
          </a:xfrm>
        </p:spPr>
        <p:txBody>
          <a:bodyPr/>
          <a:lstStyle/>
          <a:p>
            <a:r>
              <a:rPr lang="en-GB" dirty="0" smtClean="0"/>
              <a:t>Assignment:</a:t>
            </a:r>
            <a:endParaRPr lang="en-GB" dirty="0"/>
          </a:p>
          <a:p>
            <a:r>
              <a:rPr lang="en-GB" b="1" dirty="0" smtClean="0"/>
              <a:t>Assessment part 1 (50%)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Digital poster</a:t>
            </a:r>
          </a:p>
          <a:p>
            <a:pPr marL="0" indent="0">
              <a:buNone/>
            </a:pPr>
            <a:endParaRPr lang="en-GB" sz="800" dirty="0" smtClean="0"/>
          </a:p>
          <a:p>
            <a:r>
              <a:rPr lang="en-GB" b="1" dirty="0" smtClean="0"/>
              <a:t>Assessment part 2 (50%)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Reflective report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By: </a:t>
            </a:r>
            <a:r>
              <a:rPr lang="en-GB" dirty="0"/>
              <a:t>13/02/20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8890" y="163773"/>
            <a:ext cx="1714893" cy="1473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3940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/>
              <a:t>Unrhyw</a:t>
            </a:r>
            <a:r>
              <a:rPr lang="en-GB" b="1" dirty="0" smtClean="0"/>
              <a:t> </a:t>
            </a:r>
            <a:r>
              <a:rPr lang="en-GB" b="1" dirty="0" err="1" smtClean="0"/>
              <a:t>gwestiynau</a:t>
            </a:r>
            <a:r>
              <a:rPr lang="en-GB" b="1" dirty="0" smtClean="0"/>
              <a:t>?</a:t>
            </a:r>
            <a:br>
              <a:rPr lang="en-GB" b="1" dirty="0" smtClean="0"/>
            </a:br>
            <a:r>
              <a:rPr lang="en-GB" b="1" dirty="0" smtClean="0"/>
              <a:t>Any questions?</a:t>
            </a:r>
            <a:endParaRPr lang="en-GB" b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5788" y="1836265"/>
            <a:ext cx="6472424" cy="3643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58651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24438"/>
            <a:ext cx="7886700" cy="1325563"/>
          </a:xfrm>
        </p:spPr>
        <p:txBody>
          <a:bodyPr/>
          <a:lstStyle/>
          <a:p>
            <a:r>
              <a:rPr lang="en-GB" b="1" dirty="0" err="1" smtClean="0"/>
              <a:t>Tasg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Task</a:t>
            </a:r>
            <a:endParaRPr lang="en-GB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02019" y="1618116"/>
            <a:ext cx="4264984" cy="4351338"/>
          </a:xfrm>
        </p:spPr>
        <p:txBody>
          <a:bodyPr/>
          <a:lstStyle/>
          <a:p>
            <a:r>
              <a:rPr lang="en-GB" dirty="0" smtClean="0"/>
              <a:t>Treuliwch 20 </a:t>
            </a:r>
            <a:r>
              <a:rPr lang="en-GB" dirty="0" err="1" smtClean="0"/>
              <a:t>munud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meddwl</a:t>
            </a:r>
            <a:r>
              <a:rPr lang="en-GB" dirty="0" smtClean="0"/>
              <a:t> am </a:t>
            </a:r>
            <a:r>
              <a:rPr lang="en-GB" dirty="0" smtClean="0"/>
              <a:t>ac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nodi</a:t>
            </a:r>
            <a:r>
              <a:rPr lang="en-GB" dirty="0" smtClean="0"/>
              <a:t> </a:t>
            </a:r>
            <a:r>
              <a:rPr lang="en-GB" dirty="0" err="1" smtClean="0"/>
              <a:t>atgofion</a:t>
            </a:r>
            <a:r>
              <a:rPr lang="en-GB" dirty="0" smtClean="0"/>
              <a:t> am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ysgol</a:t>
            </a:r>
            <a:r>
              <a:rPr lang="en-GB" dirty="0" smtClean="0"/>
              <a:t> </a:t>
            </a:r>
            <a:r>
              <a:rPr lang="en-GB" dirty="0" err="1" smtClean="0"/>
              <a:t>gynradd</a:t>
            </a:r>
            <a:r>
              <a:rPr lang="en-GB" dirty="0" smtClean="0"/>
              <a:t> chi.</a:t>
            </a:r>
          </a:p>
          <a:p>
            <a:r>
              <a:rPr lang="en-GB" dirty="0" err="1" smtClean="0"/>
              <a:t>Defnyddiwch</a:t>
            </a:r>
            <a:r>
              <a:rPr lang="en-GB" dirty="0" smtClean="0"/>
              <a:t> y </a:t>
            </a:r>
            <a:r>
              <a:rPr lang="en-GB" dirty="0" err="1" smtClean="0"/>
              <a:t>templed</a:t>
            </a:r>
            <a:r>
              <a:rPr lang="en-GB" dirty="0" smtClean="0"/>
              <a:t> a </a:t>
            </a:r>
            <a:r>
              <a:rPr lang="en-GB" dirty="0" err="1" smtClean="0"/>
              <a:t>ddosbarthwyd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gofnodi’ch</a:t>
            </a:r>
            <a:r>
              <a:rPr lang="en-GB" dirty="0" smtClean="0"/>
              <a:t> </a:t>
            </a:r>
            <a:r>
              <a:rPr lang="en-GB" dirty="0" err="1" smtClean="0"/>
              <a:t>atgofion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Rhannwch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profiadau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rhywun</a:t>
            </a:r>
            <a:r>
              <a:rPr lang="en-GB" dirty="0" smtClean="0"/>
              <a:t> </a:t>
            </a:r>
            <a:r>
              <a:rPr lang="en-GB" dirty="0" err="1" smtClean="0"/>
              <a:t>arall</a:t>
            </a:r>
            <a:r>
              <a:rPr lang="en-GB" dirty="0" smtClean="0"/>
              <a:t>.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714209" y="1615974"/>
            <a:ext cx="4197875" cy="4351338"/>
          </a:xfrm>
        </p:spPr>
        <p:txBody>
          <a:bodyPr/>
          <a:lstStyle/>
          <a:p>
            <a:r>
              <a:rPr lang="en-GB" dirty="0"/>
              <a:t>Spend 20 minutes </a:t>
            </a:r>
            <a:r>
              <a:rPr lang="en-GB" dirty="0" smtClean="0"/>
              <a:t>thinking about </a:t>
            </a:r>
            <a:r>
              <a:rPr lang="en-GB" dirty="0"/>
              <a:t>and recording memories of your primary school.</a:t>
            </a:r>
          </a:p>
          <a:p>
            <a:r>
              <a:rPr lang="en-GB" dirty="0"/>
              <a:t>Use the distributed template to </a:t>
            </a:r>
            <a:r>
              <a:rPr lang="en-GB" dirty="0" smtClean="0"/>
              <a:t>make a note of </a:t>
            </a:r>
            <a:r>
              <a:rPr lang="en-GB" dirty="0"/>
              <a:t>your memories</a:t>
            </a:r>
            <a:r>
              <a:rPr lang="en-GB" dirty="0" smtClean="0"/>
              <a:t>.</a:t>
            </a:r>
          </a:p>
          <a:p>
            <a:r>
              <a:rPr lang="en-GB" dirty="0" smtClean="0"/>
              <a:t>Share</a:t>
            </a:r>
            <a:r>
              <a:rPr lang="en-GB" dirty="0" smtClean="0"/>
              <a:t> your experiences with somebody else.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56342" y="124438"/>
            <a:ext cx="2455743" cy="14734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0873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/>
              <a:t>Enghraifft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An example</a:t>
            </a:r>
            <a:endParaRPr lang="en-GB" b="1" dirty="0"/>
          </a:p>
        </p:txBody>
      </p:sp>
      <p:sp>
        <p:nvSpPr>
          <p:cNvPr id="5" name="Flowchart: Process 4"/>
          <p:cNvSpPr/>
          <p:nvPr/>
        </p:nvSpPr>
        <p:spPr>
          <a:xfrm>
            <a:off x="699730" y="1690689"/>
            <a:ext cx="7851159" cy="3804810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616" y="2379260"/>
            <a:ext cx="2164307" cy="2164307"/>
          </a:xfrm>
          <a:prstGeom prst="rect">
            <a:avLst/>
          </a:prstGeom>
        </p:spPr>
      </p:pic>
      <p:cxnSp>
        <p:nvCxnSpPr>
          <p:cNvPr id="8" name="Straight Connector 7"/>
          <p:cNvCxnSpPr/>
          <p:nvPr/>
        </p:nvCxnSpPr>
        <p:spPr>
          <a:xfrm>
            <a:off x="664191" y="1724167"/>
            <a:ext cx="7851159" cy="37713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H="1">
            <a:off x="664191" y="1690689"/>
            <a:ext cx="7851159" cy="380481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3788745" y="2009928"/>
            <a:ext cx="16731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Iaith</a:t>
            </a:r>
            <a:r>
              <a:rPr lang="en-GB" dirty="0" smtClean="0"/>
              <a:t> - Language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1499191" y="3276747"/>
            <a:ext cx="21857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Diwylliant</a:t>
            </a:r>
            <a:r>
              <a:rPr lang="en-GB" dirty="0" smtClean="0"/>
              <a:t> - Culture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5783097" y="3343702"/>
            <a:ext cx="12875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Ardal</a:t>
            </a:r>
            <a:r>
              <a:rPr lang="en-GB" dirty="0" smtClean="0"/>
              <a:t> - Area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3211537" y="4650201"/>
            <a:ext cx="28275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Gweithgareddau</a:t>
            </a:r>
            <a:r>
              <a:rPr lang="en-GB" dirty="0" smtClean="0"/>
              <a:t> - Activities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0879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248</TotalTime>
  <Words>542</Words>
  <Application>Microsoft Office PowerPoint</Application>
  <PresentationFormat>On-screen Show (4:3)</PresentationFormat>
  <Paragraphs>80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Wingdings</vt:lpstr>
      <vt:lpstr>Office Theme</vt:lpstr>
      <vt:lpstr>PowerPoint Presentation</vt:lpstr>
      <vt:lpstr>Croeso i ECAD4009-C ! Welcome to ECAD4009-C !</vt:lpstr>
      <vt:lpstr>Teitl y modiwl  Module title</vt:lpstr>
      <vt:lpstr>Staff y modiwl Module staff</vt:lpstr>
      <vt:lpstr>Amcanion y modiwl Module aims</vt:lpstr>
      <vt:lpstr>Gweithgaredd Activity</vt:lpstr>
      <vt:lpstr>Cynnwys y modiwl Module content</vt:lpstr>
      <vt:lpstr>Pontio Bridging</vt:lpstr>
      <vt:lpstr>Asesu Assessment</vt:lpstr>
      <vt:lpstr>Unrhyw gwestiynau? Any questions?</vt:lpstr>
      <vt:lpstr>Tasg Task</vt:lpstr>
      <vt:lpstr>Enghraifft An example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Rachel Bendall</cp:lastModifiedBy>
  <cp:revision>28</cp:revision>
  <dcterms:created xsi:type="dcterms:W3CDTF">2017-02-08T11:33:06Z</dcterms:created>
  <dcterms:modified xsi:type="dcterms:W3CDTF">2020-01-01T19:17:53Z</dcterms:modified>
</cp:coreProperties>
</file>