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3"/>
    <p:sldId id="260" r:id="rId4"/>
    <p:sldId id="259" r:id="rId5"/>
    <p:sldId id="280" r:id="rId6"/>
    <p:sldId id="261" r:id="rId7"/>
    <p:sldId id="278" r:id="rId8"/>
    <p:sldId id="279" r:id="rId9"/>
    <p:sldId id="274" r:id="rId10"/>
    <p:sldId id="275" r:id="rId11"/>
    <p:sldId id="271" r:id="rId12"/>
  </p:sldIdLst>
  <p:sldSz cx="12192000" cy="6858000"/>
  <p:notesSz cx="5143500" cy="9144000"/>
  <p:embeddedFontLst>
    <p:embeddedFont>
      <p:font typeface="微软雅黑" panose="020B0503020204020204" pitchFamily="34" charset="-122"/>
      <p:regular r:id="rId16"/>
    </p:embeddedFont>
    <p:embeddedFont>
      <p:font typeface="等线" panose="02010600030101010101" charset="-122"/>
      <p:regular r:id="rId17"/>
    </p:embeddedFont>
  </p:embeddedFontLst>
  <p:custDataLst>
    <p:tags r:id="rId18"/>
  </p:custData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F6FF"/>
    <a:srgbClr val="519E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31"/>
    <p:restoredTop sz="94666"/>
  </p:normalViewPr>
  <p:slideViewPr>
    <p:cSldViewPr snapToGrid="0" snapToObjects="1">
      <p:cViewPr varScale="1">
        <p:scale>
          <a:sx n="94" d="100"/>
          <a:sy n="94" d="100"/>
        </p:scale>
        <p:origin x="216" y="5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gs" Target="tags/tag1.xml"/><Relationship Id="rId17" Type="http://schemas.openxmlformats.org/officeDocument/2006/relationships/font" Target="fonts/font2.fntdata"/><Relationship Id="rId16" Type="http://schemas.openxmlformats.org/officeDocument/2006/relationships/font" Target="fonts/font1.fntdata"/><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6" Type="http://schemas.openxmlformats.org/officeDocument/2006/relationships/slideLayout" Target="../slideLayouts/slideLayout1.xml"/><Relationship Id="rId15" Type="http://schemas.openxmlformats.org/officeDocument/2006/relationships/image" Target="../media/image15.png"/><Relationship Id="rId14" Type="http://schemas.openxmlformats.org/officeDocument/2006/relationships/image" Target="../media/image14.png"/><Relationship Id="rId13" Type="http://schemas.openxmlformats.org/officeDocument/2006/relationships/image" Target="../media/image13.png"/><Relationship Id="rId12" Type="http://schemas.openxmlformats.org/officeDocument/2006/relationships/image" Target="../media/image12.png"/><Relationship Id="rId11" Type="http://schemas.openxmlformats.org/officeDocument/2006/relationships/image" Target="../media/image11.png"/><Relationship Id="rId10" Type="http://schemas.openxmlformats.org/officeDocument/2006/relationships/image" Target="../media/image10.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23.png"/><Relationship Id="rId7" Type="http://schemas.openxmlformats.org/officeDocument/2006/relationships/image" Target="../media/image22.png"/><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20.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image" Target="../media/image20.png"/><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16.png"/></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image" Target="../media/image26.png"/></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image" Target="../media/image26.png"/></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image" Target="../media/image26.png"/></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image" Target="../media/image26.png"/></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0.png"/><Relationship Id="rId2" Type="http://schemas.openxmlformats.org/officeDocument/2006/relationships/image" Target="../media/image16.png"/><Relationship Id="rId1" Type="http://schemas.openxmlformats.org/officeDocument/2006/relationships/image" Target="../media/image26.png"/></Relationships>
</file>

<file path=ppt/slides/_rels/slide10.xml.rels><?xml version="1.0" encoding="UTF-8" standalone="yes"?>
<Relationships xmlns="http://schemas.openxmlformats.org/package/2006/relationships"><Relationship Id="rId9" Type="http://schemas.openxmlformats.org/officeDocument/2006/relationships/image" Target="../media/image34.png"/><Relationship Id="rId8" Type="http://schemas.openxmlformats.org/officeDocument/2006/relationships/image" Target="../media/image33.png"/><Relationship Id="rId7" Type="http://schemas.openxmlformats.org/officeDocument/2006/relationships/image" Target="../media/image32.png"/><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3" Type="http://schemas.openxmlformats.org/officeDocument/2006/relationships/image" Target="../media/image28.png"/><Relationship Id="rId2" Type="http://schemas.openxmlformats.org/officeDocument/2006/relationships/image" Target="../media/image27.png"/><Relationship Id="rId16" Type="http://schemas.openxmlformats.org/officeDocument/2006/relationships/slideLayout" Target="../slideLayouts/slideLayout1.xml"/><Relationship Id="rId15" Type="http://schemas.openxmlformats.org/officeDocument/2006/relationships/image" Target="../media/image37.png"/><Relationship Id="rId14" Type="http://schemas.openxmlformats.org/officeDocument/2006/relationships/image" Target="../media/image36.png"/><Relationship Id="rId13" Type="http://schemas.openxmlformats.org/officeDocument/2006/relationships/image" Target="../media/image35.png"/><Relationship Id="rId12" Type="http://schemas.openxmlformats.org/officeDocument/2006/relationships/image" Target="../media/image3.png"/><Relationship Id="rId11" Type="http://schemas.openxmlformats.org/officeDocument/2006/relationships/image" Target="../media/image7.png"/><Relationship Id="rId10" Type="http://schemas.openxmlformats.org/officeDocument/2006/relationships/image" Target="../media/image8.png"/><Relationship Id="rId1"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101" name="image 101"/>
          <p:cNvPicPr>
            <a:picLocks noChangeAspect="1"/>
          </p:cNvPicPr>
          <p:nvPr/>
        </p:nvPicPr>
        <p:blipFill>
          <a:blip r:embed="rId1"/>
          <a:srcRect/>
          <a:stretch>
            <a:fillRect/>
          </a:stretch>
        </p:blipFill>
        <p:spPr>
          <a:xfrm>
            <a:off x="0" y="-9652"/>
            <a:ext cx="12192000" cy="6858000"/>
          </a:xfrm>
          <a:prstGeom prst="rect">
            <a:avLst/>
          </a:prstGeom>
        </p:spPr>
      </p:pic>
      <p:pic>
        <p:nvPicPr>
          <p:cNvPr id="9102" name="image 102"/>
          <p:cNvPicPr>
            <a:picLocks noChangeAspect="1"/>
          </p:cNvPicPr>
          <p:nvPr/>
        </p:nvPicPr>
        <p:blipFill>
          <a:blip r:embed="rId2"/>
          <a:srcRect/>
          <a:stretch>
            <a:fillRect/>
          </a:stretch>
        </p:blipFill>
        <p:spPr>
          <a:xfrm>
            <a:off x="-20955" y="4562221"/>
            <a:ext cx="2408682" cy="2295779"/>
          </a:xfrm>
          <a:prstGeom prst="rect">
            <a:avLst/>
          </a:prstGeom>
        </p:spPr>
      </p:pic>
      <p:pic>
        <p:nvPicPr>
          <p:cNvPr id="9103" name="image 103"/>
          <p:cNvPicPr>
            <a:picLocks noChangeAspect="1"/>
          </p:cNvPicPr>
          <p:nvPr/>
        </p:nvPicPr>
        <p:blipFill>
          <a:blip r:embed="rId3"/>
          <a:srcRect/>
          <a:stretch>
            <a:fillRect/>
          </a:stretch>
        </p:blipFill>
        <p:spPr>
          <a:xfrm>
            <a:off x="6166231" y="-46355"/>
            <a:ext cx="6046597" cy="5915660"/>
          </a:xfrm>
          <a:prstGeom prst="rect">
            <a:avLst/>
          </a:prstGeom>
        </p:spPr>
      </p:pic>
      <p:grpSp>
        <p:nvGrpSpPr>
          <p:cNvPr id="104" name="组合 104"/>
          <p:cNvGrpSpPr/>
          <p:nvPr/>
        </p:nvGrpSpPr>
        <p:grpSpPr>
          <a:xfrm>
            <a:off x="486156" y="752729"/>
            <a:ext cx="11228324" cy="5462397"/>
            <a:chOff x="486156" y="752729"/>
            <a:chExt cx="11228324" cy="5462397"/>
          </a:xfrm>
        </p:grpSpPr>
        <p:grpSp>
          <p:nvGrpSpPr>
            <p:cNvPr id="105" name="组合 105"/>
            <p:cNvGrpSpPr/>
            <p:nvPr/>
          </p:nvGrpSpPr>
          <p:grpSpPr>
            <a:xfrm>
              <a:off x="486156" y="752729"/>
              <a:ext cx="11228324" cy="5359273"/>
              <a:chOff x="486156" y="752729"/>
              <a:chExt cx="11228324" cy="5359273"/>
            </a:xfrm>
          </p:grpSpPr>
          <p:sp>
            <p:nvSpPr>
              <p:cNvPr id="106" name="Object 106"/>
              <p:cNvSpPr txBox="1"/>
              <p:nvPr/>
            </p:nvSpPr>
            <p:spPr>
              <a:xfrm>
                <a:off x="486156" y="752729"/>
                <a:ext cx="11228324" cy="5462397"/>
              </a:xfrm>
              <a:prstGeom prst="rect">
                <a:avLst/>
              </a:prstGeom>
              <a:blipFill dpi="0" rotWithShape="1">
                <a:blip r:embed="rId4"/>
                <a:srcRect/>
                <a:stretch>
                  <a:fillRect/>
                </a:stretch>
              </a:blipFill>
            </p:spPr>
            <p:txBody>
              <a:bodyPr wrap="square" lIns="0" tIns="0" rIns="0" bIns="0" rtlCol="0" anchorCtr="0">
                <a:noAutofit/>
              </a:bodyPr>
              <a:lstStyle/>
              <a:p/>
            </p:txBody>
          </p:sp>
          <p:grpSp>
            <p:nvGrpSpPr>
              <p:cNvPr id="107" name="组合 107"/>
              <p:cNvGrpSpPr/>
              <p:nvPr/>
            </p:nvGrpSpPr>
            <p:grpSpPr>
              <a:xfrm>
                <a:off x="486156" y="752729"/>
                <a:ext cx="11228324" cy="5462397"/>
                <a:chOff x="486156" y="752729"/>
                <a:chExt cx="11228324" cy="5462397"/>
              </a:xfrm>
            </p:grpSpPr>
            <p:pic>
              <p:nvPicPr>
                <p:cNvPr id="9108" name="image 108"/>
                <p:cNvPicPr>
                  <a:picLocks noChangeAspect="1"/>
                </p:cNvPicPr>
                <p:nvPr/>
              </p:nvPicPr>
              <p:blipFill>
                <a:blip r:embed="rId5"/>
                <a:srcRect/>
                <a:stretch>
                  <a:fillRect/>
                </a:stretch>
              </p:blipFill>
              <p:spPr>
                <a:xfrm>
                  <a:off x="486156" y="752729"/>
                  <a:ext cx="11228324" cy="5462397"/>
                </a:xfrm>
                <a:prstGeom prst="rect">
                  <a:avLst/>
                </a:prstGeom>
              </p:spPr>
            </p:pic>
          </p:grpSp>
        </p:grpSp>
        <p:sp>
          <p:nvSpPr>
            <p:cNvPr id="109" name="Object 109"/>
            <p:cNvSpPr txBox="1"/>
            <p:nvPr/>
          </p:nvSpPr>
          <p:spPr>
            <a:xfrm>
              <a:off x="622363" y="906843"/>
              <a:ext cx="10947400" cy="5178298"/>
            </a:xfrm>
            <a:prstGeom prst="rect">
              <a:avLst/>
            </a:prstGeom>
            <a:blipFill dpi="0" rotWithShape="1">
              <a:blip r:embed="rId6"/>
              <a:srcRect/>
              <a:stretch>
                <a:fillRect/>
              </a:stretch>
            </a:blipFill>
          </p:spPr>
          <p:txBody>
            <a:bodyPr wrap="square" lIns="0" tIns="0" rIns="0" bIns="0" rtlCol="0" anchorCtr="0">
              <a:noAutofit/>
            </a:bodyPr>
            <a:lstStyle/>
            <a:p>
              <a:endParaRPr dirty="0"/>
            </a:p>
          </p:txBody>
        </p:sp>
      </p:grpSp>
      <p:pic>
        <p:nvPicPr>
          <p:cNvPr id="91011" name="image 1011"/>
          <p:cNvPicPr>
            <a:picLocks noChangeAspect="1"/>
          </p:cNvPicPr>
          <p:nvPr/>
        </p:nvPicPr>
        <p:blipFill>
          <a:blip r:embed="rId7"/>
          <a:srcRect/>
          <a:stretch>
            <a:fillRect/>
          </a:stretch>
        </p:blipFill>
        <p:spPr>
          <a:xfrm rot="720000">
            <a:off x="9880600" y="5372100"/>
            <a:ext cx="1524000" cy="1384300"/>
          </a:xfrm>
          <a:prstGeom prst="rect">
            <a:avLst/>
          </a:prstGeom>
        </p:spPr>
      </p:pic>
      <p:pic>
        <p:nvPicPr>
          <p:cNvPr id="91012" name="image 1012"/>
          <p:cNvPicPr>
            <a:picLocks noChangeAspect="1"/>
          </p:cNvPicPr>
          <p:nvPr/>
        </p:nvPicPr>
        <p:blipFill>
          <a:blip r:embed="rId8"/>
          <a:srcRect/>
          <a:stretch>
            <a:fillRect/>
          </a:stretch>
        </p:blipFill>
        <p:spPr>
          <a:xfrm rot="180000">
            <a:off x="152400" y="1689100"/>
            <a:ext cx="1028700" cy="1003300"/>
          </a:xfrm>
          <a:prstGeom prst="rect">
            <a:avLst/>
          </a:prstGeom>
        </p:spPr>
      </p:pic>
      <p:pic>
        <p:nvPicPr>
          <p:cNvPr id="91013" name="image 1013"/>
          <p:cNvPicPr>
            <a:picLocks noChangeAspect="1"/>
          </p:cNvPicPr>
          <p:nvPr/>
        </p:nvPicPr>
        <p:blipFill>
          <a:blip r:embed="rId9"/>
          <a:srcRect/>
          <a:stretch>
            <a:fillRect/>
          </a:stretch>
        </p:blipFill>
        <p:spPr>
          <a:xfrm>
            <a:off x="1153477" y="2184082"/>
            <a:ext cx="5485384" cy="1856232"/>
          </a:xfrm>
          <a:prstGeom prst="rect">
            <a:avLst/>
          </a:prstGeom>
        </p:spPr>
      </p:pic>
      <p:sp>
        <p:nvSpPr>
          <p:cNvPr id="1014" name="Object 1014"/>
          <p:cNvSpPr txBox="1"/>
          <p:nvPr/>
        </p:nvSpPr>
        <p:spPr>
          <a:xfrm>
            <a:off x="1158239" y="1948647"/>
            <a:ext cx="6925587" cy="1854200"/>
          </a:xfrm>
          <a:prstGeom prst="rect">
            <a:avLst/>
          </a:prstGeom>
        </p:spPr>
        <p:txBody>
          <a:bodyPr vert="horz" wrap="square" lIns="0" tIns="0" rIns="0" bIns="0" rtlCol="0" anchor="t" anchorCtr="0">
            <a:noAutofit/>
          </a:bodyPr>
          <a:lstStyle/>
          <a:p>
            <a:pPr algn="l">
              <a:lnSpc>
                <a:spcPct val="100000"/>
              </a:lnSpc>
            </a:pPr>
            <a:r>
              <a:rPr lang="en-US" altLang="zh-CN" sz="4000" b="1" i="0" dirty="0">
                <a:blipFill>
                  <a:blip r:embed="rId10"/>
                  <a:stretch>
                    <a:fillRect/>
                  </a:stretch>
                </a:blipFill>
                <a:latin typeface="微软雅黑" panose="020B0503020204020204" pitchFamily="34" charset="-122"/>
                <a:ea typeface="微软雅黑" panose="020B0503020204020204" pitchFamily="34" charset="-122"/>
              </a:rPr>
              <a:t>Research on Performance Management Optimization of CJ Company</a:t>
            </a:r>
            <a:endParaRPr lang="zh-CN" altLang="en-US" sz="1100" dirty="0">
              <a:latin typeface="微软雅黑" panose="020B0503020204020204" pitchFamily="34" charset="-122"/>
              <a:ea typeface="微软雅黑" panose="020B0503020204020204" pitchFamily="34" charset="-122"/>
            </a:endParaRPr>
          </a:p>
        </p:txBody>
      </p:sp>
      <p:pic>
        <p:nvPicPr>
          <p:cNvPr id="91038" name="image 1038"/>
          <p:cNvPicPr>
            <a:picLocks noChangeAspect="1"/>
          </p:cNvPicPr>
          <p:nvPr/>
        </p:nvPicPr>
        <p:blipFill>
          <a:blip r:embed="rId11"/>
          <a:srcRect/>
          <a:stretch>
            <a:fillRect/>
          </a:stretch>
        </p:blipFill>
        <p:spPr>
          <a:xfrm rot="540000">
            <a:off x="6226022" y="-53658"/>
            <a:ext cx="6375399" cy="7099300"/>
          </a:xfrm>
          <a:prstGeom prst="rect">
            <a:avLst/>
          </a:prstGeom>
        </p:spPr>
      </p:pic>
      <p:grpSp>
        <p:nvGrpSpPr>
          <p:cNvPr id="3" name="组合 2"/>
          <p:cNvGrpSpPr/>
          <p:nvPr/>
        </p:nvGrpSpPr>
        <p:grpSpPr>
          <a:xfrm>
            <a:off x="7654771" y="455085"/>
            <a:ext cx="1758950" cy="1809750"/>
            <a:chOff x="6680200" y="565150"/>
            <a:chExt cx="1758950" cy="1809750"/>
          </a:xfrm>
        </p:grpSpPr>
        <p:pic>
          <p:nvPicPr>
            <p:cNvPr id="91010" name="image 1010"/>
            <p:cNvPicPr>
              <a:picLocks noChangeAspect="1"/>
            </p:cNvPicPr>
            <p:nvPr/>
          </p:nvPicPr>
          <p:blipFill>
            <a:blip r:embed="rId8"/>
            <a:srcRect/>
            <a:stretch>
              <a:fillRect/>
            </a:stretch>
          </p:blipFill>
          <p:spPr>
            <a:xfrm rot="3900000">
              <a:off x="6667500" y="812800"/>
              <a:ext cx="1574800" cy="1549400"/>
            </a:xfrm>
            <a:prstGeom prst="rect">
              <a:avLst/>
            </a:prstGeom>
          </p:spPr>
        </p:pic>
        <p:pic>
          <p:nvPicPr>
            <p:cNvPr id="91037" name="image 1037"/>
            <p:cNvPicPr>
              <a:picLocks noChangeAspect="1"/>
            </p:cNvPicPr>
            <p:nvPr/>
          </p:nvPicPr>
          <p:blipFill>
            <a:blip r:embed="rId8"/>
            <a:srcRect/>
            <a:stretch>
              <a:fillRect/>
            </a:stretch>
          </p:blipFill>
          <p:spPr>
            <a:xfrm rot="3900000">
              <a:off x="7683500" y="571500"/>
              <a:ext cx="762000" cy="749300"/>
            </a:xfrm>
            <a:prstGeom prst="rect">
              <a:avLst/>
            </a:prstGeom>
          </p:spPr>
        </p:pic>
      </p:grpSp>
      <p:grpSp>
        <p:nvGrpSpPr>
          <p:cNvPr id="1039" name="组合 1039"/>
          <p:cNvGrpSpPr/>
          <p:nvPr/>
        </p:nvGrpSpPr>
        <p:grpSpPr>
          <a:xfrm>
            <a:off x="1206422" y="4143762"/>
            <a:ext cx="4224655" cy="87249"/>
            <a:chOff x="1199769" y="4273550"/>
            <a:chExt cx="4224655" cy="87249"/>
          </a:xfrm>
        </p:grpSpPr>
        <p:sp>
          <p:nvSpPr>
            <p:cNvPr id="1040" name="Object 1040"/>
            <p:cNvSpPr txBox="1"/>
            <p:nvPr/>
          </p:nvSpPr>
          <p:spPr>
            <a:xfrm>
              <a:off x="1195514" y="4269295"/>
              <a:ext cx="4233163" cy="8509"/>
            </a:xfrm>
            <a:prstGeom prst="rect">
              <a:avLst/>
            </a:prstGeom>
            <a:blipFill dpi="0" rotWithShape="1">
              <a:blip r:embed="rId12"/>
              <a:srcRect/>
              <a:stretch>
                <a:fillRect/>
              </a:stretch>
            </a:blipFill>
          </p:spPr>
          <p:txBody>
            <a:bodyPr wrap="square" lIns="0" tIns="0" rIns="0" bIns="0" rtlCol="0" anchorCtr="0">
              <a:noAutofit/>
            </a:bodyPr>
            <a:lstStyle/>
            <a:p/>
          </p:txBody>
        </p:sp>
        <p:sp>
          <p:nvSpPr>
            <p:cNvPr id="1041" name="Object 1041"/>
            <p:cNvSpPr txBox="1"/>
            <p:nvPr/>
          </p:nvSpPr>
          <p:spPr>
            <a:xfrm>
              <a:off x="1189672" y="4260786"/>
              <a:ext cx="979042" cy="25526"/>
            </a:xfrm>
            <a:prstGeom prst="rect">
              <a:avLst/>
            </a:prstGeom>
            <a:blipFill dpi="0" rotWithShape="1">
              <a:blip r:embed="rId13"/>
              <a:srcRect/>
              <a:stretch>
                <a:fillRect/>
              </a:stretch>
            </a:blipFill>
          </p:spPr>
          <p:txBody>
            <a:bodyPr wrap="square" lIns="0" tIns="0" rIns="0" bIns="0" rtlCol="0" anchorCtr="0">
              <a:noAutofit/>
            </a:bodyPr>
            <a:lstStyle/>
            <a:p/>
          </p:txBody>
        </p:sp>
      </p:grpSp>
      <p:pic>
        <p:nvPicPr>
          <p:cNvPr id="91042" name="image 1042"/>
          <p:cNvPicPr>
            <a:picLocks noChangeAspect="1"/>
          </p:cNvPicPr>
          <p:nvPr/>
        </p:nvPicPr>
        <p:blipFill>
          <a:blip r:embed="rId14"/>
          <a:srcRect/>
          <a:stretch>
            <a:fillRect/>
          </a:stretch>
        </p:blipFill>
        <p:spPr>
          <a:xfrm>
            <a:off x="1104582" y="5026469"/>
            <a:ext cx="1388491" cy="317246"/>
          </a:xfrm>
          <a:prstGeom prst="rect">
            <a:avLst/>
          </a:prstGeom>
        </p:spPr>
      </p:pic>
      <p:pic>
        <p:nvPicPr>
          <p:cNvPr id="91044" name="image 1044"/>
          <p:cNvPicPr>
            <a:picLocks noChangeAspect="1"/>
          </p:cNvPicPr>
          <p:nvPr/>
        </p:nvPicPr>
        <p:blipFill>
          <a:blip r:embed="rId15"/>
          <a:srcRect/>
          <a:stretch>
            <a:fillRect/>
          </a:stretch>
        </p:blipFill>
        <p:spPr>
          <a:xfrm>
            <a:off x="1104582" y="5352859"/>
            <a:ext cx="1090295" cy="317246"/>
          </a:xfrm>
          <a:prstGeom prst="rect">
            <a:avLst/>
          </a:prstGeom>
        </p:spPr>
      </p:pic>
      <p:sp>
        <p:nvSpPr>
          <p:cNvPr id="2" name="文本框 1"/>
          <p:cNvSpPr txBox="1"/>
          <p:nvPr/>
        </p:nvSpPr>
        <p:spPr>
          <a:xfrm>
            <a:off x="1153477" y="4640699"/>
            <a:ext cx="2143536" cy="523220"/>
          </a:xfrm>
          <a:prstGeom prst="rect">
            <a:avLst/>
          </a:prstGeom>
          <a:noFill/>
        </p:spPr>
        <p:txBody>
          <a:bodyPr wrap="none" rtlCol="0">
            <a:spAutoFit/>
          </a:bodyPr>
          <a:lstStyle/>
          <a:p>
            <a:r>
              <a:rPr lang="en-US" altLang="zh-CN" sz="2800" dirty="0">
                <a:solidFill>
                  <a:srgbClr val="333333"/>
                </a:solidFill>
                <a:effectLst/>
              </a:rPr>
              <a:t>Ziyang Guo </a:t>
            </a:r>
            <a:endParaRPr lang="en-US" altLang="zh-CN" sz="2800" dirty="0">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501" name="image 501"/>
          <p:cNvPicPr>
            <a:picLocks noChangeAspect="1"/>
          </p:cNvPicPr>
          <p:nvPr/>
        </p:nvPicPr>
        <p:blipFill>
          <a:blip r:embed="rId1"/>
          <a:srcRect/>
          <a:stretch>
            <a:fillRect/>
          </a:stretch>
        </p:blipFill>
        <p:spPr>
          <a:xfrm>
            <a:off x="0" y="3145028"/>
            <a:ext cx="12192000" cy="3712972"/>
          </a:xfrm>
          <a:prstGeom prst="rect">
            <a:avLst/>
          </a:prstGeom>
        </p:spPr>
      </p:pic>
      <p:pic>
        <p:nvPicPr>
          <p:cNvPr id="9502" name="image 502"/>
          <p:cNvPicPr>
            <a:picLocks noChangeAspect="1"/>
          </p:cNvPicPr>
          <p:nvPr/>
        </p:nvPicPr>
        <p:blipFill>
          <a:blip r:embed="rId2"/>
          <a:srcRect/>
          <a:stretch>
            <a:fillRect/>
          </a:stretch>
        </p:blipFill>
        <p:spPr>
          <a:xfrm rot="-5880000">
            <a:off x="8965819" y="1359916"/>
            <a:ext cx="2700147" cy="3393059"/>
          </a:xfrm>
          <a:prstGeom prst="rect">
            <a:avLst/>
          </a:prstGeom>
        </p:spPr>
      </p:pic>
      <p:pic>
        <p:nvPicPr>
          <p:cNvPr id="95012" name="image 5012"/>
          <p:cNvPicPr>
            <a:picLocks noChangeAspect="1"/>
          </p:cNvPicPr>
          <p:nvPr/>
        </p:nvPicPr>
        <p:blipFill>
          <a:blip r:embed="rId3"/>
          <a:srcRect/>
          <a:stretch>
            <a:fillRect/>
          </a:stretch>
        </p:blipFill>
        <p:spPr>
          <a:xfrm rot="4500000">
            <a:off x="-283210" y="3362794"/>
            <a:ext cx="3766566" cy="3916679"/>
          </a:xfrm>
          <a:prstGeom prst="rect">
            <a:avLst/>
          </a:prstGeom>
        </p:spPr>
      </p:pic>
      <p:pic>
        <p:nvPicPr>
          <p:cNvPr id="95024" name="image 5024"/>
          <p:cNvPicPr>
            <a:picLocks noChangeAspect="1"/>
          </p:cNvPicPr>
          <p:nvPr/>
        </p:nvPicPr>
        <p:blipFill>
          <a:blip r:embed="rId4"/>
          <a:srcRect/>
          <a:stretch>
            <a:fillRect/>
          </a:stretch>
        </p:blipFill>
        <p:spPr>
          <a:xfrm>
            <a:off x="477837" y="461327"/>
            <a:ext cx="2317877" cy="563499"/>
          </a:xfrm>
          <a:prstGeom prst="rect">
            <a:avLst/>
          </a:prstGeom>
        </p:spPr>
      </p:pic>
      <p:sp>
        <p:nvSpPr>
          <p:cNvPr id="5025" name="Object 5025"/>
          <p:cNvSpPr txBox="1"/>
          <p:nvPr/>
        </p:nvSpPr>
        <p:spPr>
          <a:xfrm>
            <a:off x="482600" y="466090"/>
            <a:ext cx="3373564"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5"/>
                  <a:stretch>
                    <a:fillRect/>
                  </a:stretch>
                </a:blipFill>
                <a:latin typeface="微软雅黑" panose="020B0503020204020204" pitchFamily="34" charset="-122"/>
                <a:ea typeface="微软雅黑" panose="020B0503020204020204" pitchFamily="34" charset="-122"/>
              </a:rPr>
              <a:t>1</a:t>
            </a:r>
            <a:r>
              <a:rPr lang="zh-CN" altLang="en-US" sz="3600" b="1" i="0" dirty="0">
                <a:blipFill>
                  <a:blip r:embed="rId5"/>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5"/>
                  <a:stretch>
                    <a:fillRect/>
                  </a:stretch>
                </a:blipFill>
                <a:latin typeface="微软雅黑" panose="020B0503020204020204" pitchFamily="34" charset="-122"/>
                <a:ea typeface="微软雅黑" panose="020B0503020204020204" pitchFamily="34" charset="-122"/>
              </a:rPr>
              <a:t>Introduce</a:t>
            </a:r>
            <a:endParaRPr lang="en-US" altLang="zh-CN" sz="3600" b="1" i="0" dirty="0">
              <a:blipFill>
                <a:blip r:embed="rId5"/>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5"/>
                <a:stretch>
                  <a:fillRect/>
                </a:stretch>
              </a:blipFill>
              <a:latin typeface="微软雅黑" panose="020B0503020204020204" pitchFamily="34" charset="-122"/>
              <a:ea typeface="微软雅黑" panose="020B0503020204020204" pitchFamily="34" charset="-122"/>
            </a:endParaRPr>
          </a:p>
        </p:txBody>
      </p:sp>
      <p:pic>
        <p:nvPicPr>
          <p:cNvPr id="95026" name="image 5026"/>
          <p:cNvPicPr>
            <a:picLocks noChangeAspect="1"/>
          </p:cNvPicPr>
          <p:nvPr/>
        </p:nvPicPr>
        <p:blipFill>
          <a:blip r:embed="rId6"/>
          <a:srcRect/>
          <a:stretch>
            <a:fillRect/>
          </a:stretch>
        </p:blipFill>
        <p:spPr>
          <a:xfrm>
            <a:off x="497268" y="1020127"/>
            <a:ext cx="3339465" cy="167640"/>
          </a:xfrm>
          <a:prstGeom prst="rect">
            <a:avLst/>
          </a:prstGeom>
        </p:spPr>
      </p:pic>
      <p:pic>
        <p:nvPicPr>
          <p:cNvPr id="95028" name="image 5028"/>
          <p:cNvPicPr>
            <a:picLocks noChangeAspect="1"/>
          </p:cNvPicPr>
          <p:nvPr/>
        </p:nvPicPr>
        <p:blipFill>
          <a:blip r:embed="rId7"/>
          <a:srcRect/>
          <a:stretch>
            <a:fillRect/>
          </a:stretch>
        </p:blipFill>
        <p:spPr>
          <a:xfrm>
            <a:off x="4095623" y="865205"/>
            <a:ext cx="7613777" cy="8509"/>
          </a:xfrm>
          <a:prstGeom prst="rect">
            <a:avLst/>
          </a:prstGeom>
        </p:spPr>
      </p:pic>
      <p:pic>
        <p:nvPicPr>
          <p:cNvPr id="95029" name="image 5029"/>
          <p:cNvPicPr>
            <a:picLocks noChangeAspect="1"/>
          </p:cNvPicPr>
          <p:nvPr/>
        </p:nvPicPr>
        <p:blipFill>
          <a:blip r:embed="rId8"/>
          <a:srcRect/>
          <a:stretch>
            <a:fillRect/>
          </a:stretch>
        </p:blipFill>
        <p:spPr>
          <a:xfrm>
            <a:off x="4408487" y="859532"/>
            <a:ext cx="1267840" cy="25526"/>
          </a:xfrm>
          <a:prstGeom prst="rect">
            <a:avLst/>
          </a:prstGeom>
        </p:spPr>
      </p:pic>
      <p:sp>
        <p:nvSpPr>
          <p:cNvPr id="2" name="圆角矩形 1"/>
          <p:cNvSpPr/>
          <p:nvPr/>
        </p:nvSpPr>
        <p:spPr>
          <a:xfrm>
            <a:off x="497268" y="1252429"/>
            <a:ext cx="11131826" cy="5218347"/>
          </a:xfrm>
          <a:prstGeom prst="roundRect">
            <a:avLst>
              <a:gd name="adj" fmla="val 796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 name="文本框 2"/>
          <p:cNvSpPr txBox="1"/>
          <p:nvPr/>
        </p:nvSpPr>
        <p:spPr>
          <a:xfrm>
            <a:off x="993775" y="1019810"/>
            <a:ext cx="10204450" cy="5457190"/>
          </a:xfrm>
          <a:prstGeom prst="rect">
            <a:avLst/>
          </a:prstGeom>
          <a:noFill/>
        </p:spPr>
        <p:txBody>
          <a:bodyPr wrap="square" rtlCol="0">
            <a:noAutofit/>
          </a:bodyPr>
          <a:lstStyle/>
          <a:p>
            <a:pPr>
              <a:lnSpc>
                <a:spcPct val="150000"/>
              </a:lnSpc>
              <a:spcAft>
                <a:spcPts val="1200"/>
              </a:spcAft>
            </a:pPr>
            <a:r>
              <a:rPr kumimoji="1" lang="en-US" altLang="zh-CN" sz="1700" dirty="0">
                <a:latin typeface="微软雅黑" panose="020B0503020204020204" pitchFamily="34" charset="-122"/>
                <a:ea typeface="微软雅黑" panose="020B0503020204020204" pitchFamily="34" charset="-122"/>
              </a:rPr>
              <a:t>The positive promoting effect of performance management on enterprises has always been an important issue that people pay close attention to. This is not only an important responsibility and job of the human resources department, but also an important component of enterprise human resource management work.</a:t>
            </a:r>
            <a:endParaRPr kumimoji="1" lang="en-US" altLang="zh-CN" sz="17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700" dirty="0">
                <a:latin typeface="微软雅黑" panose="020B0503020204020204" pitchFamily="34" charset="-122"/>
                <a:ea typeface="微软雅黑" panose="020B0503020204020204" pitchFamily="34" charset="-122"/>
              </a:rPr>
              <a:t>CJ Company was established in the 1980s. As a state-owned enterprise with a glorious history of 40 years, its performance management model is no longer compatible with the current development strategy of the enterprise. The personnel department has become a tool for distributing and collecting various assessment forms, and its role in performance management is not significant.</a:t>
            </a:r>
            <a:endParaRPr kumimoji="1" lang="en-US" altLang="zh-CN" sz="17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700" dirty="0">
                <a:latin typeface="微软雅黑" panose="020B0503020204020204" pitchFamily="34" charset="-122"/>
                <a:ea typeface="微软雅黑" panose="020B0503020204020204" pitchFamily="34" charset="-122"/>
              </a:rPr>
              <a:t>Based on the above situation, carefully analyze the shortcomings of the company in performance management, propose optimization measures, help CJ company explore and improve enterprise performance management, and help the company achieve its goals and vision.</a:t>
            </a:r>
            <a:endParaRPr kumimoji="1" lang="zh-CN" altLang="en-US" sz="1700" dirty="0">
              <a:latin typeface="微软雅黑" panose="020B0503020204020204" pitchFamily="34" charset="-122"/>
              <a:ea typeface="微软雅黑" panose="020B0503020204020204" pitchFamily="3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401" name="image 401"/>
          <p:cNvPicPr>
            <a:picLocks noChangeAspect="1"/>
          </p:cNvPicPr>
          <p:nvPr/>
        </p:nvPicPr>
        <p:blipFill>
          <a:blip r:embed="rId1"/>
          <a:srcRect/>
          <a:stretch>
            <a:fillRect/>
          </a:stretch>
        </p:blipFill>
        <p:spPr>
          <a:xfrm>
            <a:off x="0" y="3145028"/>
            <a:ext cx="12192000" cy="3712972"/>
          </a:xfrm>
          <a:prstGeom prst="rect">
            <a:avLst/>
          </a:prstGeom>
        </p:spPr>
      </p:pic>
      <p:pic>
        <p:nvPicPr>
          <p:cNvPr id="9404" name="image 404"/>
          <p:cNvPicPr>
            <a:picLocks noChangeAspect="1"/>
          </p:cNvPicPr>
          <p:nvPr/>
        </p:nvPicPr>
        <p:blipFill>
          <a:blip r:embed="rId2"/>
          <a:srcRect/>
          <a:stretch>
            <a:fillRect/>
          </a:stretch>
        </p:blipFill>
        <p:spPr>
          <a:xfrm>
            <a:off x="1501457" y="111061"/>
            <a:ext cx="6767449" cy="1025144"/>
          </a:xfrm>
          <a:prstGeom prst="rect">
            <a:avLst/>
          </a:prstGeom>
        </p:spPr>
      </p:pic>
      <p:pic>
        <p:nvPicPr>
          <p:cNvPr id="9406" name="image 406"/>
          <p:cNvPicPr>
            <a:picLocks noChangeAspect="1"/>
          </p:cNvPicPr>
          <p:nvPr/>
        </p:nvPicPr>
        <p:blipFill>
          <a:blip r:embed="rId3"/>
          <a:srcRect/>
          <a:stretch>
            <a:fillRect/>
          </a:stretch>
        </p:blipFill>
        <p:spPr>
          <a:xfrm>
            <a:off x="477837" y="461327"/>
            <a:ext cx="3241167" cy="563499"/>
          </a:xfrm>
          <a:prstGeom prst="rect">
            <a:avLst/>
          </a:prstGeom>
        </p:spPr>
      </p:pic>
      <p:pic>
        <p:nvPicPr>
          <p:cNvPr id="9408" name="image 408"/>
          <p:cNvPicPr>
            <a:picLocks noChangeAspect="1"/>
          </p:cNvPicPr>
          <p:nvPr/>
        </p:nvPicPr>
        <p:blipFill>
          <a:blip r:embed="rId4"/>
          <a:srcRect/>
          <a:stretch>
            <a:fillRect/>
          </a:stretch>
        </p:blipFill>
        <p:spPr>
          <a:xfrm>
            <a:off x="497268" y="1020127"/>
            <a:ext cx="3339465" cy="167640"/>
          </a:xfrm>
          <a:prstGeom prst="rect">
            <a:avLst/>
          </a:prstGeom>
        </p:spPr>
      </p:pic>
      <p:pic>
        <p:nvPicPr>
          <p:cNvPr id="94010" name="image 4010"/>
          <p:cNvPicPr>
            <a:picLocks noChangeAspect="1"/>
          </p:cNvPicPr>
          <p:nvPr/>
        </p:nvPicPr>
        <p:blipFill>
          <a:blip r:embed="rId5"/>
          <a:srcRect/>
          <a:stretch>
            <a:fillRect/>
          </a:stretch>
        </p:blipFill>
        <p:spPr>
          <a:xfrm>
            <a:off x="4087177" y="1144714"/>
            <a:ext cx="7613777" cy="8509"/>
          </a:xfrm>
          <a:prstGeom prst="rect">
            <a:avLst/>
          </a:prstGeom>
        </p:spPr>
      </p:pic>
      <p:pic>
        <p:nvPicPr>
          <p:cNvPr id="94011" name="image 4011"/>
          <p:cNvPicPr>
            <a:picLocks noChangeAspect="1"/>
          </p:cNvPicPr>
          <p:nvPr/>
        </p:nvPicPr>
        <p:blipFill>
          <a:blip r:embed="rId6"/>
          <a:srcRect/>
          <a:stretch>
            <a:fillRect/>
          </a:stretch>
        </p:blipFill>
        <p:spPr>
          <a:xfrm>
            <a:off x="4408487" y="1136205"/>
            <a:ext cx="1267840" cy="25526"/>
          </a:xfrm>
          <a:prstGeom prst="rect">
            <a:avLst/>
          </a:prstGeom>
        </p:spPr>
      </p:pic>
      <p:sp>
        <p:nvSpPr>
          <p:cNvPr id="23" name="Object 5025"/>
          <p:cNvSpPr txBox="1"/>
          <p:nvPr/>
        </p:nvSpPr>
        <p:spPr>
          <a:xfrm>
            <a:off x="482599" y="466090"/>
            <a:ext cx="7613777"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7"/>
                  <a:stretch>
                    <a:fillRect/>
                  </a:stretch>
                </a:blipFill>
                <a:latin typeface="微软雅黑" panose="020B0503020204020204" pitchFamily="34" charset="-122"/>
                <a:ea typeface="微软雅黑" panose="020B0503020204020204" pitchFamily="34" charset="-122"/>
              </a:rPr>
              <a:t>2</a:t>
            </a:r>
            <a:r>
              <a:rPr lang="zh-CN" altLang="en-US" sz="3600" b="1" i="0" dirty="0">
                <a:blipFill>
                  <a:blip r:embed="rId7"/>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7"/>
                  <a:stretch>
                    <a:fillRect/>
                  </a:stretch>
                </a:blipFill>
                <a:latin typeface="微软雅黑" panose="020B0503020204020204" pitchFamily="34" charset="-122"/>
                <a:ea typeface="微软雅黑" panose="020B0503020204020204" pitchFamily="34" charset="-122"/>
              </a:rPr>
              <a:t>Discussion And Analysis</a:t>
            </a: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p:txBody>
      </p:sp>
      <p:sp>
        <p:nvSpPr>
          <p:cNvPr id="4" name="文本框 3"/>
          <p:cNvSpPr txBox="1"/>
          <p:nvPr/>
        </p:nvSpPr>
        <p:spPr>
          <a:xfrm>
            <a:off x="787400" y="1346896"/>
            <a:ext cx="10617200" cy="4822089"/>
          </a:xfrm>
          <a:prstGeom prst="rect">
            <a:avLst/>
          </a:prstGeom>
          <a:noFill/>
        </p:spPr>
        <p:txBody>
          <a:bodyPr wrap="square" rtlCol="0">
            <a:spAutoFit/>
          </a:bodyPr>
          <a:lstStyle/>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After investigation and analysis, it has been determined that there are four aspects of performance management issues in CJ Company, namely planning, implementation, feedback, and application.</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In terms of performance plan: </a:t>
            </a:r>
            <a:r>
              <a:rPr kumimoji="1" lang="en-US" altLang="zh-CN" sz="1500" dirty="0">
                <a:latin typeface="微软雅黑" panose="020B0503020204020204" pitchFamily="34" charset="-122"/>
                <a:ea typeface="微软雅黑" panose="020B0503020204020204" pitchFamily="34" charset="-122"/>
              </a:rPr>
              <a:t>the foundation of performance management is relatively weak, performance and corporate strategy are not related enough, department responsibilities and personal responsibilities are unclear</a:t>
            </a:r>
            <a:r>
              <a:rPr kumimoji="1" lang="en-US" altLang="zh-CN" sz="1500" baseline="30000" dirty="0">
                <a:latin typeface="微软雅黑" panose="020B0503020204020204" pitchFamily="34" charset="-122"/>
                <a:ea typeface="微软雅黑" panose="020B0503020204020204" pitchFamily="34" charset="-122"/>
              </a:rPr>
              <a:t>[1]</a:t>
            </a:r>
            <a:r>
              <a:rPr kumimoji="1" lang="en-US" altLang="zh-CN" sz="1500" dirty="0">
                <a:latin typeface="微软雅黑" panose="020B0503020204020204" pitchFamily="34" charset="-122"/>
                <a:ea typeface="微软雅黑" panose="020B0503020204020204" pitchFamily="34" charset="-122"/>
              </a:rPr>
              <a:t>, assessment indicators are set unreasonably, and training in performance management is not enough.</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In terms of performance implementation: </a:t>
            </a:r>
            <a:r>
              <a:rPr kumimoji="1" lang="en-US" altLang="zh-CN" sz="1500" dirty="0">
                <a:latin typeface="微软雅黑" panose="020B0503020204020204" pitchFamily="34" charset="-122"/>
                <a:ea typeface="微软雅黑" panose="020B0503020204020204" pitchFamily="34" charset="-122"/>
              </a:rPr>
              <a:t>The HR department did not communicate with other departments on performance, the performance evaluation cycle was not set reasonably, and the collection of performance information was incomplete and not timely.</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In terms of performance feedback: </a:t>
            </a:r>
            <a:r>
              <a:rPr kumimoji="1" lang="en-US" altLang="zh-CN" sz="1500" dirty="0">
                <a:latin typeface="微软雅黑" panose="020B0503020204020204" pitchFamily="34" charset="-122"/>
                <a:ea typeface="微软雅黑" panose="020B0503020204020204" pitchFamily="34" charset="-122"/>
              </a:rPr>
              <a:t>The performance feedback system is not yet sound, and the performance appeal system is not yet sound enough.</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In terms of results application: </a:t>
            </a:r>
            <a:r>
              <a:rPr kumimoji="1" lang="en-US" altLang="zh-CN" sz="1500" dirty="0">
                <a:latin typeface="微软雅黑" panose="020B0503020204020204" pitchFamily="34" charset="-122"/>
                <a:ea typeface="微软雅黑" panose="020B0503020204020204" pitchFamily="34" charset="-122"/>
              </a:rPr>
              <a:t>Performance evaluation results are biased towards bonus performance distribution in implementation, and the fairness of results application is not enough.</a:t>
            </a:r>
            <a:endParaRPr kumimoji="1" lang="zh-CN" altLang="en-US" sz="1500" dirty="0">
              <a:latin typeface="微软雅黑" panose="020B0503020204020204" pitchFamily="34" charset="-122"/>
              <a:ea typeface="微软雅黑" panose="020B0503020204020204" pitchFamily="34" charset="-122"/>
            </a:endParaRPr>
          </a:p>
        </p:txBody>
      </p:sp>
      <p:sp>
        <p:nvSpPr>
          <p:cNvPr id="5" name="文本框 4"/>
          <p:cNvSpPr txBox="1"/>
          <p:nvPr/>
        </p:nvSpPr>
        <p:spPr>
          <a:xfrm>
            <a:off x="787400" y="6362658"/>
            <a:ext cx="8420895" cy="246221"/>
          </a:xfrm>
          <a:prstGeom prst="rect">
            <a:avLst/>
          </a:prstGeom>
          <a:noFill/>
        </p:spPr>
        <p:txBody>
          <a:bodyPr wrap="none" rtlCol="0">
            <a:spAutoFit/>
          </a:bodyPr>
          <a:lstStyle/>
          <a:p>
            <a:r>
              <a:rPr kumimoji="1" lang="en-US" altLang="zh-CN" sz="1000" dirty="0">
                <a:solidFill>
                  <a:schemeClr val="tx1">
                    <a:lumMod val="65000"/>
                    <a:lumOff val="35000"/>
                  </a:schemeClr>
                </a:solidFill>
              </a:rPr>
              <a:t>[1] Fletcher C</a:t>
            </a:r>
            <a:r>
              <a:rPr kumimoji="1" lang="zh-CN" altLang="en-US" sz="1000" dirty="0">
                <a:solidFill>
                  <a:schemeClr val="tx1">
                    <a:lumMod val="65000"/>
                    <a:lumOff val="35000"/>
                  </a:schemeClr>
                </a:solidFill>
              </a:rPr>
              <a:t>，</a:t>
            </a:r>
            <a:r>
              <a:rPr kumimoji="1" lang="en-US" altLang="zh-CN" sz="1000" dirty="0">
                <a:solidFill>
                  <a:schemeClr val="tx1">
                    <a:lumMod val="65000"/>
                    <a:lumOff val="35000"/>
                  </a:schemeClr>
                </a:solidFill>
              </a:rPr>
              <a:t>Williams R(1996). Performance management</a:t>
            </a:r>
            <a:r>
              <a:rPr kumimoji="1" lang="zh-CN" altLang="en-US" sz="1000" dirty="0">
                <a:solidFill>
                  <a:schemeClr val="tx1">
                    <a:lumMod val="65000"/>
                    <a:lumOff val="35000"/>
                  </a:schemeClr>
                </a:solidFill>
              </a:rPr>
              <a:t>，</a:t>
            </a:r>
            <a:r>
              <a:rPr kumimoji="1" lang="en-US" altLang="zh-CN" sz="1000" dirty="0">
                <a:solidFill>
                  <a:schemeClr val="tx1">
                    <a:lumMod val="65000"/>
                    <a:lumOff val="35000"/>
                  </a:schemeClr>
                </a:solidFill>
              </a:rPr>
              <a:t>job satisfaction and organizational commitment [J]. British Journal of Management.</a:t>
            </a:r>
            <a:endParaRPr kumimoji="1" lang="zh-CN" altLang="en-US" sz="1000" dirty="0">
              <a:solidFill>
                <a:schemeClr val="tx1">
                  <a:lumMod val="65000"/>
                  <a:lumOff val="3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01" name="image 401"/>
          <p:cNvPicPr>
            <a:picLocks noChangeAspect="1"/>
          </p:cNvPicPr>
          <p:nvPr/>
        </p:nvPicPr>
        <p:blipFill>
          <a:blip r:embed="rId1"/>
          <a:srcRect/>
          <a:stretch>
            <a:fillRect/>
          </a:stretch>
        </p:blipFill>
        <p:spPr>
          <a:xfrm>
            <a:off x="0" y="3145028"/>
            <a:ext cx="12192000" cy="3712972"/>
          </a:xfrm>
          <a:prstGeom prst="rect">
            <a:avLst/>
          </a:prstGeom>
        </p:spPr>
      </p:pic>
      <p:pic>
        <p:nvPicPr>
          <p:cNvPr id="9404" name="image 404"/>
          <p:cNvPicPr>
            <a:picLocks noChangeAspect="1"/>
          </p:cNvPicPr>
          <p:nvPr/>
        </p:nvPicPr>
        <p:blipFill>
          <a:blip r:embed="rId2"/>
          <a:srcRect/>
          <a:stretch>
            <a:fillRect/>
          </a:stretch>
        </p:blipFill>
        <p:spPr>
          <a:xfrm>
            <a:off x="1501457" y="73343"/>
            <a:ext cx="6767449" cy="1025144"/>
          </a:xfrm>
          <a:prstGeom prst="rect">
            <a:avLst/>
          </a:prstGeom>
        </p:spPr>
      </p:pic>
      <p:pic>
        <p:nvPicPr>
          <p:cNvPr id="9406" name="image 406"/>
          <p:cNvPicPr>
            <a:picLocks noChangeAspect="1"/>
          </p:cNvPicPr>
          <p:nvPr/>
        </p:nvPicPr>
        <p:blipFill>
          <a:blip r:embed="rId3"/>
          <a:srcRect/>
          <a:stretch>
            <a:fillRect/>
          </a:stretch>
        </p:blipFill>
        <p:spPr>
          <a:xfrm>
            <a:off x="477837" y="461327"/>
            <a:ext cx="3241167" cy="563499"/>
          </a:xfrm>
          <a:prstGeom prst="rect">
            <a:avLst/>
          </a:prstGeom>
        </p:spPr>
      </p:pic>
      <p:pic>
        <p:nvPicPr>
          <p:cNvPr id="9408" name="image 408"/>
          <p:cNvPicPr>
            <a:picLocks noChangeAspect="1"/>
          </p:cNvPicPr>
          <p:nvPr/>
        </p:nvPicPr>
        <p:blipFill>
          <a:blip r:embed="rId4"/>
          <a:srcRect/>
          <a:stretch>
            <a:fillRect/>
          </a:stretch>
        </p:blipFill>
        <p:spPr>
          <a:xfrm>
            <a:off x="497268" y="1020127"/>
            <a:ext cx="3339465" cy="167640"/>
          </a:xfrm>
          <a:prstGeom prst="rect">
            <a:avLst/>
          </a:prstGeom>
        </p:spPr>
      </p:pic>
      <p:pic>
        <p:nvPicPr>
          <p:cNvPr id="94010" name="image 4010"/>
          <p:cNvPicPr>
            <a:picLocks noChangeAspect="1"/>
          </p:cNvPicPr>
          <p:nvPr/>
        </p:nvPicPr>
        <p:blipFill>
          <a:blip r:embed="rId5"/>
          <a:srcRect/>
          <a:stretch>
            <a:fillRect/>
          </a:stretch>
        </p:blipFill>
        <p:spPr>
          <a:xfrm>
            <a:off x="4087177" y="1144714"/>
            <a:ext cx="7613777" cy="8509"/>
          </a:xfrm>
          <a:prstGeom prst="rect">
            <a:avLst/>
          </a:prstGeom>
        </p:spPr>
      </p:pic>
      <p:pic>
        <p:nvPicPr>
          <p:cNvPr id="94011" name="image 4011"/>
          <p:cNvPicPr>
            <a:picLocks noChangeAspect="1"/>
          </p:cNvPicPr>
          <p:nvPr/>
        </p:nvPicPr>
        <p:blipFill>
          <a:blip r:embed="rId6"/>
          <a:srcRect/>
          <a:stretch>
            <a:fillRect/>
          </a:stretch>
        </p:blipFill>
        <p:spPr>
          <a:xfrm>
            <a:off x="4408487" y="1136205"/>
            <a:ext cx="1267840" cy="25526"/>
          </a:xfrm>
          <a:prstGeom prst="rect">
            <a:avLst/>
          </a:prstGeom>
        </p:spPr>
      </p:pic>
      <p:sp>
        <p:nvSpPr>
          <p:cNvPr id="23" name="Object 5025"/>
          <p:cNvSpPr txBox="1"/>
          <p:nvPr/>
        </p:nvSpPr>
        <p:spPr>
          <a:xfrm>
            <a:off x="482599" y="466090"/>
            <a:ext cx="7613777"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7"/>
                  <a:stretch>
                    <a:fillRect/>
                  </a:stretch>
                </a:blipFill>
                <a:latin typeface="微软雅黑" panose="020B0503020204020204" pitchFamily="34" charset="-122"/>
                <a:ea typeface="微软雅黑" panose="020B0503020204020204" pitchFamily="34" charset="-122"/>
              </a:rPr>
              <a:t>2</a:t>
            </a:r>
            <a:r>
              <a:rPr lang="zh-CN" altLang="en-US" sz="3600" b="1" i="0" dirty="0">
                <a:blipFill>
                  <a:blip r:embed="rId7"/>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7"/>
                  <a:stretch>
                    <a:fillRect/>
                  </a:stretch>
                </a:blipFill>
                <a:latin typeface="微软雅黑" panose="020B0503020204020204" pitchFamily="34" charset="-122"/>
                <a:ea typeface="微软雅黑" panose="020B0503020204020204" pitchFamily="34" charset="-122"/>
              </a:rPr>
              <a:t>Discussion And Analysis</a:t>
            </a: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7"/>
                <a:stretch>
                  <a:fillRect/>
                </a:stretch>
              </a:blipFill>
              <a:latin typeface="微软雅黑" panose="020B0503020204020204" pitchFamily="34" charset="-122"/>
              <a:ea typeface="微软雅黑" panose="020B0503020204020204" pitchFamily="34" charset="-122"/>
            </a:endParaRPr>
          </a:p>
        </p:txBody>
      </p:sp>
      <p:sp>
        <p:nvSpPr>
          <p:cNvPr id="4" name="文本框 3"/>
          <p:cNvSpPr txBox="1"/>
          <p:nvPr/>
        </p:nvSpPr>
        <p:spPr>
          <a:xfrm>
            <a:off x="787400" y="1233994"/>
            <a:ext cx="10617200" cy="4831707"/>
          </a:xfrm>
          <a:prstGeom prst="rect">
            <a:avLst/>
          </a:prstGeom>
          <a:noFill/>
        </p:spPr>
        <p:txBody>
          <a:bodyPr wrap="square" rtlCol="0">
            <a:spAutoFit/>
          </a:bodyPr>
          <a:lstStyle/>
          <a:p>
            <a:pPr>
              <a:lnSpc>
                <a:spcPts val="2400"/>
              </a:lnSpc>
              <a:spcAft>
                <a:spcPts val="1200"/>
              </a:spcAft>
            </a:pPr>
            <a:r>
              <a:rPr kumimoji="1" lang="en-US" altLang="zh-CN" sz="1500" dirty="0">
                <a:latin typeface="微软雅黑" panose="020B0503020204020204" pitchFamily="34" charset="-122"/>
                <a:ea typeface="微软雅黑" panose="020B0503020204020204" pitchFamily="34" charset="-122"/>
              </a:rPr>
              <a:t>In terms of optimizing performance plans, the HR department needs to extract company level performance evaluation indicators based on the company‘s strategic goals, and extract performance evaluation indicators for departments and positions according to their respective responsibilities</a:t>
            </a:r>
            <a:r>
              <a:rPr kumimoji="1" lang="en-US" altLang="zh-CN" sz="1500" baseline="30000" dirty="0">
                <a:latin typeface="微软雅黑" panose="020B0503020204020204" pitchFamily="34" charset="-122"/>
                <a:ea typeface="微软雅黑" panose="020B0503020204020204" pitchFamily="34" charset="-122"/>
              </a:rPr>
              <a:t>[2]</a:t>
            </a:r>
            <a:r>
              <a:rPr kumimoji="1" lang="en-US" altLang="zh-CN" sz="1500" dirty="0">
                <a:latin typeface="微软雅黑" panose="020B0503020204020204" pitchFamily="34" charset="-122"/>
                <a:ea typeface="微软雅黑" panose="020B0503020204020204" pitchFamily="34" charset="-122"/>
              </a:rPr>
              <a:t>.</a:t>
            </a:r>
            <a:endParaRPr kumimoji="1" lang="en-US" altLang="zh-CN" sz="1500" dirty="0">
              <a:latin typeface="微软雅黑" panose="020B0503020204020204" pitchFamily="34" charset="-122"/>
              <a:ea typeface="微软雅黑" panose="020B0503020204020204" pitchFamily="34" charset="-122"/>
            </a:endParaRPr>
          </a:p>
          <a:p>
            <a:pPr>
              <a:lnSpc>
                <a:spcPts val="2400"/>
              </a:lnSpc>
              <a:spcAft>
                <a:spcPts val="1200"/>
              </a:spcAft>
            </a:pPr>
            <a:r>
              <a:rPr kumimoji="1" lang="en-US" altLang="zh-CN" sz="1500" dirty="0">
                <a:latin typeface="微软雅黑" panose="020B0503020204020204" pitchFamily="34" charset="-122"/>
                <a:ea typeface="微软雅黑" panose="020B0503020204020204" pitchFamily="34" charset="-122"/>
              </a:rPr>
              <a:t>In terms of performance implementation, the human resources department needs to improve the basic system of performance communication, collect, organize, and improve performance information, and then optimize the performance evaluation cycle.</a:t>
            </a:r>
            <a:endParaRPr kumimoji="1" lang="en-US" altLang="zh-CN" sz="1500" dirty="0">
              <a:latin typeface="微软雅黑" panose="020B0503020204020204" pitchFamily="34" charset="-122"/>
              <a:ea typeface="微软雅黑" panose="020B0503020204020204" pitchFamily="34" charset="-122"/>
            </a:endParaRPr>
          </a:p>
          <a:p>
            <a:pPr>
              <a:lnSpc>
                <a:spcPts val="2400"/>
              </a:lnSpc>
              <a:spcAft>
                <a:spcPts val="1200"/>
              </a:spcAft>
            </a:pPr>
            <a:r>
              <a:rPr kumimoji="1" lang="en-US" altLang="zh-CN" sz="1500" dirty="0">
                <a:latin typeface="微软雅黑" panose="020B0503020204020204" pitchFamily="34" charset="-122"/>
                <a:ea typeface="微软雅黑" panose="020B0503020204020204" pitchFamily="34" charset="-122"/>
              </a:rPr>
              <a:t>The system for performance feedback is not yet sound, and the human resources department needs to establish a performance feedback interview system and a performance statement system</a:t>
            </a:r>
            <a:r>
              <a:rPr kumimoji="1" lang="en-US" altLang="zh-CN" sz="1500" baseline="30000" dirty="0">
                <a:latin typeface="微软雅黑" panose="020B0503020204020204" pitchFamily="34" charset="-122"/>
                <a:ea typeface="微软雅黑" panose="020B0503020204020204" pitchFamily="34" charset="-122"/>
              </a:rPr>
              <a:t> [3]</a:t>
            </a:r>
            <a:r>
              <a:rPr kumimoji="1" lang="en-US" altLang="zh-CN" sz="1500" dirty="0">
                <a:latin typeface="微软雅黑" panose="020B0503020204020204" pitchFamily="34" charset="-122"/>
                <a:ea typeface="微软雅黑" panose="020B0503020204020204" pitchFamily="34" charset="-122"/>
              </a:rPr>
              <a:t>. Assist employees in improving and enhancing through communication during the feedback process; Encouragement is the main focus in communication, helping employees identify deficiencies and make improvements.</a:t>
            </a:r>
            <a:endParaRPr kumimoji="1" lang="en-US" altLang="zh-CN" sz="1500" dirty="0">
              <a:latin typeface="微软雅黑" panose="020B0503020204020204" pitchFamily="34" charset="-122"/>
              <a:ea typeface="微软雅黑" panose="020B0503020204020204" pitchFamily="34" charset="-122"/>
            </a:endParaRPr>
          </a:p>
          <a:p>
            <a:pPr>
              <a:lnSpc>
                <a:spcPts val="2400"/>
              </a:lnSpc>
              <a:spcAft>
                <a:spcPts val="1200"/>
              </a:spcAft>
            </a:pPr>
            <a:r>
              <a:rPr kumimoji="1" lang="en-US" altLang="zh-CN" sz="1500" dirty="0">
                <a:latin typeface="微软雅黑" panose="020B0503020204020204" pitchFamily="34" charset="-122"/>
                <a:ea typeface="微软雅黑" panose="020B0503020204020204" pitchFamily="34" charset="-122"/>
              </a:rPr>
              <a:t>In terms of the application of performance evaluation results, the personnel department needs to attach importance to the economic aspects such as salary and position, as well as consider training and career development, to ensure that employees can feel the importance of the enterprise, consciously improve personal performance, and achieve a win-win situation between the enterprise and individuals</a:t>
            </a:r>
            <a:r>
              <a:rPr kumimoji="1" lang="en-US" altLang="zh-CN" sz="1500" baseline="30000" dirty="0">
                <a:latin typeface="微软雅黑" panose="020B0503020204020204" pitchFamily="34" charset="-122"/>
                <a:ea typeface="微软雅黑" panose="020B0503020204020204" pitchFamily="34" charset="-122"/>
              </a:rPr>
              <a:t>[4]</a:t>
            </a:r>
            <a:r>
              <a:rPr kumimoji="1" lang="en-US" altLang="zh-CN" sz="1500" dirty="0">
                <a:latin typeface="微软雅黑" panose="020B0503020204020204" pitchFamily="34" charset="-122"/>
                <a:ea typeface="微软雅黑" panose="020B0503020204020204" pitchFamily="34" charset="-122"/>
              </a:rPr>
              <a:t>.</a:t>
            </a:r>
            <a:endParaRPr kumimoji="1" lang="zh-CN" altLang="en-US" sz="1500" dirty="0">
              <a:latin typeface="微软雅黑" panose="020B0503020204020204" pitchFamily="34" charset="-122"/>
              <a:ea typeface="微软雅黑" panose="020B0503020204020204" pitchFamily="34" charset="-122"/>
            </a:endParaRPr>
          </a:p>
        </p:txBody>
      </p:sp>
      <p:sp>
        <p:nvSpPr>
          <p:cNvPr id="2" name="文本框 1"/>
          <p:cNvSpPr txBox="1"/>
          <p:nvPr/>
        </p:nvSpPr>
        <p:spPr>
          <a:xfrm>
            <a:off x="313006" y="6173310"/>
            <a:ext cx="11565987" cy="577081"/>
          </a:xfrm>
          <a:prstGeom prst="rect">
            <a:avLst/>
          </a:prstGeom>
          <a:noFill/>
        </p:spPr>
        <p:txBody>
          <a:bodyPr wrap="none" rtlCol="0">
            <a:spAutoFit/>
          </a:bodyPr>
          <a:lstStyle/>
          <a:p>
            <a:r>
              <a:rPr kumimoji="1" lang="en-US" altLang="zh-CN" sz="1050" dirty="0">
                <a:solidFill>
                  <a:schemeClr val="tx1">
                    <a:lumMod val="65000"/>
                    <a:lumOff val="35000"/>
                  </a:schemeClr>
                </a:solidFill>
              </a:rPr>
              <a:t>[2] </a:t>
            </a:r>
            <a:r>
              <a:rPr kumimoji="1" lang="en-US" altLang="zh-CN" sz="1050" dirty="0" err="1">
                <a:solidFill>
                  <a:schemeClr val="tx1">
                    <a:lumMod val="65000"/>
                    <a:lumOff val="35000"/>
                  </a:schemeClr>
                </a:solidFill>
              </a:rPr>
              <a:t>Aguinis</a:t>
            </a:r>
            <a:r>
              <a:rPr kumimoji="1" lang="en-US" altLang="zh-CN" sz="1050" dirty="0">
                <a:solidFill>
                  <a:schemeClr val="tx1">
                    <a:lumMod val="65000"/>
                    <a:lumOff val="35000"/>
                  </a:schemeClr>
                </a:solidFill>
              </a:rPr>
              <a:t> H(2007).Performance Management(2nd ed.)[M]</a:t>
            </a:r>
            <a:r>
              <a:rPr kumimoji="1" lang="zh-CN" altLang="en-US" sz="1050" dirty="0">
                <a:solidFill>
                  <a:schemeClr val="tx1">
                    <a:lumMod val="65000"/>
                    <a:lumOff val="35000"/>
                  </a:schemeClr>
                </a:solidFill>
              </a:rPr>
              <a:t>，</a:t>
            </a:r>
            <a:r>
              <a:rPr kumimoji="1" lang="en-US" altLang="zh-CN" sz="1050" dirty="0">
                <a:solidFill>
                  <a:schemeClr val="tx1">
                    <a:lumMod val="65000"/>
                    <a:lumOff val="35000"/>
                  </a:schemeClr>
                </a:solidFill>
              </a:rPr>
              <a:t>Upper Saddle River</a:t>
            </a:r>
            <a:r>
              <a:rPr kumimoji="1" lang="zh-CN" altLang="en-US" sz="1050" dirty="0">
                <a:solidFill>
                  <a:schemeClr val="tx1">
                    <a:lumMod val="65000"/>
                    <a:lumOff val="35000"/>
                  </a:schemeClr>
                </a:solidFill>
              </a:rPr>
              <a:t>， </a:t>
            </a:r>
            <a:r>
              <a:rPr kumimoji="1" lang="en-US" altLang="zh-CN" sz="1050" dirty="0" err="1">
                <a:solidFill>
                  <a:schemeClr val="tx1">
                    <a:lumMod val="65000"/>
                    <a:lumOff val="35000"/>
                  </a:schemeClr>
                </a:solidFill>
              </a:rPr>
              <a:t>NJ:Pearson</a:t>
            </a:r>
            <a:r>
              <a:rPr kumimoji="1" lang="en-US" altLang="zh-CN" sz="1050" dirty="0">
                <a:solidFill>
                  <a:schemeClr val="tx1">
                    <a:lumMod val="65000"/>
                    <a:lumOff val="35000"/>
                  </a:schemeClr>
                </a:solidFill>
              </a:rPr>
              <a:t> Prentice Hall.</a:t>
            </a:r>
            <a:endParaRPr kumimoji="1" lang="en-US" altLang="zh-CN" sz="1050" dirty="0">
              <a:solidFill>
                <a:schemeClr val="tx1">
                  <a:lumMod val="65000"/>
                  <a:lumOff val="35000"/>
                </a:schemeClr>
              </a:solidFill>
            </a:endParaRPr>
          </a:p>
          <a:p>
            <a:r>
              <a:rPr kumimoji="1" lang="en-US" altLang="zh-CN" sz="1050" dirty="0">
                <a:solidFill>
                  <a:schemeClr val="tx1">
                    <a:lumMod val="65000"/>
                    <a:lumOff val="35000"/>
                  </a:schemeClr>
                </a:solidFill>
              </a:rPr>
              <a:t>[3] A </a:t>
            </a:r>
            <a:r>
              <a:rPr kumimoji="1" lang="en-US" altLang="zh-CN" sz="1050" dirty="0" err="1">
                <a:solidFill>
                  <a:schemeClr val="tx1">
                    <a:lumMod val="65000"/>
                    <a:lumOff val="35000"/>
                  </a:schemeClr>
                </a:solidFill>
              </a:rPr>
              <a:t>Abrahman</a:t>
            </a:r>
            <a:r>
              <a:rPr kumimoji="1" lang="en-US" altLang="zh-CN" sz="1050" dirty="0">
                <a:solidFill>
                  <a:schemeClr val="tx1">
                    <a:lumMod val="65000"/>
                    <a:lumOff val="35000"/>
                  </a:schemeClr>
                </a:solidFill>
              </a:rPr>
              <a:t>(2016).Improving </a:t>
            </a:r>
            <a:r>
              <a:rPr kumimoji="1" lang="en-US" altLang="zh-CN" sz="1050" dirty="0" err="1">
                <a:solidFill>
                  <a:schemeClr val="tx1">
                    <a:lumMod val="65000"/>
                    <a:lumOff val="35000"/>
                  </a:schemeClr>
                </a:solidFill>
              </a:rPr>
              <a:t>Employess</a:t>
            </a:r>
            <a:r>
              <a:rPr kumimoji="1" lang="en-US" altLang="zh-CN" sz="1050" dirty="0">
                <a:solidFill>
                  <a:schemeClr val="tx1">
                    <a:lumMod val="65000"/>
                    <a:lumOff val="35000"/>
                  </a:schemeClr>
                </a:solidFill>
              </a:rPr>
              <a:t> Accountability and Firm Performance Through </a:t>
            </a:r>
            <a:r>
              <a:rPr kumimoji="1" lang="en-US" altLang="zh-CN" sz="1050" dirty="0" err="1">
                <a:solidFill>
                  <a:schemeClr val="tx1">
                    <a:lumMod val="65000"/>
                    <a:lumOff val="35000"/>
                  </a:schemeClr>
                </a:solidFill>
              </a:rPr>
              <a:t>Mangement</a:t>
            </a:r>
            <a:r>
              <a:rPr kumimoji="1" lang="en-US" altLang="zh-CN" sz="1050" dirty="0">
                <a:solidFill>
                  <a:schemeClr val="tx1">
                    <a:lumMod val="65000"/>
                    <a:lumOff val="35000"/>
                  </a:schemeClr>
                </a:solidFill>
              </a:rPr>
              <a:t> </a:t>
            </a:r>
            <a:r>
              <a:rPr kumimoji="1" lang="en-US" altLang="zh-CN" sz="1050" dirty="0" err="1">
                <a:solidFill>
                  <a:schemeClr val="tx1">
                    <a:lumMod val="65000"/>
                    <a:lumOff val="35000"/>
                  </a:schemeClr>
                </a:solidFill>
              </a:rPr>
              <a:t>AccoutingPractices</a:t>
            </a:r>
            <a:r>
              <a:rPr kumimoji="1" lang="en-US" altLang="zh-CN" sz="1050" dirty="0">
                <a:solidFill>
                  <a:schemeClr val="tx1">
                    <a:lumMod val="65000"/>
                    <a:lumOff val="35000"/>
                  </a:schemeClr>
                </a:solidFill>
              </a:rPr>
              <a:t> [J]. International </a:t>
            </a:r>
            <a:r>
              <a:rPr kumimoji="1" lang="en-US" altLang="zh-CN" sz="1050" dirty="0" err="1">
                <a:solidFill>
                  <a:schemeClr val="tx1">
                    <a:lumMod val="65000"/>
                    <a:lumOff val="35000"/>
                  </a:schemeClr>
                </a:solidFill>
              </a:rPr>
              <a:t>Econmics</a:t>
            </a:r>
            <a:r>
              <a:rPr kumimoji="1" lang="en-US" altLang="zh-CN" sz="1050" dirty="0">
                <a:solidFill>
                  <a:schemeClr val="tx1">
                    <a:lumMod val="65000"/>
                    <a:lumOff val="35000"/>
                  </a:schemeClr>
                </a:solidFill>
              </a:rPr>
              <a:t> &amp; Business Management Conference.</a:t>
            </a:r>
            <a:endParaRPr kumimoji="1" lang="en-US" altLang="zh-CN" sz="1050" dirty="0">
              <a:solidFill>
                <a:schemeClr val="tx1">
                  <a:lumMod val="65000"/>
                  <a:lumOff val="35000"/>
                </a:schemeClr>
              </a:solidFill>
            </a:endParaRPr>
          </a:p>
          <a:p>
            <a:r>
              <a:rPr kumimoji="1" lang="en-US" altLang="zh-CN" sz="1050" dirty="0">
                <a:solidFill>
                  <a:schemeClr val="tx1">
                    <a:lumMod val="65000"/>
                    <a:lumOff val="35000"/>
                  </a:schemeClr>
                </a:solidFill>
              </a:rPr>
              <a:t>[4] Higgins L, and </a:t>
            </a:r>
            <a:r>
              <a:rPr kumimoji="1" lang="en-US" altLang="zh-CN" sz="1050" dirty="0" err="1">
                <a:solidFill>
                  <a:schemeClr val="tx1">
                    <a:lumMod val="65000"/>
                    <a:lumOff val="35000"/>
                  </a:schemeClr>
                </a:solidFill>
              </a:rPr>
              <a:t>Kisamore</a:t>
            </a:r>
            <a:r>
              <a:rPr kumimoji="1" lang="en-US" altLang="zh-CN" sz="1050" dirty="0">
                <a:solidFill>
                  <a:schemeClr val="tx1">
                    <a:lumMod val="65000"/>
                    <a:lumOff val="35000"/>
                  </a:schemeClr>
                </a:solidFill>
              </a:rPr>
              <a:t> J(2021). What aspects of the performance review process are related to employee engagement and satisfaction.</a:t>
            </a:r>
            <a:endParaRPr kumimoji="1" lang="zh-CN" altLang="en-US" sz="1050" dirty="0">
              <a:solidFill>
                <a:schemeClr val="tx1">
                  <a:lumMod val="65000"/>
                  <a:lumOff val="35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61" name="image 15032"/>
          <p:cNvPicPr>
            <a:picLocks noChangeAspect="1"/>
          </p:cNvPicPr>
          <p:nvPr/>
        </p:nvPicPr>
        <p:blipFill>
          <a:blip r:embed="rId1"/>
          <a:srcRect/>
          <a:stretch>
            <a:fillRect/>
          </a:stretch>
        </p:blipFill>
        <p:spPr>
          <a:xfrm rot="-1680000">
            <a:off x="104361" y="1478111"/>
            <a:ext cx="4130040" cy="4046855"/>
          </a:xfrm>
          <a:prstGeom prst="rect">
            <a:avLst/>
          </a:prstGeom>
        </p:spPr>
      </p:pic>
      <p:pic>
        <p:nvPicPr>
          <p:cNvPr id="9601" name="image 601"/>
          <p:cNvPicPr>
            <a:picLocks noChangeAspect="1"/>
          </p:cNvPicPr>
          <p:nvPr/>
        </p:nvPicPr>
        <p:blipFill>
          <a:blip r:embed="rId2"/>
          <a:srcRect/>
          <a:stretch>
            <a:fillRect/>
          </a:stretch>
        </p:blipFill>
        <p:spPr>
          <a:xfrm>
            <a:off x="0" y="3145028"/>
            <a:ext cx="12192000" cy="3712972"/>
          </a:xfrm>
          <a:prstGeom prst="rect">
            <a:avLst/>
          </a:prstGeom>
        </p:spPr>
      </p:pic>
      <p:sp>
        <p:nvSpPr>
          <p:cNvPr id="57" name="Object 5025"/>
          <p:cNvSpPr txBox="1"/>
          <p:nvPr/>
        </p:nvSpPr>
        <p:spPr>
          <a:xfrm>
            <a:off x="482600" y="466090"/>
            <a:ext cx="8661400"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3</a:t>
            </a:r>
            <a:r>
              <a:rPr lang="zh-CN" altLang="en-US" sz="3600" b="1" i="0" dirty="0">
                <a:blipFill>
                  <a:blip r:embed="rId3"/>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Required Skills and Applications</a:t>
            </a: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p:txBody>
      </p:sp>
      <p:pic>
        <p:nvPicPr>
          <p:cNvPr id="14" name="image 4010"/>
          <p:cNvPicPr>
            <a:picLocks noChangeAspect="1"/>
          </p:cNvPicPr>
          <p:nvPr/>
        </p:nvPicPr>
        <p:blipFill>
          <a:blip r:embed="rId4"/>
          <a:srcRect/>
          <a:stretch>
            <a:fillRect/>
          </a:stretch>
        </p:blipFill>
        <p:spPr>
          <a:xfrm>
            <a:off x="4087177" y="1144714"/>
            <a:ext cx="7613777" cy="8509"/>
          </a:xfrm>
          <a:prstGeom prst="rect">
            <a:avLst/>
          </a:prstGeom>
        </p:spPr>
      </p:pic>
      <p:pic>
        <p:nvPicPr>
          <p:cNvPr id="15" name="image 4011"/>
          <p:cNvPicPr>
            <a:picLocks noChangeAspect="1"/>
          </p:cNvPicPr>
          <p:nvPr/>
        </p:nvPicPr>
        <p:blipFill>
          <a:blip r:embed="rId5"/>
          <a:srcRect/>
          <a:stretch>
            <a:fillRect/>
          </a:stretch>
        </p:blipFill>
        <p:spPr>
          <a:xfrm>
            <a:off x="4408487" y="1136205"/>
            <a:ext cx="1267840" cy="25526"/>
          </a:xfrm>
          <a:prstGeom prst="rect">
            <a:avLst/>
          </a:prstGeom>
        </p:spPr>
      </p:pic>
      <p:sp>
        <p:nvSpPr>
          <p:cNvPr id="16" name="文本框 15"/>
          <p:cNvSpPr txBox="1"/>
          <p:nvPr/>
        </p:nvSpPr>
        <p:spPr>
          <a:xfrm>
            <a:off x="787400" y="1346896"/>
            <a:ext cx="10617200" cy="4321952"/>
          </a:xfrm>
          <a:prstGeom prst="rect">
            <a:avLst/>
          </a:prstGeom>
          <a:noFill/>
        </p:spPr>
        <p:txBody>
          <a:bodyPr wrap="square" rtlCol="0">
            <a:spAutoFit/>
          </a:bodyPr>
          <a:lstStyle/>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From the problems faced by CJ Company, the human resources department needs to make improvements in the following four areas:</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1</a:t>
            </a:r>
            <a:r>
              <a:rPr kumimoji="1" lang="zh-CN" altLang="en-US" sz="1500" b="1" dirty="0">
                <a:latin typeface="微软雅黑" panose="020B0503020204020204" pitchFamily="34" charset="-122"/>
                <a:ea typeface="微软雅黑" panose="020B0503020204020204" pitchFamily="34" charset="-122"/>
              </a:rPr>
              <a:t>、</a:t>
            </a:r>
            <a:r>
              <a:rPr kumimoji="1" lang="en-US" altLang="zh-CN" sz="1500" b="1" dirty="0">
                <a:latin typeface="微软雅黑" panose="020B0503020204020204" pitchFamily="34" charset="-122"/>
                <a:ea typeface="微软雅黑" panose="020B0503020204020204" pitchFamily="34" charset="-122"/>
              </a:rPr>
              <a:t>Increase communication skills with other departments and establish competency models</a:t>
            </a:r>
            <a:endParaRPr kumimoji="1" lang="en-US" altLang="zh-CN" sz="1500" b="1"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Increase the communication frequency between the human resources team and other departments, comprehensively understand, analyze and summarize all positions in the company, master the characteristics and basic requirements of different positions, and apply them to future employee training, so that employees' work is consistent with organizational development and personal status goals</a:t>
            </a:r>
            <a:r>
              <a:rPr kumimoji="1" lang="en-US" altLang="zh-CN" sz="1500" baseline="30000" dirty="0">
                <a:latin typeface="微软雅黑" panose="020B0503020204020204" pitchFamily="34" charset="-122"/>
                <a:ea typeface="微软雅黑" panose="020B0503020204020204" pitchFamily="34" charset="-122"/>
              </a:rPr>
              <a:t>[5]</a:t>
            </a:r>
            <a:r>
              <a:rPr kumimoji="1" lang="en-US" altLang="zh-CN" sz="1500" dirty="0">
                <a:latin typeface="微软雅黑" panose="020B0503020204020204" pitchFamily="34" charset="-122"/>
                <a:ea typeface="微软雅黑" panose="020B0503020204020204" pitchFamily="34" charset="-122"/>
              </a:rPr>
              <a:t>.</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Establish a competency model and apply it to the work of the human resources team. The indicators of the competency model mainly include: role positioning, self-awareness, knowledge, skills, values, qualities, and motivation. By constructing a competency model, the human resources team can further differentiate the job characteristics of various talents in specific positions</a:t>
            </a:r>
            <a:r>
              <a:rPr kumimoji="1" lang="en-US" altLang="zh-CN" sz="1500" baseline="30000" dirty="0">
                <a:latin typeface="微软雅黑" panose="020B0503020204020204" pitchFamily="34" charset="-122"/>
                <a:ea typeface="微软雅黑" panose="020B0503020204020204" pitchFamily="34" charset="-122"/>
              </a:rPr>
              <a:t>[6]</a:t>
            </a:r>
            <a:r>
              <a:rPr kumimoji="1" lang="en-US" altLang="zh-CN" sz="1500" dirty="0">
                <a:latin typeface="微软雅黑" panose="020B0503020204020204" pitchFamily="34" charset="-122"/>
                <a:ea typeface="微软雅黑" panose="020B0503020204020204" pitchFamily="34" charset="-122"/>
              </a:rPr>
              <a:t>.</a:t>
            </a:r>
            <a:endParaRPr kumimoji="1" lang="zh-CN" altLang="en-US" sz="1500" dirty="0">
              <a:latin typeface="微软雅黑" panose="020B0503020204020204" pitchFamily="34" charset="-122"/>
              <a:ea typeface="微软雅黑" panose="020B0503020204020204" pitchFamily="34" charset="-122"/>
            </a:endParaRPr>
          </a:p>
        </p:txBody>
      </p:sp>
      <p:sp>
        <p:nvSpPr>
          <p:cNvPr id="17" name="文本框 16"/>
          <p:cNvSpPr txBox="1"/>
          <p:nvPr/>
        </p:nvSpPr>
        <p:spPr>
          <a:xfrm>
            <a:off x="787400" y="6061800"/>
            <a:ext cx="6317755" cy="415498"/>
          </a:xfrm>
          <a:prstGeom prst="rect">
            <a:avLst/>
          </a:prstGeom>
          <a:noFill/>
        </p:spPr>
        <p:txBody>
          <a:bodyPr wrap="none" rtlCol="0">
            <a:spAutoFit/>
          </a:bodyPr>
          <a:lstStyle/>
          <a:p>
            <a:r>
              <a:rPr kumimoji="1" lang="en-US" altLang="zh-CN" sz="1050" dirty="0">
                <a:solidFill>
                  <a:schemeClr val="tx1">
                    <a:lumMod val="65000"/>
                    <a:lumOff val="35000"/>
                  </a:schemeClr>
                </a:solidFill>
              </a:rPr>
              <a:t>[5] Yang Rong (2002). Human Resource Management [M]. </a:t>
            </a:r>
            <a:r>
              <a:rPr kumimoji="1" lang="en-US" altLang="zh-CN" sz="1050" dirty="0" err="1">
                <a:solidFill>
                  <a:schemeClr val="tx1">
                    <a:lumMod val="65000"/>
                    <a:lumOff val="35000"/>
                  </a:schemeClr>
                </a:solidFill>
              </a:rPr>
              <a:t>Hohai</a:t>
            </a:r>
            <a:r>
              <a:rPr kumimoji="1" lang="en-US" altLang="zh-CN" sz="1050" dirty="0">
                <a:solidFill>
                  <a:schemeClr val="tx1">
                    <a:lumMod val="65000"/>
                    <a:lumOff val="35000"/>
                  </a:schemeClr>
                </a:solidFill>
              </a:rPr>
              <a:t> University Press</a:t>
            </a:r>
            <a:endParaRPr kumimoji="1" lang="en-US" altLang="zh-CN" sz="1050" dirty="0">
              <a:solidFill>
                <a:schemeClr val="tx1">
                  <a:lumMod val="65000"/>
                  <a:lumOff val="35000"/>
                </a:schemeClr>
              </a:solidFill>
            </a:endParaRPr>
          </a:p>
          <a:p>
            <a:r>
              <a:rPr kumimoji="1" lang="en-US" altLang="zh-CN" sz="1050" dirty="0">
                <a:solidFill>
                  <a:schemeClr val="tx1">
                    <a:lumMod val="65000"/>
                    <a:lumOff val="35000"/>
                  </a:schemeClr>
                </a:solidFill>
              </a:rPr>
              <a:t>[6] Peng </a:t>
            </a:r>
            <a:r>
              <a:rPr kumimoji="1" lang="en-US" altLang="zh-CN" sz="1050" dirty="0" err="1">
                <a:solidFill>
                  <a:schemeClr val="tx1">
                    <a:lumMod val="65000"/>
                    <a:lumOff val="35000"/>
                  </a:schemeClr>
                </a:solidFill>
              </a:rPr>
              <a:t>Bimei</a:t>
            </a:r>
            <a:r>
              <a:rPr kumimoji="1" lang="en-US" altLang="zh-CN" sz="1050" dirty="0">
                <a:solidFill>
                  <a:schemeClr val="tx1">
                    <a:lumMod val="65000"/>
                    <a:lumOff val="35000"/>
                  </a:schemeClr>
                </a:solidFill>
              </a:rPr>
              <a:t> (2004) Competency Model and Its Application in Talent Selection [D]. Wuhan University</a:t>
            </a:r>
            <a:endParaRPr kumimoji="1" lang="zh-CN" altLang="en-US" sz="1050" dirty="0">
              <a:solidFill>
                <a:schemeClr val="tx1">
                  <a:lumMod val="65000"/>
                  <a:lumOff val="3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image 15032"/>
          <p:cNvPicPr>
            <a:picLocks noChangeAspect="1"/>
          </p:cNvPicPr>
          <p:nvPr/>
        </p:nvPicPr>
        <p:blipFill>
          <a:blip r:embed="rId1"/>
          <a:srcRect/>
          <a:stretch>
            <a:fillRect/>
          </a:stretch>
        </p:blipFill>
        <p:spPr>
          <a:xfrm rot="-1680000">
            <a:off x="104361" y="1478111"/>
            <a:ext cx="4130040" cy="4046855"/>
          </a:xfrm>
          <a:prstGeom prst="rect">
            <a:avLst/>
          </a:prstGeom>
        </p:spPr>
      </p:pic>
      <p:pic>
        <p:nvPicPr>
          <p:cNvPr id="9601" name="image 601"/>
          <p:cNvPicPr>
            <a:picLocks noChangeAspect="1"/>
          </p:cNvPicPr>
          <p:nvPr/>
        </p:nvPicPr>
        <p:blipFill>
          <a:blip r:embed="rId2"/>
          <a:srcRect/>
          <a:stretch>
            <a:fillRect/>
          </a:stretch>
        </p:blipFill>
        <p:spPr>
          <a:xfrm>
            <a:off x="0" y="3145028"/>
            <a:ext cx="12192000" cy="3712972"/>
          </a:xfrm>
          <a:prstGeom prst="rect">
            <a:avLst/>
          </a:prstGeom>
        </p:spPr>
      </p:pic>
      <p:sp>
        <p:nvSpPr>
          <p:cNvPr id="57" name="Object 5025"/>
          <p:cNvSpPr txBox="1"/>
          <p:nvPr/>
        </p:nvSpPr>
        <p:spPr>
          <a:xfrm>
            <a:off x="482600" y="466090"/>
            <a:ext cx="8661400"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3</a:t>
            </a:r>
            <a:r>
              <a:rPr lang="zh-CN" altLang="en-US" sz="3600" b="1" i="0" dirty="0">
                <a:blipFill>
                  <a:blip r:embed="rId3"/>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Required Skills and Applications</a:t>
            </a: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p:txBody>
      </p:sp>
      <p:pic>
        <p:nvPicPr>
          <p:cNvPr id="14" name="image 4010"/>
          <p:cNvPicPr>
            <a:picLocks noChangeAspect="1"/>
          </p:cNvPicPr>
          <p:nvPr/>
        </p:nvPicPr>
        <p:blipFill>
          <a:blip r:embed="rId4"/>
          <a:srcRect/>
          <a:stretch>
            <a:fillRect/>
          </a:stretch>
        </p:blipFill>
        <p:spPr>
          <a:xfrm>
            <a:off x="4087177" y="1144714"/>
            <a:ext cx="7613777" cy="8509"/>
          </a:xfrm>
          <a:prstGeom prst="rect">
            <a:avLst/>
          </a:prstGeom>
        </p:spPr>
      </p:pic>
      <p:pic>
        <p:nvPicPr>
          <p:cNvPr id="15" name="image 4011"/>
          <p:cNvPicPr>
            <a:picLocks noChangeAspect="1"/>
          </p:cNvPicPr>
          <p:nvPr/>
        </p:nvPicPr>
        <p:blipFill>
          <a:blip r:embed="rId5"/>
          <a:srcRect/>
          <a:stretch>
            <a:fillRect/>
          </a:stretch>
        </p:blipFill>
        <p:spPr>
          <a:xfrm>
            <a:off x="4408487" y="1136205"/>
            <a:ext cx="1267840" cy="25526"/>
          </a:xfrm>
          <a:prstGeom prst="rect">
            <a:avLst/>
          </a:prstGeom>
        </p:spPr>
      </p:pic>
      <p:sp>
        <p:nvSpPr>
          <p:cNvPr id="16" name="文本框 15"/>
          <p:cNvSpPr txBox="1"/>
          <p:nvPr/>
        </p:nvSpPr>
        <p:spPr>
          <a:xfrm>
            <a:off x="787400" y="1346896"/>
            <a:ext cx="10617200" cy="4668201"/>
          </a:xfrm>
          <a:prstGeom prst="rect">
            <a:avLst/>
          </a:prstGeom>
          <a:noFill/>
        </p:spPr>
        <p:txBody>
          <a:bodyPr wrap="square" rtlCol="0">
            <a:spAutoFit/>
          </a:bodyPr>
          <a:lstStyle/>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2. Strengthen human resource planning capabilities</a:t>
            </a:r>
            <a:endParaRPr kumimoji="1" lang="en-US" altLang="zh-CN" sz="1500" b="1"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Strengthen the planning ability of personnel for work, so as to clarify the Long run and short run work goals of employees on the basis of job analysis, provide necessary support in the formulation of recruitment rules, make the work consistent with the organizational development and personal status goals in training, clarify the value of the position in salary design, grasp the work process, detail the responsibilities, and clarify the direction of improvement in terms of work responsibilities</a:t>
            </a:r>
            <a:r>
              <a:rPr kumimoji="1" lang="en-US" altLang="zh-CN" sz="1500" baseline="30000" dirty="0">
                <a:latin typeface="微软雅黑" panose="020B0503020204020204" pitchFamily="34" charset="-122"/>
                <a:ea typeface="微软雅黑" panose="020B0503020204020204" pitchFamily="34" charset="-122"/>
              </a:rPr>
              <a:t>[7]</a:t>
            </a:r>
            <a:r>
              <a:rPr kumimoji="1" lang="en-US" altLang="zh-CN" sz="1500" dirty="0">
                <a:latin typeface="微软雅黑" panose="020B0503020204020204" pitchFamily="34" charset="-122"/>
                <a:ea typeface="微软雅黑" panose="020B0503020204020204" pitchFamily="34" charset="-122"/>
              </a:rPr>
              <a:t>.</a:t>
            </a:r>
            <a:endParaRPr kumimoji="1" lang="en-US" altLang="zh-CN" sz="15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b="1" dirty="0">
                <a:latin typeface="微软雅黑" panose="020B0503020204020204" pitchFamily="34" charset="-122"/>
                <a:ea typeface="微软雅黑" panose="020B0503020204020204" pitchFamily="34" charset="-122"/>
              </a:rPr>
              <a:t>3. Enhance training capabilities and create a good corporate culture</a:t>
            </a:r>
            <a:endParaRPr kumimoji="1" lang="en-US" altLang="zh-CN" sz="1500" b="1"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500" dirty="0">
                <a:latin typeface="微软雅黑" panose="020B0503020204020204" pitchFamily="34" charset="-122"/>
                <a:ea typeface="微软雅黑" panose="020B0503020204020204" pitchFamily="34" charset="-122"/>
              </a:rPr>
              <a:t>The human resources team needs to improve their training capabilities. Actively carry out various types of training, strengthen employees' recognition of corporate culture, values, and development goals, master the company's rules and regulations and work requirements, continuously cultivate team spirit, and make employees truly value performance from the perspective of ideology</a:t>
            </a:r>
            <a:r>
              <a:rPr kumimoji="1" lang="en-US" altLang="zh-CN" sz="1500" baseline="30000" dirty="0">
                <a:latin typeface="微软雅黑" panose="020B0503020204020204" pitchFamily="34" charset="-122"/>
                <a:ea typeface="微软雅黑" panose="020B0503020204020204" pitchFamily="34" charset="-122"/>
              </a:rPr>
              <a:t>[8]</a:t>
            </a:r>
            <a:r>
              <a:rPr kumimoji="1" lang="en-US" altLang="zh-CN" sz="1500" dirty="0">
                <a:latin typeface="微软雅黑" panose="020B0503020204020204" pitchFamily="34" charset="-122"/>
                <a:ea typeface="微软雅黑" panose="020B0503020204020204" pitchFamily="34" charset="-122"/>
              </a:rPr>
              <a:t>. At the same time, the personnel department also needs to conduct in-depth development of existing human resources and expand its own knowledge structure.</a:t>
            </a:r>
            <a:endParaRPr kumimoji="1" lang="en-US" altLang="zh-CN" sz="1500" dirty="0">
              <a:latin typeface="微软雅黑" panose="020B0503020204020204" pitchFamily="34" charset="-122"/>
              <a:ea typeface="微软雅黑" panose="020B0503020204020204" pitchFamily="34" charset="-122"/>
            </a:endParaRPr>
          </a:p>
        </p:txBody>
      </p:sp>
      <p:sp>
        <p:nvSpPr>
          <p:cNvPr id="8" name="文本框 7"/>
          <p:cNvSpPr txBox="1"/>
          <p:nvPr/>
        </p:nvSpPr>
        <p:spPr>
          <a:xfrm>
            <a:off x="369111" y="6122682"/>
            <a:ext cx="11453777" cy="400110"/>
          </a:xfrm>
          <a:prstGeom prst="rect">
            <a:avLst/>
          </a:prstGeom>
          <a:noFill/>
        </p:spPr>
        <p:txBody>
          <a:bodyPr wrap="none" rtlCol="0">
            <a:spAutoFit/>
          </a:bodyPr>
          <a:lstStyle/>
          <a:p>
            <a:r>
              <a:rPr kumimoji="1" lang="en-US" altLang="zh-CN" sz="1000" dirty="0">
                <a:solidFill>
                  <a:schemeClr val="tx1">
                    <a:lumMod val="65000"/>
                    <a:lumOff val="35000"/>
                  </a:schemeClr>
                </a:solidFill>
              </a:rPr>
              <a:t>[7] Zhou </a:t>
            </a:r>
            <a:r>
              <a:rPr kumimoji="1" lang="en-US" altLang="zh-CN" sz="1000" dirty="0" err="1">
                <a:solidFill>
                  <a:schemeClr val="tx1">
                    <a:lumMod val="65000"/>
                    <a:lumOff val="35000"/>
                  </a:schemeClr>
                </a:solidFill>
              </a:rPr>
              <a:t>Yuxia</a:t>
            </a:r>
            <a:r>
              <a:rPr kumimoji="1" lang="en-US" altLang="zh-CN" sz="1000" dirty="0">
                <a:solidFill>
                  <a:schemeClr val="tx1">
                    <a:lumMod val="65000"/>
                    <a:lumOff val="35000"/>
                  </a:schemeClr>
                </a:solidFill>
              </a:rPr>
              <a:t> and Long Teng (2019). Review of Strategic Performance Management Research - Based on Enterprise Practice: An Introduction to Economic Research</a:t>
            </a:r>
            <a:endParaRPr kumimoji="1" lang="en-US" altLang="zh-CN" sz="1000" dirty="0">
              <a:solidFill>
                <a:schemeClr val="tx1">
                  <a:lumMod val="65000"/>
                  <a:lumOff val="35000"/>
                </a:schemeClr>
              </a:solidFill>
            </a:endParaRPr>
          </a:p>
          <a:p>
            <a:r>
              <a:rPr kumimoji="1" lang="en-US" altLang="zh-CN" sz="1000" dirty="0">
                <a:solidFill>
                  <a:schemeClr val="tx1">
                    <a:lumMod val="65000"/>
                    <a:lumOff val="35000"/>
                  </a:schemeClr>
                </a:solidFill>
              </a:rPr>
              <a:t>[8] </a:t>
            </a:r>
            <a:r>
              <a:rPr kumimoji="1" lang="en-US" altLang="zh-CN" sz="1000" dirty="0" err="1">
                <a:solidFill>
                  <a:schemeClr val="tx1">
                    <a:lumMod val="65000"/>
                    <a:lumOff val="35000"/>
                  </a:schemeClr>
                </a:solidFill>
              </a:rPr>
              <a:t>Dobre</a:t>
            </a:r>
            <a:r>
              <a:rPr kumimoji="1" lang="en-US" altLang="zh-CN" sz="1000" dirty="0">
                <a:solidFill>
                  <a:schemeClr val="tx1">
                    <a:lumMod val="65000"/>
                    <a:lumOff val="35000"/>
                  </a:schemeClr>
                </a:solidFill>
              </a:rPr>
              <a:t> OI</a:t>
            </a:r>
            <a:r>
              <a:rPr kumimoji="1" lang="zh-CN" altLang="en-US" sz="1000" dirty="0">
                <a:solidFill>
                  <a:schemeClr val="tx1">
                    <a:lumMod val="65000"/>
                    <a:lumOff val="35000"/>
                  </a:schemeClr>
                </a:solidFill>
              </a:rPr>
              <a:t>（</a:t>
            </a:r>
            <a:r>
              <a:rPr kumimoji="1" lang="en-US" altLang="zh-CN" sz="1000" dirty="0">
                <a:solidFill>
                  <a:schemeClr val="tx1">
                    <a:lumMod val="65000"/>
                    <a:lumOff val="35000"/>
                  </a:schemeClr>
                </a:solidFill>
              </a:rPr>
              <a:t>2014</a:t>
            </a:r>
            <a:r>
              <a:rPr kumimoji="1" lang="zh-CN" altLang="en-US" sz="1000" dirty="0">
                <a:solidFill>
                  <a:schemeClr val="tx1">
                    <a:lumMod val="65000"/>
                    <a:lumOff val="35000"/>
                  </a:schemeClr>
                </a:solidFill>
              </a:rPr>
              <a:t>）</a:t>
            </a:r>
            <a:r>
              <a:rPr kumimoji="1" lang="en-US" altLang="zh-CN" sz="1000" dirty="0">
                <a:solidFill>
                  <a:schemeClr val="tx1">
                    <a:lumMod val="65000"/>
                    <a:lumOff val="35000"/>
                  </a:schemeClr>
                </a:solidFill>
              </a:rPr>
              <a:t>.The link between organizational culture and performance management </a:t>
            </a:r>
            <a:r>
              <a:rPr kumimoji="1" lang="en-US" altLang="zh-CN" sz="1000" dirty="0" err="1">
                <a:solidFill>
                  <a:schemeClr val="tx1">
                    <a:lumMod val="65000"/>
                    <a:lumOff val="35000"/>
                  </a:schemeClr>
                </a:solidFill>
              </a:rPr>
              <a:t>practices:A</a:t>
            </a:r>
            <a:r>
              <a:rPr kumimoji="1" lang="en-US" altLang="zh-CN" sz="1000" dirty="0">
                <a:solidFill>
                  <a:schemeClr val="tx1">
                    <a:lumMod val="65000"/>
                    <a:lumOff val="35000"/>
                  </a:schemeClr>
                </a:solidFill>
              </a:rPr>
              <a:t> case of it companies From Romania [J].Annals of the University of Oradea Economic Science.</a:t>
            </a:r>
            <a:endParaRPr kumimoji="1" lang="zh-CN" altLang="en-US" sz="1000" dirty="0">
              <a:solidFill>
                <a:schemeClr val="tx1">
                  <a:lumMod val="65000"/>
                  <a:lumOff val="35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image 15032"/>
          <p:cNvPicPr>
            <a:picLocks noChangeAspect="1"/>
          </p:cNvPicPr>
          <p:nvPr/>
        </p:nvPicPr>
        <p:blipFill>
          <a:blip r:embed="rId1"/>
          <a:srcRect/>
          <a:stretch>
            <a:fillRect/>
          </a:stretch>
        </p:blipFill>
        <p:spPr>
          <a:xfrm rot="-1680000">
            <a:off x="104361" y="1478111"/>
            <a:ext cx="4130040" cy="4046855"/>
          </a:xfrm>
          <a:prstGeom prst="rect">
            <a:avLst/>
          </a:prstGeom>
        </p:spPr>
      </p:pic>
      <p:pic>
        <p:nvPicPr>
          <p:cNvPr id="9601" name="image 601"/>
          <p:cNvPicPr>
            <a:picLocks noChangeAspect="1"/>
          </p:cNvPicPr>
          <p:nvPr/>
        </p:nvPicPr>
        <p:blipFill>
          <a:blip r:embed="rId2"/>
          <a:srcRect/>
          <a:stretch>
            <a:fillRect/>
          </a:stretch>
        </p:blipFill>
        <p:spPr>
          <a:xfrm>
            <a:off x="0" y="3145028"/>
            <a:ext cx="12192000" cy="3712972"/>
          </a:xfrm>
          <a:prstGeom prst="rect">
            <a:avLst/>
          </a:prstGeom>
        </p:spPr>
      </p:pic>
      <p:sp>
        <p:nvSpPr>
          <p:cNvPr id="57" name="Object 5025"/>
          <p:cNvSpPr txBox="1"/>
          <p:nvPr/>
        </p:nvSpPr>
        <p:spPr>
          <a:xfrm>
            <a:off x="482600" y="466090"/>
            <a:ext cx="8661400"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3</a:t>
            </a:r>
            <a:r>
              <a:rPr lang="zh-CN" altLang="en-US" sz="3600" b="1" i="0" dirty="0">
                <a:blipFill>
                  <a:blip r:embed="rId3"/>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Required Skills and Applications</a:t>
            </a: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p:txBody>
      </p:sp>
      <p:pic>
        <p:nvPicPr>
          <p:cNvPr id="14" name="image 4010"/>
          <p:cNvPicPr>
            <a:picLocks noChangeAspect="1"/>
          </p:cNvPicPr>
          <p:nvPr/>
        </p:nvPicPr>
        <p:blipFill>
          <a:blip r:embed="rId4"/>
          <a:srcRect/>
          <a:stretch>
            <a:fillRect/>
          </a:stretch>
        </p:blipFill>
        <p:spPr>
          <a:xfrm>
            <a:off x="4087177" y="1144714"/>
            <a:ext cx="7613777" cy="8509"/>
          </a:xfrm>
          <a:prstGeom prst="rect">
            <a:avLst/>
          </a:prstGeom>
        </p:spPr>
      </p:pic>
      <p:pic>
        <p:nvPicPr>
          <p:cNvPr id="15" name="image 4011"/>
          <p:cNvPicPr>
            <a:picLocks noChangeAspect="1"/>
          </p:cNvPicPr>
          <p:nvPr/>
        </p:nvPicPr>
        <p:blipFill>
          <a:blip r:embed="rId5"/>
          <a:srcRect/>
          <a:stretch>
            <a:fillRect/>
          </a:stretch>
        </p:blipFill>
        <p:spPr>
          <a:xfrm>
            <a:off x="4408487" y="1136205"/>
            <a:ext cx="1267840" cy="25526"/>
          </a:xfrm>
          <a:prstGeom prst="rect">
            <a:avLst/>
          </a:prstGeom>
        </p:spPr>
      </p:pic>
      <p:sp>
        <p:nvSpPr>
          <p:cNvPr id="16" name="文本框 15"/>
          <p:cNvSpPr txBox="1"/>
          <p:nvPr/>
        </p:nvSpPr>
        <p:spPr>
          <a:xfrm>
            <a:off x="787400" y="1346896"/>
            <a:ext cx="10617200" cy="3896003"/>
          </a:xfrm>
          <a:prstGeom prst="rect">
            <a:avLst/>
          </a:prstGeom>
          <a:noFill/>
        </p:spPr>
        <p:txBody>
          <a:bodyPr wrap="square" rtlCol="0">
            <a:spAutoFit/>
          </a:bodyPr>
          <a:lstStyle/>
          <a:p>
            <a:pPr>
              <a:lnSpc>
                <a:spcPct val="150000"/>
              </a:lnSpc>
              <a:spcAft>
                <a:spcPts val="1200"/>
              </a:spcAft>
            </a:pPr>
            <a:r>
              <a:rPr kumimoji="1" lang="en-US" altLang="zh-CN" sz="1600" b="1" dirty="0">
                <a:latin typeface="微软雅黑" panose="020B0503020204020204" pitchFamily="34" charset="-122"/>
                <a:ea typeface="微软雅黑" panose="020B0503020204020204" pitchFamily="34" charset="-122"/>
              </a:rPr>
              <a:t>4. Using the Human resource management system</a:t>
            </a:r>
            <a:endParaRPr kumimoji="1" lang="en-US" altLang="zh-CN" sz="1600" b="1"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600" dirty="0">
                <a:latin typeface="微软雅黑" panose="020B0503020204020204" pitchFamily="34" charset="-122"/>
                <a:ea typeface="微软雅黑" panose="020B0503020204020204" pitchFamily="34" charset="-122"/>
              </a:rPr>
              <a:t>It is imperative to introduce a Human resource management system that conforms to the actual development of enterprises at this stage. Through the advanced system, we can generate forms related to performance management, establish more accurate and perfect performance appraisal indicators, set more scientific management processes according to the performance management system, conduct assessment at all levels online, and make statistics and analysis of relevant assessment results, and give feedback in a timely manner</a:t>
            </a:r>
            <a:r>
              <a:rPr kumimoji="1" lang="en-US" altLang="zh-CN" sz="1600" baseline="30000" dirty="0">
                <a:latin typeface="微软雅黑" panose="020B0503020204020204" pitchFamily="34" charset="-122"/>
                <a:ea typeface="微软雅黑" panose="020B0503020204020204" pitchFamily="34" charset="-122"/>
              </a:rPr>
              <a:t>[9]</a:t>
            </a:r>
            <a:r>
              <a:rPr kumimoji="1" lang="en-US" altLang="zh-CN" sz="1600" dirty="0">
                <a:latin typeface="微软雅黑" panose="020B0503020204020204" pitchFamily="34" charset="-122"/>
                <a:ea typeface="微软雅黑" panose="020B0503020204020204" pitchFamily="34" charset="-122"/>
              </a:rPr>
              <a:t>, Not only can it facilitate management personnel to view relevant results at any time, but it is also beneficial for the human resources department to carry out other tasks more targeted, improve the efficiency of performance management, reduce human errors, and improve the accuracy of assessment results.</a:t>
            </a:r>
            <a:endParaRPr kumimoji="1" lang="en-US" altLang="zh-CN" sz="1600" dirty="0">
              <a:latin typeface="微软雅黑" panose="020B0503020204020204" pitchFamily="34" charset="-122"/>
              <a:ea typeface="微软雅黑" panose="020B0503020204020204" pitchFamily="34" charset="-122"/>
            </a:endParaRPr>
          </a:p>
        </p:txBody>
      </p:sp>
      <p:sp>
        <p:nvSpPr>
          <p:cNvPr id="8" name="文本框 7"/>
          <p:cNvSpPr txBox="1"/>
          <p:nvPr/>
        </p:nvSpPr>
        <p:spPr>
          <a:xfrm>
            <a:off x="787400" y="6015178"/>
            <a:ext cx="10851047" cy="246221"/>
          </a:xfrm>
          <a:prstGeom prst="rect">
            <a:avLst/>
          </a:prstGeom>
          <a:noFill/>
        </p:spPr>
        <p:txBody>
          <a:bodyPr wrap="none" rtlCol="0">
            <a:spAutoFit/>
          </a:bodyPr>
          <a:lstStyle/>
          <a:p>
            <a:r>
              <a:rPr kumimoji="1" lang="en-US" altLang="zh-CN" sz="1000" dirty="0">
                <a:solidFill>
                  <a:schemeClr val="tx1">
                    <a:lumMod val="65000"/>
                    <a:lumOff val="35000"/>
                  </a:schemeClr>
                </a:solidFill>
              </a:rPr>
              <a:t>[9] Fu </a:t>
            </a:r>
            <a:r>
              <a:rPr kumimoji="1" lang="en-US" altLang="zh-CN" sz="1000" dirty="0" err="1">
                <a:solidFill>
                  <a:schemeClr val="tx1">
                    <a:lumMod val="65000"/>
                    <a:lumOff val="35000"/>
                  </a:schemeClr>
                </a:solidFill>
              </a:rPr>
              <a:t>Yahe</a:t>
            </a:r>
            <a:r>
              <a:rPr kumimoji="1" lang="en-US" altLang="zh-CN" sz="1000" dirty="0">
                <a:solidFill>
                  <a:schemeClr val="tx1">
                    <a:lumMod val="65000"/>
                    <a:lumOff val="35000"/>
                  </a:schemeClr>
                </a:solidFill>
              </a:rPr>
              <a:t> and Xu </a:t>
            </a:r>
            <a:r>
              <a:rPr kumimoji="1" lang="en-US" altLang="zh-CN" sz="1000" dirty="0" err="1">
                <a:solidFill>
                  <a:schemeClr val="tx1">
                    <a:lumMod val="65000"/>
                    <a:lumOff val="35000"/>
                  </a:schemeClr>
                </a:solidFill>
              </a:rPr>
              <a:t>Yalin</a:t>
            </a:r>
            <a:r>
              <a:rPr kumimoji="1" lang="en-US" altLang="zh-CN" sz="1000" dirty="0">
                <a:solidFill>
                  <a:schemeClr val="tx1">
                    <a:lumMod val="65000"/>
                    <a:lumOff val="35000"/>
                  </a:schemeClr>
                </a:solidFill>
              </a:rPr>
              <a:t> (2017). Analysis of the Problems and Countermeasures in Performance Appraisal of Enterprise Human Resource Management [J] Human Resources Management</a:t>
            </a:r>
            <a:endParaRPr kumimoji="1" lang="zh-CN" altLang="en-US" sz="1000" dirty="0">
              <a:solidFill>
                <a:schemeClr val="tx1">
                  <a:lumMod val="65000"/>
                  <a:lumOff val="3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5032"/>
          <p:cNvPicPr>
            <a:picLocks noChangeAspect="1"/>
          </p:cNvPicPr>
          <p:nvPr/>
        </p:nvPicPr>
        <p:blipFill>
          <a:blip r:embed="rId1"/>
          <a:srcRect/>
          <a:stretch>
            <a:fillRect/>
          </a:stretch>
        </p:blipFill>
        <p:spPr>
          <a:xfrm rot="-1680000">
            <a:off x="104361" y="1478111"/>
            <a:ext cx="4130040" cy="4046855"/>
          </a:xfrm>
          <a:prstGeom prst="rect">
            <a:avLst/>
          </a:prstGeom>
        </p:spPr>
      </p:pic>
      <p:pic>
        <p:nvPicPr>
          <p:cNvPr id="9601" name="image 601"/>
          <p:cNvPicPr>
            <a:picLocks noChangeAspect="1"/>
          </p:cNvPicPr>
          <p:nvPr/>
        </p:nvPicPr>
        <p:blipFill>
          <a:blip r:embed="rId2"/>
          <a:srcRect/>
          <a:stretch>
            <a:fillRect/>
          </a:stretch>
        </p:blipFill>
        <p:spPr>
          <a:xfrm>
            <a:off x="0" y="3145028"/>
            <a:ext cx="12192000" cy="3712972"/>
          </a:xfrm>
          <a:prstGeom prst="rect">
            <a:avLst/>
          </a:prstGeom>
        </p:spPr>
      </p:pic>
      <p:sp>
        <p:nvSpPr>
          <p:cNvPr id="57" name="Object 5025"/>
          <p:cNvSpPr txBox="1"/>
          <p:nvPr/>
        </p:nvSpPr>
        <p:spPr>
          <a:xfrm>
            <a:off x="482600" y="466090"/>
            <a:ext cx="6108700"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4</a:t>
            </a:r>
            <a:r>
              <a:rPr lang="zh-CN" altLang="en-US" sz="3600" b="1" i="0" dirty="0">
                <a:blipFill>
                  <a:blip r:embed="rId3"/>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Implementation effect</a:t>
            </a: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p:txBody>
      </p:sp>
      <p:sp>
        <p:nvSpPr>
          <p:cNvPr id="2" name="文本框 1"/>
          <p:cNvSpPr txBox="1"/>
          <p:nvPr/>
        </p:nvSpPr>
        <p:spPr>
          <a:xfrm>
            <a:off x="927652" y="1368870"/>
            <a:ext cx="10336696" cy="4265335"/>
          </a:xfrm>
          <a:prstGeom prst="rect">
            <a:avLst/>
          </a:prstGeom>
          <a:noFill/>
        </p:spPr>
        <p:txBody>
          <a:bodyPr wrap="square" rtlCol="0">
            <a:spAutoFit/>
          </a:bodyPr>
          <a:lstStyle/>
          <a:p>
            <a:pPr>
              <a:lnSpc>
                <a:spcPct val="150000"/>
              </a:lnSpc>
              <a:spcAft>
                <a:spcPts val="1200"/>
              </a:spcAft>
            </a:pPr>
            <a:r>
              <a:rPr kumimoji="1" lang="en-US" altLang="zh-CN" sz="1600" dirty="0">
                <a:latin typeface="微软雅黑" panose="020B0503020204020204" pitchFamily="34" charset="-122"/>
                <a:ea typeface="微软雅黑" panose="020B0503020204020204" pitchFamily="34" charset="-122"/>
              </a:rPr>
              <a:t>By increasing communication between departments, CJ Company has further clarified departmental responsibilities and is able to reorganize and improve departmental work strictly in accordance with the actual situation. The human resources department can therefore grasp the characteristics of different positions and refine the basic conditions required for the positions</a:t>
            </a:r>
            <a:r>
              <a:rPr kumimoji="1" lang="en-US" altLang="zh-CN" sz="1600" baseline="30000" dirty="0">
                <a:latin typeface="微软雅黑" panose="020B0503020204020204" pitchFamily="34" charset="-122"/>
                <a:ea typeface="微软雅黑" panose="020B0503020204020204" pitchFamily="34" charset="-122"/>
              </a:rPr>
              <a:t>[10]</a:t>
            </a:r>
            <a:r>
              <a:rPr kumimoji="1" lang="en-US" altLang="zh-CN" sz="1600" dirty="0">
                <a:latin typeface="微软雅黑" panose="020B0503020204020204" pitchFamily="34" charset="-122"/>
                <a:ea typeface="微软雅黑" panose="020B0503020204020204" pitchFamily="34" charset="-122"/>
              </a:rPr>
              <a:t>. The construction of competency models can help enterprises further classify the job characteristics of various talents in specific positions.</a:t>
            </a:r>
            <a:endParaRPr kumimoji="1" lang="en-US" altLang="zh-CN" sz="16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600" dirty="0">
                <a:latin typeface="微软雅黑" panose="020B0503020204020204" pitchFamily="34" charset="-122"/>
                <a:ea typeface="微软雅黑" panose="020B0503020204020204" pitchFamily="34" charset="-122"/>
              </a:rPr>
              <a:t>By strengthening the planning capabilities of the human resources department, CJ Company is able to assist employees in career planning. Through reasonable planning, the company and employees always maintain consistency in their development direction, promoting long-term and sustainable development of the enterprise in this continuous process of integration, and truly achieving the long-term development goals of the enterprise</a:t>
            </a:r>
            <a:r>
              <a:rPr kumimoji="1" lang="en-US" altLang="zh-CN" sz="1600" baseline="30000" dirty="0">
                <a:latin typeface="微软雅黑" panose="020B0503020204020204" pitchFamily="34" charset="-122"/>
                <a:ea typeface="微软雅黑" panose="020B0503020204020204" pitchFamily="34" charset="-122"/>
              </a:rPr>
              <a:t> [11]</a:t>
            </a:r>
            <a:r>
              <a:rPr kumimoji="1" lang="en-US" altLang="zh-CN" sz="1600" dirty="0">
                <a:latin typeface="微软雅黑" panose="020B0503020204020204" pitchFamily="34" charset="-122"/>
                <a:ea typeface="微软雅黑" panose="020B0503020204020204" pitchFamily="34" charset="-122"/>
              </a:rPr>
              <a:t>. Department heads can also better establish work plans based on company and department planning, as the main basis for monthly assessments.</a:t>
            </a:r>
            <a:endParaRPr kumimoji="1" lang="en-US" altLang="zh-CN" sz="1600" dirty="0">
              <a:latin typeface="微软雅黑" panose="020B0503020204020204" pitchFamily="34" charset="-122"/>
              <a:ea typeface="微软雅黑" panose="020B0503020204020204" pitchFamily="34" charset="-122"/>
            </a:endParaRPr>
          </a:p>
        </p:txBody>
      </p:sp>
      <p:pic>
        <p:nvPicPr>
          <p:cNvPr id="8" name="image 4010"/>
          <p:cNvPicPr>
            <a:picLocks noChangeAspect="1"/>
          </p:cNvPicPr>
          <p:nvPr/>
        </p:nvPicPr>
        <p:blipFill>
          <a:blip r:embed="rId4"/>
          <a:srcRect/>
          <a:stretch>
            <a:fillRect/>
          </a:stretch>
        </p:blipFill>
        <p:spPr>
          <a:xfrm>
            <a:off x="4087177" y="1144714"/>
            <a:ext cx="7613777" cy="8509"/>
          </a:xfrm>
          <a:prstGeom prst="rect">
            <a:avLst/>
          </a:prstGeom>
        </p:spPr>
      </p:pic>
      <p:pic>
        <p:nvPicPr>
          <p:cNvPr id="9" name="image 4011"/>
          <p:cNvPicPr>
            <a:picLocks noChangeAspect="1"/>
          </p:cNvPicPr>
          <p:nvPr/>
        </p:nvPicPr>
        <p:blipFill>
          <a:blip r:embed="rId5"/>
          <a:srcRect/>
          <a:stretch>
            <a:fillRect/>
          </a:stretch>
        </p:blipFill>
        <p:spPr>
          <a:xfrm>
            <a:off x="4408487" y="1136205"/>
            <a:ext cx="1267840" cy="25526"/>
          </a:xfrm>
          <a:prstGeom prst="rect">
            <a:avLst/>
          </a:prstGeom>
        </p:spPr>
      </p:pic>
      <p:sp>
        <p:nvSpPr>
          <p:cNvPr id="10" name="文本框 9"/>
          <p:cNvSpPr txBox="1"/>
          <p:nvPr/>
        </p:nvSpPr>
        <p:spPr>
          <a:xfrm>
            <a:off x="670476" y="6024457"/>
            <a:ext cx="11038599" cy="400110"/>
          </a:xfrm>
          <a:prstGeom prst="rect">
            <a:avLst/>
          </a:prstGeom>
          <a:noFill/>
        </p:spPr>
        <p:txBody>
          <a:bodyPr wrap="none" rtlCol="0">
            <a:spAutoFit/>
          </a:bodyPr>
          <a:lstStyle/>
          <a:p>
            <a:r>
              <a:rPr kumimoji="1" lang="en-US" altLang="zh-CN" sz="1000" dirty="0">
                <a:solidFill>
                  <a:schemeClr val="tx1">
                    <a:lumMod val="65000"/>
                    <a:lumOff val="35000"/>
                  </a:schemeClr>
                </a:solidFill>
              </a:rPr>
              <a:t>[10] NA </a:t>
            </a:r>
            <a:r>
              <a:rPr kumimoji="1" lang="en-US" altLang="zh-CN" sz="1000" dirty="0" err="1">
                <a:solidFill>
                  <a:schemeClr val="tx1">
                    <a:lumMod val="65000"/>
                    <a:lumOff val="35000"/>
                  </a:schemeClr>
                </a:solidFill>
              </a:rPr>
              <a:t>Abrahman</a:t>
            </a:r>
            <a:r>
              <a:rPr kumimoji="1" lang="en-US" altLang="zh-CN" sz="1000" dirty="0">
                <a:solidFill>
                  <a:schemeClr val="tx1">
                    <a:lumMod val="65000"/>
                    <a:lumOff val="35000"/>
                  </a:schemeClr>
                </a:solidFill>
              </a:rPr>
              <a:t>(2016). Improving </a:t>
            </a:r>
            <a:r>
              <a:rPr kumimoji="1" lang="en-US" altLang="zh-CN" sz="1000" dirty="0" err="1">
                <a:solidFill>
                  <a:schemeClr val="tx1">
                    <a:lumMod val="65000"/>
                    <a:lumOff val="35000"/>
                  </a:schemeClr>
                </a:solidFill>
              </a:rPr>
              <a:t>Employess</a:t>
            </a:r>
            <a:r>
              <a:rPr kumimoji="1" lang="en-US" altLang="zh-CN" sz="1000" dirty="0">
                <a:solidFill>
                  <a:schemeClr val="tx1">
                    <a:lumMod val="65000"/>
                    <a:lumOff val="35000"/>
                  </a:schemeClr>
                </a:solidFill>
              </a:rPr>
              <a:t> Accountability and Firm Performance Through </a:t>
            </a:r>
            <a:r>
              <a:rPr kumimoji="1" lang="en-US" altLang="zh-CN" sz="1000" dirty="0" err="1">
                <a:solidFill>
                  <a:schemeClr val="tx1">
                    <a:lumMod val="65000"/>
                    <a:lumOff val="35000"/>
                  </a:schemeClr>
                </a:solidFill>
              </a:rPr>
              <a:t>Mangement</a:t>
            </a:r>
            <a:r>
              <a:rPr kumimoji="1" lang="en-US" altLang="zh-CN" sz="1000" dirty="0">
                <a:solidFill>
                  <a:schemeClr val="tx1">
                    <a:lumMod val="65000"/>
                    <a:lumOff val="35000"/>
                  </a:schemeClr>
                </a:solidFill>
              </a:rPr>
              <a:t> </a:t>
            </a:r>
            <a:r>
              <a:rPr kumimoji="1" lang="en-US" altLang="zh-CN" sz="1000" dirty="0" err="1">
                <a:solidFill>
                  <a:schemeClr val="tx1">
                    <a:lumMod val="65000"/>
                    <a:lumOff val="35000"/>
                  </a:schemeClr>
                </a:solidFill>
              </a:rPr>
              <a:t>AccoutingPractices</a:t>
            </a:r>
            <a:r>
              <a:rPr kumimoji="1" lang="en-US" altLang="zh-CN" sz="1000" dirty="0">
                <a:solidFill>
                  <a:schemeClr val="tx1">
                    <a:lumMod val="65000"/>
                    <a:lumOff val="35000"/>
                  </a:schemeClr>
                </a:solidFill>
              </a:rPr>
              <a:t> [J]. International </a:t>
            </a:r>
            <a:r>
              <a:rPr kumimoji="1" lang="en-US" altLang="zh-CN" sz="1000" dirty="0" err="1">
                <a:solidFill>
                  <a:schemeClr val="tx1">
                    <a:lumMod val="65000"/>
                    <a:lumOff val="35000"/>
                  </a:schemeClr>
                </a:solidFill>
              </a:rPr>
              <a:t>Econmics</a:t>
            </a:r>
            <a:r>
              <a:rPr kumimoji="1" lang="en-US" altLang="zh-CN" sz="1000" dirty="0">
                <a:solidFill>
                  <a:schemeClr val="tx1">
                    <a:lumMod val="65000"/>
                    <a:lumOff val="35000"/>
                  </a:schemeClr>
                </a:solidFill>
              </a:rPr>
              <a:t> &amp; Business Management Conference.</a:t>
            </a:r>
            <a:endParaRPr kumimoji="1" lang="en-US" altLang="zh-CN" sz="1000" dirty="0">
              <a:solidFill>
                <a:schemeClr val="tx1">
                  <a:lumMod val="65000"/>
                  <a:lumOff val="35000"/>
                </a:schemeClr>
              </a:solidFill>
            </a:endParaRPr>
          </a:p>
          <a:p>
            <a:r>
              <a:rPr kumimoji="1" lang="en-US" altLang="zh-CN" sz="1000" dirty="0">
                <a:solidFill>
                  <a:schemeClr val="tx1">
                    <a:lumMod val="65000"/>
                    <a:lumOff val="35000"/>
                  </a:schemeClr>
                </a:solidFill>
              </a:rPr>
              <a:t>[11] Marchington, M. and Wilkinson, A. (2016) Human Resource Management at Work. 6th Ed. Wiltshire: CIPD</a:t>
            </a:r>
            <a:endParaRPr kumimoji="1" lang="zh-CN" altLang="en-US" sz="1000" dirty="0">
              <a:solidFill>
                <a:schemeClr val="tx1">
                  <a:lumMod val="65000"/>
                  <a:lumOff val="35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5032"/>
          <p:cNvPicPr>
            <a:picLocks noChangeAspect="1"/>
          </p:cNvPicPr>
          <p:nvPr/>
        </p:nvPicPr>
        <p:blipFill>
          <a:blip r:embed="rId1"/>
          <a:srcRect/>
          <a:stretch>
            <a:fillRect/>
          </a:stretch>
        </p:blipFill>
        <p:spPr>
          <a:xfrm rot="-1680000">
            <a:off x="204141" y="1478110"/>
            <a:ext cx="4130040" cy="4046855"/>
          </a:xfrm>
          <a:prstGeom prst="rect">
            <a:avLst/>
          </a:prstGeom>
        </p:spPr>
      </p:pic>
      <p:pic>
        <p:nvPicPr>
          <p:cNvPr id="9601" name="image 601"/>
          <p:cNvPicPr>
            <a:picLocks noChangeAspect="1"/>
          </p:cNvPicPr>
          <p:nvPr/>
        </p:nvPicPr>
        <p:blipFill>
          <a:blip r:embed="rId2"/>
          <a:srcRect/>
          <a:stretch>
            <a:fillRect/>
          </a:stretch>
        </p:blipFill>
        <p:spPr>
          <a:xfrm>
            <a:off x="0" y="3145028"/>
            <a:ext cx="12192000" cy="3712972"/>
          </a:xfrm>
          <a:prstGeom prst="rect">
            <a:avLst/>
          </a:prstGeom>
        </p:spPr>
      </p:pic>
      <p:sp>
        <p:nvSpPr>
          <p:cNvPr id="2" name="文本框 1"/>
          <p:cNvSpPr txBox="1"/>
          <p:nvPr/>
        </p:nvSpPr>
        <p:spPr>
          <a:xfrm>
            <a:off x="940904" y="1243756"/>
            <a:ext cx="10336696" cy="4634667"/>
          </a:xfrm>
          <a:prstGeom prst="rect">
            <a:avLst/>
          </a:prstGeom>
          <a:noFill/>
        </p:spPr>
        <p:txBody>
          <a:bodyPr wrap="square" rtlCol="0">
            <a:spAutoFit/>
          </a:bodyPr>
          <a:lstStyle/>
          <a:p>
            <a:pPr>
              <a:lnSpc>
                <a:spcPct val="150000"/>
              </a:lnSpc>
              <a:spcAft>
                <a:spcPts val="1200"/>
              </a:spcAft>
            </a:pPr>
            <a:r>
              <a:rPr kumimoji="1" lang="en-US" altLang="zh-CN" sz="1600" dirty="0">
                <a:latin typeface="微软雅黑" panose="020B0503020204020204" pitchFamily="34" charset="-122"/>
                <a:ea typeface="微软雅黑" panose="020B0503020204020204" pitchFamily="34" charset="-122"/>
              </a:rPr>
              <a:t>By increasing the training capabilities of the personnel department, the overall awareness and work ability of CJ Company's employees have been improved. Through targeted training in the human resources department, the shortcomings of managers and employees have been filled, thereby continuously improving the work ability and business level of all employees in the company</a:t>
            </a:r>
            <a:r>
              <a:rPr kumimoji="1" lang="en-US" altLang="zh-CN" sz="1600" baseline="30000" dirty="0">
                <a:latin typeface="微软雅黑" panose="020B0503020204020204" pitchFamily="34" charset="-122"/>
                <a:ea typeface="微软雅黑" panose="020B0503020204020204" pitchFamily="34" charset="-122"/>
              </a:rPr>
              <a:t>[12]</a:t>
            </a:r>
            <a:r>
              <a:rPr kumimoji="1" lang="en-US" altLang="zh-CN" sz="1600" dirty="0">
                <a:latin typeface="微软雅黑" panose="020B0503020204020204" pitchFamily="34" charset="-122"/>
                <a:ea typeface="微软雅黑" panose="020B0503020204020204" pitchFamily="34" charset="-122"/>
              </a:rPr>
              <a:t>. Departmental level training is held irregularly, and targeted recommendations are made to employees to participate in social training, providing strong guarantees for improving the company's performance.</a:t>
            </a:r>
            <a:endParaRPr kumimoji="1" lang="en-US" altLang="zh-CN" sz="1600" dirty="0">
              <a:latin typeface="微软雅黑" panose="020B0503020204020204" pitchFamily="34" charset="-122"/>
              <a:ea typeface="微软雅黑" panose="020B0503020204020204" pitchFamily="34" charset="-122"/>
            </a:endParaRPr>
          </a:p>
          <a:p>
            <a:pPr>
              <a:lnSpc>
                <a:spcPct val="150000"/>
              </a:lnSpc>
              <a:spcAft>
                <a:spcPts val="1200"/>
              </a:spcAft>
            </a:pPr>
            <a:r>
              <a:rPr kumimoji="1" lang="en-US" altLang="zh-CN" sz="1600" dirty="0">
                <a:latin typeface="微软雅黑" panose="020B0503020204020204" pitchFamily="34" charset="-122"/>
                <a:ea typeface="微软雅黑" panose="020B0503020204020204" pitchFamily="34" charset="-122"/>
              </a:rPr>
              <a:t>Through the introduction and use of modern Human resource management system, CJ Company can establish more accurate and perfect performance appraisal indicators, and can conduct online appraisal at all levels, making it easier to make statistics and analysis of appraisal results and make data records, helping the personnel department to carry out subsequent performance implementation, greatly reducing mistakes, improving the fairness of performance implementation, and reducing the work pressure of the personnel department, Enhanced employee motivation.</a:t>
            </a:r>
            <a:endParaRPr kumimoji="1" lang="en-US" altLang="zh-CN" sz="1600" dirty="0">
              <a:latin typeface="微软雅黑" panose="020B0503020204020204" pitchFamily="34" charset="-122"/>
              <a:ea typeface="微软雅黑" panose="020B0503020204020204" pitchFamily="34" charset="-122"/>
            </a:endParaRPr>
          </a:p>
        </p:txBody>
      </p:sp>
      <p:sp>
        <p:nvSpPr>
          <p:cNvPr id="8" name="Object 5025"/>
          <p:cNvSpPr txBox="1"/>
          <p:nvPr/>
        </p:nvSpPr>
        <p:spPr>
          <a:xfrm>
            <a:off x="482600" y="466090"/>
            <a:ext cx="6108700" cy="558800"/>
          </a:xfrm>
          <a:prstGeom prst="rect">
            <a:avLst/>
          </a:prstGeom>
        </p:spPr>
        <p:txBody>
          <a:bodyPr vert="horz" wrap="square" lIns="0" tIns="0" rIns="0" bIns="0" rtlCol="0" anchor="t" anchorCtr="0">
            <a:noAutofit/>
          </a:bodyPr>
          <a:lstStyle/>
          <a:p>
            <a:pPr algn="l">
              <a:lnSpc>
                <a:spcPct val="100000"/>
              </a:lnSpc>
            </a:pP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4</a:t>
            </a:r>
            <a:r>
              <a:rPr lang="zh-CN" altLang="en-US" sz="3600" b="1" i="0" dirty="0">
                <a:blipFill>
                  <a:blip r:embed="rId3"/>
                  <a:stretch>
                    <a:fillRect/>
                  </a:stretch>
                </a:blipFill>
                <a:latin typeface="微软雅黑" panose="020B0503020204020204" pitchFamily="34" charset="-122"/>
                <a:ea typeface="微软雅黑" panose="020B0503020204020204" pitchFamily="34" charset="-122"/>
              </a:rPr>
              <a:t>  </a:t>
            </a:r>
            <a:r>
              <a:rPr lang="en-US" altLang="zh-CN" sz="3600" b="1" i="0" dirty="0">
                <a:blipFill>
                  <a:blip r:embed="rId3"/>
                  <a:stretch>
                    <a:fillRect/>
                  </a:stretch>
                </a:blipFill>
                <a:latin typeface="微软雅黑" panose="020B0503020204020204" pitchFamily="34" charset="-122"/>
                <a:ea typeface="微软雅黑" panose="020B0503020204020204" pitchFamily="34" charset="-122"/>
              </a:rPr>
              <a:t>Implementation effect</a:t>
            </a: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a:p>
            <a:pPr algn="l">
              <a:lnSpc>
                <a:spcPct val="100000"/>
              </a:lnSpc>
            </a:pPr>
            <a:endParaRPr lang="en-US" altLang="zh-CN" sz="3600" b="1" i="0" dirty="0">
              <a:blipFill>
                <a:blip r:embed="rId3"/>
                <a:stretch>
                  <a:fillRect/>
                </a:stretch>
              </a:blipFill>
              <a:latin typeface="微软雅黑" panose="020B0503020204020204" pitchFamily="34" charset="-122"/>
              <a:ea typeface="微软雅黑" panose="020B0503020204020204" pitchFamily="34" charset="-122"/>
            </a:endParaRPr>
          </a:p>
        </p:txBody>
      </p:sp>
      <p:pic>
        <p:nvPicPr>
          <p:cNvPr id="9" name="image 4010"/>
          <p:cNvPicPr>
            <a:picLocks noChangeAspect="1"/>
          </p:cNvPicPr>
          <p:nvPr/>
        </p:nvPicPr>
        <p:blipFill>
          <a:blip r:embed="rId4"/>
          <a:srcRect/>
          <a:stretch>
            <a:fillRect/>
          </a:stretch>
        </p:blipFill>
        <p:spPr>
          <a:xfrm>
            <a:off x="4087177" y="1144714"/>
            <a:ext cx="7613777" cy="8509"/>
          </a:xfrm>
          <a:prstGeom prst="rect">
            <a:avLst/>
          </a:prstGeom>
        </p:spPr>
      </p:pic>
      <p:pic>
        <p:nvPicPr>
          <p:cNvPr id="10" name="image 4011"/>
          <p:cNvPicPr>
            <a:picLocks noChangeAspect="1"/>
          </p:cNvPicPr>
          <p:nvPr/>
        </p:nvPicPr>
        <p:blipFill>
          <a:blip r:embed="rId5"/>
          <a:srcRect/>
          <a:stretch>
            <a:fillRect/>
          </a:stretch>
        </p:blipFill>
        <p:spPr>
          <a:xfrm>
            <a:off x="4408487" y="1136205"/>
            <a:ext cx="1267840" cy="25526"/>
          </a:xfrm>
          <a:prstGeom prst="rect">
            <a:avLst/>
          </a:prstGeom>
        </p:spPr>
      </p:pic>
      <p:sp>
        <p:nvSpPr>
          <p:cNvPr id="11" name="文本框 10"/>
          <p:cNvSpPr txBox="1"/>
          <p:nvPr/>
        </p:nvSpPr>
        <p:spPr>
          <a:xfrm>
            <a:off x="940904" y="6093391"/>
            <a:ext cx="5275803" cy="246221"/>
          </a:xfrm>
          <a:prstGeom prst="rect">
            <a:avLst/>
          </a:prstGeom>
          <a:noFill/>
        </p:spPr>
        <p:txBody>
          <a:bodyPr wrap="none" rtlCol="0">
            <a:spAutoFit/>
          </a:bodyPr>
          <a:lstStyle/>
          <a:p>
            <a:r>
              <a:rPr kumimoji="1" lang="en-US" altLang="zh-CN" sz="1000" dirty="0">
                <a:solidFill>
                  <a:schemeClr val="tx1">
                    <a:lumMod val="65000"/>
                    <a:lumOff val="35000"/>
                  </a:schemeClr>
                </a:solidFill>
              </a:rPr>
              <a:t>[12] Peter Drucker(2009). Practice of Management [M]. Beijing: Mechanical Industry Press</a:t>
            </a:r>
            <a:endParaRPr kumimoji="1" lang="zh-CN" altLang="en-US" sz="1000" dirty="0">
              <a:solidFill>
                <a:schemeClr val="tx1">
                  <a:lumMod val="65000"/>
                  <a:lumOff val="3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16025" name="image 16025"/>
          <p:cNvPicPr>
            <a:picLocks noChangeAspect="1"/>
          </p:cNvPicPr>
          <p:nvPr/>
        </p:nvPicPr>
        <p:blipFill>
          <a:blip r:embed="rId1"/>
          <a:srcRect/>
          <a:stretch>
            <a:fillRect/>
          </a:stretch>
        </p:blipFill>
        <p:spPr>
          <a:xfrm rot="540000">
            <a:off x="5321300" y="177800"/>
            <a:ext cx="6375399" cy="7099300"/>
          </a:xfrm>
          <a:prstGeom prst="rect">
            <a:avLst/>
          </a:prstGeom>
        </p:spPr>
      </p:pic>
      <p:pic>
        <p:nvPicPr>
          <p:cNvPr id="91601" name="image 1601"/>
          <p:cNvPicPr>
            <a:picLocks noChangeAspect="1"/>
          </p:cNvPicPr>
          <p:nvPr/>
        </p:nvPicPr>
        <p:blipFill>
          <a:blip r:embed="rId2"/>
          <a:srcRect/>
          <a:stretch>
            <a:fillRect/>
          </a:stretch>
        </p:blipFill>
        <p:spPr>
          <a:xfrm rot="5400000">
            <a:off x="-587248" y="1615948"/>
            <a:ext cx="4769358" cy="3594862"/>
          </a:xfrm>
          <a:prstGeom prst="rect">
            <a:avLst/>
          </a:prstGeom>
        </p:spPr>
      </p:pic>
      <p:grpSp>
        <p:nvGrpSpPr>
          <p:cNvPr id="1604" name="组合 1604"/>
          <p:cNvGrpSpPr/>
          <p:nvPr/>
        </p:nvGrpSpPr>
        <p:grpSpPr>
          <a:xfrm>
            <a:off x="895350" y="964946"/>
            <a:ext cx="796290" cy="195961"/>
            <a:chOff x="895350" y="964946"/>
            <a:chExt cx="796290" cy="195961"/>
          </a:xfrm>
        </p:grpSpPr>
        <p:sp>
          <p:nvSpPr>
            <p:cNvPr id="1605" name="Object 1605"/>
            <p:cNvSpPr txBox="1"/>
            <p:nvPr/>
          </p:nvSpPr>
          <p:spPr>
            <a:xfrm>
              <a:off x="895350" y="964946"/>
              <a:ext cx="195961" cy="195961"/>
            </a:xfrm>
            <a:prstGeom prst="rect">
              <a:avLst/>
            </a:prstGeom>
            <a:blipFill dpi="0" rotWithShape="1">
              <a:blip r:embed="rId3"/>
              <a:srcRect/>
              <a:stretch>
                <a:fillRect/>
              </a:stretch>
            </a:blipFill>
          </p:spPr>
          <p:txBody>
            <a:bodyPr wrap="square" lIns="0" tIns="0" rIns="0" bIns="0" rtlCol="0" anchorCtr="0">
              <a:noAutofit/>
            </a:bodyPr>
            <a:lstStyle/>
            <a:p/>
          </p:txBody>
        </p:sp>
        <p:sp>
          <p:nvSpPr>
            <p:cNvPr id="1606" name="Object 1606"/>
            <p:cNvSpPr txBox="1"/>
            <p:nvPr/>
          </p:nvSpPr>
          <p:spPr>
            <a:xfrm>
              <a:off x="1197483" y="964946"/>
              <a:ext cx="195961" cy="195961"/>
            </a:xfrm>
            <a:prstGeom prst="rect">
              <a:avLst/>
            </a:prstGeom>
            <a:blipFill dpi="0" rotWithShape="1">
              <a:blip r:embed="rId4"/>
              <a:srcRect/>
              <a:stretch>
                <a:fillRect/>
              </a:stretch>
            </a:blipFill>
          </p:spPr>
          <p:txBody>
            <a:bodyPr wrap="square" lIns="0" tIns="0" rIns="0" bIns="0" rtlCol="0" anchorCtr="0">
              <a:noAutofit/>
            </a:bodyPr>
            <a:lstStyle/>
            <a:p/>
          </p:txBody>
        </p:sp>
        <p:sp>
          <p:nvSpPr>
            <p:cNvPr id="1607" name="Object 1607"/>
            <p:cNvSpPr txBox="1"/>
            <p:nvPr/>
          </p:nvSpPr>
          <p:spPr>
            <a:xfrm>
              <a:off x="1495679" y="964946"/>
              <a:ext cx="195961" cy="195961"/>
            </a:xfrm>
            <a:prstGeom prst="rect">
              <a:avLst/>
            </a:prstGeom>
            <a:blipFill dpi="0" rotWithShape="1">
              <a:blip r:embed="rId5"/>
              <a:srcRect/>
              <a:stretch>
                <a:fillRect/>
              </a:stretch>
            </a:blipFill>
          </p:spPr>
          <p:txBody>
            <a:bodyPr wrap="square" lIns="0" tIns="0" rIns="0" bIns="0" rtlCol="0" anchorCtr="0">
              <a:noAutofit/>
            </a:bodyPr>
            <a:lstStyle/>
            <a:p/>
          </p:txBody>
        </p:sp>
      </p:grpSp>
      <p:pic>
        <p:nvPicPr>
          <p:cNvPr id="91608" name="image 1608"/>
          <p:cNvPicPr>
            <a:picLocks noChangeAspect="1"/>
          </p:cNvPicPr>
          <p:nvPr/>
        </p:nvPicPr>
        <p:blipFill>
          <a:blip r:embed="rId6"/>
          <a:srcRect/>
          <a:stretch>
            <a:fillRect/>
          </a:stretch>
        </p:blipFill>
        <p:spPr>
          <a:xfrm>
            <a:off x="493522" y="1944877"/>
            <a:ext cx="1277239" cy="1277239"/>
          </a:xfrm>
          <a:prstGeom prst="rect">
            <a:avLst/>
          </a:prstGeom>
        </p:spPr>
      </p:pic>
      <p:pic>
        <p:nvPicPr>
          <p:cNvPr id="916016" name="image 16016"/>
          <p:cNvPicPr>
            <a:picLocks noChangeAspect="1"/>
          </p:cNvPicPr>
          <p:nvPr/>
        </p:nvPicPr>
        <p:blipFill>
          <a:blip r:embed="rId7"/>
          <a:srcRect/>
          <a:stretch>
            <a:fillRect/>
          </a:stretch>
        </p:blipFill>
        <p:spPr>
          <a:xfrm rot="4560000">
            <a:off x="4806823" y="3117088"/>
            <a:ext cx="751331" cy="751332"/>
          </a:xfrm>
          <a:prstGeom prst="rect">
            <a:avLst/>
          </a:prstGeom>
        </p:spPr>
      </p:pic>
      <p:pic>
        <p:nvPicPr>
          <p:cNvPr id="916017" name="image 16017"/>
          <p:cNvPicPr>
            <a:picLocks noChangeAspect="1"/>
          </p:cNvPicPr>
          <p:nvPr/>
        </p:nvPicPr>
        <p:blipFill>
          <a:blip r:embed="rId8"/>
          <a:srcRect/>
          <a:stretch>
            <a:fillRect/>
          </a:stretch>
        </p:blipFill>
        <p:spPr>
          <a:xfrm>
            <a:off x="883221" y="2269172"/>
            <a:ext cx="4626229" cy="1763902"/>
          </a:xfrm>
          <a:prstGeom prst="rect">
            <a:avLst/>
          </a:prstGeom>
        </p:spPr>
      </p:pic>
      <p:pic>
        <p:nvPicPr>
          <p:cNvPr id="916020" name="image 16020"/>
          <p:cNvPicPr>
            <a:picLocks noChangeAspect="1"/>
          </p:cNvPicPr>
          <p:nvPr/>
        </p:nvPicPr>
        <p:blipFill>
          <a:blip r:embed="rId9"/>
          <a:srcRect/>
          <a:stretch>
            <a:fillRect/>
          </a:stretch>
        </p:blipFill>
        <p:spPr>
          <a:xfrm>
            <a:off x="0" y="0"/>
            <a:ext cx="1424178" cy="1393317"/>
          </a:xfrm>
          <a:prstGeom prst="rect">
            <a:avLst/>
          </a:prstGeom>
        </p:spPr>
      </p:pic>
      <p:pic>
        <p:nvPicPr>
          <p:cNvPr id="916021" name="image 16021"/>
          <p:cNvPicPr>
            <a:picLocks noChangeAspect="1"/>
          </p:cNvPicPr>
          <p:nvPr/>
        </p:nvPicPr>
        <p:blipFill>
          <a:blip r:embed="rId10"/>
          <a:srcRect/>
          <a:stretch>
            <a:fillRect/>
          </a:stretch>
        </p:blipFill>
        <p:spPr>
          <a:xfrm rot="3900000">
            <a:off x="6667500" y="812800"/>
            <a:ext cx="1574800" cy="1549400"/>
          </a:xfrm>
          <a:prstGeom prst="rect">
            <a:avLst/>
          </a:prstGeom>
        </p:spPr>
      </p:pic>
      <p:pic>
        <p:nvPicPr>
          <p:cNvPr id="916022" name="image 16022"/>
          <p:cNvPicPr>
            <a:picLocks noChangeAspect="1"/>
          </p:cNvPicPr>
          <p:nvPr/>
        </p:nvPicPr>
        <p:blipFill>
          <a:blip r:embed="rId11"/>
          <a:srcRect/>
          <a:stretch>
            <a:fillRect/>
          </a:stretch>
        </p:blipFill>
        <p:spPr>
          <a:xfrm rot="720000">
            <a:off x="9880600" y="5372100"/>
            <a:ext cx="1524000" cy="1384300"/>
          </a:xfrm>
          <a:prstGeom prst="rect">
            <a:avLst/>
          </a:prstGeom>
        </p:spPr>
      </p:pic>
      <p:pic>
        <p:nvPicPr>
          <p:cNvPr id="916023" name="image 16023"/>
          <p:cNvPicPr>
            <a:picLocks noChangeAspect="1"/>
          </p:cNvPicPr>
          <p:nvPr/>
        </p:nvPicPr>
        <p:blipFill>
          <a:blip r:embed="rId10"/>
          <a:srcRect/>
          <a:stretch>
            <a:fillRect/>
          </a:stretch>
        </p:blipFill>
        <p:spPr>
          <a:xfrm rot="3900000">
            <a:off x="7683500" y="571500"/>
            <a:ext cx="762000" cy="749300"/>
          </a:xfrm>
          <a:prstGeom prst="rect">
            <a:avLst/>
          </a:prstGeom>
        </p:spPr>
      </p:pic>
      <p:pic>
        <p:nvPicPr>
          <p:cNvPr id="916024" name="image 16024"/>
          <p:cNvPicPr>
            <a:picLocks noChangeAspect="1"/>
          </p:cNvPicPr>
          <p:nvPr/>
        </p:nvPicPr>
        <p:blipFill>
          <a:blip r:embed="rId12"/>
          <a:srcRect/>
          <a:stretch>
            <a:fillRect/>
          </a:stretch>
        </p:blipFill>
        <p:spPr>
          <a:xfrm>
            <a:off x="6166231" y="-46355"/>
            <a:ext cx="6046597" cy="5915660"/>
          </a:xfrm>
          <a:prstGeom prst="rect">
            <a:avLst/>
          </a:prstGeom>
        </p:spPr>
      </p:pic>
      <p:pic>
        <p:nvPicPr>
          <p:cNvPr id="916026" name="image 16026"/>
          <p:cNvPicPr>
            <a:picLocks noChangeAspect="1"/>
          </p:cNvPicPr>
          <p:nvPr/>
        </p:nvPicPr>
        <p:blipFill>
          <a:blip r:embed="rId13"/>
          <a:srcRect/>
          <a:stretch>
            <a:fillRect/>
          </a:stretch>
        </p:blipFill>
        <p:spPr>
          <a:xfrm>
            <a:off x="11059477" y="6432613"/>
            <a:ext cx="665734" cy="9525"/>
          </a:xfrm>
          <a:prstGeom prst="rect">
            <a:avLst/>
          </a:prstGeom>
        </p:spPr>
      </p:pic>
      <p:pic>
        <p:nvPicPr>
          <p:cNvPr id="916027" name="image 16027"/>
          <p:cNvPicPr>
            <a:picLocks noChangeAspect="1"/>
          </p:cNvPicPr>
          <p:nvPr/>
        </p:nvPicPr>
        <p:blipFill>
          <a:blip r:embed="rId14"/>
          <a:srcRect/>
          <a:stretch>
            <a:fillRect/>
          </a:stretch>
        </p:blipFill>
        <p:spPr>
          <a:xfrm>
            <a:off x="8235378" y="6432613"/>
            <a:ext cx="1746504" cy="9525"/>
          </a:xfrm>
          <a:prstGeom prst="rect">
            <a:avLst/>
          </a:prstGeom>
        </p:spPr>
      </p:pic>
      <p:pic>
        <p:nvPicPr>
          <p:cNvPr id="916028" name="image 16028"/>
          <p:cNvPicPr>
            <a:picLocks noChangeAspect="1"/>
          </p:cNvPicPr>
          <p:nvPr/>
        </p:nvPicPr>
        <p:blipFill>
          <a:blip r:embed="rId15"/>
          <a:srcRect/>
          <a:stretch>
            <a:fillRect/>
          </a:stretch>
        </p:blipFill>
        <p:spPr>
          <a:xfrm>
            <a:off x="477837" y="6432613"/>
            <a:ext cx="6303645" cy="9525"/>
          </a:xfrm>
          <a:prstGeom prst="rect">
            <a:avLst/>
          </a:prstGeom>
        </p:spPr>
      </p:pic>
      <p:sp>
        <p:nvSpPr>
          <p:cNvPr id="2" name="文本框 1"/>
          <p:cNvSpPr txBox="1"/>
          <p:nvPr/>
        </p:nvSpPr>
        <p:spPr>
          <a:xfrm>
            <a:off x="1000070" y="2290714"/>
            <a:ext cx="4637808" cy="1323439"/>
          </a:xfrm>
          <a:prstGeom prst="rect">
            <a:avLst/>
          </a:prstGeom>
          <a:noFill/>
        </p:spPr>
        <p:txBody>
          <a:bodyPr wrap="none" rtlCol="0">
            <a:spAutoFit/>
          </a:bodyPr>
          <a:lstStyle/>
          <a:p>
            <a:r>
              <a:rPr kumimoji="1" lang="en-US" altLang="zh-CN" sz="8000" b="1" dirty="0">
                <a:latin typeface="微软雅黑" panose="020B0503020204020204" pitchFamily="34" charset="-122"/>
                <a:ea typeface="微软雅黑" panose="020B0503020204020204" pitchFamily="34" charset="-122"/>
              </a:rPr>
              <a:t>THANKS</a:t>
            </a:r>
            <a:endParaRPr kumimoji="1" lang="zh-CN" altLang="en-US" sz="8000" b="1" dirty="0">
              <a:latin typeface="微软雅黑" panose="020B0503020204020204" pitchFamily="34" charset="-122"/>
              <a:ea typeface="微软雅黑" panose="020B0503020204020204" pitchFamily="34" charset="-122"/>
            </a:endParaRPr>
          </a:p>
        </p:txBody>
      </p:sp>
    </p:spTree>
  </p:cSld>
  <p:clrMapOvr>
    <a:masterClrMapping/>
  </p:clrMapOvr>
</p:sld>
</file>

<file path=ppt/tags/tag1.xml><?xml version="1.0" encoding="utf-8"?>
<p:tagLst xmlns:p="http://schemas.openxmlformats.org/presentationml/2006/main">
  <p:tag name="KSO_WPP_MARK_KEY" val="b36e1a95-e9c1-4d5d-b575-b9b733fc8857"/>
  <p:tag name="COMMONDATA" val="eyJoZGlkIjoiN2YzNjBkOTgyNWQ1YTMxYzM3MzMwNWFiODNmOWIzYWM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10526</Words>
  <Application>WPS 演示</Application>
  <PresentationFormat>宽屏</PresentationFormat>
  <Paragraphs>95</Paragraphs>
  <Slides>10</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10</vt:i4>
      </vt:variant>
    </vt:vector>
  </HeadingPairs>
  <TitlesOfParts>
    <vt:vector size="18" baseType="lpstr">
      <vt:lpstr>Arial</vt:lpstr>
      <vt:lpstr>宋体</vt:lpstr>
      <vt:lpstr>Wingdings</vt:lpstr>
      <vt:lpstr>微软雅黑</vt:lpstr>
      <vt:lpstr>Arial Unicode MS</vt:lpstr>
      <vt:lpstr>Calibri</vt:lpstr>
      <vt:lpstr>等线</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稿定设计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稿定设计 ppt</dc:title>
  <dc:creator>稿定设计</dc:creator>
  <dc:subject>www.gaoding.com</dc:subject>
  <cp:lastModifiedBy>gzy</cp:lastModifiedBy>
  <cp:revision>20</cp:revision>
  <dcterms:created xsi:type="dcterms:W3CDTF">2023-04-12T13:05:00Z</dcterms:created>
  <dcterms:modified xsi:type="dcterms:W3CDTF">2023-07-18T03:07:03Z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2068C176832C429F8E59AC5EA9651795_12</vt:lpwstr>
  </property>
  <property fmtid="{D5CDD505-2E9C-101B-9397-08002B2CF9AE}" pid="3" name="KSOProductBuildVer">
    <vt:lpwstr>2052-11.1.0.14309</vt:lpwstr>
  </property>
</Properties>
</file>