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58" r:id="rId4"/>
    <p:sldId id="259" r:id="rId5"/>
    <p:sldId id="260" r:id="rId6"/>
    <p:sldId id="262" r:id="rId7"/>
    <p:sldId id="265" r:id="rId8"/>
    <p:sldId id="267"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03A139-A66C-410D-B7B4-DFC453CE83B6}" v="3" dt="2024-03-28T13:00:19.7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nard Hondor" userId="1cc3247cf023f799" providerId="LiveId" clId="{9E03A139-A66C-410D-B7B4-DFC453CE83B6}"/>
    <pc:docChg chg="custSel addSld modSld">
      <pc:chgData name="Leonard Hondor" userId="1cc3247cf023f799" providerId="LiveId" clId="{9E03A139-A66C-410D-B7B4-DFC453CE83B6}" dt="2024-03-28T13:17:38.626" v="245" actId="1076"/>
      <pc:docMkLst>
        <pc:docMk/>
      </pc:docMkLst>
      <pc:sldChg chg="modSp mod">
        <pc:chgData name="Leonard Hondor" userId="1cc3247cf023f799" providerId="LiveId" clId="{9E03A139-A66C-410D-B7B4-DFC453CE83B6}" dt="2024-03-28T13:03:04.159" v="243" actId="20577"/>
        <pc:sldMkLst>
          <pc:docMk/>
          <pc:sldMk cId="1854381215" sldId="264"/>
        </pc:sldMkLst>
        <pc:spChg chg="mod">
          <ac:chgData name="Leonard Hondor" userId="1cc3247cf023f799" providerId="LiveId" clId="{9E03A139-A66C-410D-B7B4-DFC453CE83B6}" dt="2024-03-28T12:58:32.886" v="115" actId="1076"/>
          <ac:spMkLst>
            <pc:docMk/>
            <pc:sldMk cId="1854381215" sldId="264"/>
            <ac:spMk id="2" creationId="{86EF319E-17FA-901B-BAE7-54798A4697AE}"/>
          </ac:spMkLst>
        </pc:spChg>
        <pc:spChg chg="mod">
          <ac:chgData name="Leonard Hondor" userId="1cc3247cf023f799" providerId="LiveId" clId="{9E03A139-A66C-410D-B7B4-DFC453CE83B6}" dt="2024-03-28T13:03:04.159" v="243" actId="20577"/>
          <ac:spMkLst>
            <pc:docMk/>
            <pc:sldMk cId="1854381215" sldId="264"/>
            <ac:spMk id="3" creationId="{EA752E72-9BA0-A738-BC57-EBA89014EFE6}"/>
          </ac:spMkLst>
        </pc:spChg>
      </pc:sldChg>
      <pc:sldChg chg="addSp modSp new mod setBg">
        <pc:chgData name="Leonard Hondor" userId="1cc3247cf023f799" providerId="LiveId" clId="{9E03A139-A66C-410D-B7B4-DFC453CE83B6}" dt="2024-03-28T13:17:38.626" v="245" actId="1076"/>
        <pc:sldMkLst>
          <pc:docMk/>
          <pc:sldMk cId="4115183625" sldId="267"/>
        </pc:sldMkLst>
        <pc:spChg chg="mod">
          <ac:chgData name="Leonard Hondor" userId="1cc3247cf023f799" providerId="LiveId" clId="{9E03A139-A66C-410D-B7B4-DFC453CE83B6}" dt="2024-03-28T12:54:57.037" v="59" actId="255"/>
          <ac:spMkLst>
            <pc:docMk/>
            <pc:sldMk cId="4115183625" sldId="267"/>
            <ac:spMk id="2" creationId="{C117125D-EA7E-FD07-14AD-4FFDEF109331}"/>
          </ac:spMkLst>
        </pc:spChg>
        <pc:spChg chg="mod">
          <ac:chgData name="Leonard Hondor" userId="1cc3247cf023f799" providerId="LiveId" clId="{9E03A139-A66C-410D-B7B4-DFC453CE83B6}" dt="2024-03-28T13:17:38.626" v="245" actId="1076"/>
          <ac:spMkLst>
            <pc:docMk/>
            <pc:sldMk cId="4115183625" sldId="267"/>
            <ac:spMk id="3" creationId="{6AA487D5-77BE-39E9-B4B9-751080D62EE5}"/>
          </ac:spMkLst>
        </pc:spChg>
        <pc:spChg chg="add mod">
          <ac:chgData name="Leonard Hondor" userId="1cc3247cf023f799" providerId="LiveId" clId="{9E03A139-A66C-410D-B7B4-DFC453CE83B6}" dt="2024-03-28T13:17:32.857" v="244" actId="1076"/>
          <ac:spMkLst>
            <pc:docMk/>
            <pc:sldMk cId="4115183625" sldId="267"/>
            <ac:spMk id="4" creationId="{544255BE-650C-2E2A-85C5-EB7CDC1FCCBC}"/>
          </ac:spMkLst>
        </pc:spChg>
        <pc:spChg chg="add">
          <ac:chgData name="Leonard Hondor" userId="1cc3247cf023f799" providerId="LiveId" clId="{9E03A139-A66C-410D-B7B4-DFC453CE83B6}" dt="2024-03-28T12:54:10.021" v="51" actId="26606"/>
          <ac:spMkLst>
            <pc:docMk/>
            <pc:sldMk cId="4115183625" sldId="267"/>
            <ac:spMk id="9" creationId="{C0763A76-9F1C-4FC5-82B7-DD475DA461B2}"/>
          </ac:spMkLst>
        </pc:spChg>
        <pc:spChg chg="add">
          <ac:chgData name="Leonard Hondor" userId="1cc3247cf023f799" providerId="LiveId" clId="{9E03A139-A66C-410D-B7B4-DFC453CE83B6}" dt="2024-03-28T12:54:10.021" v="51" actId="26606"/>
          <ac:spMkLst>
            <pc:docMk/>
            <pc:sldMk cId="4115183625" sldId="267"/>
            <ac:spMk id="11" creationId="{E81BF4F6-F2CF-4984-9D14-D6966D92F99F}"/>
          </ac:spMkLst>
        </pc:spChg>
        <pc:picChg chg="add mod">
          <ac:chgData name="Leonard Hondor" userId="1cc3247cf023f799" providerId="LiveId" clId="{9E03A139-A66C-410D-B7B4-DFC453CE83B6}" dt="2024-03-28T12:54:25.120" v="54" actId="1076"/>
          <ac:picMkLst>
            <pc:docMk/>
            <pc:sldMk cId="4115183625" sldId="267"/>
            <ac:picMk id="5" creationId="{00D91FC3-4228-D6FD-F047-86F966CD116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DD5657-D758-4A08-80FA-669C7CAC786A}" type="datetimeFigureOut">
              <a:rPr lang="en-GB" smtClean="0"/>
              <a:t>28/03/2024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D64436-3642-4A17-8EA2-3B255137282F}" type="slidenum">
              <a:rPr lang="en-GB" smtClean="0"/>
              <a:t>‹#›</a:t>
            </a:fld>
            <a:endParaRPr lang="en-GB"/>
          </a:p>
        </p:txBody>
      </p:sp>
    </p:spTree>
    <p:extLst>
      <p:ext uri="{BB962C8B-B14F-4D97-AF65-F5344CB8AC3E}">
        <p14:creationId xmlns:p14="http://schemas.microsoft.com/office/powerpoint/2010/main" val="1314089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A14B2-D97C-64B9-D74A-D5A8ED7BAE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D200487-3422-6516-D9F9-ECD54F3BC4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C54973E-02AE-BC3C-E12E-11ED15970C14}"/>
              </a:ext>
            </a:extLst>
          </p:cNvPr>
          <p:cNvSpPr>
            <a:spLocks noGrp="1"/>
          </p:cNvSpPr>
          <p:nvPr>
            <p:ph type="dt" sz="half" idx="10"/>
          </p:nvPr>
        </p:nvSpPr>
        <p:spPr/>
        <p:txBody>
          <a:bodyPr/>
          <a:lstStyle/>
          <a:p>
            <a:pPr algn="r"/>
            <a:fld id="{3F9AFA87-1417-4992-ABD9-27C3BC8CC883}" type="datetimeFigureOut">
              <a:rPr lang="en-US" smtClean="0"/>
              <a:pPr algn="r"/>
              <a:t>3/28/2024</a:t>
            </a:fld>
            <a:endParaRPr lang="en-US" dirty="0"/>
          </a:p>
        </p:txBody>
      </p:sp>
      <p:sp>
        <p:nvSpPr>
          <p:cNvPr id="5" name="Footer Placeholder 4">
            <a:extLst>
              <a:ext uri="{FF2B5EF4-FFF2-40B4-BE49-F238E27FC236}">
                <a16:creationId xmlns:a16="http://schemas.microsoft.com/office/drawing/2014/main" id="{94CC769C-F1F5-D452-6044-B95336302C38}"/>
              </a:ext>
            </a:extLst>
          </p:cNvPr>
          <p:cNvSpPr>
            <a:spLocks noGrp="1"/>
          </p:cNvSpPr>
          <p:nvPr>
            <p:ph type="ftr" sz="quarter" idx="11"/>
          </p:nvPr>
        </p:nvSpPr>
        <p:spPr/>
        <p:txBody>
          <a:bodyPr/>
          <a:lstStyle/>
          <a:p>
            <a:endParaRPr lang="en-US" sz="1000" dirty="0"/>
          </a:p>
        </p:txBody>
      </p:sp>
      <p:sp>
        <p:nvSpPr>
          <p:cNvPr id="6" name="Slide Number Placeholder 5">
            <a:extLst>
              <a:ext uri="{FF2B5EF4-FFF2-40B4-BE49-F238E27FC236}">
                <a16:creationId xmlns:a16="http://schemas.microsoft.com/office/drawing/2014/main" id="{A69EACDC-6FA4-E6EB-2223-83F0E4CF3417}"/>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987610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1E30-6576-37A5-06B8-85BC15A0899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6921E20-3E0A-6B8B-A6F4-57FBCD02092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A371E4-DED0-33A0-81DA-486EF1F2BE4C}"/>
              </a:ext>
            </a:extLst>
          </p:cNvPr>
          <p:cNvSpPr>
            <a:spLocks noGrp="1"/>
          </p:cNvSpPr>
          <p:nvPr>
            <p:ph type="dt" sz="half" idx="10"/>
          </p:nvPr>
        </p:nvSpPr>
        <p:spPr/>
        <p:txBody>
          <a:bodyPr/>
          <a:lstStyle/>
          <a:p>
            <a:fld id="{3F9AFA87-1417-4992-ABD9-27C3BC8CC883}" type="datetimeFigureOut">
              <a:rPr lang="en-US" smtClean="0"/>
              <a:t>3/28/2024</a:t>
            </a:fld>
            <a:endParaRPr lang="en-US"/>
          </a:p>
        </p:txBody>
      </p:sp>
      <p:sp>
        <p:nvSpPr>
          <p:cNvPr id="5" name="Footer Placeholder 4">
            <a:extLst>
              <a:ext uri="{FF2B5EF4-FFF2-40B4-BE49-F238E27FC236}">
                <a16:creationId xmlns:a16="http://schemas.microsoft.com/office/drawing/2014/main" id="{7A62D9A7-396D-9790-4101-A5168DF313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FA1FB8-0D82-C031-992E-5950234D22EB}"/>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881057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217DC-9F7B-2DF7-8CF5-47758B2C0F5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21C2BD5-974C-11CB-3BD9-39D64F0B09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922F04-0E88-7139-0355-CC4D0D9A4C2B}"/>
              </a:ext>
            </a:extLst>
          </p:cNvPr>
          <p:cNvSpPr>
            <a:spLocks noGrp="1"/>
          </p:cNvSpPr>
          <p:nvPr>
            <p:ph type="dt" sz="half" idx="10"/>
          </p:nvPr>
        </p:nvSpPr>
        <p:spPr/>
        <p:txBody>
          <a:bodyPr/>
          <a:lstStyle/>
          <a:p>
            <a:fld id="{3F9AFA87-1417-4992-ABD9-27C3BC8CC883}" type="datetimeFigureOut">
              <a:rPr lang="en-US" smtClean="0"/>
              <a:t>3/28/2024</a:t>
            </a:fld>
            <a:endParaRPr lang="en-US"/>
          </a:p>
        </p:txBody>
      </p:sp>
      <p:sp>
        <p:nvSpPr>
          <p:cNvPr id="5" name="Footer Placeholder 4">
            <a:extLst>
              <a:ext uri="{FF2B5EF4-FFF2-40B4-BE49-F238E27FC236}">
                <a16:creationId xmlns:a16="http://schemas.microsoft.com/office/drawing/2014/main" id="{65FB96BC-6414-52D6-E4B6-D0273D444F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AB64F6-2EAC-C8CE-D62A-FEEE66FC88A9}"/>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983248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7DB8A-2A58-A6FB-BFED-4B8EEC4BDC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9583D49-8561-812E-724E-B0652C2E1A7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1C929E3-742B-A79D-6D1F-4DC412D4AA6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B66C53C-94A2-52E7-BA90-E8779C73FC7C}"/>
              </a:ext>
            </a:extLst>
          </p:cNvPr>
          <p:cNvSpPr>
            <a:spLocks noGrp="1"/>
          </p:cNvSpPr>
          <p:nvPr>
            <p:ph type="dt" sz="half" idx="10"/>
          </p:nvPr>
        </p:nvSpPr>
        <p:spPr/>
        <p:txBody>
          <a:bodyPr/>
          <a:lstStyle/>
          <a:p>
            <a:fld id="{3F9AFA87-1417-4992-ABD9-27C3BC8CC883}" type="datetimeFigureOut">
              <a:rPr lang="en-US" smtClean="0"/>
              <a:t>3/28/2024</a:t>
            </a:fld>
            <a:endParaRPr lang="en-US" dirty="0"/>
          </a:p>
        </p:txBody>
      </p:sp>
      <p:sp>
        <p:nvSpPr>
          <p:cNvPr id="6" name="Footer Placeholder 5">
            <a:extLst>
              <a:ext uri="{FF2B5EF4-FFF2-40B4-BE49-F238E27FC236}">
                <a16:creationId xmlns:a16="http://schemas.microsoft.com/office/drawing/2014/main" id="{D7162288-9CDE-6621-E789-0584B304DE6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EB26946-1AE6-18C4-8C35-48BD1E33D38D}"/>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141619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925E9-8601-EF93-A48B-C0A6D241D20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30F50F6-55FE-106D-41B4-AC802D692D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40ACABB-F527-2456-265A-4E5A7BF8CCF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A1223D1-0660-917F-67DC-D26CAE3562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36EA595-8239-69BA-24A7-9265BBA3151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1FF457A-A4F2-E140-FC44-86A81A429A96}"/>
              </a:ext>
            </a:extLst>
          </p:cNvPr>
          <p:cNvSpPr>
            <a:spLocks noGrp="1"/>
          </p:cNvSpPr>
          <p:nvPr>
            <p:ph type="dt" sz="half" idx="10"/>
          </p:nvPr>
        </p:nvSpPr>
        <p:spPr/>
        <p:txBody>
          <a:bodyPr/>
          <a:lstStyle/>
          <a:p>
            <a:fld id="{3F9AFA87-1417-4992-ABD9-27C3BC8CC883}" type="datetimeFigureOut">
              <a:rPr lang="en-US" smtClean="0"/>
              <a:t>3/28/2024</a:t>
            </a:fld>
            <a:endParaRPr lang="en-US"/>
          </a:p>
        </p:txBody>
      </p:sp>
      <p:sp>
        <p:nvSpPr>
          <p:cNvPr id="8" name="Footer Placeholder 7">
            <a:extLst>
              <a:ext uri="{FF2B5EF4-FFF2-40B4-BE49-F238E27FC236}">
                <a16:creationId xmlns:a16="http://schemas.microsoft.com/office/drawing/2014/main" id="{1575F464-EEA9-DF62-7864-624B83680E0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11301C6-3DFB-DEAE-2D2F-45723E1D4A6C}"/>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47059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2729A-C1AD-EAFB-51AD-A91B029D394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7BF1E50-00B7-2AE5-AC05-4D20016B1DF7}"/>
              </a:ext>
            </a:extLst>
          </p:cNvPr>
          <p:cNvSpPr>
            <a:spLocks noGrp="1"/>
          </p:cNvSpPr>
          <p:nvPr>
            <p:ph type="dt" sz="half" idx="10"/>
          </p:nvPr>
        </p:nvSpPr>
        <p:spPr/>
        <p:txBody>
          <a:bodyPr/>
          <a:lstStyle/>
          <a:p>
            <a:fld id="{3F9AFA87-1417-4992-ABD9-27C3BC8CC883}" type="datetimeFigureOut">
              <a:rPr lang="en-US" smtClean="0"/>
              <a:t>3/28/2024</a:t>
            </a:fld>
            <a:endParaRPr lang="en-US"/>
          </a:p>
        </p:txBody>
      </p:sp>
      <p:sp>
        <p:nvSpPr>
          <p:cNvPr id="4" name="Footer Placeholder 3">
            <a:extLst>
              <a:ext uri="{FF2B5EF4-FFF2-40B4-BE49-F238E27FC236}">
                <a16:creationId xmlns:a16="http://schemas.microsoft.com/office/drawing/2014/main" id="{8141706E-EA01-4D97-5C4E-F177CDB0CCE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CE609ED-B787-C4EF-8D3A-7D829908EC93}"/>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521114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72CD43-9448-A719-7DFA-6D34D462DF6F}"/>
              </a:ext>
            </a:extLst>
          </p:cNvPr>
          <p:cNvSpPr>
            <a:spLocks noGrp="1"/>
          </p:cNvSpPr>
          <p:nvPr>
            <p:ph type="dt" sz="half" idx="10"/>
          </p:nvPr>
        </p:nvSpPr>
        <p:spPr/>
        <p:txBody>
          <a:bodyPr/>
          <a:lstStyle/>
          <a:p>
            <a:fld id="{3F9AFA87-1417-4992-ABD9-27C3BC8CC883}" type="datetimeFigureOut">
              <a:rPr lang="en-US" smtClean="0"/>
              <a:t>3/28/2024</a:t>
            </a:fld>
            <a:endParaRPr lang="en-US"/>
          </a:p>
        </p:txBody>
      </p:sp>
      <p:sp>
        <p:nvSpPr>
          <p:cNvPr id="3" name="Footer Placeholder 2">
            <a:extLst>
              <a:ext uri="{FF2B5EF4-FFF2-40B4-BE49-F238E27FC236}">
                <a16:creationId xmlns:a16="http://schemas.microsoft.com/office/drawing/2014/main" id="{E5F81223-409D-CE16-AC9F-C19A9D8A285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B896837-AA1D-E7B6-BCF0-41F1AD3EE818}"/>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05370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00F11-4A37-C3B9-13C9-31C3B4DB1C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D056D8B-DE0E-FB52-1178-C1B38CEDDB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ECBEC98-2647-8214-A406-F4D26ADD83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8D1705-1E2E-BBDC-C10E-A5A2F791A4E1}"/>
              </a:ext>
            </a:extLst>
          </p:cNvPr>
          <p:cNvSpPr>
            <a:spLocks noGrp="1"/>
          </p:cNvSpPr>
          <p:nvPr>
            <p:ph type="dt" sz="half" idx="10"/>
          </p:nvPr>
        </p:nvSpPr>
        <p:spPr/>
        <p:txBody>
          <a:bodyPr/>
          <a:lstStyle/>
          <a:p>
            <a:fld id="{3F9AFA87-1417-4992-ABD9-27C3BC8CC883}" type="datetimeFigureOut">
              <a:rPr lang="en-US" smtClean="0"/>
              <a:t>3/28/2024</a:t>
            </a:fld>
            <a:endParaRPr lang="en-US"/>
          </a:p>
        </p:txBody>
      </p:sp>
      <p:sp>
        <p:nvSpPr>
          <p:cNvPr id="6" name="Footer Placeholder 5">
            <a:extLst>
              <a:ext uri="{FF2B5EF4-FFF2-40B4-BE49-F238E27FC236}">
                <a16:creationId xmlns:a16="http://schemas.microsoft.com/office/drawing/2014/main" id="{CF445733-6C8E-A510-2A11-0D8E9E684C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DCEA1-6A0A-F219-79F9-1B2C4AB42A2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42324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D551-E56A-A293-3E50-12778C5C7D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9B340E8-774F-B797-885F-CCB51F4BE0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EE37BB-CC71-9C02-ABA1-77117AF4D6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A6DFD6-96A7-7AB7-2C36-230F2E8B10B4}"/>
              </a:ext>
            </a:extLst>
          </p:cNvPr>
          <p:cNvSpPr>
            <a:spLocks noGrp="1"/>
          </p:cNvSpPr>
          <p:nvPr>
            <p:ph type="dt" sz="half" idx="10"/>
          </p:nvPr>
        </p:nvSpPr>
        <p:spPr/>
        <p:txBody>
          <a:bodyPr/>
          <a:lstStyle/>
          <a:p>
            <a:fld id="{3F9AFA87-1417-4992-ABD9-27C3BC8CC883}" type="datetimeFigureOut">
              <a:rPr lang="en-US" smtClean="0"/>
              <a:t>3/28/2024</a:t>
            </a:fld>
            <a:endParaRPr lang="en-US"/>
          </a:p>
        </p:txBody>
      </p:sp>
      <p:sp>
        <p:nvSpPr>
          <p:cNvPr id="6" name="Footer Placeholder 5">
            <a:extLst>
              <a:ext uri="{FF2B5EF4-FFF2-40B4-BE49-F238E27FC236}">
                <a16:creationId xmlns:a16="http://schemas.microsoft.com/office/drawing/2014/main" id="{17DD2D35-0F5B-139F-60A6-5103C4DFF1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8C6293-61D3-E328-767A-55FDF08528A2}"/>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4814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12AE6-CE0A-E764-8DF9-20635A3B352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36BF91C-E186-7CA9-8178-FF4DE774457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42693A-EFE2-E5C2-18B8-C9A24ED6269F}"/>
              </a:ext>
            </a:extLst>
          </p:cNvPr>
          <p:cNvSpPr>
            <a:spLocks noGrp="1"/>
          </p:cNvSpPr>
          <p:nvPr>
            <p:ph type="dt" sz="half" idx="10"/>
          </p:nvPr>
        </p:nvSpPr>
        <p:spPr/>
        <p:txBody>
          <a:bodyPr/>
          <a:lstStyle/>
          <a:p>
            <a:fld id="{3F9AFA87-1417-4992-ABD9-27C3BC8CC883}" type="datetimeFigureOut">
              <a:rPr lang="en-US" smtClean="0"/>
              <a:t>3/28/2024</a:t>
            </a:fld>
            <a:endParaRPr lang="en-US"/>
          </a:p>
        </p:txBody>
      </p:sp>
      <p:sp>
        <p:nvSpPr>
          <p:cNvPr id="5" name="Footer Placeholder 4">
            <a:extLst>
              <a:ext uri="{FF2B5EF4-FFF2-40B4-BE49-F238E27FC236}">
                <a16:creationId xmlns:a16="http://schemas.microsoft.com/office/drawing/2014/main" id="{91673B10-1AA0-37BB-7F45-5B66C25ACA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6C4107-ECEA-0E78-890B-5686CFC95A1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3204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625CD4-0DF7-2274-A78D-0785BF28AFF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1D1D226-C42B-4B5D-A380-5C212F8BC2F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A5AC2E-E192-EA96-A3FD-98259D88A470}"/>
              </a:ext>
            </a:extLst>
          </p:cNvPr>
          <p:cNvSpPr>
            <a:spLocks noGrp="1"/>
          </p:cNvSpPr>
          <p:nvPr>
            <p:ph type="dt" sz="half" idx="10"/>
          </p:nvPr>
        </p:nvSpPr>
        <p:spPr/>
        <p:txBody>
          <a:bodyPr/>
          <a:lstStyle/>
          <a:p>
            <a:fld id="{3F9AFA87-1417-4992-ABD9-27C3BC8CC883}" type="datetimeFigureOut">
              <a:rPr lang="en-US" smtClean="0"/>
              <a:t>3/28/2024</a:t>
            </a:fld>
            <a:endParaRPr lang="en-US"/>
          </a:p>
        </p:txBody>
      </p:sp>
      <p:sp>
        <p:nvSpPr>
          <p:cNvPr id="5" name="Footer Placeholder 4">
            <a:extLst>
              <a:ext uri="{FF2B5EF4-FFF2-40B4-BE49-F238E27FC236}">
                <a16:creationId xmlns:a16="http://schemas.microsoft.com/office/drawing/2014/main" id="{58CFB91B-9A64-9B13-8F3F-A69D9025B3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392787-1050-1495-0B78-373F392F3CC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79996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22BAB3-23C1-37D6-9A76-9F7532EBA9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DF6BA15-685B-694A-9757-99E3CC6430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F64CF5-5857-3AAA-8EF8-44E4EDA78C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algn="r"/>
            <a:fld id="{3F9AFA87-1417-4992-ABD9-27C3BC8CC883}" type="datetimeFigureOut">
              <a:rPr lang="en-US" smtClean="0"/>
              <a:pPr algn="r"/>
              <a:t>3/28/2024</a:t>
            </a:fld>
            <a:endParaRPr lang="en-US" dirty="0"/>
          </a:p>
        </p:txBody>
      </p:sp>
      <p:sp>
        <p:nvSpPr>
          <p:cNvPr id="5" name="Footer Placeholder 4">
            <a:extLst>
              <a:ext uri="{FF2B5EF4-FFF2-40B4-BE49-F238E27FC236}">
                <a16:creationId xmlns:a16="http://schemas.microsoft.com/office/drawing/2014/main" id="{6590C187-E26E-0D57-DE3E-583610FEAB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sz="1000" dirty="0"/>
          </a:p>
        </p:txBody>
      </p:sp>
      <p:sp>
        <p:nvSpPr>
          <p:cNvPr id="6" name="Slide Number Placeholder 5">
            <a:extLst>
              <a:ext uri="{FF2B5EF4-FFF2-40B4-BE49-F238E27FC236}">
                <a16:creationId xmlns:a16="http://schemas.microsoft.com/office/drawing/2014/main" id="{B8F8F39E-0230-2AAC-3103-E316438D1B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3781274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marketingtutor.net/pestle-analysis/" TargetMode="External"/><Relationship Id="rId2" Type="http://schemas.openxmlformats.org/officeDocument/2006/relationships/hyperlink" Target="https://www.inditex.com/documents/10279/474534/2019+Inditex+Annual+Report" TargetMode="External"/><Relationship Id="rId1" Type="http://schemas.openxmlformats.org/officeDocument/2006/relationships/slideLayout" Target="../slideLayouts/slideLayout2.xml"/><Relationship Id="rId5" Type="http://schemas.openxmlformats.org/officeDocument/2006/relationships/hyperlink" Target="https://www.zara.com/" TargetMode="External"/><Relationship Id="rId4" Type="http://schemas.openxmlformats.org/officeDocument/2006/relationships/hyperlink" Target="https://www.thebalancesmb.com/swot-analysis-how-to-do-a-swot-analysis-2947327"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7B8AE5-9FA6-0C84-DFC0-4C3860421EA5}"/>
              </a:ext>
            </a:extLst>
          </p:cNvPr>
          <p:cNvPicPr>
            <a:picLocks noChangeAspect="1"/>
          </p:cNvPicPr>
          <p:nvPr/>
        </p:nvPicPr>
        <p:blipFill>
          <a:blip r:embed="rId2"/>
          <a:stretch>
            <a:fillRect/>
          </a:stretch>
        </p:blipFill>
        <p:spPr>
          <a:xfrm>
            <a:off x="3082317" y="-1"/>
            <a:ext cx="9106678" cy="6857999"/>
          </a:xfrm>
          <a:prstGeom prst="rect">
            <a:avLst/>
          </a:prstGeom>
        </p:spPr>
      </p:pic>
      <p:pic>
        <p:nvPicPr>
          <p:cNvPr id="13" name="Picture 12">
            <a:extLst>
              <a:ext uri="{FF2B5EF4-FFF2-40B4-BE49-F238E27FC236}">
                <a16:creationId xmlns:a16="http://schemas.microsoft.com/office/drawing/2014/main" id="{B9712BA2-72B9-2B22-6F80-A5D9AD825877}"/>
              </a:ext>
            </a:extLst>
          </p:cNvPr>
          <p:cNvPicPr>
            <a:picLocks noChangeAspect="1"/>
          </p:cNvPicPr>
          <p:nvPr/>
        </p:nvPicPr>
        <p:blipFill>
          <a:blip r:embed="rId3"/>
          <a:stretch>
            <a:fillRect/>
          </a:stretch>
        </p:blipFill>
        <p:spPr>
          <a:xfrm>
            <a:off x="135081" y="200726"/>
            <a:ext cx="8474174" cy="1670449"/>
          </a:xfrm>
          <a:prstGeom prst="rect">
            <a:avLst/>
          </a:prstGeom>
        </p:spPr>
      </p:pic>
      <p:sp>
        <p:nvSpPr>
          <p:cNvPr id="14" name="TextBox 13">
            <a:extLst>
              <a:ext uri="{FF2B5EF4-FFF2-40B4-BE49-F238E27FC236}">
                <a16:creationId xmlns:a16="http://schemas.microsoft.com/office/drawing/2014/main" id="{661DF7EC-25EA-24EA-05E0-7B2C3831DE8F}"/>
              </a:ext>
            </a:extLst>
          </p:cNvPr>
          <p:cNvSpPr txBox="1"/>
          <p:nvPr/>
        </p:nvSpPr>
        <p:spPr>
          <a:xfrm>
            <a:off x="135081" y="3428998"/>
            <a:ext cx="4665306" cy="2031325"/>
          </a:xfrm>
          <a:prstGeom prst="rect">
            <a:avLst/>
          </a:prstGeom>
          <a:noFill/>
        </p:spPr>
        <p:txBody>
          <a:bodyPr wrap="square" rtlCol="0">
            <a:spAutoFit/>
          </a:bodyPr>
          <a:lstStyle/>
          <a:p>
            <a:r>
              <a:rPr lang="en-GB" b="1" dirty="0"/>
              <a:t>STUDENTS</a:t>
            </a:r>
            <a:r>
              <a:rPr lang="en-GB" b="1" dirty="0">
                <a:solidFill>
                  <a:schemeClr val="tx2">
                    <a:lumMod val="75000"/>
                  </a:schemeClr>
                </a:solidFill>
              </a:rPr>
              <a:t>:</a:t>
            </a:r>
          </a:p>
          <a:p>
            <a:r>
              <a:rPr lang="en-GB" dirty="0"/>
              <a:t>CAMELIA DANILA (2119198)</a:t>
            </a:r>
          </a:p>
          <a:p>
            <a:r>
              <a:rPr lang="en-GB" dirty="0"/>
              <a:t>MALINA-GABRIELA BOJEAN (2235979)</a:t>
            </a:r>
          </a:p>
          <a:p>
            <a:r>
              <a:rPr lang="en-GB" dirty="0"/>
              <a:t>ELENA PORCESCU (2123762)</a:t>
            </a:r>
          </a:p>
          <a:p>
            <a:r>
              <a:rPr lang="en-GB" dirty="0"/>
              <a:t>INNA PALIGOROVA (2223752)</a:t>
            </a:r>
          </a:p>
          <a:p>
            <a:endParaRPr lang="en-GB" b="1" dirty="0">
              <a:solidFill>
                <a:srgbClr val="FFFF00"/>
              </a:solidFill>
            </a:endParaRPr>
          </a:p>
          <a:p>
            <a:r>
              <a:rPr lang="en-GB" b="1" dirty="0"/>
              <a:t>LECTURER</a:t>
            </a:r>
            <a:r>
              <a:rPr lang="en-GB" b="1" dirty="0">
                <a:solidFill>
                  <a:schemeClr val="tx2">
                    <a:lumMod val="75000"/>
                  </a:schemeClr>
                </a:solidFill>
              </a:rPr>
              <a:t>: </a:t>
            </a:r>
            <a:r>
              <a:rPr lang="en-GB" dirty="0"/>
              <a:t>FAIZU EDU</a:t>
            </a:r>
            <a:endParaRPr lang="en-GB" b="1" dirty="0">
              <a:solidFill>
                <a:srgbClr val="FFFF00"/>
              </a:solidFill>
            </a:endParaRPr>
          </a:p>
        </p:txBody>
      </p:sp>
    </p:spTree>
    <p:extLst>
      <p:ext uri="{BB962C8B-B14F-4D97-AF65-F5344CB8AC3E}">
        <p14:creationId xmlns:p14="http://schemas.microsoft.com/office/powerpoint/2010/main" val="338366432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55816-CD03-488A-AF4A-9A48359F3A85}"/>
              </a:ext>
            </a:extLst>
          </p:cNvPr>
          <p:cNvSpPr>
            <a:spLocks noGrp="1"/>
          </p:cNvSpPr>
          <p:nvPr>
            <p:ph type="title"/>
          </p:nvPr>
        </p:nvSpPr>
        <p:spPr>
          <a:xfrm>
            <a:off x="6751293" y="455694"/>
            <a:ext cx="5266535" cy="1345115"/>
          </a:xfrm>
        </p:spPr>
        <p:txBody>
          <a:bodyPr>
            <a:normAutofit/>
          </a:bodyPr>
          <a:lstStyle/>
          <a:p>
            <a:r>
              <a:rPr lang="en-GB" sz="3600" b="1" dirty="0"/>
              <a:t>Introduction:</a:t>
            </a:r>
          </a:p>
        </p:txBody>
      </p:sp>
      <p:sp>
        <p:nvSpPr>
          <p:cNvPr id="3" name="Content Placeholder 2">
            <a:extLst>
              <a:ext uri="{FF2B5EF4-FFF2-40B4-BE49-F238E27FC236}">
                <a16:creationId xmlns:a16="http://schemas.microsoft.com/office/drawing/2014/main" id="{6BF3DB05-9FCD-6F6C-493A-E77FEF20BF02}"/>
              </a:ext>
            </a:extLst>
          </p:cNvPr>
          <p:cNvSpPr>
            <a:spLocks noGrp="1"/>
          </p:cNvSpPr>
          <p:nvPr>
            <p:ph idx="1"/>
          </p:nvPr>
        </p:nvSpPr>
        <p:spPr>
          <a:xfrm>
            <a:off x="5355772" y="1800809"/>
            <a:ext cx="6587412" cy="4823926"/>
          </a:xfrm>
        </p:spPr>
        <p:txBody>
          <a:bodyPr>
            <a:normAutofit/>
          </a:bodyPr>
          <a:lstStyle/>
          <a:p>
            <a:pPr>
              <a:lnSpc>
                <a:spcPct val="95000"/>
              </a:lnSpc>
            </a:pPr>
            <a:endParaRPr lang="en-GB" sz="1800" b="0" i="0" dirty="0">
              <a:effectLst/>
              <a:latin typeface="Söhne"/>
            </a:endParaRPr>
          </a:p>
          <a:p>
            <a:pPr>
              <a:lnSpc>
                <a:spcPct val="95000"/>
              </a:lnSpc>
            </a:pPr>
            <a:r>
              <a:rPr lang="en-GB" sz="2000" b="0" i="0" dirty="0">
                <a:effectLst/>
                <a:latin typeface="Söhne"/>
              </a:rPr>
              <a:t>ZARA, a famous clothing brand, has changed how we buy clothes since it started in 1975. It's known for quickly making and selling the latest fashion trends. ZARA's smart ways of working and stylish clothes have made it popular worldwide. </a:t>
            </a:r>
            <a:r>
              <a:rPr lang="en-GB" sz="1400" b="0" i="0" dirty="0">
                <a:effectLst/>
                <a:latin typeface="Söhne"/>
              </a:rPr>
              <a:t>(ZARA, 2024)</a:t>
            </a:r>
          </a:p>
          <a:p>
            <a:pPr>
              <a:lnSpc>
                <a:spcPct val="95000"/>
              </a:lnSpc>
            </a:pPr>
            <a:endParaRPr lang="en-GB" sz="2000" b="0" i="0" dirty="0">
              <a:effectLst/>
              <a:latin typeface="Söhne"/>
            </a:endParaRPr>
          </a:p>
          <a:p>
            <a:pPr>
              <a:lnSpc>
                <a:spcPct val="95000"/>
              </a:lnSpc>
            </a:pPr>
            <a:r>
              <a:rPr lang="en-GB" sz="2000" b="0" i="0" dirty="0">
                <a:effectLst/>
                <a:latin typeface="Söhne"/>
              </a:rPr>
              <a:t>In this presentation, we'll look at how ZARA works inside and outside. We want to understand why ZARA is successful and what challenges it faces. Let's explore what makes ZARA special and what's next for this fashion giant.</a:t>
            </a:r>
            <a:endParaRPr lang="en-GB" sz="2000" dirty="0"/>
          </a:p>
        </p:txBody>
      </p:sp>
      <p:pic>
        <p:nvPicPr>
          <p:cNvPr id="5" name="Picture 4">
            <a:extLst>
              <a:ext uri="{FF2B5EF4-FFF2-40B4-BE49-F238E27FC236}">
                <a16:creationId xmlns:a16="http://schemas.microsoft.com/office/drawing/2014/main" id="{2A7E1441-F6F0-4B44-C75A-BCE21F6E17EB}"/>
              </a:ext>
            </a:extLst>
          </p:cNvPr>
          <p:cNvPicPr>
            <a:picLocks noChangeAspect="1"/>
          </p:cNvPicPr>
          <p:nvPr/>
        </p:nvPicPr>
        <p:blipFill>
          <a:blip r:embed="rId2"/>
          <a:stretch>
            <a:fillRect/>
          </a:stretch>
        </p:blipFill>
        <p:spPr>
          <a:xfrm>
            <a:off x="67245" y="76200"/>
            <a:ext cx="5054289" cy="6705600"/>
          </a:xfrm>
          <a:prstGeom prst="rect">
            <a:avLst/>
          </a:prstGeom>
        </p:spPr>
      </p:pic>
    </p:spTree>
    <p:extLst>
      <p:ext uri="{BB962C8B-B14F-4D97-AF65-F5344CB8AC3E}">
        <p14:creationId xmlns:p14="http://schemas.microsoft.com/office/powerpoint/2010/main" val="1248199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CEE74-C62B-D6C2-F3C3-3CF99336501F}"/>
              </a:ext>
            </a:extLst>
          </p:cNvPr>
          <p:cNvSpPr>
            <a:spLocks noGrp="1"/>
          </p:cNvSpPr>
          <p:nvPr>
            <p:ph type="title"/>
          </p:nvPr>
        </p:nvSpPr>
        <p:spPr>
          <a:xfrm>
            <a:off x="762000" y="74645"/>
            <a:ext cx="5334000" cy="1708246"/>
          </a:xfrm>
        </p:spPr>
        <p:txBody>
          <a:bodyPr anchor="ctr">
            <a:normAutofit/>
          </a:bodyPr>
          <a:lstStyle/>
          <a:p>
            <a:r>
              <a:rPr lang="en-GB" sz="4000" b="1" i="0" dirty="0">
                <a:effectLst/>
                <a:latin typeface="Söhne"/>
              </a:rPr>
              <a:t>Organization Overview:</a:t>
            </a:r>
            <a:endParaRPr lang="en-GB" sz="4000" b="1" dirty="0"/>
          </a:p>
        </p:txBody>
      </p:sp>
      <p:sp>
        <p:nvSpPr>
          <p:cNvPr id="3" name="Content Placeholder 2">
            <a:extLst>
              <a:ext uri="{FF2B5EF4-FFF2-40B4-BE49-F238E27FC236}">
                <a16:creationId xmlns:a16="http://schemas.microsoft.com/office/drawing/2014/main" id="{CFE587FF-CA8A-3302-7CCF-B022DAA02094}"/>
              </a:ext>
            </a:extLst>
          </p:cNvPr>
          <p:cNvSpPr>
            <a:spLocks noGrp="1"/>
          </p:cNvSpPr>
          <p:nvPr>
            <p:ph idx="1"/>
          </p:nvPr>
        </p:nvSpPr>
        <p:spPr>
          <a:xfrm>
            <a:off x="214604" y="1502229"/>
            <a:ext cx="6307493" cy="5281126"/>
          </a:xfrm>
        </p:spPr>
        <p:txBody>
          <a:bodyPr anchor="ctr">
            <a:normAutofit/>
          </a:bodyPr>
          <a:lstStyle/>
          <a:p>
            <a:pPr>
              <a:buFont typeface="Arial" panose="020B0604020202020204" pitchFamily="34" charset="0"/>
              <a:buChar char="•"/>
            </a:pPr>
            <a:r>
              <a:rPr lang="en-GB" sz="1800" b="1" i="0" dirty="0">
                <a:effectLst/>
                <a:latin typeface="Söhne"/>
              </a:rPr>
              <a:t>History: </a:t>
            </a:r>
            <a:r>
              <a:rPr lang="en-GB" sz="1800" i="0" dirty="0">
                <a:effectLst/>
                <a:latin typeface="Söhne"/>
              </a:rPr>
              <a:t>Founded in 1975 by Amancio Ortega and Rosalía Mera, ZARA has quickly become a global fashion powerhouse, known for its fast-paced approach to delivering the latest trends to consumers.</a:t>
            </a:r>
          </a:p>
          <a:p>
            <a:pPr>
              <a:buFont typeface="Arial" panose="020B0604020202020204" pitchFamily="34" charset="0"/>
              <a:buChar char="•"/>
            </a:pPr>
            <a:endParaRPr lang="en-GB" sz="1800" i="0" dirty="0">
              <a:effectLst/>
              <a:latin typeface="Söhne"/>
            </a:endParaRPr>
          </a:p>
          <a:p>
            <a:pPr>
              <a:buFont typeface="Arial" panose="020B0604020202020204" pitchFamily="34" charset="0"/>
              <a:buChar char="•"/>
            </a:pPr>
            <a:r>
              <a:rPr lang="en-GB" sz="1800" b="1" i="0" dirty="0">
                <a:effectLst/>
                <a:latin typeface="Söhne"/>
              </a:rPr>
              <a:t>Values: </a:t>
            </a:r>
            <a:r>
              <a:rPr lang="en-GB" sz="1800" i="0" dirty="0">
                <a:effectLst/>
                <a:latin typeface="Söhne"/>
              </a:rPr>
              <a:t>ZARA is guided by a commitment to quality, innovation, and affordability, ensuring that its products meet the highest standards while remaining accessible to a diverse range of customers.</a:t>
            </a:r>
          </a:p>
          <a:p>
            <a:pPr>
              <a:buFont typeface="Arial" panose="020B0604020202020204" pitchFamily="34" charset="0"/>
              <a:buChar char="•"/>
            </a:pPr>
            <a:endParaRPr lang="en-GB" sz="1800" i="0" dirty="0">
              <a:effectLst/>
              <a:latin typeface="Söhne"/>
            </a:endParaRPr>
          </a:p>
          <a:p>
            <a:pPr>
              <a:buFont typeface="Arial" panose="020B0604020202020204" pitchFamily="34" charset="0"/>
              <a:buChar char="•"/>
            </a:pPr>
            <a:r>
              <a:rPr lang="en-GB" sz="1800" b="1" i="0" dirty="0">
                <a:effectLst/>
                <a:latin typeface="Söhne"/>
              </a:rPr>
              <a:t>Mission Statement: </a:t>
            </a:r>
            <a:r>
              <a:rPr lang="en-GB" sz="1800" i="0" dirty="0">
                <a:effectLst/>
                <a:latin typeface="Söhne"/>
              </a:rPr>
              <a:t>ZARA's mission is to democratize fashion by offering stylish and high-quality clothing at affordable prices, empowering individuals to express their unique sense of style without compromising on quality or budget. </a:t>
            </a:r>
          </a:p>
          <a:p>
            <a:pPr marL="0" indent="0">
              <a:buNone/>
            </a:pPr>
            <a:r>
              <a:rPr lang="en-GB" sz="1800" dirty="0">
                <a:latin typeface="Söhne"/>
              </a:rPr>
              <a:t>                                                                                          </a:t>
            </a:r>
          </a:p>
          <a:p>
            <a:pPr marL="0" indent="0">
              <a:buNone/>
            </a:pPr>
            <a:r>
              <a:rPr lang="en-GB" sz="1400" i="0" dirty="0">
                <a:effectLst/>
                <a:latin typeface="Söhne"/>
              </a:rPr>
              <a:t>                                                                                                                                 (ZARA, 2024)</a:t>
            </a:r>
          </a:p>
        </p:txBody>
      </p:sp>
      <p:sp>
        <p:nvSpPr>
          <p:cNvPr id="12" name="Rectangle 11">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erson in a white shirt&#10;&#10;Description automatically generated">
            <a:extLst>
              <a:ext uri="{FF2B5EF4-FFF2-40B4-BE49-F238E27FC236}">
                <a16:creationId xmlns:a16="http://schemas.microsoft.com/office/drawing/2014/main" id="{805E36AF-0B06-D835-054C-4D4D6BE3D2C4}"/>
              </a:ext>
            </a:extLst>
          </p:cNvPr>
          <p:cNvPicPr>
            <a:picLocks noChangeAspect="1"/>
          </p:cNvPicPr>
          <p:nvPr/>
        </p:nvPicPr>
        <p:blipFill>
          <a:blip r:embed="rId2"/>
          <a:stretch>
            <a:fillRect/>
          </a:stretch>
        </p:blipFill>
        <p:spPr>
          <a:xfrm>
            <a:off x="7607878" y="844879"/>
            <a:ext cx="3758045" cy="5165697"/>
          </a:xfrm>
          <a:prstGeom prst="rect">
            <a:avLst/>
          </a:prstGeom>
        </p:spPr>
      </p:pic>
    </p:spTree>
    <p:extLst>
      <p:ext uri="{BB962C8B-B14F-4D97-AF65-F5344CB8AC3E}">
        <p14:creationId xmlns:p14="http://schemas.microsoft.com/office/powerpoint/2010/main" val="1735403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EBB4A-677D-6168-5B06-F4957488C3FA}"/>
              </a:ext>
            </a:extLst>
          </p:cNvPr>
          <p:cNvSpPr>
            <a:spLocks noGrp="1"/>
          </p:cNvSpPr>
          <p:nvPr>
            <p:ph type="title"/>
          </p:nvPr>
        </p:nvSpPr>
        <p:spPr>
          <a:xfrm>
            <a:off x="6096000" y="279788"/>
            <a:ext cx="5723736" cy="1345115"/>
          </a:xfrm>
        </p:spPr>
        <p:txBody>
          <a:bodyPr>
            <a:normAutofit/>
          </a:bodyPr>
          <a:lstStyle/>
          <a:p>
            <a:r>
              <a:rPr lang="en-GB" sz="3200" b="1" dirty="0"/>
              <a:t>Organization structure, size, and functions:</a:t>
            </a:r>
          </a:p>
        </p:txBody>
      </p:sp>
      <p:sp>
        <p:nvSpPr>
          <p:cNvPr id="3" name="Content Placeholder 2">
            <a:extLst>
              <a:ext uri="{FF2B5EF4-FFF2-40B4-BE49-F238E27FC236}">
                <a16:creationId xmlns:a16="http://schemas.microsoft.com/office/drawing/2014/main" id="{074381C6-D5FC-FB80-794F-1A0C92B37986}"/>
              </a:ext>
            </a:extLst>
          </p:cNvPr>
          <p:cNvSpPr>
            <a:spLocks noGrp="1"/>
          </p:cNvSpPr>
          <p:nvPr>
            <p:ph idx="1"/>
          </p:nvPr>
        </p:nvSpPr>
        <p:spPr>
          <a:xfrm>
            <a:off x="5446928" y="1965243"/>
            <a:ext cx="6372808" cy="4892757"/>
          </a:xfrm>
        </p:spPr>
        <p:txBody>
          <a:bodyPr>
            <a:noAutofit/>
          </a:bodyPr>
          <a:lstStyle/>
          <a:p>
            <a:pPr algn="l">
              <a:buFont typeface="Arial" panose="020B0604020202020204" pitchFamily="34" charset="0"/>
              <a:buChar char="•"/>
            </a:pPr>
            <a:r>
              <a:rPr lang="en-GB" sz="1800" b="1" i="0" dirty="0">
                <a:solidFill>
                  <a:srgbClr val="0D0D0D"/>
                </a:solidFill>
                <a:effectLst/>
                <a:latin typeface="Söhne"/>
              </a:rPr>
              <a:t>Structure: </a:t>
            </a:r>
            <a:r>
              <a:rPr lang="en-GB" sz="1800" i="0" dirty="0">
                <a:solidFill>
                  <a:srgbClr val="0D0D0D"/>
                </a:solidFill>
                <a:effectLst/>
                <a:latin typeface="Söhne"/>
              </a:rPr>
              <a:t>ZARA operates under a hierarchical organizational structure, with clear lines of authority and reporting. Each department is headed by a manager who oversees the functions within that department.</a:t>
            </a:r>
          </a:p>
          <a:p>
            <a:pPr algn="l">
              <a:buFont typeface="Arial" panose="020B0604020202020204" pitchFamily="34" charset="0"/>
              <a:buChar char="•"/>
            </a:pPr>
            <a:endParaRPr lang="en-GB" sz="1800" i="0" dirty="0">
              <a:solidFill>
                <a:srgbClr val="0D0D0D"/>
              </a:solidFill>
              <a:effectLst/>
              <a:latin typeface="Söhne"/>
            </a:endParaRPr>
          </a:p>
          <a:p>
            <a:pPr algn="l">
              <a:buFont typeface="Arial" panose="020B0604020202020204" pitchFamily="34" charset="0"/>
              <a:buChar char="•"/>
            </a:pPr>
            <a:r>
              <a:rPr lang="en-GB" sz="1800" b="1" i="0" dirty="0">
                <a:solidFill>
                  <a:srgbClr val="0D0D0D"/>
                </a:solidFill>
                <a:effectLst/>
                <a:latin typeface="Söhne"/>
              </a:rPr>
              <a:t>Size: </a:t>
            </a:r>
            <a:r>
              <a:rPr lang="en-GB" sz="1800" i="0" dirty="0">
                <a:solidFill>
                  <a:srgbClr val="0D0D0D"/>
                </a:solidFill>
                <a:effectLst/>
                <a:latin typeface="Söhne"/>
              </a:rPr>
              <a:t>ZARA is a large multinational corporation with a significant global presence. It operates thousands of stores in numerous countries and employs tens of thousands of people worldwide.</a:t>
            </a:r>
          </a:p>
          <a:p>
            <a:pPr algn="l">
              <a:buFont typeface="Arial" panose="020B0604020202020204" pitchFamily="34" charset="0"/>
              <a:buChar char="•"/>
            </a:pPr>
            <a:endParaRPr lang="en-GB" sz="1800" b="1" i="0" dirty="0">
              <a:solidFill>
                <a:srgbClr val="0D0D0D"/>
              </a:solidFill>
              <a:effectLst/>
              <a:latin typeface="Söhne"/>
            </a:endParaRPr>
          </a:p>
          <a:p>
            <a:pPr algn="l">
              <a:buFont typeface="Arial" panose="020B0604020202020204" pitchFamily="34" charset="0"/>
              <a:buChar char="•"/>
            </a:pPr>
            <a:r>
              <a:rPr lang="en-GB" sz="1800" b="1" i="0" dirty="0">
                <a:solidFill>
                  <a:srgbClr val="0D0D0D"/>
                </a:solidFill>
                <a:effectLst/>
                <a:latin typeface="Söhne"/>
              </a:rPr>
              <a:t>Functions</a:t>
            </a:r>
            <a:r>
              <a:rPr lang="en-GB" sz="1800" i="0" dirty="0">
                <a:solidFill>
                  <a:srgbClr val="0D0D0D"/>
                </a:solidFill>
                <a:effectLst/>
                <a:latin typeface="Söhne"/>
              </a:rPr>
              <a:t>: ZARA's functions are divided into several key departments, including design, production, logistics, retail, marketing, and finance. Each department is responsible for specific aspects of the business, contributing to the overall success of the company.</a:t>
            </a:r>
          </a:p>
          <a:p>
            <a:pPr algn="l">
              <a:buFont typeface="Arial" panose="020B0604020202020204" pitchFamily="34" charset="0"/>
              <a:buChar char="•"/>
            </a:pPr>
            <a:endParaRPr lang="en-GB" sz="1800" dirty="0">
              <a:solidFill>
                <a:srgbClr val="0D0D0D"/>
              </a:solidFill>
              <a:latin typeface="Söhne"/>
            </a:endParaRPr>
          </a:p>
          <a:p>
            <a:pPr marL="0" indent="0" algn="l">
              <a:buNone/>
            </a:pPr>
            <a:r>
              <a:rPr lang="en-GB" sz="1800" i="0" dirty="0">
                <a:solidFill>
                  <a:srgbClr val="0D0D0D"/>
                </a:solidFill>
                <a:effectLst/>
                <a:latin typeface="Söhne"/>
              </a:rPr>
              <a:t>                                                                                          </a:t>
            </a:r>
            <a:r>
              <a:rPr lang="en-GB" sz="1400" i="0" dirty="0">
                <a:solidFill>
                  <a:srgbClr val="0D0D0D"/>
                </a:solidFill>
                <a:effectLst/>
                <a:latin typeface="Söhne"/>
              </a:rPr>
              <a:t>(INDITEX, 2019)</a:t>
            </a:r>
          </a:p>
        </p:txBody>
      </p:sp>
      <p:pic>
        <p:nvPicPr>
          <p:cNvPr id="5" name="Picture 4">
            <a:extLst>
              <a:ext uri="{FF2B5EF4-FFF2-40B4-BE49-F238E27FC236}">
                <a16:creationId xmlns:a16="http://schemas.microsoft.com/office/drawing/2014/main" id="{0CE3B89F-AFB0-E54A-4253-4C047F456A32}"/>
              </a:ext>
            </a:extLst>
          </p:cNvPr>
          <p:cNvPicPr>
            <a:picLocks noChangeAspect="1"/>
          </p:cNvPicPr>
          <p:nvPr/>
        </p:nvPicPr>
        <p:blipFill>
          <a:blip r:embed="rId2"/>
          <a:stretch>
            <a:fillRect/>
          </a:stretch>
        </p:blipFill>
        <p:spPr>
          <a:xfrm>
            <a:off x="130591" y="95250"/>
            <a:ext cx="5168225" cy="6629400"/>
          </a:xfrm>
          <a:prstGeom prst="rect">
            <a:avLst/>
          </a:prstGeom>
        </p:spPr>
      </p:pic>
    </p:spTree>
    <p:extLst>
      <p:ext uri="{BB962C8B-B14F-4D97-AF65-F5344CB8AC3E}">
        <p14:creationId xmlns:p14="http://schemas.microsoft.com/office/powerpoint/2010/main" val="392391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DECF2C2-CDF9-A6B6-ABB0-7EC3BE8B5F29}"/>
              </a:ext>
            </a:extLst>
          </p:cNvPr>
          <p:cNvSpPr>
            <a:spLocks noGrp="1"/>
          </p:cNvSpPr>
          <p:nvPr>
            <p:ph type="title"/>
          </p:nvPr>
        </p:nvSpPr>
        <p:spPr>
          <a:xfrm>
            <a:off x="161303" y="144080"/>
            <a:ext cx="4970534" cy="1708242"/>
          </a:xfrm>
        </p:spPr>
        <p:txBody>
          <a:bodyPr anchor="ctr">
            <a:normAutofit/>
          </a:bodyPr>
          <a:lstStyle/>
          <a:p>
            <a:r>
              <a:rPr lang="en-GB" sz="2400" b="1" dirty="0"/>
              <a:t>The internal and external environment influencing the organisation:</a:t>
            </a:r>
          </a:p>
        </p:txBody>
      </p:sp>
      <p:sp>
        <p:nvSpPr>
          <p:cNvPr id="3" name="Content Placeholder 2">
            <a:extLst>
              <a:ext uri="{FF2B5EF4-FFF2-40B4-BE49-F238E27FC236}">
                <a16:creationId xmlns:a16="http://schemas.microsoft.com/office/drawing/2014/main" id="{F67D2A64-B8A6-23B3-C9B4-450FDA97527F}"/>
              </a:ext>
            </a:extLst>
          </p:cNvPr>
          <p:cNvSpPr>
            <a:spLocks noGrp="1"/>
          </p:cNvSpPr>
          <p:nvPr>
            <p:ph idx="1"/>
          </p:nvPr>
        </p:nvSpPr>
        <p:spPr>
          <a:xfrm>
            <a:off x="161302" y="1632857"/>
            <a:ext cx="5172895" cy="4607221"/>
          </a:xfrm>
        </p:spPr>
        <p:txBody>
          <a:bodyPr anchor="ctr">
            <a:normAutofit/>
          </a:bodyPr>
          <a:lstStyle/>
          <a:p>
            <a:pPr marL="0" indent="0">
              <a:buNone/>
            </a:pPr>
            <a:r>
              <a:rPr lang="en-GB" sz="1600" b="0" i="1" dirty="0">
                <a:effectLst/>
                <a:latin typeface="Söhne"/>
              </a:rPr>
              <a:t>SWOT Analysis:</a:t>
            </a:r>
            <a:endParaRPr lang="en-GB" sz="1600" b="0" i="0" dirty="0">
              <a:effectLst/>
              <a:latin typeface="Söhne"/>
            </a:endParaRPr>
          </a:p>
          <a:p>
            <a:pPr>
              <a:buFont typeface="Arial" panose="020B0604020202020204" pitchFamily="34" charset="0"/>
              <a:buChar char="•"/>
            </a:pPr>
            <a:r>
              <a:rPr lang="en-GB" sz="1600" b="1" i="0" dirty="0">
                <a:effectLst/>
                <a:latin typeface="Söhne"/>
              </a:rPr>
              <a:t>Strengths:</a:t>
            </a:r>
            <a:r>
              <a:rPr lang="en-GB" sz="1600" b="0" i="0" dirty="0">
                <a:effectLst/>
                <a:latin typeface="Söhne"/>
              </a:rPr>
              <a:t> ZARA's vertically integrated business model enables quick response to fashion trends and maintains strong brand reputation.</a:t>
            </a:r>
          </a:p>
          <a:p>
            <a:pPr>
              <a:buFont typeface="Arial" panose="020B0604020202020204" pitchFamily="34" charset="0"/>
              <a:buChar char="•"/>
            </a:pPr>
            <a:r>
              <a:rPr lang="en-GB" sz="1600" b="1" i="0" dirty="0">
                <a:effectLst/>
                <a:latin typeface="Söhne"/>
              </a:rPr>
              <a:t>Weaknesses:</a:t>
            </a:r>
            <a:r>
              <a:rPr lang="en-GB" sz="1600" b="0" i="0" dirty="0">
                <a:effectLst/>
                <a:latin typeface="Söhne"/>
              </a:rPr>
              <a:t> Centralized decision-making may lead to delays, and the fast-fashion model may raise sustainability concerns.</a:t>
            </a:r>
          </a:p>
          <a:p>
            <a:pPr>
              <a:buFont typeface="Arial" panose="020B0604020202020204" pitchFamily="34" charset="0"/>
              <a:buChar char="•"/>
            </a:pPr>
            <a:r>
              <a:rPr lang="en-GB" sz="1600" b="1" i="0" dirty="0">
                <a:effectLst/>
                <a:latin typeface="Söhne"/>
              </a:rPr>
              <a:t>Opportunities:</a:t>
            </a:r>
            <a:r>
              <a:rPr lang="en-GB" sz="1600" b="0" i="0" dirty="0">
                <a:effectLst/>
                <a:latin typeface="Söhne"/>
              </a:rPr>
              <a:t> Expanding online presence and leveraging data analytics for better consumer insights.</a:t>
            </a:r>
          </a:p>
          <a:p>
            <a:pPr>
              <a:buFont typeface="Arial" panose="020B0604020202020204" pitchFamily="34" charset="0"/>
              <a:buChar char="•"/>
            </a:pPr>
            <a:r>
              <a:rPr lang="en-GB" sz="1600" b="1" i="0" dirty="0">
                <a:effectLst/>
                <a:latin typeface="Söhne"/>
              </a:rPr>
              <a:t>Threats:</a:t>
            </a:r>
            <a:r>
              <a:rPr lang="en-GB" sz="1600" b="0" i="0" dirty="0">
                <a:effectLst/>
                <a:latin typeface="Söhne"/>
              </a:rPr>
              <a:t> Intense competition, economic uncertainties, and increasing regulations pose challenges.</a:t>
            </a:r>
          </a:p>
          <a:p>
            <a:pPr marL="0" indent="0">
              <a:buNone/>
            </a:pPr>
            <a:endParaRPr lang="en-GB" sz="1600" b="1" i="0" dirty="0">
              <a:effectLst/>
              <a:latin typeface="Söhne"/>
            </a:endParaRPr>
          </a:p>
          <a:p>
            <a:pPr marL="0" indent="0">
              <a:buNone/>
            </a:pPr>
            <a:r>
              <a:rPr lang="en-GB" sz="1800" b="1" i="0" dirty="0">
                <a:effectLst/>
                <a:latin typeface="Söhne"/>
              </a:rPr>
              <a:t>Internal Capabilities and Strategic Advantages:</a:t>
            </a:r>
            <a:endParaRPr lang="en-GB" sz="1800" b="0" i="0" dirty="0">
              <a:effectLst/>
              <a:latin typeface="Söhne"/>
            </a:endParaRPr>
          </a:p>
          <a:p>
            <a:pPr marL="0" indent="0">
              <a:buNone/>
            </a:pPr>
            <a:r>
              <a:rPr lang="en-GB" sz="1600" b="0" i="0" dirty="0">
                <a:effectLst/>
                <a:latin typeface="Söhne"/>
              </a:rPr>
              <a:t>ZARA's strength lies in swift trend translation, efficient supply chain, and strong brand identity. </a:t>
            </a:r>
          </a:p>
        </p:txBody>
      </p:sp>
      <p:sp>
        <p:nvSpPr>
          <p:cNvPr id="15" name="Rectangle 14">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walking in a mall&#10;&#10;Description automatically generated">
            <a:extLst>
              <a:ext uri="{FF2B5EF4-FFF2-40B4-BE49-F238E27FC236}">
                <a16:creationId xmlns:a16="http://schemas.microsoft.com/office/drawing/2014/main" id="{E1C717FC-8CE7-3370-F2B8-AA71FD4AD0BD}"/>
              </a:ext>
            </a:extLst>
          </p:cNvPr>
          <p:cNvPicPr>
            <a:picLocks noChangeAspect="1"/>
          </p:cNvPicPr>
          <p:nvPr/>
        </p:nvPicPr>
        <p:blipFill>
          <a:blip r:embed="rId2"/>
          <a:stretch>
            <a:fillRect/>
          </a:stretch>
        </p:blipFill>
        <p:spPr>
          <a:xfrm>
            <a:off x="6690634" y="737488"/>
            <a:ext cx="4144928" cy="5383025"/>
          </a:xfrm>
          <a:prstGeom prst="rect">
            <a:avLst/>
          </a:prstGeom>
        </p:spPr>
      </p:pic>
      <p:sp>
        <p:nvSpPr>
          <p:cNvPr id="8" name="TextBox 7">
            <a:extLst>
              <a:ext uri="{FF2B5EF4-FFF2-40B4-BE49-F238E27FC236}">
                <a16:creationId xmlns:a16="http://schemas.microsoft.com/office/drawing/2014/main" id="{5318CEB0-26A5-00AE-3C4D-F08CA8312963}"/>
              </a:ext>
            </a:extLst>
          </p:cNvPr>
          <p:cNvSpPr txBox="1"/>
          <p:nvPr/>
        </p:nvSpPr>
        <p:spPr>
          <a:xfrm>
            <a:off x="4036392" y="6395150"/>
            <a:ext cx="1662510" cy="307777"/>
          </a:xfrm>
          <a:prstGeom prst="rect">
            <a:avLst/>
          </a:prstGeom>
          <a:noFill/>
        </p:spPr>
        <p:txBody>
          <a:bodyPr wrap="square" rtlCol="0">
            <a:spAutoFit/>
          </a:bodyPr>
          <a:lstStyle/>
          <a:p>
            <a:pPr>
              <a:spcAft>
                <a:spcPts val="600"/>
              </a:spcAft>
            </a:pPr>
            <a:r>
              <a:rPr lang="en-GB" sz="1400" dirty="0"/>
              <a:t>(Smith, 2018)</a:t>
            </a:r>
          </a:p>
        </p:txBody>
      </p:sp>
    </p:spTree>
    <p:extLst>
      <p:ext uri="{BB962C8B-B14F-4D97-AF65-F5344CB8AC3E}">
        <p14:creationId xmlns:p14="http://schemas.microsoft.com/office/powerpoint/2010/main" val="118384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415FA-41D2-AB48-0777-A4CE7C3B78F3}"/>
              </a:ext>
            </a:extLst>
          </p:cNvPr>
          <p:cNvSpPr>
            <a:spLocks noGrp="1"/>
          </p:cNvSpPr>
          <p:nvPr>
            <p:ph type="title"/>
          </p:nvPr>
        </p:nvSpPr>
        <p:spPr>
          <a:xfrm>
            <a:off x="1156851" y="637762"/>
            <a:ext cx="9888496" cy="900131"/>
          </a:xfrm>
        </p:spPr>
        <p:txBody>
          <a:bodyPr anchor="t">
            <a:normAutofit/>
          </a:bodyPr>
          <a:lstStyle/>
          <a:p>
            <a:r>
              <a:rPr lang="en-GB" sz="4000" b="0" i="0" dirty="0">
                <a:solidFill>
                  <a:schemeClr val="bg1"/>
                </a:solidFill>
                <a:effectLst/>
              </a:rPr>
              <a:t>PESTLE Analysis:</a:t>
            </a:r>
            <a:endParaRPr lang="en-GB" sz="4000"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14E161-7636-03EB-02E7-A01C4586B8F6}"/>
              </a:ext>
            </a:extLst>
          </p:cNvPr>
          <p:cNvSpPr>
            <a:spLocks noGrp="1"/>
          </p:cNvSpPr>
          <p:nvPr>
            <p:ph idx="1"/>
          </p:nvPr>
        </p:nvSpPr>
        <p:spPr>
          <a:xfrm>
            <a:off x="1155548" y="2217343"/>
            <a:ext cx="9880893" cy="3959619"/>
          </a:xfrm>
        </p:spPr>
        <p:txBody>
          <a:bodyPr>
            <a:normAutofit/>
          </a:bodyPr>
          <a:lstStyle/>
          <a:p>
            <a:r>
              <a:rPr lang="en-GB" sz="1900" b="1" dirty="0">
                <a:solidFill>
                  <a:schemeClr val="tx1">
                    <a:lumMod val="95000"/>
                    <a:lumOff val="5000"/>
                  </a:schemeClr>
                </a:solidFill>
              </a:rPr>
              <a:t>Political: </a:t>
            </a:r>
            <a:r>
              <a:rPr lang="en-GB" sz="1900" dirty="0"/>
              <a:t>Government stability and regulations may affect ZARA's operations, especially in sourcing and retail.</a:t>
            </a:r>
          </a:p>
          <a:p>
            <a:r>
              <a:rPr lang="en-GB" sz="1900" b="1" dirty="0">
                <a:solidFill>
                  <a:schemeClr val="tx1">
                    <a:lumMod val="95000"/>
                    <a:lumOff val="5000"/>
                  </a:schemeClr>
                </a:solidFill>
              </a:rPr>
              <a:t>Economic: </a:t>
            </a:r>
            <a:r>
              <a:rPr lang="en-GB" sz="1900" dirty="0"/>
              <a:t>Economic conditions influence consumer spending and market expansion strategies for ZARA.</a:t>
            </a:r>
          </a:p>
          <a:p>
            <a:r>
              <a:rPr lang="en-GB" sz="1900" b="1" dirty="0">
                <a:solidFill>
                  <a:schemeClr val="tx1">
                    <a:lumMod val="95000"/>
                    <a:lumOff val="5000"/>
                  </a:schemeClr>
                </a:solidFill>
              </a:rPr>
              <a:t>Social: </a:t>
            </a:r>
            <a:r>
              <a:rPr lang="en-GB" sz="1900" dirty="0">
                <a:solidFill>
                  <a:schemeClr val="tx1">
                    <a:lumMod val="95000"/>
                    <a:lumOff val="5000"/>
                  </a:schemeClr>
                </a:solidFill>
              </a:rPr>
              <a:t>Changing consumer preferences and cultural trends shape ZARA's product offerings and marketing strategies.</a:t>
            </a:r>
            <a:endParaRPr lang="en-GB" sz="1900" b="1" dirty="0">
              <a:solidFill>
                <a:srgbClr val="C00000"/>
              </a:solidFill>
            </a:endParaRPr>
          </a:p>
          <a:p>
            <a:r>
              <a:rPr lang="en-GB" sz="1900" b="1" dirty="0">
                <a:solidFill>
                  <a:schemeClr val="tx1">
                    <a:lumMod val="95000"/>
                    <a:lumOff val="5000"/>
                  </a:schemeClr>
                </a:solidFill>
              </a:rPr>
              <a:t>Technological: </a:t>
            </a:r>
            <a:r>
              <a:rPr lang="en-GB" sz="1900" dirty="0"/>
              <a:t>Technology advancements impact ZARA's operations, from supply chain management to online sales.</a:t>
            </a:r>
          </a:p>
          <a:p>
            <a:r>
              <a:rPr lang="en-GB" sz="1900" b="1" dirty="0">
                <a:solidFill>
                  <a:schemeClr val="tx1">
                    <a:lumMod val="95000"/>
                    <a:lumOff val="5000"/>
                  </a:schemeClr>
                </a:solidFill>
              </a:rPr>
              <a:t>Legal: </a:t>
            </a:r>
            <a:r>
              <a:rPr lang="en-GB" sz="1900" dirty="0"/>
              <a:t>Compliance with labour laws, consumer protection regulations, and environmental standards is crucial for ZARA.</a:t>
            </a:r>
          </a:p>
          <a:p>
            <a:r>
              <a:rPr lang="en-GB" sz="1900" b="1" dirty="0">
                <a:solidFill>
                  <a:schemeClr val="tx1">
                    <a:lumMod val="95000"/>
                    <a:lumOff val="5000"/>
                  </a:schemeClr>
                </a:solidFill>
              </a:rPr>
              <a:t>Environmental: </a:t>
            </a:r>
            <a:r>
              <a:rPr lang="en-GB" sz="1900" dirty="0"/>
              <a:t>Sustainability concerns drive ZARA's initiatives to reduce environmental impact and adopt eco-friendly practices.</a:t>
            </a:r>
          </a:p>
        </p:txBody>
      </p:sp>
    </p:spTree>
    <p:extLst>
      <p:ext uri="{BB962C8B-B14F-4D97-AF65-F5344CB8AC3E}">
        <p14:creationId xmlns:p14="http://schemas.microsoft.com/office/powerpoint/2010/main" val="748027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2D56E-C362-77E4-53C8-9778C26E6920}"/>
              </a:ext>
            </a:extLst>
          </p:cNvPr>
          <p:cNvSpPr>
            <a:spLocks noGrp="1"/>
          </p:cNvSpPr>
          <p:nvPr>
            <p:ph type="title"/>
          </p:nvPr>
        </p:nvSpPr>
        <p:spPr>
          <a:xfrm>
            <a:off x="6497216" y="373224"/>
            <a:ext cx="3953069" cy="754548"/>
          </a:xfrm>
        </p:spPr>
        <p:txBody>
          <a:bodyPr>
            <a:normAutofit/>
          </a:bodyPr>
          <a:lstStyle/>
          <a:p>
            <a:r>
              <a:rPr lang="en-GB" sz="3600" dirty="0"/>
              <a:t>ZARA Stakeholders:</a:t>
            </a:r>
          </a:p>
        </p:txBody>
      </p:sp>
      <p:sp>
        <p:nvSpPr>
          <p:cNvPr id="3" name="Content Placeholder 2">
            <a:extLst>
              <a:ext uri="{FF2B5EF4-FFF2-40B4-BE49-F238E27FC236}">
                <a16:creationId xmlns:a16="http://schemas.microsoft.com/office/drawing/2014/main" id="{15C927AE-DFF6-2815-A1EC-0F793D89D692}"/>
              </a:ext>
            </a:extLst>
          </p:cNvPr>
          <p:cNvSpPr>
            <a:spLocks noGrp="1"/>
          </p:cNvSpPr>
          <p:nvPr>
            <p:ph idx="1"/>
          </p:nvPr>
        </p:nvSpPr>
        <p:spPr>
          <a:xfrm>
            <a:off x="5131837" y="1343608"/>
            <a:ext cx="6988629" cy="5187821"/>
          </a:xfrm>
        </p:spPr>
        <p:txBody>
          <a:bodyPr>
            <a:normAutofit fontScale="25000" lnSpcReduction="20000"/>
          </a:bodyPr>
          <a:lstStyle/>
          <a:p>
            <a:r>
              <a:rPr lang="en-GB" sz="6400" b="1" dirty="0"/>
              <a:t>Customers: </a:t>
            </a:r>
            <a:r>
              <a:rPr lang="en-GB" sz="6400" dirty="0"/>
              <a:t>Impact on revenue and profitability. Focus on meeting needs and preferences.</a:t>
            </a:r>
          </a:p>
          <a:p>
            <a:endParaRPr lang="en-GB" sz="6400" dirty="0"/>
          </a:p>
          <a:p>
            <a:r>
              <a:rPr lang="en-GB" sz="6400" b="1" dirty="0"/>
              <a:t>Employees: </a:t>
            </a:r>
            <a:r>
              <a:rPr lang="en-GB" sz="6400" dirty="0"/>
              <a:t>Integral to operations. Emphasis on training and job satisfaction.</a:t>
            </a:r>
          </a:p>
          <a:p>
            <a:endParaRPr lang="en-GB" sz="6400" dirty="0"/>
          </a:p>
          <a:p>
            <a:r>
              <a:rPr lang="en-GB" sz="6400" b="1" dirty="0"/>
              <a:t>Suppliers: </a:t>
            </a:r>
            <a:r>
              <a:rPr lang="en-GB" sz="6400" dirty="0"/>
              <a:t>Provide raw materials. Importance of strong relationships for quality and reliability.</a:t>
            </a:r>
          </a:p>
          <a:p>
            <a:endParaRPr lang="en-GB" sz="6400" dirty="0"/>
          </a:p>
          <a:p>
            <a:r>
              <a:rPr lang="en-GB" sz="6400" b="1" dirty="0"/>
              <a:t>Investors: </a:t>
            </a:r>
            <a:r>
              <a:rPr lang="en-GB" sz="6400" dirty="0"/>
              <a:t>Provide capital. Influence of financial performance and strategic decisions.</a:t>
            </a:r>
          </a:p>
          <a:p>
            <a:endParaRPr lang="en-GB" sz="6400" dirty="0"/>
          </a:p>
          <a:p>
            <a:r>
              <a:rPr lang="en-GB" sz="6400" b="1" dirty="0"/>
              <a:t>Communities: </a:t>
            </a:r>
            <a:r>
              <a:rPr lang="en-GB" sz="6400" dirty="0"/>
              <a:t>Contributions to local economies. Importance of positive relationships.</a:t>
            </a:r>
          </a:p>
          <a:p>
            <a:endParaRPr lang="en-GB" sz="6400" dirty="0"/>
          </a:p>
          <a:p>
            <a:r>
              <a:rPr lang="en-GB" sz="6400" b="1" dirty="0"/>
              <a:t>Government and Regulatory Bodies: </a:t>
            </a:r>
            <a:r>
              <a:rPr lang="en-GB" sz="6400" dirty="0"/>
              <a:t>Impact of laws and regulations on operations.</a:t>
            </a:r>
          </a:p>
          <a:p>
            <a:endParaRPr lang="en-GB" sz="6400" dirty="0"/>
          </a:p>
          <a:p>
            <a:r>
              <a:rPr lang="en-GB" sz="6400" b="1" dirty="0"/>
              <a:t>Competitors</a:t>
            </a:r>
            <a:r>
              <a:rPr lang="en-GB" sz="6400" dirty="0"/>
              <a:t>: Influence on market dynamics and strategies.</a:t>
            </a:r>
          </a:p>
          <a:p>
            <a:endParaRPr lang="en-GB" sz="5600" dirty="0"/>
          </a:p>
          <a:p>
            <a:endParaRPr lang="en-GB" dirty="0"/>
          </a:p>
        </p:txBody>
      </p:sp>
      <p:pic>
        <p:nvPicPr>
          <p:cNvPr id="4" name="Picture 3">
            <a:extLst>
              <a:ext uri="{FF2B5EF4-FFF2-40B4-BE49-F238E27FC236}">
                <a16:creationId xmlns:a16="http://schemas.microsoft.com/office/drawing/2014/main" id="{32998B04-DC75-18F2-AB6F-13206CF7CB5A}"/>
              </a:ext>
            </a:extLst>
          </p:cNvPr>
          <p:cNvPicPr>
            <a:picLocks noChangeAspect="1"/>
          </p:cNvPicPr>
          <p:nvPr/>
        </p:nvPicPr>
        <p:blipFill>
          <a:blip r:embed="rId2"/>
          <a:stretch>
            <a:fillRect/>
          </a:stretch>
        </p:blipFill>
        <p:spPr>
          <a:xfrm>
            <a:off x="223935" y="373224"/>
            <a:ext cx="4834722" cy="6158205"/>
          </a:xfrm>
          <a:prstGeom prst="rect">
            <a:avLst/>
          </a:prstGeom>
        </p:spPr>
      </p:pic>
    </p:spTree>
    <p:extLst>
      <p:ext uri="{BB962C8B-B14F-4D97-AF65-F5344CB8AC3E}">
        <p14:creationId xmlns:p14="http://schemas.microsoft.com/office/powerpoint/2010/main" val="3038194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7125D-EA7E-FD07-14AD-4FFDEF109331}"/>
              </a:ext>
            </a:extLst>
          </p:cNvPr>
          <p:cNvSpPr>
            <a:spLocks noGrp="1"/>
          </p:cNvSpPr>
          <p:nvPr>
            <p:ph type="title"/>
          </p:nvPr>
        </p:nvSpPr>
        <p:spPr>
          <a:xfrm>
            <a:off x="761803" y="350196"/>
            <a:ext cx="4646904" cy="1624520"/>
          </a:xfrm>
        </p:spPr>
        <p:txBody>
          <a:bodyPr anchor="ctr">
            <a:normAutofit/>
          </a:bodyPr>
          <a:lstStyle/>
          <a:p>
            <a:r>
              <a:rPr lang="en-GB" sz="3200" b="1" dirty="0"/>
              <a:t>Financial Performance Analysis:</a:t>
            </a:r>
          </a:p>
        </p:txBody>
      </p:sp>
      <p:sp>
        <p:nvSpPr>
          <p:cNvPr id="3" name="Content Placeholder 2">
            <a:extLst>
              <a:ext uri="{FF2B5EF4-FFF2-40B4-BE49-F238E27FC236}">
                <a16:creationId xmlns:a16="http://schemas.microsoft.com/office/drawing/2014/main" id="{6AA487D5-77BE-39E9-B4B9-751080D62EE5}"/>
              </a:ext>
            </a:extLst>
          </p:cNvPr>
          <p:cNvSpPr>
            <a:spLocks noGrp="1"/>
          </p:cNvSpPr>
          <p:nvPr>
            <p:ph idx="1"/>
          </p:nvPr>
        </p:nvSpPr>
        <p:spPr>
          <a:xfrm>
            <a:off x="11130" y="2351314"/>
            <a:ext cx="6811347" cy="4332971"/>
          </a:xfrm>
        </p:spPr>
        <p:txBody>
          <a:bodyPr anchor="ctr">
            <a:normAutofit lnSpcReduction="10000"/>
          </a:bodyPr>
          <a:lstStyle/>
          <a:p>
            <a:r>
              <a:rPr lang="en-GB" sz="1600" b="1" dirty="0"/>
              <a:t>Revenue Growth: </a:t>
            </a:r>
            <a:r>
              <a:rPr lang="en-GB" sz="1600" dirty="0"/>
              <a:t>Highlight ZARA's revenue growth trend over a specific period using a simple line graph.</a:t>
            </a:r>
          </a:p>
          <a:p>
            <a:endParaRPr lang="en-GB" sz="1600" dirty="0"/>
          </a:p>
          <a:p>
            <a:r>
              <a:rPr lang="en-GB" sz="1600" b="1" dirty="0"/>
              <a:t>Profitability Metrics: </a:t>
            </a:r>
            <a:r>
              <a:rPr lang="en-GB" sz="1600" dirty="0"/>
              <a:t>Present key profitability metrics such as gross profit margin and net profit margin using concise bullet points.</a:t>
            </a:r>
          </a:p>
          <a:p>
            <a:endParaRPr lang="en-GB" sz="1600" dirty="0"/>
          </a:p>
          <a:p>
            <a:r>
              <a:rPr lang="en-GB" sz="1600" b="1" dirty="0"/>
              <a:t>Financial Ratios: </a:t>
            </a:r>
            <a:r>
              <a:rPr lang="en-GB" sz="1600" dirty="0"/>
              <a:t>Include one or two important financial ratios, such as the current ratio or return on investment (ROI), to provide insights into ZARA's financial health.</a:t>
            </a:r>
          </a:p>
          <a:p>
            <a:endParaRPr lang="en-GB" sz="1600" dirty="0"/>
          </a:p>
          <a:p>
            <a:r>
              <a:rPr lang="en-GB" sz="1600" b="1" dirty="0"/>
              <a:t>Cash Flow Analysis: </a:t>
            </a:r>
            <a:r>
              <a:rPr lang="en-GB" sz="1600" dirty="0"/>
              <a:t>Summarize ZARA's cash flow position briefly, mentioning its ability to generate cash from operations and meet financial obligations.</a:t>
            </a:r>
          </a:p>
          <a:p>
            <a:endParaRPr lang="en-GB" sz="1600" dirty="0"/>
          </a:p>
          <a:p>
            <a:r>
              <a:rPr lang="en-GB" sz="1600" b="1" dirty="0"/>
              <a:t>Future Outlook: </a:t>
            </a:r>
            <a:r>
              <a:rPr lang="en-GB" sz="1600" dirty="0"/>
              <a:t>Provide a brief outlook on ZARA's future financial performance based on current trends and market conditions.</a:t>
            </a:r>
          </a:p>
          <a:p>
            <a:endParaRPr lang="en-GB" sz="1100" dirty="0"/>
          </a:p>
        </p:txBody>
      </p:sp>
      <p:pic>
        <p:nvPicPr>
          <p:cNvPr id="5" name="Picture 4" descr="Calculator, pen, compass, money and a paper with graphs printed on it">
            <a:extLst>
              <a:ext uri="{FF2B5EF4-FFF2-40B4-BE49-F238E27FC236}">
                <a16:creationId xmlns:a16="http://schemas.microsoft.com/office/drawing/2014/main" id="{00D91FC3-4228-D6FD-F047-86F966CD1160}"/>
              </a:ext>
            </a:extLst>
          </p:cNvPr>
          <p:cNvPicPr>
            <a:picLocks noChangeAspect="1"/>
          </p:cNvPicPr>
          <p:nvPr/>
        </p:nvPicPr>
        <p:blipFill rotWithShape="1">
          <a:blip r:embed="rId2"/>
          <a:srcRect l="25303" r="21080" b="-2"/>
          <a:stretch/>
        </p:blipFill>
        <p:spPr>
          <a:xfrm>
            <a:off x="6895323" y="108398"/>
            <a:ext cx="5144882" cy="6641203"/>
          </a:xfrm>
          <a:prstGeom prst="rect">
            <a:avLst/>
          </a:prstGeom>
        </p:spPr>
      </p:pic>
      <p:sp>
        <p:nvSpPr>
          <p:cNvPr id="4" name="TextBox 3">
            <a:extLst>
              <a:ext uri="{FF2B5EF4-FFF2-40B4-BE49-F238E27FC236}">
                <a16:creationId xmlns:a16="http://schemas.microsoft.com/office/drawing/2014/main" id="{544255BE-650C-2E2A-85C5-EB7CDC1FCCBC}"/>
              </a:ext>
            </a:extLst>
          </p:cNvPr>
          <p:cNvSpPr txBox="1"/>
          <p:nvPr/>
        </p:nvSpPr>
        <p:spPr>
          <a:xfrm>
            <a:off x="5505061" y="6501581"/>
            <a:ext cx="1455576" cy="307777"/>
          </a:xfrm>
          <a:prstGeom prst="rect">
            <a:avLst/>
          </a:prstGeom>
          <a:noFill/>
        </p:spPr>
        <p:txBody>
          <a:bodyPr wrap="square" rtlCol="0">
            <a:spAutoFit/>
          </a:bodyPr>
          <a:lstStyle/>
          <a:p>
            <a:r>
              <a:rPr lang="en-GB" sz="1400" dirty="0"/>
              <a:t>(Brigham, 2016)</a:t>
            </a:r>
          </a:p>
        </p:txBody>
      </p:sp>
    </p:spTree>
    <p:extLst>
      <p:ext uri="{BB962C8B-B14F-4D97-AF65-F5344CB8AC3E}">
        <p14:creationId xmlns:p14="http://schemas.microsoft.com/office/powerpoint/2010/main" val="4115183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929494-A2D6-6271-65AB-4A1DD1A52611}"/>
              </a:ext>
            </a:extLst>
          </p:cNvPr>
          <p:cNvSpPr>
            <a:spLocks noGrp="1"/>
          </p:cNvSpPr>
          <p:nvPr>
            <p:ph type="title"/>
          </p:nvPr>
        </p:nvSpPr>
        <p:spPr>
          <a:xfrm>
            <a:off x="6234865" y="568517"/>
            <a:ext cx="5248221" cy="1067209"/>
          </a:xfrm>
        </p:spPr>
        <p:txBody>
          <a:bodyPr>
            <a:normAutofit/>
          </a:bodyPr>
          <a:lstStyle/>
          <a:p>
            <a:r>
              <a:rPr lang="en-GB" b="1" dirty="0">
                <a:solidFill>
                  <a:schemeClr val="bg1"/>
                </a:solidFill>
                <a:latin typeface="+mn-lt"/>
              </a:rPr>
              <a:t>Conclusion:</a:t>
            </a:r>
          </a:p>
        </p:txBody>
      </p:sp>
      <p:pic>
        <p:nvPicPr>
          <p:cNvPr id="5" name="Picture 4" descr="A person walking on the sidewalk&#10;&#10;Description automatically generated">
            <a:extLst>
              <a:ext uri="{FF2B5EF4-FFF2-40B4-BE49-F238E27FC236}">
                <a16:creationId xmlns:a16="http://schemas.microsoft.com/office/drawing/2014/main" id="{0F9F0B1C-B821-0C61-B8B8-5E6021F48563}"/>
              </a:ext>
            </a:extLst>
          </p:cNvPr>
          <p:cNvPicPr>
            <a:picLocks noChangeAspect="1"/>
          </p:cNvPicPr>
          <p:nvPr/>
        </p:nvPicPr>
        <p:blipFill rotWithShape="1">
          <a:blip r:embed="rId2"/>
          <a:srcRect l="11414" r="22087"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48" name="Group 47">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9" name="Freeform: Shape 4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50" name="Freeform: Shape 4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FE9F52BB-02DB-48A3-DACD-52A330FC614D}"/>
              </a:ext>
            </a:extLst>
          </p:cNvPr>
          <p:cNvSpPr>
            <a:spLocks noGrp="1"/>
          </p:cNvSpPr>
          <p:nvPr>
            <p:ph idx="1"/>
          </p:nvPr>
        </p:nvSpPr>
        <p:spPr>
          <a:xfrm>
            <a:off x="5791554" y="1499016"/>
            <a:ext cx="6400446" cy="4351338"/>
          </a:xfrm>
        </p:spPr>
        <p:txBody>
          <a:bodyPr>
            <a:normAutofit/>
          </a:bodyPr>
          <a:lstStyle/>
          <a:p>
            <a:pPr marL="0" indent="0">
              <a:buNone/>
            </a:pPr>
            <a:endParaRPr lang="en-GB" sz="2000" dirty="0">
              <a:solidFill>
                <a:schemeClr val="bg1"/>
              </a:solidFill>
            </a:endParaRPr>
          </a:p>
          <a:p>
            <a:pPr marL="0" indent="0">
              <a:buNone/>
            </a:pPr>
            <a:endParaRPr lang="en-GB" sz="2000" dirty="0">
              <a:solidFill>
                <a:schemeClr val="bg1"/>
              </a:solidFill>
            </a:endParaRPr>
          </a:p>
          <a:p>
            <a:pPr marL="0" indent="0">
              <a:buNone/>
            </a:pPr>
            <a:r>
              <a:rPr lang="en-GB" sz="2000" dirty="0">
                <a:solidFill>
                  <a:schemeClr val="bg1"/>
                </a:solidFill>
              </a:rPr>
              <a:t>In conclusion, our exploration of ZARA's internal operations and external environment has revealed a dynamic interplay of factors shaping the company's strategies and decisions.</a:t>
            </a:r>
          </a:p>
          <a:p>
            <a:pPr marL="0" indent="0">
              <a:buNone/>
            </a:pPr>
            <a:r>
              <a:rPr lang="en-GB" sz="2000" dirty="0">
                <a:solidFill>
                  <a:schemeClr val="bg1"/>
                </a:solidFill>
              </a:rPr>
              <a:t> Through SWOT and PESTLE analyses, we have identified ZARA's internal strengths and weaknesses, as well as the external opportunities and threats it faces in the fast-paced fashion industry.</a:t>
            </a:r>
          </a:p>
        </p:txBody>
      </p:sp>
      <p:grpSp>
        <p:nvGrpSpPr>
          <p:cNvPr id="5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53" name="Freeform: Shape 5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638165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EF319E-17FA-901B-BAE7-54798A4697AE}"/>
              </a:ext>
            </a:extLst>
          </p:cNvPr>
          <p:cNvSpPr>
            <a:spLocks noGrp="1"/>
          </p:cNvSpPr>
          <p:nvPr>
            <p:ph type="title"/>
          </p:nvPr>
        </p:nvSpPr>
        <p:spPr>
          <a:xfrm>
            <a:off x="127518" y="2251501"/>
            <a:ext cx="3078081" cy="1807305"/>
          </a:xfrm>
        </p:spPr>
        <p:txBody>
          <a:bodyPr>
            <a:normAutofit/>
          </a:bodyPr>
          <a:lstStyle/>
          <a:p>
            <a:r>
              <a:rPr lang="en-GB" b="1" dirty="0"/>
              <a:t>References:</a:t>
            </a:r>
          </a:p>
        </p:txBody>
      </p:sp>
      <p:sp>
        <p:nvSpPr>
          <p:cNvPr id="3" name="Content Placeholder 2">
            <a:extLst>
              <a:ext uri="{FF2B5EF4-FFF2-40B4-BE49-F238E27FC236}">
                <a16:creationId xmlns:a16="http://schemas.microsoft.com/office/drawing/2014/main" id="{EA752E72-9BA0-A738-BC57-EBA89014EFE6}"/>
              </a:ext>
            </a:extLst>
          </p:cNvPr>
          <p:cNvSpPr>
            <a:spLocks noGrp="1"/>
          </p:cNvSpPr>
          <p:nvPr>
            <p:ph idx="1"/>
          </p:nvPr>
        </p:nvSpPr>
        <p:spPr>
          <a:xfrm>
            <a:off x="3205599" y="363894"/>
            <a:ext cx="8858883" cy="5131837"/>
          </a:xfrm>
        </p:spPr>
        <p:txBody>
          <a:bodyPr>
            <a:noAutofit/>
          </a:bodyPr>
          <a:lstStyle/>
          <a:p>
            <a:r>
              <a:rPr lang="en-GB" sz="1400" dirty="0"/>
              <a:t>Brigham, E. F., &amp; Ehrhardt, M. C. (2016). Financial Management: Theory &amp; Practice. Boston, MA: Cengage Learning. (</a:t>
            </a:r>
            <a:r>
              <a:rPr lang="en-GB" sz="1400" dirty="0" err="1"/>
              <a:t>pag</a:t>
            </a:r>
            <a:r>
              <a:rPr lang="en-GB" sz="1400" dirty="0"/>
              <a:t>. 263-275)</a:t>
            </a:r>
          </a:p>
          <a:p>
            <a:endParaRPr lang="en-GB" sz="1400" dirty="0"/>
          </a:p>
          <a:p>
            <a:r>
              <a:rPr lang="en-GB" sz="1400" dirty="0"/>
              <a:t>Inditex Annual Report. (2019). Retrieved from </a:t>
            </a:r>
            <a:r>
              <a:rPr lang="en-GB" sz="1400" dirty="0">
                <a:hlinkClick r:id="rId2"/>
              </a:rPr>
              <a:t>https://www.inditex.com/documents/10279/474534/2019+Inditex+Annual+Report</a:t>
            </a:r>
            <a:r>
              <a:rPr lang="en-GB" sz="1400" dirty="0"/>
              <a:t> [accessed at 17/03/2024]</a:t>
            </a:r>
          </a:p>
          <a:p>
            <a:endParaRPr lang="en-GB" sz="1400" dirty="0"/>
          </a:p>
          <a:p>
            <a:r>
              <a:rPr lang="en-GB" sz="1400" dirty="0"/>
              <a:t>Marketing Tutor. (Year). "PESTLE Analysis: Business Environment Analysis." Marketing Tutor. Retrieved from </a:t>
            </a:r>
            <a:r>
              <a:rPr lang="en-GB" sz="1400" dirty="0">
                <a:hlinkClick r:id="rId3"/>
              </a:rPr>
              <a:t>https://www.marketingtutor.net/pestle-analysis/</a:t>
            </a:r>
            <a:r>
              <a:rPr lang="en-GB" sz="1400" dirty="0"/>
              <a:t>  [accessed on 17/03/2024]</a:t>
            </a:r>
          </a:p>
          <a:p>
            <a:endParaRPr lang="en-GB" sz="1400" dirty="0"/>
          </a:p>
          <a:p>
            <a:r>
              <a:rPr lang="en-GB" sz="1400" dirty="0"/>
              <a:t>Smith, M. (2018). "SWOT Analysis: How to Do a SWOT Analysis, PESTLE Analysis, Porter's 5 Forces." The Balance Small Business. Retrieved from </a:t>
            </a:r>
            <a:r>
              <a:rPr lang="en-GB" sz="1400" dirty="0">
                <a:hlinkClick r:id="rId4"/>
              </a:rPr>
              <a:t>https://www.thebalancesmb.com/swot-analysis-how-to-do-a-swot-analysis-2947327</a:t>
            </a:r>
            <a:r>
              <a:rPr lang="en-GB" sz="1400" dirty="0"/>
              <a:t> [accessed on 19/03/2024] </a:t>
            </a:r>
          </a:p>
          <a:p>
            <a:endParaRPr lang="en-GB" sz="1400" dirty="0"/>
          </a:p>
          <a:p>
            <a:r>
              <a:rPr lang="en-GB" sz="1400" dirty="0"/>
              <a:t>Thompson, J. L. (2002). Strategic Management: Awareness &amp; Change (2nd ed.). London: Thomson Learning. (pag.152-159)</a:t>
            </a:r>
          </a:p>
          <a:p>
            <a:endParaRPr lang="en-GB" sz="1400" dirty="0"/>
          </a:p>
          <a:p>
            <a:r>
              <a:rPr lang="en-GB" sz="1400" dirty="0"/>
              <a:t>Wilson, A., Zeithaml, V. A., Bitner, M. J., &amp; </a:t>
            </a:r>
            <a:r>
              <a:rPr lang="en-GB" sz="1400" dirty="0" err="1"/>
              <a:t>Gremler</a:t>
            </a:r>
            <a:r>
              <a:rPr lang="en-GB" sz="1400" dirty="0"/>
              <a:t>, D. D. (2016). Services Marketing: Integrating Customer Focus Across the Firm. New York: McGraw-Hill. (</a:t>
            </a:r>
            <a:r>
              <a:rPr lang="en-GB" sz="1400" dirty="0" err="1"/>
              <a:t>pag</a:t>
            </a:r>
            <a:r>
              <a:rPr lang="en-GB" sz="1400" dirty="0"/>
              <a:t>. 184-224)</a:t>
            </a:r>
          </a:p>
          <a:p>
            <a:endParaRPr lang="en-GB" sz="1400" dirty="0"/>
          </a:p>
          <a:p>
            <a:r>
              <a:rPr lang="en-GB" sz="1400" dirty="0"/>
              <a:t>Yin, R. K. (2018). Case Study Research: Design and Methods. Thousand Oaks, CA: Sage Publications. (</a:t>
            </a:r>
            <a:r>
              <a:rPr lang="en-GB" sz="1400" dirty="0" err="1"/>
              <a:t>pag</a:t>
            </a:r>
            <a:r>
              <a:rPr lang="en-GB" sz="1400" dirty="0"/>
              <a:t>. 68-82)</a:t>
            </a:r>
          </a:p>
          <a:p>
            <a:endParaRPr lang="en-GB" sz="1400" dirty="0"/>
          </a:p>
          <a:p>
            <a:r>
              <a:rPr lang="en-GB" sz="1400" dirty="0"/>
              <a:t>Zara Corporate Website, (2024). "About Us." Retrieved from </a:t>
            </a:r>
            <a:r>
              <a:rPr lang="en-GB" sz="1400" dirty="0">
                <a:hlinkClick r:id="rId5"/>
              </a:rPr>
              <a:t>https://www.zara.com/</a:t>
            </a:r>
            <a:r>
              <a:rPr lang="en-GB" sz="1400" dirty="0"/>
              <a:t> , accessed at [ 16/03/2024]</a:t>
            </a:r>
          </a:p>
        </p:txBody>
      </p:sp>
    </p:spTree>
    <p:extLst>
      <p:ext uri="{BB962C8B-B14F-4D97-AF65-F5344CB8AC3E}">
        <p14:creationId xmlns:p14="http://schemas.microsoft.com/office/powerpoint/2010/main" val="1854381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4D6193-6CA3-A81A-9B1D-9199C2780EC9}"/>
              </a:ext>
            </a:extLst>
          </p:cNvPr>
          <p:cNvSpPr>
            <a:spLocks noGrp="1"/>
          </p:cNvSpPr>
          <p:nvPr>
            <p:ph idx="1"/>
          </p:nvPr>
        </p:nvSpPr>
        <p:spPr>
          <a:xfrm>
            <a:off x="625264" y="2950422"/>
            <a:ext cx="5801917" cy="957156"/>
          </a:xfrm>
        </p:spPr>
        <p:txBody>
          <a:bodyPr>
            <a:normAutofit lnSpcReduction="10000"/>
          </a:bodyPr>
          <a:lstStyle/>
          <a:p>
            <a:pPr marL="0" indent="0">
              <a:buNone/>
            </a:pPr>
            <a:r>
              <a:rPr lang="en-GB" sz="6600" dirty="0"/>
              <a:t>THANK YOU!</a:t>
            </a:r>
          </a:p>
        </p:txBody>
      </p:sp>
      <p:pic>
        <p:nvPicPr>
          <p:cNvPr id="9" name="Graphic 8" descr="Handshake">
            <a:extLst>
              <a:ext uri="{FF2B5EF4-FFF2-40B4-BE49-F238E27FC236}">
                <a16:creationId xmlns:a16="http://schemas.microsoft.com/office/drawing/2014/main" id="{BA4D0578-F122-4ABA-B916-88C35A2C6D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880060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517</TotalTime>
  <Words>1121</Words>
  <Application>Microsoft Office PowerPoint</Application>
  <PresentationFormat>Widescreen</PresentationFormat>
  <Paragraphs>92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Söhne</vt:lpstr>
      <vt:lpstr>Office Theme</vt:lpstr>
      <vt:lpstr>PowerPoint Presentation</vt:lpstr>
      <vt:lpstr>Introduction:</vt:lpstr>
      <vt:lpstr>Organization Overview:</vt:lpstr>
      <vt:lpstr>Organization structure, size, and functions:</vt:lpstr>
      <vt:lpstr>The internal and external environment influencing the organisation:</vt:lpstr>
      <vt:lpstr>PESTLE Analysis:</vt:lpstr>
      <vt:lpstr>ZARA Stakeholders:</vt:lpstr>
      <vt:lpstr>Financial Performance Analysis: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Leonard Hondor</dc:creator>
  <cp:lastModifiedBy>Leonard Hondor</cp:lastModifiedBy>
  <cp:revision>3</cp:revision>
  <dcterms:created xsi:type="dcterms:W3CDTF">2024-03-15T17:35:14Z</dcterms:created>
  <dcterms:modified xsi:type="dcterms:W3CDTF">2024-03-28T13:17:41Z</dcterms:modified>
</cp:coreProperties>
</file>