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71" r:id="rId6"/>
    <p:sldId id="265" r:id="rId7"/>
    <p:sldId id="269" r:id="rId8"/>
    <p:sldId id="270" r:id="rId9"/>
    <p:sldId id="272" r:id="rId10"/>
    <p:sldId id="260" r:id="rId11"/>
    <p:sldId id="266" r:id="rId12"/>
    <p:sldId id="262" r:id="rId13"/>
    <p:sldId id="261" r:id="rId14"/>
    <p:sldId id="267" r:id="rId15"/>
    <p:sldId id="263" r:id="rId16"/>
    <p:sldId id="264" r:id="rId17"/>
    <p:sldId id="274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  <a:srgbClr val="C5DFC1"/>
    <a:srgbClr val="EAC8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9C1AB6-6591-4471-9FA3-5FACA5DD29EA}" v="201" dt="2025-01-09T15:31:20.1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00" autoAdjust="0"/>
    <p:restoredTop sz="82685" autoAdjust="0"/>
  </p:normalViewPr>
  <p:slideViewPr>
    <p:cSldViewPr snapToGrid="0">
      <p:cViewPr>
        <p:scale>
          <a:sx n="25" d="100"/>
          <a:sy n="25" d="100"/>
        </p:scale>
        <p:origin x="336" y="7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ith Coulson" userId="4d62bab3ed19f4bb" providerId="LiveId" clId="{389C1AB6-6591-4471-9FA3-5FACA5DD29EA}"/>
    <pc:docChg chg="undo custSel addSld modSld">
      <pc:chgData name="Tanith Coulson" userId="4d62bab3ed19f4bb" providerId="LiveId" clId="{389C1AB6-6591-4471-9FA3-5FACA5DD29EA}" dt="2025-01-09T15:40:34.838" v="3561" actId="1076"/>
      <pc:docMkLst>
        <pc:docMk/>
      </pc:docMkLst>
      <pc:sldChg chg="modTransition">
        <pc:chgData name="Tanith Coulson" userId="4d62bab3ed19f4bb" providerId="LiveId" clId="{389C1AB6-6591-4471-9FA3-5FACA5DD29EA}" dt="2025-01-09T12:19:50.006" v="2235"/>
        <pc:sldMkLst>
          <pc:docMk/>
          <pc:sldMk cId="503641259" sldId="256"/>
        </pc:sldMkLst>
      </pc:sldChg>
      <pc:sldChg chg="addSp modSp mod modTransition">
        <pc:chgData name="Tanith Coulson" userId="4d62bab3ed19f4bb" providerId="LiveId" clId="{389C1AB6-6591-4471-9FA3-5FACA5DD29EA}" dt="2025-01-09T12:20:11.583" v="2237"/>
        <pc:sldMkLst>
          <pc:docMk/>
          <pc:sldMk cId="4161948220" sldId="257"/>
        </pc:sldMkLst>
        <pc:spChg chg="mod">
          <ac:chgData name="Tanith Coulson" userId="4d62bab3ed19f4bb" providerId="LiveId" clId="{389C1AB6-6591-4471-9FA3-5FACA5DD29EA}" dt="2025-01-09T10:55:56.761" v="1982" actId="1076"/>
          <ac:spMkLst>
            <pc:docMk/>
            <pc:sldMk cId="4161948220" sldId="257"/>
            <ac:spMk id="2" creationId="{A1EB8CB0-0BD9-F692-F0C5-377B5AE9E25D}"/>
          </ac:spMkLst>
        </pc:spChg>
        <pc:spChg chg="add mod">
          <ac:chgData name="Tanith Coulson" userId="4d62bab3ed19f4bb" providerId="LiveId" clId="{389C1AB6-6591-4471-9FA3-5FACA5DD29EA}" dt="2025-01-09T10:55:53.701" v="1981" actId="1076"/>
          <ac:spMkLst>
            <pc:docMk/>
            <pc:sldMk cId="4161948220" sldId="257"/>
            <ac:spMk id="3" creationId="{D54756E6-48C8-528F-D187-3D6FE00F09CD}"/>
          </ac:spMkLst>
        </pc:spChg>
      </pc:sldChg>
      <pc:sldChg chg="modSp modTransition modAnim modNotesTx">
        <pc:chgData name="Tanith Coulson" userId="4d62bab3ed19f4bb" providerId="LiveId" clId="{389C1AB6-6591-4471-9FA3-5FACA5DD29EA}" dt="2025-01-09T12:41:23.468" v="2337" actId="20577"/>
        <pc:sldMkLst>
          <pc:docMk/>
          <pc:sldMk cId="2394330513" sldId="258"/>
        </pc:sldMkLst>
        <pc:spChg chg="mod">
          <ac:chgData name="Tanith Coulson" userId="4d62bab3ed19f4bb" providerId="LiveId" clId="{389C1AB6-6591-4471-9FA3-5FACA5DD29EA}" dt="2025-01-09T12:41:08.298" v="2336" actId="20577"/>
          <ac:spMkLst>
            <pc:docMk/>
            <pc:sldMk cId="2394330513" sldId="258"/>
            <ac:spMk id="3" creationId="{6367F486-DC24-96FC-05CC-843F50920883}"/>
          </ac:spMkLst>
        </pc:spChg>
      </pc:sldChg>
      <pc:sldChg chg="addSp delSp modSp mod modTransition">
        <pc:chgData name="Tanith Coulson" userId="4d62bab3ed19f4bb" providerId="LiveId" clId="{389C1AB6-6591-4471-9FA3-5FACA5DD29EA}" dt="2025-01-09T12:21:23.270" v="2242"/>
        <pc:sldMkLst>
          <pc:docMk/>
          <pc:sldMk cId="1698576054" sldId="259"/>
        </pc:sldMkLst>
        <pc:spChg chg="mod">
          <ac:chgData name="Tanith Coulson" userId="4d62bab3ed19f4bb" providerId="LiveId" clId="{389C1AB6-6591-4471-9FA3-5FACA5DD29EA}" dt="2025-01-09T11:43:20.377" v="1985" actId="207"/>
          <ac:spMkLst>
            <pc:docMk/>
            <pc:sldMk cId="1698576054" sldId="259"/>
            <ac:spMk id="2" creationId="{1AAB856D-8782-7EC2-1FDD-61A40C88036F}"/>
          </ac:spMkLst>
        </pc:spChg>
        <pc:spChg chg="add del mod">
          <ac:chgData name="Tanith Coulson" userId="4d62bab3ed19f4bb" providerId="LiveId" clId="{389C1AB6-6591-4471-9FA3-5FACA5DD29EA}" dt="2025-01-09T11:46:00.629" v="2014" actId="14100"/>
          <ac:spMkLst>
            <pc:docMk/>
            <pc:sldMk cId="1698576054" sldId="259"/>
            <ac:spMk id="3" creationId="{A8494E69-2B02-99B8-6829-AE2DDF9C4AE9}"/>
          </ac:spMkLst>
        </pc:spChg>
        <pc:spChg chg="add mod">
          <ac:chgData name="Tanith Coulson" userId="4d62bab3ed19f4bb" providerId="LiveId" clId="{389C1AB6-6591-4471-9FA3-5FACA5DD29EA}" dt="2025-01-09T11:46:51.781" v="2027" actId="1076"/>
          <ac:spMkLst>
            <pc:docMk/>
            <pc:sldMk cId="1698576054" sldId="259"/>
            <ac:spMk id="4" creationId="{F1890C1B-6A47-94E8-EC78-2713E35388D9}"/>
          </ac:spMkLst>
        </pc:spChg>
        <pc:spChg chg="del">
          <ac:chgData name="Tanith Coulson" userId="4d62bab3ed19f4bb" providerId="LiveId" clId="{389C1AB6-6591-4471-9FA3-5FACA5DD29EA}" dt="2025-01-09T11:43:03.291" v="1984" actId="26606"/>
          <ac:spMkLst>
            <pc:docMk/>
            <pc:sldMk cId="1698576054" sldId="259"/>
            <ac:spMk id="89" creationId="{D038248A-211C-4EEC-8401-C761B929FB52}"/>
          </ac:spMkLst>
        </pc:spChg>
        <pc:spChg chg="del">
          <ac:chgData name="Tanith Coulson" userId="4d62bab3ed19f4bb" providerId="LiveId" clId="{389C1AB6-6591-4471-9FA3-5FACA5DD29EA}" dt="2025-01-09T11:43:03.291" v="1984" actId="26606"/>
          <ac:spMkLst>
            <pc:docMk/>
            <pc:sldMk cId="1698576054" sldId="259"/>
            <ac:spMk id="91" creationId="{C30A849F-66D9-40C8-BEC8-35AFF8F4568F}"/>
          </ac:spMkLst>
        </pc:spChg>
        <pc:spChg chg="add">
          <ac:chgData name="Tanith Coulson" userId="4d62bab3ed19f4bb" providerId="LiveId" clId="{389C1AB6-6591-4471-9FA3-5FACA5DD29EA}" dt="2025-01-09T11:43:03.291" v="1984" actId="26606"/>
          <ac:spMkLst>
            <pc:docMk/>
            <pc:sldMk cId="1698576054" sldId="259"/>
            <ac:spMk id="1031" creationId="{04812C46-200A-4DEB-A05E-3ED6C68C2387}"/>
          </ac:spMkLst>
        </pc:spChg>
        <pc:spChg chg="add">
          <ac:chgData name="Tanith Coulson" userId="4d62bab3ed19f4bb" providerId="LiveId" clId="{389C1AB6-6591-4471-9FA3-5FACA5DD29EA}" dt="2025-01-09T11:43:03.291" v="1984" actId="26606"/>
          <ac:spMkLst>
            <pc:docMk/>
            <pc:sldMk cId="1698576054" sldId="259"/>
            <ac:spMk id="1033" creationId="{D1EA859B-E555-4109-94F3-6700E046E008}"/>
          </ac:spMkLst>
        </pc:spChg>
        <pc:grpChg chg="del">
          <ac:chgData name="Tanith Coulson" userId="4d62bab3ed19f4bb" providerId="LiveId" clId="{389C1AB6-6591-4471-9FA3-5FACA5DD29EA}" dt="2025-01-09T11:43:03.291" v="1984" actId="26606"/>
          <ac:grpSpMkLst>
            <pc:docMk/>
            <pc:sldMk cId="1698576054" sldId="259"/>
            <ac:grpSpMk id="93" creationId="{04542298-A2B1-480F-A11C-A40EDD19B857}"/>
          </ac:grpSpMkLst>
        </pc:grpChg>
        <pc:grpChg chg="del">
          <ac:chgData name="Tanith Coulson" userId="4d62bab3ed19f4bb" providerId="LiveId" clId="{389C1AB6-6591-4471-9FA3-5FACA5DD29EA}" dt="2025-01-09T11:43:03.291" v="1984" actId="26606"/>
          <ac:grpSpMkLst>
            <pc:docMk/>
            <pc:sldMk cId="1698576054" sldId="259"/>
            <ac:grpSpMk id="99" creationId="{2A5C9C35-2375-49EB-B99C-17C87D42FE7C}"/>
          </ac:grpSpMkLst>
        </pc:grpChg>
        <pc:graphicFrameChg chg="add del">
          <ac:chgData name="Tanith Coulson" userId="4d62bab3ed19f4bb" providerId="LiveId" clId="{389C1AB6-6591-4471-9FA3-5FACA5DD29EA}" dt="2025-01-09T11:45:22.345" v="2009" actId="26606"/>
          <ac:graphicFrameMkLst>
            <pc:docMk/>
            <pc:sldMk cId="1698576054" sldId="259"/>
            <ac:graphicFrameMk id="1035" creationId="{59185E66-0774-867D-A89B-78C4CF51A665}"/>
          </ac:graphicFrameMkLst>
        </pc:graphicFrameChg>
        <pc:picChg chg="add mod ord">
          <ac:chgData name="Tanith Coulson" userId="4d62bab3ed19f4bb" providerId="LiveId" clId="{389C1AB6-6591-4471-9FA3-5FACA5DD29EA}" dt="2025-01-09T11:43:03.291" v="1984" actId="26606"/>
          <ac:picMkLst>
            <pc:docMk/>
            <pc:sldMk cId="1698576054" sldId="259"/>
            <ac:picMk id="1026" creationId="{D4373584-1131-943D-64B0-BB8D223E085F}"/>
          </ac:picMkLst>
        </pc:picChg>
      </pc:sldChg>
      <pc:sldChg chg="modTransition modAnim">
        <pc:chgData name="Tanith Coulson" userId="4d62bab3ed19f4bb" providerId="LiveId" clId="{389C1AB6-6591-4471-9FA3-5FACA5DD29EA}" dt="2025-01-09T12:24:41.334" v="2271"/>
        <pc:sldMkLst>
          <pc:docMk/>
          <pc:sldMk cId="2492457227" sldId="260"/>
        </pc:sldMkLst>
      </pc:sldChg>
      <pc:sldChg chg="addSp modSp mod modTransition modAnim">
        <pc:chgData name="Tanith Coulson" userId="4d62bab3ed19f4bb" providerId="LiveId" clId="{389C1AB6-6591-4471-9FA3-5FACA5DD29EA}" dt="2025-01-09T15:29:19.836" v="3435" actId="20577"/>
        <pc:sldMkLst>
          <pc:docMk/>
          <pc:sldMk cId="3940174359" sldId="261"/>
        </pc:sldMkLst>
        <pc:spChg chg="mod">
          <ac:chgData name="Tanith Coulson" userId="4d62bab3ed19f4bb" providerId="LiveId" clId="{389C1AB6-6591-4471-9FA3-5FACA5DD29EA}" dt="2025-01-09T12:17:46.543" v="2180" actId="113"/>
          <ac:spMkLst>
            <pc:docMk/>
            <pc:sldMk cId="3940174359" sldId="261"/>
            <ac:spMk id="2" creationId="{C83BE4AE-B4D6-1C75-03EF-BC38ED8B36E7}"/>
          </ac:spMkLst>
        </pc:spChg>
        <pc:spChg chg="mod">
          <ac:chgData name="Tanith Coulson" userId="4d62bab3ed19f4bb" providerId="LiveId" clId="{389C1AB6-6591-4471-9FA3-5FACA5DD29EA}" dt="2025-01-09T15:29:19.836" v="3435" actId="20577"/>
          <ac:spMkLst>
            <pc:docMk/>
            <pc:sldMk cId="3940174359" sldId="261"/>
            <ac:spMk id="4" creationId="{86494244-3F0B-0486-EB7E-D611BC21B5D4}"/>
          </ac:spMkLst>
        </pc:spChg>
        <pc:picChg chg="add mod ord">
          <ac:chgData name="Tanith Coulson" userId="4d62bab3ed19f4bb" providerId="LiveId" clId="{389C1AB6-6591-4471-9FA3-5FACA5DD29EA}" dt="2025-01-09T12:15:19.180" v="2171" actId="14100"/>
          <ac:picMkLst>
            <pc:docMk/>
            <pc:sldMk cId="3940174359" sldId="261"/>
            <ac:picMk id="5" creationId="{7F8F9F63-D637-16BF-183F-3A16107DB8FC}"/>
          </ac:picMkLst>
        </pc:picChg>
      </pc:sldChg>
      <pc:sldChg chg="modSp mod modTransition modAnim">
        <pc:chgData name="Tanith Coulson" userId="4d62bab3ed19f4bb" providerId="LiveId" clId="{389C1AB6-6591-4471-9FA3-5FACA5DD29EA}" dt="2025-01-09T12:25:43.621" v="2283"/>
        <pc:sldMkLst>
          <pc:docMk/>
          <pc:sldMk cId="2180180708" sldId="262"/>
        </pc:sldMkLst>
        <pc:spChg chg="mod">
          <ac:chgData name="Tanith Coulson" userId="4d62bab3ed19f4bb" providerId="LiveId" clId="{389C1AB6-6591-4471-9FA3-5FACA5DD29EA}" dt="2025-01-09T10:34:16.004" v="1493" actId="5793"/>
          <ac:spMkLst>
            <pc:docMk/>
            <pc:sldMk cId="2180180708" sldId="262"/>
            <ac:spMk id="3" creationId="{FD91F255-D05C-616B-FA5A-6F29CDB27BB4}"/>
          </ac:spMkLst>
        </pc:spChg>
      </pc:sldChg>
      <pc:sldChg chg="addSp modSp mod modTransition modAnim">
        <pc:chgData name="Tanith Coulson" userId="4d62bab3ed19f4bb" providerId="LiveId" clId="{389C1AB6-6591-4471-9FA3-5FACA5DD29EA}" dt="2025-01-09T12:26:51.554" v="2305"/>
        <pc:sldMkLst>
          <pc:docMk/>
          <pc:sldMk cId="866013385" sldId="263"/>
        </pc:sldMkLst>
        <pc:spChg chg="mod">
          <ac:chgData name="Tanith Coulson" userId="4d62bab3ed19f4bb" providerId="LiveId" clId="{389C1AB6-6591-4471-9FA3-5FACA5DD29EA}" dt="2025-01-09T10:26:11.505" v="621" actId="1076"/>
          <ac:spMkLst>
            <pc:docMk/>
            <pc:sldMk cId="866013385" sldId="263"/>
            <ac:spMk id="2" creationId="{19FDBFFF-E229-1250-39E3-60B1A932160A}"/>
          </ac:spMkLst>
        </pc:spChg>
        <pc:spChg chg="add mod">
          <ac:chgData name="Tanith Coulson" userId="4d62bab3ed19f4bb" providerId="LiveId" clId="{389C1AB6-6591-4471-9FA3-5FACA5DD29EA}" dt="2025-01-09T10:36:05.528" v="1564" actId="113"/>
          <ac:spMkLst>
            <pc:docMk/>
            <pc:sldMk cId="866013385" sldId="263"/>
            <ac:spMk id="3" creationId="{54BA4498-971A-9A57-9C20-8927BC7BB22E}"/>
          </ac:spMkLst>
        </pc:spChg>
      </pc:sldChg>
      <pc:sldChg chg="addSp modSp mod modTransition">
        <pc:chgData name="Tanith Coulson" userId="4d62bab3ed19f4bb" providerId="LiveId" clId="{389C1AB6-6591-4471-9FA3-5FACA5DD29EA}" dt="2025-01-09T15:38:57.563" v="3531" actId="20577"/>
        <pc:sldMkLst>
          <pc:docMk/>
          <pc:sldMk cId="2440373919" sldId="264"/>
        </pc:sldMkLst>
        <pc:spChg chg="mod">
          <ac:chgData name="Tanith Coulson" userId="4d62bab3ed19f4bb" providerId="LiveId" clId="{389C1AB6-6591-4471-9FA3-5FACA5DD29EA}" dt="2025-01-09T10:51:43.314" v="1570" actId="1076"/>
          <ac:spMkLst>
            <pc:docMk/>
            <pc:sldMk cId="2440373919" sldId="264"/>
            <ac:spMk id="2" creationId="{F4660E38-C0AD-A681-383C-476DB3568614}"/>
          </ac:spMkLst>
        </pc:spChg>
        <pc:spChg chg="add mod">
          <ac:chgData name="Tanith Coulson" userId="4d62bab3ed19f4bb" providerId="LiveId" clId="{389C1AB6-6591-4471-9FA3-5FACA5DD29EA}" dt="2025-01-09T15:38:57.563" v="3531" actId="20577"/>
          <ac:spMkLst>
            <pc:docMk/>
            <pc:sldMk cId="2440373919" sldId="264"/>
            <ac:spMk id="3" creationId="{A1E341F6-588F-B68B-BC3E-50CBD811C66C}"/>
          </ac:spMkLst>
        </pc:spChg>
      </pc:sldChg>
      <pc:sldChg chg="addSp modSp mod modTransition modAnim">
        <pc:chgData name="Tanith Coulson" userId="4d62bab3ed19f4bb" providerId="LiveId" clId="{389C1AB6-6591-4471-9FA3-5FACA5DD29EA}" dt="2025-01-09T13:12:39.339" v="2341" actId="20577"/>
        <pc:sldMkLst>
          <pc:docMk/>
          <pc:sldMk cId="1020574180" sldId="265"/>
        </pc:sldMkLst>
        <pc:spChg chg="add mod">
          <ac:chgData name="Tanith Coulson" userId="4d62bab3ed19f4bb" providerId="LiveId" clId="{389C1AB6-6591-4471-9FA3-5FACA5DD29EA}" dt="2025-01-09T11:49:27.071" v="2048" actId="1076"/>
          <ac:spMkLst>
            <pc:docMk/>
            <pc:sldMk cId="1020574180" sldId="265"/>
            <ac:spMk id="3" creationId="{D911E3CE-D95B-2B20-18A0-13A9C0AE57AC}"/>
          </ac:spMkLst>
        </pc:spChg>
        <pc:spChg chg="mod">
          <ac:chgData name="Tanith Coulson" userId="4d62bab3ed19f4bb" providerId="LiveId" clId="{389C1AB6-6591-4471-9FA3-5FACA5DD29EA}" dt="2025-01-09T13:12:39.339" v="2341" actId="20577"/>
          <ac:spMkLst>
            <pc:docMk/>
            <pc:sldMk cId="1020574180" sldId="265"/>
            <ac:spMk id="5" creationId="{6B669953-B4BD-AF2B-28F0-F26888413A71}"/>
          </ac:spMkLst>
        </pc:spChg>
        <pc:picChg chg="add mod ord modCrop">
          <ac:chgData name="Tanith Coulson" userId="4d62bab3ed19f4bb" providerId="LiveId" clId="{389C1AB6-6591-4471-9FA3-5FACA5DD29EA}" dt="2025-01-09T11:48:51.637" v="2035" actId="1076"/>
          <ac:picMkLst>
            <pc:docMk/>
            <pc:sldMk cId="1020574180" sldId="265"/>
            <ac:picMk id="2" creationId="{AEC4D9C2-B034-9D33-F1D0-84C4D0CD24C7}"/>
          </ac:picMkLst>
        </pc:picChg>
      </pc:sldChg>
      <pc:sldChg chg="modSp modTransition modAnim">
        <pc:chgData name="Tanith Coulson" userId="4d62bab3ed19f4bb" providerId="LiveId" clId="{389C1AB6-6591-4471-9FA3-5FACA5DD29EA}" dt="2025-01-09T14:07:11.659" v="2355" actId="20577"/>
        <pc:sldMkLst>
          <pc:docMk/>
          <pc:sldMk cId="4223443298" sldId="266"/>
        </pc:sldMkLst>
        <pc:spChg chg="mod">
          <ac:chgData name="Tanith Coulson" userId="4d62bab3ed19f4bb" providerId="LiveId" clId="{389C1AB6-6591-4471-9FA3-5FACA5DD29EA}" dt="2025-01-09T14:07:11.659" v="2355" actId="20577"/>
          <ac:spMkLst>
            <pc:docMk/>
            <pc:sldMk cId="4223443298" sldId="266"/>
            <ac:spMk id="8" creationId="{55639386-C19D-E465-CFA6-ECFE263F27E1}"/>
          </ac:spMkLst>
        </pc:spChg>
      </pc:sldChg>
      <pc:sldChg chg="addSp delSp modSp mod modTransition">
        <pc:chgData name="Tanith Coulson" userId="4d62bab3ed19f4bb" providerId="LiveId" clId="{389C1AB6-6591-4471-9FA3-5FACA5DD29EA}" dt="2025-01-09T14:49:35.894" v="2359" actId="27636"/>
        <pc:sldMkLst>
          <pc:docMk/>
          <pc:sldMk cId="3924040026" sldId="267"/>
        </pc:sldMkLst>
        <pc:spChg chg="mod">
          <ac:chgData name="Tanith Coulson" userId="4d62bab3ed19f4bb" providerId="LiveId" clId="{389C1AB6-6591-4471-9FA3-5FACA5DD29EA}" dt="2025-01-09T12:18:41.539" v="2222" actId="1076"/>
          <ac:spMkLst>
            <pc:docMk/>
            <pc:sldMk cId="3924040026" sldId="267"/>
            <ac:spMk id="2" creationId="{FA450D1F-DD62-501E-3116-7D5657B8DB63}"/>
          </ac:spMkLst>
        </pc:spChg>
        <pc:spChg chg="mod ord">
          <ac:chgData name="Tanith Coulson" userId="4d62bab3ed19f4bb" providerId="LiveId" clId="{389C1AB6-6591-4471-9FA3-5FACA5DD29EA}" dt="2025-01-09T14:49:35.894" v="2359" actId="27636"/>
          <ac:spMkLst>
            <pc:docMk/>
            <pc:sldMk cId="3924040026" sldId="267"/>
            <ac:spMk id="3" creationId="{1D3AFB4C-55FE-A7B9-E0C2-06F1039A2A15}"/>
          </ac:spMkLst>
        </pc:spChg>
        <pc:spChg chg="add mod">
          <ac:chgData name="Tanith Coulson" userId="4d62bab3ed19f4bb" providerId="LiveId" clId="{389C1AB6-6591-4471-9FA3-5FACA5DD29EA}" dt="2025-01-09T12:19:22.815" v="2233" actId="1076"/>
          <ac:spMkLst>
            <pc:docMk/>
            <pc:sldMk cId="3924040026" sldId="267"/>
            <ac:spMk id="5" creationId="{7F17A53C-9461-C8ED-F70B-9DDAF4578FA2}"/>
          </ac:spMkLst>
        </pc:spChg>
        <pc:spChg chg="del">
          <ac:chgData name="Tanith Coulson" userId="4d62bab3ed19f4bb" providerId="LiveId" clId="{389C1AB6-6591-4471-9FA3-5FACA5DD29EA}" dt="2025-01-09T12:16:30.581" v="2173" actId="26606"/>
          <ac:spMkLst>
            <pc:docMk/>
            <pc:sldMk cId="3924040026" sldId="267"/>
            <ac:spMk id="34" creationId="{889C5E17-24D0-4696-A3C5-A2261FB455FA}"/>
          </ac:spMkLst>
        </pc:spChg>
        <pc:spChg chg="del">
          <ac:chgData name="Tanith Coulson" userId="4d62bab3ed19f4bb" providerId="LiveId" clId="{389C1AB6-6591-4471-9FA3-5FACA5DD29EA}" dt="2025-01-09T12:16:30.581" v="2173" actId="26606"/>
          <ac:spMkLst>
            <pc:docMk/>
            <pc:sldMk cId="3924040026" sldId="267"/>
            <ac:spMk id="35" creationId="{6929B58F-2358-44CC-ACE5-EF1BD3C6C824}"/>
          </ac:spMkLst>
        </pc:spChg>
        <pc:spChg chg="add">
          <ac:chgData name="Tanith Coulson" userId="4d62bab3ed19f4bb" providerId="LiveId" clId="{389C1AB6-6591-4471-9FA3-5FACA5DD29EA}" dt="2025-01-09T12:16:30.581" v="2173" actId="26606"/>
          <ac:spMkLst>
            <pc:docMk/>
            <pc:sldMk cId="3924040026" sldId="267"/>
            <ac:spMk id="41" creationId="{B210AC1D-4063-4C6E-9528-FA9C4C0C18E6}"/>
          </ac:spMkLst>
        </pc:spChg>
        <pc:spChg chg="add">
          <ac:chgData name="Tanith Coulson" userId="4d62bab3ed19f4bb" providerId="LiveId" clId="{389C1AB6-6591-4471-9FA3-5FACA5DD29EA}" dt="2025-01-09T12:16:30.581" v="2173" actId="26606"/>
          <ac:spMkLst>
            <pc:docMk/>
            <pc:sldMk cId="3924040026" sldId="267"/>
            <ac:spMk id="43" creationId="{02F8C595-E68C-4306-AED8-DC7826A0A506}"/>
          </ac:spMkLst>
        </pc:spChg>
        <pc:grpChg chg="del">
          <ac:chgData name="Tanith Coulson" userId="4d62bab3ed19f4bb" providerId="LiveId" clId="{389C1AB6-6591-4471-9FA3-5FACA5DD29EA}" dt="2025-01-09T12:16:30.581" v="2173" actId="26606"/>
          <ac:grpSpMkLst>
            <pc:docMk/>
            <pc:sldMk cId="3924040026" sldId="267"/>
            <ac:grpSpMk id="36" creationId="{09DA5303-A1AF-4830-806C-51FCD96188B7}"/>
          </ac:grpSpMkLst>
        </pc:grpChg>
        <pc:picChg chg="add mod">
          <ac:chgData name="Tanith Coulson" userId="4d62bab3ed19f4bb" providerId="LiveId" clId="{389C1AB6-6591-4471-9FA3-5FACA5DD29EA}" dt="2025-01-09T12:16:32.432" v="2175" actId="962"/>
          <ac:picMkLst>
            <pc:docMk/>
            <pc:sldMk cId="3924040026" sldId="267"/>
            <ac:picMk id="4" creationId="{E515565F-9E08-0354-8993-605AD2AF4826}"/>
          </ac:picMkLst>
        </pc:picChg>
      </pc:sldChg>
      <pc:sldChg chg="addSp modSp mod modTransition">
        <pc:chgData name="Tanith Coulson" userId="4d62bab3ed19f4bb" providerId="LiveId" clId="{389C1AB6-6591-4471-9FA3-5FACA5DD29EA}" dt="2025-01-09T12:23:05.804" v="2254"/>
        <pc:sldMkLst>
          <pc:docMk/>
          <pc:sldMk cId="3676836563" sldId="269"/>
        </pc:sldMkLst>
        <pc:spChg chg="add mod">
          <ac:chgData name="Tanith Coulson" userId="4d62bab3ed19f4bb" providerId="LiveId" clId="{389C1AB6-6591-4471-9FA3-5FACA5DD29EA}" dt="2025-01-09T11:53:38.888" v="2072" actId="207"/>
          <ac:spMkLst>
            <pc:docMk/>
            <pc:sldMk cId="3676836563" sldId="269"/>
            <ac:spMk id="2" creationId="{2BFA1E5D-8008-BFC3-6A19-59FB2B522DFF}"/>
          </ac:spMkLst>
        </pc:spChg>
        <pc:picChg chg="add mod">
          <ac:chgData name="Tanith Coulson" userId="4d62bab3ed19f4bb" providerId="LiveId" clId="{389C1AB6-6591-4471-9FA3-5FACA5DD29EA}" dt="2025-01-09T11:52:19.125" v="2059" actId="1076"/>
          <ac:picMkLst>
            <pc:docMk/>
            <pc:sldMk cId="3676836563" sldId="269"/>
            <ac:picMk id="2050" creationId="{26D516FA-3454-F0E7-C38D-E9C3D1EC18A4}"/>
          </ac:picMkLst>
        </pc:picChg>
      </pc:sldChg>
      <pc:sldChg chg="addSp delSp modSp mod modTransition modAnim">
        <pc:chgData name="Tanith Coulson" userId="4d62bab3ed19f4bb" providerId="LiveId" clId="{389C1AB6-6591-4471-9FA3-5FACA5DD29EA}" dt="2025-01-09T13:26:04.495" v="2343" actId="27636"/>
        <pc:sldMkLst>
          <pc:docMk/>
          <pc:sldMk cId="1439640827" sldId="270"/>
        </pc:sldMkLst>
        <pc:spChg chg="add mod">
          <ac:chgData name="Tanith Coulson" userId="4d62bab3ed19f4bb" providerId="LiveId" clId="{389C1AB6-6591-4471-9FA3-5FACA5DD29EA}" dt="2025-01-09T12:06:07.063" v="2135" actId="404"/>
          <ac:spMkLst>
            <pc:docMk/>
            <pc:sldMk cId="1439640827" sldId="270"/>
            <ac:spMk id="4" creationId="{8775101D-4759-E434-00E3-0E57259B01C3}"/>
          </ac:spMkLst>
        </pc:spChg>
        <pc:spChg chg="mod">
          <ac:chgData name="Tanith Coulson" userId="4d62bab3ed19f4bb" providerId="LiveId" clId="{389C1AB6-6591-4471-9FA3-5FACA5DD29EA}" dt="2025-01-09T12:04:12.268" v="2108" actId="1076"/>
          <ac:spMkLst>
            <pc:docMk/>
            <pc:sldMk cId="1439640827" sldId="270"/>
            <ac:spMk id="6" creationId="{3B80E542-E6BE-F78D-DDD5-2A904A684AC9}"/>
          </ac:spMkLst>
        </pc:spChg>
        <pc:spChg chg="mod">
          <ac:chgData name="Tanith Coulson" userId="4d62bab3ed19f4bb" providerId="LiveId" clId="{389C1AB6-6591-4471-9FA3-5FACA5DD29EA}" dt="2025-01-09T13:26:04.495" v="2343" actId="27636"/>
          <ac:spMkLst>
            <pc:docMk/>
            <pc:sldMk cId="1439640827" sldId="270"/>
            <ac:spMk id="14" creationId="{B5A59733-54FB-C07F-AFDD-F7D9EA273F76}"/>
          </ac:spMkLst>
        </pc:spChg>
        <pc:spChg chg="del">
          <ac:chgData name="Tanith Coulson" userId="4d62bab3ed19f4bb" providerId="LiveId" clId="{389C1AB6-6591-4471-9FA3-5FACA5DD29EA}" dt="2025-01-09T12:03:18.955" v="2084" actId="26606"/>
          <ac:spMkLst>
            <pc:docMk/>
            <pc:sldMk cId="1439640827" sldId="270"/>
            <ac:spMk id="40" creationId="{140B403C-749F-1A6E-6297-8654B9962F21}"/>
          </ac:spMkLst>
        </pc:spChg>
        <pc:spChg chg="del">
          <ac:chgData name="Tanith Coulson" userId="4d62bab3ed19f4bb" providerId="LiveId" clId="{389C1AB6-6591-4471-9FA3-5FACA5DD29EA}" dt="2025-01-09T12:03:18.955" v="2084" actId="26606"/>
          <ac:spMkLst>
            <pc:docMk/>
            <pc:sldMk cId="1439640827" sldId="270"/>
            <ac:spMk id="42" creationId="{6911526F-40FB-F677-7E25-59222FAC5347}"/>
          </ac:spMkLst>
        </pc:spChg>
        <pc:spChg chg="del">
          <ac:chgData name="Tanith Coulson" userId="4d62bab3ed19f4bb" providerId="LiveId" clId="{389C1AB6-6591-4471-9FA3-5FACA5DD29EA}" dt="2025-01-09T12:03:18.955" v="2084" actId="26606"/>
          <ac:spMkLst>
            <pc:docMk/>
            <pc:sldMk cId="1439640827" sldId="270"/>
            <ac:spMk id="44" creationId="{143A1B88-DF62-65D1-9461-87FF4278521E}"/>
          </ac:spMkLst>
        </pc:spChg>
        <pc:spChg chg="add">
          <ac:chgData name="Tanith Coulson" userId="4d62bab3ed19f4bb" providerId="LiveId" clId="{389C1AB6-6591-4471-9FA3-5FACA5DD29EA}" dt="2025-01-09T12:03:18.955" v="2084" actId="26606"/>
          <ac:spMkLst>
            <pc:docMk/>
            <pc:sldMk cId="1439640827" sldId="270"/>
            <ac:spMk id="70" creationId="{B6FACB3C-9069-4791-BC5C-0DB7CD19B853}"/>
          </ac:spMkLst>
        </pc:spChg>
        <pc:spChg chg="add">
          <ac:chgData name="Tanith Coulson" userId="4d62bab3ed19f4bb" providerId="LiveId" clId="{389C1AB6-6591-4471-9FA3-5FACA5DD29EA}" dt="2025-01-09T12:03:18.955" v="2084" actId="26606"/>
          <ac:spMkLst>
            <pc:docMk/>
            <pc:sldMk cId="1439640827" sldId="270"/>
            <ac:spMk id="72" creationId="{71F2038E-D777-4B76-81DD-DD13EE91B9DD}"/>
          </ac:spMkLst>
        </pc:spChg>
        <pc:grpChg chg="del">
          <ac:chgData name="Tanith Coulson" userId="4d62bab3ed19f4bb" providerId="LiveId" clId="{389C1AB6-6591-4471-9FA3-5FACA5DD29EA}" dt="2025-01-09T12:03:18.955" v="2084" actId="26606"/>
          <ac:grpSpMkLst>
            <pc:docMk/>
            <pc:sldMk cId="1439640827" sldId="270"/>
            <ac:grpSpMk id="46" creationId="{16D35517-ACBD-1B83-F8CA-25DC56B583DA}"/>
          </ac:grpSpMkLst>
        </pc:grpChg>
        <pc:grpChg chg="del">
          <ac:chgData name="Tanith Coulson" userId="4d62bab3ed19f4bb" providerId="LiveId" clId="{389C1AB6-6591-4471-9FA3-5FACA5DD29EA}" dt="2025-01-09T12:03:18.955" v="2084" actId="26606"/>
          <ac:grpSpMkLst>
            <pc:docMk/>
            <pc:sldMk cId="1439640827" sldId="270"/>
            <ac:grpSpMk id="55" creationId="{DC516B3D-1545-C407-0AE8-46446D506C96}"/>
          </ac:grpSpMkLst>
        </pc:grpChg>
        <pc:grpChg chg="del">
          <ac:chgData name="Tanith Coulson" userId="4d62bab3ed19f4bb" providerId="LiveId" clId="{389C1AB6-6591-4471-9FA3-5FACA5DD29EA}" dt="2025-01-09T12:03:18.955" v="2084" actId="26606"/>
          <ac:grpSpMkLst>
            <pc:docMk/>
            <pc:sldMk cId="1439640827" sldId="270"/>
            <ac:grpSpMk id="61" creationId="{1E14F76A-E03C-F910-C1F1-D3B7D627E26D}"/>
          </ac:grpSpMkLst>
        </pc:grpChg>
        <pc:grpChg chg="add">
          <ac:chgData name="Tanith Coulson" userId="4d62bab3ed19f4bb" providerId="LiveId" clId="{389C1AB6-6591-4471-9FA3-5FACA5DD29EA}" dt="2025-01-09T12:03:18.955" v="2084" actId="26606"/>
          <ac:grpSpMkLst>
            <pc:docMk/>
            <pc:sldMk cId="1439640827" sldId="270"/>
            <ac:grpSpMk id="74" creationId="{DD354807-230F-4402-B1B9-F733A8F1F190}"/>
          </ac:grpSpMkLst>
        </pc:grpChg>
        <pc:picChg chg="add del mod ord">
          <ac:chgData name="Tanith Coulson" userId="4d62bab3ed19f4bb" providerId="LiveId" clId="{389C1AB6-6591-4471-9FA3-5FACA5DD29EA}" dt="2025-01-09T11:57:13.208" v="2079" actId="478"/>
          <ac:picMkLst>
            <pc:docMk/>
            <pc:sldMk cId="1439640827" sldId="270"/>
            <ac:picMk id="2" creationId="{60BBA16E-796A-66F0-FD57-0C57A4319512}"/>
          </ac:picMkLst>
        </pc:picChg>
        <pc:picChg chg="add mod ord">
          <ac:chgData name="Tanith Coulson" userId="4d62bab3ed19f4bb" providerId="LiveId" clId="{389C1AB6-6591-4471-9FA3-5FACA5DD29EA}" dt="2025-01-09T12:05:21.814" v="2119" actId="171"/>
          <ac:picMkLst>
            <pc:docMk/>
            <pc:sldMk cId="1439640827" sldId="270"/>
            <ac:picMk id="3" creationId="{BB1E8B96-A564-4E98-F9A7-1AB74D7F6645}"/>
          </ac:picMkLst>
        </pc:picChg>
      </pc:sldChg>
      <pc:sldChg chg="modSp mod modTransition modAnim">
        <pc:chgData name="Tanith Coulson" userId="4d62bab3ed19f4bb" providerId="LiveId" clId="{389C1AB6-6591-4471-9FA3-5FACA5DD29EA}" dt="2025-01-09T12:22:04.957" v="2249"/>
        <pc:sldMkLst>
          <pc:docMk/>
          <pc:sldMk cId="1883858177" sldId="271"/>
        </pc:sldMkLst>
        <pc:spChg chg="mod">
          <ac:chgData name="Tanith Coulson" userId="4d62bab3ed19f4bb" providerId="LiveId" clId="{389C1AB6-6591-4471-9FA3-5FACA5DD29EA}" dt="2025-01-09T11:47:06.923" v="2029" actId="2085"/>
          <ac:spMkLst>
            <pc:docMk/>
            <pc:sldMk cId="1883858177" sldId="271"/>
            <ac:spMk id="2" creationId="{8A9D1C45-27B1-13C1-1D6C-A29C21E8255D}"/>
          </ac:spMkLst>
        </pc:spChg>
      </pc:sldChg>
      <pc:sldChg chg="addSp modSp mod modTransition modAnim">
        <pc:chgData name="Tanith Coulson" userId="4d62bab3ed19f4bb" providerId="LiveId" clId="{389C1AB6-6591-4471-9FA3-5FACA5DD29EA}" dt="2025-01-09T13:53:22.375" v="2350" actId="171"/>
        <pc:sldMkLst>
          <pc:docMk/>
          <pc:sldMk cId="855788285" sldId="272"/>
        </pc:sldMkLst>
        <pc:spChg chg="mod">
          <ac:chgData name="Tanith Coulson" userId="4d62bab3ed19f4bb" providerId="LiveId" clId="{389C1AB6-6591-4471-9FA3-5FACA5DD29EA}" dt="2025-01-09T13:47:11.482" v="2347" actId="20577"/>
          <ac:spMkLst>
            <pc:docMk/>
            <pc:sldMk cId="855788285" sldId="272"/>
            <ac:spMk id="4" creationId="{AC508310-CB2E-1812-1A62-2236C1A9A71F}"/>
          </ac:spMkLst>
        </pc:spChg>
        <pc:spChg chg="mod">
          <ac:chgData name="Tanith Coulson" userId="4d62bab3ed19f4bb" providerId="LiveId" clId="{389C1AB6-6591-4471-9FA3-5FACA5DD29EA}" dt="2025-01-09T13:53:16.365" v="2349" actId="20577"/>
          <ac:spMkLst>
            <pc:docMk/>
            <pc:sldMk cId="855788285" sldId="272"/>
            <ac:spMk id="5" creationId="{74CAD096-DA29-3576-C2AD-8EB929AC6FE1}"/>
          </ac:spMkLst>
        </pc:spChg>
        <pc:spChg chg="add mod">
          <ac:chgData name="Tanith Coulson" userId="4d62bab3ed19f4bb" providerId="LiveId" clId="{389C1AB6-6591-4471-9FA3-5FACA5DD29EA}" dt="2025-01-09T12:08:13.944" v="2149" actId="1076"/>
          <ac:spMkLst>
            <pc:docMk/>
            <pc:sldMk cId="855788285" sldId="272"/>
            <ac:spMk id="6" creationId="{EDB0DD79-715F-772F-709E-467ACE37C220}"/>
          </ac:spMkLst>
        </pc:spChg>
        <pc:picChg chg="add mod ord">
          <ac:chgData name="Tanith Coulson" userId="4d62bab3ed19f4bb" providerId="LiveId" clId="{389C1AB6-6591-4471-9FA3-5FACA5DD29EA}" dt="2025-01-09T13:53:22.375" v="2350" actId="171"/>
          <ac:picMkLst>
            <pc:docMk/>
            <pc:sldMk cId="855788285" sldId="272"/>
            <ac:picMk id="3" creationId="{6F14A21F-CEFE-840C-EB0A-5B3B8F492644}"/>
          </ac:picMkLst>
        </pc:picChg>
      </pc:sldChg>
      <pc:sldChg chg="addSp delSp modSp add mod">
        <pc:chgData name="Tanith Coulson" userId="4d62bab3ed19f4bb" providerId="LiveId" clId="{389C1AB6-6591-4471-9FA3-5FACA5DD29EA}" dt="2025-01-09T15:40:34.838" v="3561" actId="1076"/>
        <pc:sldMkLst>
          <pc:docMk/>
          <pc:sldMk cId="2058186811" sldId="273"/>
        </pc:sldMkLst>
        <pc:spChg chg="del">
          <ac:chgData name="Tanith Coulson" userId="4d62bab3ed19f4bb" providerId="LiveId" clId="{389C1AB6-6591-4471-9FA3-5FACA5DD29EA}" dt="2025-01-09T15:25:04.451" v="3348" actId="478"/>
          <ac:spMkLst>
            <pc:docMk/>
            <pc:sldMk cId="2058186811" sldId="273"/>
            <ac:spMk id="2" creationId="{03471E33-48A2-7F4D-9F06-05EE2F949345}"/>
          </ac:spMkLst>
        </pc:spChg>
        <pc:spChg chg="mod">
          <ac:chgData name="Tanith Coulson" userId="4d62bab3ed19f4bb" providerId="LiveId" clId="{389C1AB6-6591-4471-9FA3-5FACA5DD29EA}" dt="2025-01-09T15:40:34.838" v="3561" actId="1076"/>
          <ac:spMkLst>
            <pc:docMk/>
            <pc:sldMk cId="2058186811" sldId="273"/>
            <ac:spMk id="3" creationId="{6DFD3CA6-FDF4-7036-7D40-264EE48F5666}"/>
          </ac:spMkLst>
        </pc:spChg>
        <pc:spChg chg="add del mod">
          <ac:chgData name="Tanith Coulson" userId="4d62bab3ed19f4bb" providerId="LiveId" clId="{389C1AB6-6591-4471-9FA3-5FACA5DD29EA}" dt="2025-01-09T15:25:05.676" v="3349" actId="478"/>
          <ac:spMkLst>
            <pc:docMk/>
            <pc:sldMk cId="2058186811" sldId="273"/>
            <ac:spMk id="5" creationId="{82BFEEAF-1BB8-1424-DC00-CDBB8F85273F}"/>
          </ac:spMkLst>
        </pc:spChg>
      </pc:sldChg>
      <pc:sldChg chg="addSp delSp modSp add mod">
        <pc:chgData name="Tanith Coulson" userId="4d62bab3ed19f4bb" providerId="LiveId" clId="{389C1AB6-6591-4471-9FA3-5FACA5DD29EA}" dt="2025-01-09T15:39:56.880" v="3560" actId="20577"/>
        <pc:sldMkLst>
          <pc:docMk/>
          <pc:sldMk cId="3850907112" sldId="274"/>
        </pc:sldMkLst>
        <pc:spChg chg="del">
          <ac:chgData name="Tanith Coulson" userId="4d62bab3ed19f4bb" providerId="LiveId" clId="{389C1AB6-6591-4471-9FA3-5FACA5DD29EA}" dt="2025-01-09T15:24:52.454" v="3345" actId="478"/>
          <ac:spMkLst>
            <pc:docMk/>
            <pc:sldMk cId="3850907112" sldId="274"/>
            <ac:spMk id="2" creationId="{7F4A90C6-8D23-6089-6A4D-9B054D5FFD58}"/>
          </ac:spMkLst>
        </pc:spChg>
        <pc:spChg chg="mod">
          <ac:chgData name="Tanith Coulson" userId="4d62bab3ed19f4bb" providerId="LiveId" clId="{389C1AB6-6591-4471-9FA3-5FACA5DD29EA}" dt="2025-01-09T15:39:56.880" v="3560" actId="20577"/>
          <ac:spMkLst>
            <pc:docMk/>
            <pc:sldMk cId="3850907112" sldId="274"/>
            <ac:spMk id="3" creationId="{CE36FCFC-8256-BF87-09CA-EA7F20D41D35}"/>
          </ac:spMkLst>
        </pc:spChg>
        <pc:spChg chg="add del mod">
          <ac:chgData name="Tanith Coulson" userId="4d62bab3ed19f4bb" providerId="LiveId" clId="{389C1AB6-6591-4471-9FA3-5FACA5DD29EA}" dt="2025-01-09T15:24:53.948" v="3346" actId="478"/>
          <ac:spMkLst>
            <pc:docMk/>
            <pc:sldMk cId="3850907112" sldId="274"/>
            <ac:spMk id="5" creationId="{54489A1C-DC8B-B505-B7BB-1DC1C0BAEFE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979DB1-60B1-439C-9BBA-19E285678340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A07704-D94F-4D13-A121-C63D9B5B15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14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A07704-D94F-4D13-A121-C63D9B5B15C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3746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6E0F5-EB04-5251-138C-0F9F8EB7EB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A0E307-3D6A-13FC-BBCE-7259621F03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59E0C-6A3C-CC34-E647-98BBD2EAF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0FEB59-D09F-0483-5F93-742D5ACD9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D55F1-D0FB-3915-43BA-2CCDA0564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876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392ED-0C3F-C53E-D375-0A7038D30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09CEE-1B33-6027-6297-C050038D46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149FBA-46CD-F3E9-4FB5-FC282C7394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C617C-A50B-2526-DD16-F36C64F49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8935F-AC6F-8626-F9FF-8D8FBF2DA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511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65137-6119-F32D-BA49-AEB4DAD34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B68E0-B439-B696-6F00-CF6BFCF8A5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A4A41-76BD-D5F5-D909-9B9ACB9FE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30321-23F4-65C9-F7C1-5B1881045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75963-609C-A0D1-1542-0787E640E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61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8CBE9-721C-320A-AE8A-E61A27E8D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1199B-0E12-69A5-8025-CBFC5C1921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5115BE-2132-DB95-A428-F1809A850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F85B0-0CF8-1C2A-67D0-686DEDAA2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60E6E7-7E21-EB0D-9DF4-091A0F8D5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20FE69-1C54-1801-0020-5CF7091EB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774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0ECED-DCD1-A8AC-3548-3B18A3AEB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6EAC60-A6D9-5835-F419-F002CCE64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E9506A-B563-20C8-42FD-0B78F30ECB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FE49FE-C27A-CA53-DAE2-8E85F21C30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B19FCA-7637-5959-846A-C4205AD89D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73E13A-2A27-81F1-CDFD-7DA9897A5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F4757E-BFC6-5303-200C-D5C21E078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31805E-68F6-80DD-42D5-D71C91A62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748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0F925-154A-0E8C-8F0A-13786E207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9375-520A-9E29-200F-166C71FF1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F1E025-3577-2BB3-B7C6-53698BD76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4CCA8-322A-F279-7148-1D0118A65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651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D54A1B-9396-9711-1094-275668CF6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D76F92-6E7C-D29F-22AE-17012B0F1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BF424F-1D4F-7C5B-59E9-0755FD8EC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4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301-8056-A7AE-A004-C1871CBDC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97BE6-C6CE-A3F0-37E2-B11765BC5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B5F259-ADF6-1A12-31DA-C28C360D1C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2DA05C-05A9-9894-719C-42CBD4736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8D7B0F-9244-8C64-107D-0B5227C63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F1DEC9-4D51-DC75-1FE7-8EBECAB25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689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8AE9B-1A65-0FF3-BC06-BABD11F5E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171952-6E0D-E28B-40F0-F299F6414C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1791EA-199A-5AE9-982F-BD1062777B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4ADBDA-F105-C7F8-7225-EE0211ED8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95D2A0-5519-F381-CDA4-4B1D0AD3D5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162C06-149C-8852-2949-A1F60A1D4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64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4EBBE-7BD0-81F1-AC44-CB9C70D4C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225EE1-4B15-2E92-C2D6-F77FEB1E29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02C26-0186-F9FB-1EC8-624D31F14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4A954-2713-503B-052F-066CE49C1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8C1E47-1954-77FC-9079-8A51ED979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4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8011F9-D253-E7D1-E653-68A86AD388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289FA-4670-6ED1-1D82-8BA0ABF580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2C3148-20DD-E87C-4416-DA24E2DAD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01221-E9DF-BA5F-4B93-0B51CF44A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16129-EA20-6241-79DA-1E7489F79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955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B21A92-4B6E-97E3-C208-B262FB46B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78BB6-C37E-AADA-F5CA-9B8F35F5AB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0184C-3D13-7117-081D-7460DFD5A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BBFD39-A12F-4EB7-99B4-61D9E0F3BEDB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4EA16-FFA2-E53B-9759-98FAA916A1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4A664E-963D-F9F9-556B-5F9DB8FB66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E70904-149F-4B99-A28C-C33655706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5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40352-019-0083-z" TargetMode="External"/><Relationship Id="rId3" Type="http://schemas.openxmlformats.org/officeDocument/2006/relationships/hyperlink" Target="https://www.college.police.uk/guidance/vulnerability-related-risks/introduction-vulnerability-related-risk" TargetMode="External"/><Relationship Id="rId7" Type="http://schemas.openxmlformats.org/officeDocument/2006/relationships/hyperlink" Target="https://www.zeneducate.com/training/victoria-climbie-case-study" TargetMode="External"/><Relationship Id="rId2" Type="http://schemas.openxmlformats.org/officeDocument/2006/relationships/hyperlink" Target="https://doi.org/10.1177/0032258x2095668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dorset.police.uk/news-article/3ba57bca-77c5-ec11-9bba-005056019adf" TargetMode="External"/><Relationship Id="rId5" Type="http://schemas.openxmlformats.org/officeDocument/2006/relationships/hyperlink" Target="https://news.dorset.police.uk/news-article/2f318a84-9103-ed11-9bbd-005056019adf" TargetMode="External"/><Relationship Id="rId4" Type="http://schemas.openxmlformats.org/officeDocument/2006/relationships/hyperlink" Target="https://assets.college.police.uk/s3fs-public/2021-11/Recognising-responding-vulnerability-related-risks-REA.pdf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law.gov.wales/public-services/social-care/safeguarding-vulnerable-groups-act-2006" TargetMode="External"/><Relationship Id="rId3" Type="http://schemas.openxmlformats.org/officeDocument/2006/relationships/hyperlink" Target="https://assets.publishing.service.gov.uk/media/5a81597440f0b62302696d33/6.379_Supporting_guidance_web_doc_v3.pdf" TargetMode="External"/><Relationship Id="rId7" Type="http://schemas.openxmlformats.org/officeDocument/2006/relationships/hyperlink" Target="https://lx.iriss.org.uk/sites/default/files/resources/113A.%20The%20Victoria%20Climbie%20Inquiry%20-%20Summary-Report.pdf" TargetMode="External"/><Relationship Id="rId12" Type="http://schemas.openxmlformats.org/officeDocument/2006/relationships/hyperlink" Target="https://www.gov.uk/government/publications/vulnerabilities-applying-all-our-health/vulnerabilities-applying-all-our-health" TargetMode="External"/><Relationship Id="rId2" Type="http://schemas.openxmlformats.org/officeDocument/2006/relationships/hyperlink" Target="https://hmicfrs.justiceinspectorates.gov.uk/publication-html/both-sides-of-the-coin-county-lin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ublications.parliament.uk/pa/ld5901/ldselect/ldmodslav/8/8.pdf" TargetMode="External"/><Relationship Id="rId11" Type="http://schemas.openxmlformats.org/officeDocument/2006/relationships/hyperlink" Target="https://www.england.nhs.uk/long-read/coercion/" TargetMode="External"/><Relationship Id="rId5" Type="http://schemas.openxmlformats.org/officeDocument/2006/relationships/hyperlink" Target="https://hopeforjustice.org/news/operation-fort-uncovering-the-largest-modern-slavery-ring-in-uk-history/" TargetMode="External"/><Relationship Id="rId10" Type="http://schemas.openxmlformats.org/officeDocument/2006/relationships/hyperlink" Target="https://www.nationalcrimeagency.gov.uk/what-we-do/crime-threats/modern-slavery-and-human-trafficking" TargetMode="External"/><Relationship Id="rId4" Type="http://schemas.openxmlformats.org/officeDocument/2006/relationships/hyperlink" Target="https://www.gov.uk/government/collections/serious-crime-bill" TargetMode="External"/><Relationship Id="rId9" Type="http://schemas.openxmlformats.org/officeDocument/2006/relationships/hyperlink" Target="https://www.nationalcrimeagency.gov.uk/what-we-do/crime-threats/drug-trafficking/county-lines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pccs.police.uk/latest-news/review-on-the-business-response-to-operation-fort/" TargetMode="External"/><Relationship Id="rId3" Type="http://schemas.openxmlformats.org/officeDocument/2006/relationships/hyperlink" Target="https://safelives.org.uk/about-domestic-abuse/what-is-domestic-abuse/coercive-control/" TargetMode="External"/><Relationship Id="rId7" Type="http://schemas.openxmlformats.org/officeDocument/2006/relationships/hyperlink" Target="https://www.westsomersethealthcare.co.uk/protecting-vulnerable-people" TargetMode="External"/><Relationship Id="rId2" Type="http://schemas.openxmlformats.org/officeDocument/2006/relationships/hyperlink" Target="https://www.gov.uk/government/statistics/modern-slavery-nrm-and-dtn-statistics-end-of-year-summary-2023/modern-slavery-national-referral-mechanism-and-duty-to-notify-statistics-uk-end-of-year-summary-202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ottingham.ac.uk/research/beacons-of-excellence/rights-lab/resources/reports-and-briefings/2021/november/re-traffickingthe-current-state-of-play.pdf" TargetMode="External"/><Relationship Id="rId5" Type="http://schemas.openxmlformats.org/officeDocument/2006/relationships/hyperlink" Target="https://www.unodc.org/unodc/en/human-Trafficking/Human-Trafficking.html" TargetMode="External"/><Relationship Id="rId4" Type="http://schemas.openxmlformats.org/officeDocument/2006/relationships/hyperlink" Target="https://rusi.org/networks/shoc/informer/part-1-county-lines-choice-and-opportunity" TargetMode="External"/><Relationship Id="rId9" Type="http://schemas.openxmlformats.org/officeDocument/2006/relationships/hyperlink" Target="https://wkc.who.int/our-work/health-emergencies/knowledge-hub/community-disaster-risk-management/vulnerability-and-vulnerable-popula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Sea of lightbulbs in park with one lit up">
            <a:extLst>
              <a:ext uri="{FF2B5EF4-FFF2-40B4-BE49-F238E27FC236}">
                <a16:creationId xmlns:a16="http://schemas.microsoft.com/office/drawing/2014/main" id="{C870139B-F4D5-8C0C-8B5A-503119FAB9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04" b="158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15879-2084-358E-9013-AC63C19FDA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0528" y="2299176"/>
            <a:ext cx="4131368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2500" b="1" dirty="0">
                <a:latin typeface="Sitka Subheading (Headings)"/>
                <a:ea typeface="Cambria" panose="02040503050406030204" pitchFamily="18" charset="0"/>
              </a:rPr>
              <a:t>Critically evaluate the idea that vulnerable people are coerced or forced into illegal activities by others.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72EC7-CF8A-E3F5-D8C4-38579332DB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0529" y="4199213"/>
            <a:ext cx="4191938" cy="598548"/>
          </a:xfrm>
        </p:spPr>
        <p:txBody>
          <a:bodyPr anchor="ctr">
            <a:noAutofit/>
          </a:bodyPr>
          <a:lstStyle/>
          <a:p>
            <a:pPr algn="l"/>
            <a:r>
              <a:rPr lang="en-GB" sz="800" dirty="0">
                <a:latin typeface="Sitka Subheading (Headings)"/>
                <a:ea typeface="Cambria" panose="02040503050406030204" pitchFamily="18" charset="0"/>
              </a:rPr>
              <a:t>By Tanith Coulson </a:t>
            </a:r>
          </a:p>
          <a:p>
            <a:pPr algn="l"/>
            <a:r>
              <a:rPr lang="en-GB" sz="800" dirty="0">
                <a:latin typeface="Sitka Subheading (Headings)"/>
                <a:ea typeface="Cambria" panose="02040503050406030204" pitchFamily="18" charset="0"/>
              </a:rPr>
              <a:t>2304246</a:t>
            </a:r>
          </a:p>
          <a:p>
            <a:pPr algn="l"/>
            <a:r>
              <a:rPr lang="en-GB" sz="800" dirty="0">
                <a:latin typeface="Sitka Subheading (Headings)"/>
                <a:ea typeface="Cambria" panose="02040503050406030204" pitchFamily="18" charset="0"/>
              </a:rPr>
              <a:t>BMPL5015 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36412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" name="Rectangle 43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B8CB0-0BD9-F692-F0C5-377B5AE9E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5864" y="518205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chemeClr val="tx2"/>
                </a:solidFill>
                <a:latin typeface="Sitka Heading" pitchFamily="2" charset="0"/>
              </a:rPr>
              <a:t>Contents</a:t>
            </a:r>
          </a:p>
        </p:txBody>
      </p:sp>
      <p:pic>
        <p:nvPicPr>
          <p:cNvPr id="437" name="Graphic 436" descr="Check List">
            <a:extLst>
              <a:ext uri="{FF2B5EF4-FFF2-40B4-BE49-F238E27FC236}">
                <a16:creationId xmlns:a16="http://schemas.microsoft.com/office/drawing/2014/main" id="{ED98ADA7-CD1B-04F2-345D-659D452B5F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444" name="Group 44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445" name="Freeform: Shape 44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6" name="Freeform: Shape 44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7" name="Freeform: Shape 44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54756E6-48C8-528F-D187-3D6FE00F09CD}"/>
              </a:ext>
            </a:extLst>
          </p:cNvPr>
          <p:cNvSpPr txBox="1"/>
          <p:nvPr/>
        </p:nvSpPr>
        <p:spPr>
          <a:xfrm>
            <a:off x="6265671" y="1166762"/>
            <a:ext cx="574765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Introduction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Understanding Vulnerability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Coercion: What is it?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How Vulnerable People Are Forced Into Illegal Activities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Comparison: Human Trafficking vs County Lines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Legislations and Policies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Case Examples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Repeat Victimisation and Offending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Approaches by the Police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Statistics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Conclusion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161948220"/>
      </p:ext>
    </p:extLst>
  </p:cSld>
  <p:clrMapOvr>
    <a:masterClrMapping/>
  </p:clrMapOvr>
  <p:transition spd="slow">
    <p:cover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243CE1-BC57-8613-E30A-35419DEBC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5663" y="411942"/>
            <a:ext cx="3980673" cy="82918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7F486-DC24-96FC-05CC-843F50920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5" y="1151108"/>
            <a:ext cx="7539882" cy="7070275"/>
          </a:xfrm>
        </p:spPr>
        <p:txBody>
          <a:bodyPr anchor="t">
            <a:normAutofit/>
          </a:bodyPr>
          <a:lstStyle/>
          <a:p>
            <a:r>
              <a:rPr lang="en-GB" sz="2450" b="1" dirty="0">
                <a:solidFill>
                  <a:schemeClr val="tx2"/>
                </a:solidFill>
                <a:latin typeface="Sitka Subheading (Headings)"/>
              </a:rPr>
              <a:t>Require special care, support, protection due to age, disability, risk of abuse or neglect</a:t>
            </a:r>
            <a:r>
              <a:rPr lang="en-GB" sz="2450" dirty="0">
                <a:solidFill>
                  <a:schemeClr val="tx2"/>
                </a:solidFill>
                <a:latin typeface="Sitka Subheading (Headings)"/>
              </a:rPr>
              <a:t> (Office for Health Improvement and Disparities, 2022). </a:t>
            </a:r>
          </a:p>
          <a:p>
            <a:r>
              <a:rPr lang="en-GB" sz="2450" dirty="0">
                <a:solidFill>
                  <a:schemeClr val="tx2"/>
                </a:solidFill>
                <a:latin typeface="Sitka Subheading (Headings)"/>
              </a:rPr>
              <a:t>Key factors:</a:t>
            </a:r>
            <a:br>
              <a:rPr lang="en-GB" sz="2450" dirty="0">
                <a:solidFill>
                  <a:schemeClr val="tx2"/>
                </a:solidFill>
                <a:latin typeface="Sitka Subheading (Headings)"/>
              </a:rPr>
            </a:br>
            <a:r>
              <a:rPr lang="en-GB" sz="2450" dirty="0">
                <a:solidFill>
                  <a:schemeClr val="tx2"/>
                </a:solidFill>
                <a:latin typeface="Sitka Subheading (Headings)"/>
              </a:rPr>
              <a:t>Poverty, mental health issues, and substance abuse</a:t>
            </a:r>
            <a:br>
              <a:rPr lang="en-GB" sz="2450" dirty="0">
                <a:solidFill>
                  <a:schemeClr val="tx2"/>
                </a:solidFill>
                <a:latin typeface="Sitka Subheading (Headings)"/>
              </a:rPr>
            </a:br>
            <a:br>
              <a:rPr lang="en-GB" sz="2450" dirty="0">
                <a:solidFill>
                  <a:schemeClr val="tx2"/>
                </a:solidFill>
                <a:latin typeface="Sitka Subheading (Headings)"/>
              </a:rPr>
            </a:br>
            <a:r>
              <a:rPr lang="en-GB" sz="2450" dirty="0">
                <a:solidFill>
                  <a:schemeClr val="tx2"/>
                </a:solidFill>
                <a:latin typeface="Sitka Subheading (Headings)"/>
              </a:rPr>
              <a:t>Aims:</a:t>
            </a:r>
          </a:p>
          <a:p>
            <a:r>
              <a:rPr lang="en-GB" sz="2450" dirty="0">
                <a:solidFill>
                  <a:schemeClr val="tx2"/>
                </a:solidFill>
                <a:latin typeface="Sitka Subheading (Headings)"/>
              </a:rPr>
              <a:t>Are vulnerable people genuinely forced or coerced? Or do some have control in their decisions. </a:t>
            </a:r>
          </a:p>
          <a:p>
            <a:r>
              <a:rPr lang="en-GB" sz="2450" dirty="0">
                <a:solidFill>
                  <a:schemeClr val="tx2"/>
                </a:solidFill>
                <a:latin typeface="Sitka Subheading (Headings)"/>
              </a:rPr>
              <a:t>How coercion shapes involvement in criminal activities </a:t>
            </a:r>
          </a:p>
          <a:p>
            <a:r>
              <a:rPr lang="en-GB" sz="2450" dirty="0">
                <a:solidFill>
                  <a:schemeClr val="tx2"/>
                </a:solidFill>
                <a:latin typeface="Sitka Subheading (Headings)"/>
              </a:rPr>
              <a:t>How police manage and support individuals at risk</a:t>
            </a:r>
          </a:p>
        </p:txBody>
      </p: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close-up of words&#10;&#10;Description automatically generated">
            <a:extLst>
              <a:ext uri="{FF2B5EF4-FFF2-40B4-BE49-F238E27FC236}">
                <a16:creationId xmlns:a16="http://schemas.microsoft.com/office/drawing/2014/main" id="{1198B896-0FEB-715A-902A-ECF0AE8454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2" y="2145857"/>
            <a:ext cx="4142232" cy="34898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E994C9-86AC-3FC0-EE82-587C6AF0150C}"/>
              </a:ext>
            </a:extLst>
          </p:cNvPr>
          <p:cNvSpPr txBox="1"/>
          <p:nvPr/>
        </p:nvSpPr>
        <p:spPr>
          <a:xfrm>
            <a:off x="9005120" y="6430521"/>
            <a:ext cx="468307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https://images.app.goo.gl/JovQnV9L2stxyj646</a:t>
            </a:r>
          </a:p>
        </p:txBody>
      </p:sp>
    </p:spTree>
    <p:extLst>
      <p:ext uri="{BB962C8B-B14F-4D97-AF65-F5344CB8AC3E}">
        <p14:creationId xmlns:p14="http://schemas.microsoft.com/office/powerpoint/2010/main" val="2394330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ES offer critical support to vulnerable groups during the crisis -  Employment, Social Affairs &amp; Inclusion - European Commission">
            <a:extLst>
              <a:ext uri="{FF2B5EF4-FFF2-40B4-BE49-F238E27FC236}">
                <a16:creationId xmlns:a16="http://schemas.microsoft.com/office/drawing/2014/main" id="{D4373584-1131-943D-64B0-BB8D223E08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460" b="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B856D-8782-7EC2-1FDD-61A40C880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Understanding Vulnerability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94E69-2B02-99B8-6829-AE2DDF9C4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0" y="1894114"/>
            <a:ext cx="7390263" cy="4598761"/>
          </a:xfrm>
          <a:noFill/>
          <a:ln>
            <a:noFill/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chemeClr val="tx2"/>
                </a:solidFill>
                <a:latin typeface="Sitka Subheading (Headings)"/>
              </a:rPr>
              <a:t>Definition of Vulnerability</a:t>
            </a:r>
            <a:r>
              <a:rPr lang="en-GB" sz="2200" dirty="0">
                <a:solidFill>
                  <a:schemeClr val="tx2"/>
                </a:solidFill>
                <a:latin typeface="Sitka Subheading (Headings)"/>
              </a:rPr>
              <a:t> </a:t>
            </a:r>
          </a:p>
          <a:p>
            <a:r>
              <a:rPr lang="en-GB" sz="2200" b="1" dirty="0">
                <a:solidFill>
                  <a:schemeClr val="tx2"/>
                </a:solidFill>
                <a:latin typeface="Sitka Subheading (Headings)"/>
              </a:rPr>
              <a:t>World Health Organisation (WHO) 2024</a:t>
            </a:r>
            <a:br>
              <a:rPr lang="en-GB" sz="2200" b="1" dirty="0">
                <a:solidFill>
                  <a:schemeClr val="tx2"/>
                </a:solidFill>
                <a:latin typeface="Sitka Subheading (Headings)"/>
              </a:rPr>
            </a:br>
            <a:r>
              <a:rPr lang="en-GB" sz="2200" dirty="0">
                <a:solidFill>
                  <a:schemeClr val="tx2"/>
                </a:solidFill>
                <a:latin typeface="Sitka Subheading (Headings)"/>
              </a:rPr>
              <a:t>The conditions determined by physical, social, economical, and environmental factors that shape an individual’s lifestyle. </a:t>
            </a:r>
            <a:r>
              <a:rPr lang="en-GB" sz="2200" i="1" dirty="0">
                <a:solidFill>
                  <a:schemeClr val="tx2"/>
                </a:solidFill>
                <a:latin typeface="Sitka Subheading (Headings)"/>
              </a:rPr>
              <a:t>For example: living in poor housing, ill-health, lack of local institutions. </a:t>
            </a:r>
            <a:br>
              <a:rPr lang="en-GB" sz="2200" i="1" dirty="0">
                <a:solidFill>
                  <a:schemeClr val="tx2"/>
                </a:solidFill>
                <a:latin typeface="Sitka Subheading (Headings)"/>
              </a:rPr>
            </a:br>
            <a:endParaRPr lang="en-GB" sz="2200" i="1" dirty="0">
              <a:solidFill>
                <a:schemeClr val="tx2"/>
              </a:solidFill>
              <a:latin typeface="Sitka Subheading (Headings)"/>
            </a:endParaRPr>
          </a:p>
          <a:p>
            <a:r>
              <a:rPr lang="en-GB" sz="2200" dirty="0">
                <a:solidFill>
                  <a:schemeClr val="tx2"/>
                </a:solidFill>
                <a:latin typeface="Sitka Subheading (Headings)"/>
              </a:rPr>
              <a:t>A person is in danger, under threat, experiencing health challenges, at risk, and/or requiring protection (Larkin, 2009). </a:t>
            </a:r>
            <a:br>
              <a:rPr lang="en-GB" sz="2200" dirty="0">
                <a:solidFill>
                  <a:schemeClr val="tx2"/>
                </a:solidFill>
                <a:latin typeface="Sitka Subheading (Headings)"/>
              </a:rPr>
            </a:br>
            <a:endParaRPr lang="en-GB" sz="2200" dirty="0">
              <a:solidFill>
                <a:schemeClr val="tx2"/>
              </a:solidFill>
              <a:latin typeface="Sitka Subheading (Headings)"/>
            </a:endParaRPr>
          </a:p>
          <a:p>
            <a:r>
              <a:rPr lang="en-GB" sz="2200" b="1" dirty="0">
                <a:solidFill>
                  <a:schemeClr val="tx2"/>
                </a:solidFill>
                <a:latin typeface="Sitka Subheading (Headings)"/>
              </a:rPr>
              <a:t>THRIVE*</a:t>
            </a:r>
            <a:r>
              <a:rPr lang="en-GB" sz="2200" dirty="0">
                <a:solidFill>
                  <a:schemeClr val="tx2"/>
                </a:solidFill>
                <a:latin typeface="Sitka Subheading (Headings)"/>
              </a:rPr>
              <a:t> framework defines vulnerability as:</a:t>
            </a:r>
            <a:br>
              <a:rPr lang="en-GB" sz="2200" dirty="0">
                <a:solidFill>
                  <a:schemeClr val="tx2"/>
                </a:solidFill>
                <a:latin typeface="Sitka Subheading (Headings)"/>
              </a:rPr>
            </a:br>
            <a:r>
              <a:rPr lang="en-GB" sz="2200" dirty="0">
                <a:solidFill>
                  <a:schemeClr val="tx2"/>
                </a:solidFill>
                <a:latin typeface="Sitka Subheading (Headings)"/>
              </a:rPr>
              <a:t>A person being unable to protect themselves or others due to their circumstances (College of Policing, 2021).</a:t>
            </a:r>
            <a:br>
              <a:rPr lang="en-GB" sz="2200" dirty="0">
                <a:solidFill>
                  <a:schemeClr val="tx2"/>
                </a:solidFill>
                <a:latin typeface="Sitka Subheading (Headings)"/>
              </a:rPr>
            </a:br>
            <a:r>
              <a:rPr lang="en-GB" sz="2200" i="1" dirty="0">
                <a:solidFill>
                  <a:schemeClr val="tx2"/>
                </a:solidFill>
                <a:latin typeface="Sitka Subheading (Headings)"/>
              </a:rPr>
              <a:t>* Threat, Harm, Risk, Investigation, Vulnerability and Engagement </a:t>
            </a:r>
          </a:p>
          <a:p>
            <a:pPr marL="0" indent="0">
              <a:buNone/>
            </a:pPr>
            <a:endParaRPr lang="en-GB" sz="1300" dirty="0">
              <a:solidFill>
                <a:schemeClr val="tx2"/>
              </a:solidFill>
              <a:latin typeface="Sitka Subheading (Headings)"/>
            </a:endParaRPr>
          </a:p>
          <a:p>
            <a:endParaRPr lang="en-GB" sz="1300" i="1" dirty="0">
              <a:solidFill>
                <a:schemeClr val="tx2"/>
              </a:solidFill>
              <a:latin typeface="Sitka Subheading (Headings)"/>
            </a:endParaRPr>
          </a:p>
          <a:p>
            <a:endParaRPr lang="en-GB" sz="1300" dirty="0">
              <a:solidFill>
                <a:schemeClr val="tx2"/>
              </a:solidFill>
              <a:latin typeface="Sitka Subheading (Headings)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890C1B-6A47-94E8-EC78-2713E35388D9}"/>
              </a:ext>
            </a:extLst>
          </p:cNvPr>
          <p:cNvSpPr txBox="1"/>
          <p:nvPr/>
        </p:nvSpPr>
        <p:spPr>
          <a:xfrm>
            <a:off x="9305196" y="2524"/>
            <a:ext cx="319735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2"/>
                </a:solidFill>
                <a:latin typeface="Sitka Heading" pitchFamily="2" charset="0"/>
              </a:rPr>
              <a:t>https://images.app.goo.gl/FQNuZbxuKmMiWxoJ6</a:t>
            </a:r>
          </a:p>
        </p:txBody>
      </p:sp>
    </p:spTree>
    <p:extLst>
      <p:ext uri="{BB962C8B-B14F-4D97-AF65-F5344CB8AC3E}">
        <p14:creationId xmlns:p14="http://schemas.microsoft.com/office/powerpoint/2010/main" val="1698576054"/>
      </p:ext>
    </p:extLst>
  </p:cSld>
  <p:clrMapOvr>
    <a:masterClrMapping/>
  </p:clrMapOvr>
  <p:transition spd="slow">
    <p:wheel spokes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9D1C45-27B1-13C1-1D6C-A29C21E82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  <a:noFill/>
          <a:ln>
            <a:noFill/>
          </a:ln>
        </p:spPr>
        <p:txBody>
          <a:bodyPr>
            <a:normAutofit/>
          </a:bodyPr>
          <a:lstStyle/>
          <a:p>
            <a:pPr marL="0" indent="0"/>
            <a:r>
              <a:rPr lang="en-GB" sz="4800" b="1" dirty="0">
                <a:solidFill>
                  <a:schemeClr val="tx2"/>
                </a:solidFill>
                <a:latin typeface="Sitka Subheading (Headings)"/>
              </a:rPr>
              <a:t>Who are classed as vulnerable?</a:t>
            </a:r>
            <a:br>
              <a:rPr lang="en-GB" sz="4000" b="1" dirty="0">
                <a:solidFill>
                  <a:schemeClr val="tx2"/>
                </a:solidFill>
                <a:latin typeface="Sitka Subheading (Headings)"/>
              </a:rPr>
            </a:b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50EA0-A053-6147-A9A7-4FD05FDBF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  <a:latin typeface="Sitka Subheading (Headings)"/>
              </a:rPr>
              <a:t>Young or elderly people</a:t>
            </a:r>
          </a:p>
          <a:p>
            <a:r>
              <a:rPr lang="en-GB" sz="3200" dirty="0">
                <a:solidFill>
                  <a:schemeClr val="tx2"/>
                </a:solidFill>
                <a:latin typeface="Sitka Subheading (Headings)"/>
              </a:rPr>
              <a:t>Persons with mental health issues</a:t>
            </a:r>
          </a:p>
          <a:p>
            <a:r>
              <a:rPr lang="en-GB" sz="3200" dirty="0">
                <a:solidFill>
                  <a:schemeClr val="tx2"/>
                </a:solidFill>
                <a:latin typeface="Sitka Subheading (Headings)"/>
              </a:rPr>
              <a:t>Physical disabilities or learning disabilities</a:t>
            </a:r>
          </a:p>
          <a:p>
            <a:r>
              <a:rPr lang="en-GB" sz="3200" dirty="0">
                <a:solidFill>
                  <a:schemeClr val="tx2"/>
                </a:solidFill>
                <a:latin typeface="Sitka Subheading (Headings)"/>
              </a:rPr>
              <a:t>Socially isolated individuals or are dependent on others </a:t>
            </a:r>
            <a:br>
              <a:rPr lang="en-GB" sz="1800" dirty="0">
                <a:solidFill>
                  <a:schemeClr val="tx2"/>
                </a:solidFill>
                <a:latin typeface="Sitka Subheading (Headings)"/>
              </a:rPr>
            </a:b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8581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1099885E-832F-B513-2353-8AF5D4CBF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375" y="329656"/>
            <a:ext cx="5748330" cy="66313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Understanding Coercion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C4D9C2-B034-9D33-F1D0-84C4D0CD24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690"/>
          <a:stretch/>
        </p:blipFill>
        <p:spPr>
          <a:xfrm>
            <a:off x="8289890" y="2409852"/>
            <a:ext cx="3862393" cy="4475023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B669953-B4BD-AF2B-28F0-F26888413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353" y="992788"/>
            <a:ext cx="10124375" cy="553555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b="1" dirty="0">
                <a:solidFill>
                  <a:schemeClr val="tx2"/>
                </a:solidFill>
                <a:latin typeface="Sitka Subheading (Headings)"/>
              </a:rPr>
              <a:t>Definition of Coercion:</a:t>
            </a:r>
          </a:p>
          <a:p>
            <a:r>
              <a:rPr lang="en-GB" sz="1800" dirty="0">
                <a:solidFill>
                  <a:schemeClr val="tx2"/>
                </a:solidFill>
                <a:latin typeface="Sitka Subheading (Headings)"/>
              </a:rPr>
              <a:t>Ongoing actions or repeated patterns of behaviour. Such as:</a:t>
            </a:r>
          </a:p>
          <a:p>
            <a:r>
              <a:rPr lang="en-GB" sz="1800" b="1" dirty="0">
                <a:solidFill>
                  <a:schemeClr val="tx2"/>
                </a:solidFill>
                <a:latin typeface="Sitka Subheading (Headings)"/>
              </a:rPr>
              <a:t>Assault – </a:t>
            </a:r>
            <a:r>
              <a:rPr lang="en-GB" sz="1800" dirty="0">
                <a:solidFill>
                  <a:schemeClr val="tx2"/>
                </a:solidFill>
                <a:latin typeface="Sitka Subheading (Headings)"/>
              </a:rPr>
              <a:t>to punish the victim</a:t>
            </a:r>
          </a:p>
          <a:p>
            <a:r>
              <a:rPr lang="en-GB" sz="1800" b="1" dirty="0">
                <a:solidFill>
                  <a:schemeClr val="tx2"/>
                </a:solidFill>
                <a:latin typeface="Sitka Subheading (Headings)"/>
              </a:rPr>
              <a:t>Threats – </a:t>
            </a:r>
            <a:r>
              <a:rPr lang="en-GB" sz="1800" dirty="0">
                <a:solidFill>
                  <a:schemeClr val="tx2"/>
                </a:solidFill>
                <a:latin typeface="Sitka Subheading (Headings)"/>
              </a:rPr>
              <a:t>ongoing fear of potential harm</a:t>
            </a:r>
          </a:p>
          <a:p>
            <a:r>
              <a:rPr lang="en-GB" sz="1800" b="1" dirty="0">
                <a:solidFill>
                  <a:schemeClr val="tx2"/>
                </a:solidFill>
                <a:latin typeface="Sitka Subheading (Headings)"/>
              </a:rPr>
              <a:t>Humiliation – </a:t>
            </a:r>
            <a:r>
              <a:rPr lang="en-GB" sz="1800" dirty="0">
                <a:solidFill>
                  <a:schemeClr val="tx2"/>
                </a:solidFill>
                <a:latin typeface="Sitka Subheading (Headings)"/>
              </a:rPr>
              <a:t>degrade victim’s self worth, reliant on the perpetrator</a:t>
            </a:r>
          </a:p>
          <a:p>
            <a:r>
              <a:rPr lang="en-GB" sz="1800" b="1" dirty="0">
                <a:solidFill>
                  <a:schemeClr val="tx2"/>
                </a:solidFill>
                <a:latin typeface="Sitka Subheading (Headings)"/>
              </a:rPr>
              <a:t>Intimidation – </a:t>
            </a:r>
            <a:r>
              <a:rPr lang="en-GB" sz="1800" dirty="0">
                <a:solidFill>
                  <a:schemeClr val="tx2"/>
                </a:solidFill>
                <a:latin typeface="Sitka Subheading (Headings)"/>
              </a:rPr>
              <a:t>keeps victim compliant 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Often used to </a:t>
            </a:r>
            <a:r>
              <a:rPr lang="en-GB" sz="2000" b="1" dirty="0">
                <a:solidFill>
                  <a:schemeClr val="tx2"/>
                </a:solidFill>
                <a:latin typeface="Sitka Subheading (Headings)"/>
              </a:rPr>
              <a:t>control</a:t>
            </a: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 or </a:t>
            </a:r>
            <a:r>
              <a:rPr lang="en-GB" sz="2000" b="1" dirty="0">
                <a:solidFill>
                  <a:schemeClr val="tx2"/>
                </a:solidFill>
                <a:latin typeface="Sitka Subheading (Headings)"/>
              </a:rPr>
              <a:t>manipulate</a:t>
            </a: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 the person being targeted (NHS, 2024). </a:t>
            </a:r>
          </a:p>
          <a:p>
            <a:pPr marL="0" indent="0">
              <a:buNone/>
            </a:pPr>
            <a:r>
              <a:rPr lang="en-GB" sz="2100" b="1" dirty="0">
                <a:solidFill>
                  <a:schemeClr val="tx2"/>
                </a:solidFill>
                <a:latin typeface="Sitka Subheading (Headings)"/>
              </a:rPr>
              <a:t>Examples: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Isolating the victim from family and friends 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Coercing into illegal activity (taking drugs or shoplifting) – then using this information to blackmail or threaten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Exploiting immigration status (threatening deportation, destroying documents)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Most times, victims may not recognise the patterns – could delay their ability to seek help.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11E3CE-D95B-2B20-18A0-13A9C0AE57AC}"/>
              </a:ext>
            </a:extLst>
          </p:cNvPr>
          <p:cNvSpPr txBox="1"/>
          <p:nvPr/>
        </p:nvSpPr>
        <p:spPr>
          <a:xfrm>
            <a:off x="9503321" y="6492524"/>
            <a:ext cx="318565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Sitka Heading" pitchFamily="2" charset="0"/>
              </a:rPr>
              <a:t>https://images.app.goo.gl/wBemrDUUWiYzW1NV7</a:t>
            </a:r>
          </a:p>
        </p:txBody>
      </p:sp>
    </p:spTree>
    <p:extLst>
      <p:ext uri="{BB962C8B-B14F-4D97-AF65-F5344CB8AC3E}">
        <p14:creationId xmlns:p14="http://schemas.microsoft.com/office/powerpoint/2010/main" val="1020574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090B10-7D0D-3580-662D-DFE352E3F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46A0ADD5-7EB2-E3C5-577D-94A331B8D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799" y="143438"/>
            <a:ext cx="11449734" cy="120015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36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" pitchFamily="2" charset="0"/>
              </a:rPr>
              <a:t>How Vulnerable People Are Forced Into Illegal Activities</a:t>
            </a: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050" name="Picture 2" descr="Human trafficking and slavery still happen in Australia. This comic  explains how">
            <a:extLst>
              <a:ext uri="{FF2B5EF4-FFF2-40B4-BE49-F238E27FC236}">
                <a16:creationId xmlns:a16="http://schemas.microsoft.com/office/drawing/2014/main" id="{26D516FA-3454-F0E7-C38D-E9C3D1EC1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4987" y="4196476"/>
            <a:ext cx="4338896" cy="251808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FB634F6-C5E7-6CCC-7E14-BBB8C23797BC}"/>
              </a:ext>
            </a:extLst>
          </p:cNvPr>
          <p:cNvSpPr txBox="1"/>
          <p:nvPr/>
        </p:nvSpPr>
        <p:spPr>
          <a:xfrm>
            <a:off x="192188" y="1085089"/>
            <a:ext cx="937010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  <a:latin typeface="Sitka Subheading (Headings)"/>
              </a:rPr>
              <a:t>Human Trafficking</a:t>
            </a:r>
            <a:br>
              <a:rPr lang="en-GB" sz="2400" b="1" dirty="0">
                <a:solidFill>
                  <a:schemeClr val="tx2"/>
                </a:solidFill>
                <a:latin typeface="Sitka Subheading (Headings)"/>
              </a:rPr>
            </a:br>
            <a:endParaRPr lang="en-GB" sz="2400" b="1" dirty="0">
              <a:solidFill>
                <a:schemeClr val="tx2"/>
              </a:solidFill>
              <a:latin typeface="Sitka Subheading (Headings)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Men, women, and children can be victims.</a:t>
            </a:r>
            <a:endParaRPr lang="en-GB" sz="2400" b="1" i="1" dirty="0">
              <a:solidFill>
                <a:schemeClr val="tx2"/>
              </a:solidFill>
              <a:latin typeface="Sitka Subheading (Headings)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Involves the recruitment, transportation, or harbouring of people through force, fraud, or deception – purpose of exploitation </a:t>
            </a:r>
            <a:br>
              <a:rPr lang="en-GB" sz="2400" dirty="0">
                <a:solidFill>
                  <a:schemeClr val="tx2"/>
                </a:solidFill>
                <a:latin typeface="Sitka Subheading (Headings)"/>
              </a:rPr>
            </a:br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(e.g. forced labour, sexual exploitation)</a:t>
            </a:r>
            <a:br>
              <a:rPr lang="en-GB" sz="2400" dirty="0">
                <a:solidFill>
                  <a:schemeClr val="tx2"/>
                </a:solidFill>
                <a:latin typeface="Sitka Subheading (Headings)"/>
              </a:rPr>
            </a:br>
            <a:endParaRPr lang="en-GB" sz="2400" dirty="0">
              <a:solidFill>
                <a:schemeClr val="tx2"/>
              </a:solidFill>
              <a:latin typeface="Sitka Subheading (Headings)"/>
            </a:endParaRP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Methods used by traffickers: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Sitka Subheading (Headings)"/>
              </a:rPr>
              <a:t>Violence</a:t>
            </a:r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: Physical force used to control victims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Sitka Subheading (Headings)"/>
              </a:rPr>
              <a:t>Fraud</a:t>
            </a:r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: Operate under the guide of fake employment agencies or offer false promises of education or job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2"/>
                </a:solidFill>
                <a:latin typeface="Sitka Subheading (Headings)"/>
              </a:rPr>
              <a:t>Deception</a:t>
            </a:r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: Believed they are entering a legitimate situation – only to be exploited later</a:t>
            </a:r>
            <a:br>
              <a:rPr lang="en-GB" dirty="0">
                <a:solidFill>
                  <a:schemeClr val="tx2"/>
                </a:solidFill>
                <a:latin typeface="Sitka Subheading (Headings)"/>
              </a:rPr>
            </a:br>
            <a:endParaRPr lang="en-GB" dirty="0">
              <a:solidFill>
                <a:schemeClr val="tx2"/>
              </a:solidFill>
              <a:latin typeface="Sitka Subheading (Headings)"/>
            </a:endParaRP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(United Nations,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  <a:latin typeface="Sitka Subheading (Headings)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2"/>
              </a:solidFill>
              <a:latin typeface="Sitka Subheading (Headings)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FA1E5D-8008-BFC3-6A19-59FB2B522DFF}"/>
              </a:ext>
            </a:extLst>
          </p:cNvPr>
          <p:cNvSpPr txBox="1"/>
          <p:nvPr/>
        </p:nvSpPr>
        <p:spPr>
          <a:xfrm>
            <a:off x="9314654" y="6579756"/>
            <a:ext cx="319563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tx2">
                    <a:lumMod val="50000"/>
                    <a:lumOff val="50000"/>
                  </a:schemeClr>
                </a:solidFill>
                <a:latin typeface="Sitka Heading" pitchFamily="2" charset="0"/>
              </a:rPr>
              <a:t>https://images.app.goo.gl/Fgzz6S6gqNjLPRfE9</a:t>
            </a:r>
          </a:p>
        </p:txBody>
      </p:sp>
    </p:spTree>
    <p:extLst>
      <p:ext uri="{BB962C8B-B14F-4D97-AF65-F5344CB8AC3E}">
        <p14:creationId xmlns:p14="http://schemas.microsoft.com/office/powerpoint/2010/main" val="3676836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B4688D-9034-3EF8-32A5-056B2E0A7D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cartoon drawings&#10;&#10;Description automatically generated">
            <a:extLst>
              <a:ext uri="{FF2B5EF4-FFF2-40B4-BE49-F238E27FC236}">
                <a16:creationId xmlns:a16="http://schemas.microsoft.com/office/drawing/2014/main" id="{BB1E8B96-A564-4E98-F9A7-1AB74D7F66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9772" y="1544062"/>
            <a:ext cx="5311924" cy="43995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3B80E542-E6BE-F78D-DDD5-2A904A684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36406"/>
            <a:ext cx="6075099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b="1" kern="1200" dirty="0">
                <a:solidFill>
                  <a:schemeClr val="tx2"/>
                </a:solidFill>
                <a:latin typeface="Sitka Heading" pitchFamily="2" charset="0"/>
              </a:rPr>
              <a:t>How Vulnerable People Are Forced Into Illegal Activities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5A59733-54FB-C07F-AFDD-F7D9EA273F76}"/>
              </a:ext>
            </a:extLst>
          </p:cNvPr>
          <p:cNvSpPr txBox="1"/>
          <p:nvPr/>
        </p:nvSpPr>
        <p:spPr>
          <a:xfrm>
            <a:off x="804671" y="1544062"/>
            <a:ext cx="7141899" cy="53139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2"/>
                </a:solidFill>
                <a:latin typeface="Sitka Subheading (Headings)"/>
              </a:rPr>
              <a:t>County Lines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Illegal drugs are transported from one area to another.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Usually by children or vulnerable people – </a:t>
            </a:r>
            <a:r>
              <a:rPr lang="en-US" sz="2400" b="1" dirty="0">
                <a:solidFill>
                  <a:schemeClr val="tx2"/>
                </a:solidFill>
                <a:latin typeface="Sitka Subheading (Headings)"/>
              </a:rPr>
              <a:t>mental health or addiction problems.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‘Exposed to </a:t>
            </a:r>
            <a:r>
              <a:rPr lang="en-US" sz="2400" b="1" dirty="0">
                <a:solidFill>
                  <a:schemeClr val="tx2"/>
                </a:solidFill>
                <a:latin typeface="Sitka Subheading (Headings)"/>
              </a:rPr>
              <a:t>physical, mental, and sexual abuse</a:t>
            </a: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.</a:t>
            </a:r>
            <a:br>
              <a:rPr lang="en-US" sz="2400" dirty="0">
                <a:solidFill>
                  <a:schemeClr val="tx2"/>
                </a:solidFill>
                <a:latin typeface="Sitka Subheading (Headings)"/>
              </a:rPr>
            </a:b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(National Crime Agency, 2018)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Recruited through grooming, financial or social desperation.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Many young people have been in care, missing from home or care for long periods (Windle and Briggs, 2015).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Quickly fall </a:t>
            </a:r>
            <a:r>
              <a:rPr lang="en-US" sz="2400" b="1" dirty="0">
                <a:solidFill>
                  <a:schemeClr val="tx2"/>
                </a:solidFill>
                <a:latin typeface="Sitka Subheading (Headings)"/>
              </a:rPr>
              <a:t>into dept bondage </a:t>
            </a:r>
            <a:r>
              <a:rPr lang="en-US" sz="2400" dirty="0">
                <a:solidFill>
                  <a:schemeClr val="tx2"/>
                </a:solidFill>
                <a:latin typeface="Sitka Subheading (Headings)"/>
              </a:rPr>
              <a:t>– increases their vulnerability (Harding, 2020). 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tx2"/>
              </a:solidFill>
            </a:endParaRP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8775101D-4759-E434-00E3-0E57259B01C3}"/>
              </a:ext>
            </a:extLst>
          </p:cNvPr>
          <p:cNvSpPr txBox="1"/>
          <p:nvPr/>
        </p:nvSpPr>
        <p:spPr>
          <a:xfrm>
            <a:off x="10580761" y="5618637"/>
            <a:ext cx="16109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https://images.app.goo.gl/foSoJhizSBYFMxCS6</a:t>
            </a:r>
          </a:p>
        </p:txBody>
      </p:sp>
    </p:spTree>
    <p:extLst>
      <p:ext uri="{BB962C8B-B14F-4D97-AF65-F5344CB8AC3E}">
        <p14:creationId xmlns:p14="http://schemas.microsoft.com/office/powerpoint/2010/main" val="14396408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1A9E91-0367-AECC-170F-11223AD5A1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C03C9E02-8F43-A837-60AA-63D6C41161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FAD1419-E799-1DAD-9122-855E22DFA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EEF01-69FF-42B8-C450-B81E758F3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35" y="328613"/>
            <a:ext cx="11387023" cy="719137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Comparison of Control in Human Trafficking vs County Lines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CDB608DF-F626-063C-D20A-749713A4C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9313DF9-63AB-90E5-B175-DC024DBAA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6591412-2BC8-8A2D-A87E-23A9E55C84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4286CF5-36AA-4939-021D-589583446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C508310-CB2E-1812-1A62-2236C1A9A71F}"/>
              </a:ext>
            </a:extLst>
          </p:cNvPr>
          <p:cNvSpPr txBox="1"/>
          <p:nvPr/>
        </p:nvSpPr>
        <p:spPr>
          <a:xfrm>
            <a:off x="361949" y="1504950"/>
            <a:ext cx="556290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Sitka Subheading (Headings)"/>
              </a:rPr>
              <a:t>Human Trafficking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Initial desperation: Financial hardship, war zones, personal crisis. Believing promises of a better life.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Exploitation of basic needs: Basic needs are manipulated (employment, security, protection)</a:t>
            </a:r>
            <a:br>
              <a:rPr lang="en-GB" dirty="0">
                <a:solidFill>
                  <a:schemeClr val="tx2"/>
                </a:solidFill>
                <a:latin typeface="Sitka Subheading (Headings)"/>
              </a:rPr>
            </a:br>
            <a:br>
              <a:rPr lang="en-GB" dirty="0">
                <a:solidFill>
                  <a:schemeClr val="tx2"/>
                </a:solidFill>
                <a:latin typeface="Sitka Subheading (Headings)"/>
              </a:rPr>
            </a:br>
            <a:r>
              <a:rPr lang="en-GB" dirty="0">
                <a:solidFill>
                  <a:schemeClr val="tx2"/>
                </a:solidFill>
                <a:latin typeface="Sitka Subheading (Headings)"/>
              </a:rPr>
              <a:t>National Crime Agency (2022):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Recruitment in person: Many victims think they’re making an independent choice but are deceived.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Confiscation of identity documents: Unable to escape or seek help.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Withholding earnings: Keeps them financially dependant – even for basic survival needs.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Gradual loss of control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14A21F-CEFE-840C-EB0A-5B3B8F4926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5552" y="4348843"/>
            <a:ext cx="4050546" cy="2180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CAD096-DA29-3576-C2AD-8EB929AC6FE1}"/>
              </a:ext>
            </a:extLst>
          </p:cNvPr>
          <p:cNvSpPr txBox="1"/>
          <p:nvPr/>
        </p:nvSpPr>
        <p:spPr>
          <a:xfrm>
            <a:off x="6496050" y="1499665"/>
            <a:ext cx="51244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Sitka Subheading (Headings)"/>
              </a:rPr>
              <a:t>County Lines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Initial desperation: Financial struggle, drug dependency, or family pressures – lead to joining gangs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Grooming and manipulation: Offer false promises of reward and loyalty.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Threats: Violence or exposure force them to stay – losing their ability to act free.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Escape from trauma: Offers a false sense of security.</a:t>
            </a:r>
          </a:p>
          <a:p>
            <a:r>
              <a:rPr lang="en-GB" dirty="0">
                <a:solidFill>
                  <a:schemeClr val="tx2"/>
                </a:solidFill>
                <a:latin typeface="Sitka Subheading (Headings)"/>
              </a:rPr>
              <a:t>(</a:t>
            </a:r>
            <a:r>
              <a:rPr lang="en-GB" dirty="0" err="1">
                <a:solidFill>
                  <a:schemeClr val="tx2"/>
                </a:solidFill>
                <a:latin typeface="Sitka Subheading (Headings)"/>
              </a:rPr>
              <a:t>Saggers</a:t>
            </a:r>
            <a:r>
              <a:rPr lang="en-GB" dirty="0">
                <a:solidFill>
                  <a:schemeClr val="tx2"/>
                </a:solidFill>
                <a:latin typeface="Sitka Subheading (Headings)"/>
              </a:rPr>
              <a:t>, 2020)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schemeClr val="tx2"/>
              </a:solidFill>
              <a:latin typeface="Sitka Subheading (Headings)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B0DD79-715F-772F-709E-467ACE37C220}"/>
              </a:ext>
            </a:extLst>
          </p:cNvPr>
          <p:cNvSpPr txBox="1"/>
          <p:nvPr/>
        </p:nvSpPr>
        <p:spPr>
          <a:xfrm>
            <a:off x="8745143" y="6496596"/>
            <a:ext cx="287535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https://images.app.goo.gl/B9y1wCp7Fstn1vn58</a:t>
            </a:r>
          </a:p>
        </p:txBody>
      </p:sp>
    </p:spTree>
    <p:extLst>
      <p:ext uri="{BB962C8B-B14F-4D97-AF65-F5344CB8AC3E}">
        <p14:creationId xmlns:p14="http://schemas.microsoft.com/office/powerpoint/2010/main" val="855788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10650BA-D090-4A23-98E3-B48BBAEA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6" name="Picture 65" descr="A vintage weighing scales">
            <a:extLst>
              <a:ext uri="{FF2B5EF4-FFF2-40B4-BE49-F238E27FC236}">
                <a16:creationId xmlns:a16="http://schemas.microsoft.com/office/drawing/2014/main" id="{71D04838-F333-8C72-C229-37C84896C3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21783"/>
          <a:stretch/>
        </p:blipFill>
        <p:spPr>
          <a:xfrm>
            <a:off x="-9527" y="3725"/>
            <a:ext cx="5846165" cy="6850548"/>
          </a:xfrm>
          <a:prstGeom prst="rect">
            <a:avLst/>
          </a:prstGeom>
        </p:spPr>
      </p:pic>
      <p:grpSp>
        <p:nvGrpSpPr>
          <p:cNvPr id="77" name="Group 76">
            <a:extLst>
              <a:ext uri="{FF2B5EF4-FFF2-40B4-BE49-F238E27FC236}">
                <a16:creationId xmlns:a16="http://schemas.microsoft.com/office/drawing/2014/main" id="{FFB939B9-73CE-4644-87BB-72AEBF001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9527" y="-6558"/>
            <a:ext cx="6254832" cy="6874766"/>
            <a:chOff x="-9149" y="3725"/>
            <a:chExt cx="6254832" cy="6887203"/>
          </a:xfrm>
        </p:grpSpPr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15F2A0CF-7879-4629-AC2B-4069D77A3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8645"/>
              <a:ext cx="5933139" cy="6387893"/>
            </a:xfrm>
            <a:custGeom>
              <a:avLst/>
              <a:gdLst>
                <a:gd name="connsiteX0" fmla="*/ 5852909 w 5933139"/>
                <a:gd name="connsiteY0" fmla="*/ 2469528 h 6335678"/>
                <a:gd name="connsiteX1" fmla="*/ 5830799 w 5933139"/>
                <a:gd name="connsiteY1" fmla="*/ 2394015 h 6335678"/>
                <a:gd name="connsiteX2" fmla="*/ 5805878 w 5933139"/>
                <a:gd name="connsiteY2" fmla="*/ 2319439 h 6335678"/>
                <a:gd name="connsiteX3" fmla="*/ 5778708 w 5933139"/>
                <a:gd name="connsiteY3" fmla="*/ 2245800 h 6335678"/>
                <a:gd name="connsiteX4" fmla="*/ 5652978 w 5933139"/>
                <a:gd name="connsiteY4" fmla="*/ 1959675 h 6335678"/>
                <a:gd name="connsiteX5" fmla="*/ 5327691 w 5933139"/>
                <a:gd name="connsiteY5" fmla="*/ 1432958 h 6335678"/>
                <a:gd name="connsiteX6" fmla="*/ 4921458 w 5933139"/>
                <a:gd name="connsiteY6" fmla="*/ 973322 h 6335678"/>
                <a:gd name="connsiteX7" fmla="*/ 4450018 w 5933139"/>
                <a:gd name="connsiteY7" fmla="*/ 586764 h 6335678"/>
                <a:gd name="connsiteX8" fmla="*/ 4193311 w 5933139"/>
                <a:gd name="connsiteY8" fmla="*/ 423558 h 6335678"/>
                <a:gd name="connsiteX9" fmla="*/ 3924237 w 5933139"/>
                <a:gd name="connsiteY9" fmla="*/ 281901 h 6335678"/>
                <a:gd name="connsiteX10" fmla="*/ 3352175 w 5933139"/>
                <a:gd name="connsiteY10" fmla="*/ 75786 h 6335678"/>
                <a:gd name="connsiteX11" fmla="*/ 3051997 w 5933139"/>
                <a:gd name="connsiteY11" fmla="*/ 19011 h 6335678"/>
                <a:gd name="connsiteX12" fmla="*/ 2745823 w 5933139"/>
                <a:gd name="connsiteY12" fmla="*/ 86 h 6335678"/>
                <a:gd name="connsiteX13" fmla="*/ 2141720 w 5933139"/>
                <a:gd name="connsiteY13" fmla="*/ 55550 h 6335678"/>
                <a:gd name="connsiteX14" fmla="*/ 1551295 w 5933139"/>
                <a:gd name="connsiteY14" fmla="*/ 216319 h 6335678"/>
                <a:gd name="connsiteX15" fmla="*/ 1001718 w 5933139"/>
                <a:gd name="connsiteY15" fmla="*/ 498134 h 6335678"/>
                <a:gd name="connsiteX16" fmla="*/ 754755 w 5933139"/>
                <a:gd name="connsiteY16" fmla="*/ 685886 h 6335678"/>
                <a:gd name="connsiteX17" fmla="*/ 533462 w 5933139"/>
                <a:gd name="connsiteY17" fmla="*/ 903056 h 6335678"/>
                <a:gd name="connsiteX18" fmla="*/ 0 w 5933139"/>
                <a:gd name="connsiteY18" fmla="*/ 1646568 h 6335678"/>
                <a:gd name="connsiteX19" fmla="*/ 0 w 5933139"/>
                <a:gd name="connsiteY19" fmla="*/ 4709059 h 6335678"/>
                <a:gd name="connsiteX20" fmla="*/ 120671 w 5933139"/>
                <a:gd name="connsiteY20" fmla="*/ 4907491 h 6335678"/>
                <a:gd name="connsiteX21" fmla="*/ 507979 w 5933139"/>
                <a:gd name="connsiteY21" fmla="*/ 5384178 h 6335678"/>
                <a:gd name="connsiteX22" fmla="*/ 972112 w 5933139"/>
                <a:gd name="connsiteY22" fmla="*/ 5778607 h 6335678"/>
                <a:gd name="connsiteX23" fmla="*/ 1229943 w 5933139"/>
                <a:gd name="connsiteY23" fmla="*/ 5939939 h 6335678"/>
                <a:gd name="connsiteX24" fmla="*/ 1502389 w 5933139"/>
                <a:gd name="connsiteY24" fmla="*/ 6073913 h 6335678"/>
                <a:gd name="connsiteX25" fmla="*/ 2673870 w 5933139"/>
                <a:gd name="connsiteY25" fmla="*/ 6333993 h 6335678"/>
                <a:gd name="connsiteX26" fmla="*/ 2749196 w 5933139"/>
                <a:gd name="connsiteY26" fmla="*/ 6335679 h 6335678"/>
                <a:gd name="connsiteX27" fmla="*/ 2787983 w 5933139"/>
                <a:gd name="connsiteY27" fmla="*/ 6335492 h 6335678"/>
                <a:gd name="connsiteX28" fmla="*/ 2826770 w 5933139"/>
                <a:gd name="connsiteY28" fmla="*/ 6334368 h 6335678"/>
                <a:gd name="connsiteX29" fmla="*/ 2981918 w 5933139"/>
                <a:gd name="connsiteY29" fmla="*/ 6319939 h 6335678"/>
                <a:gd name="connsiteX30" fmla="*/ 3285282 w 5933139"/>
                <a:gd name="connsiteY30" fmla="*/ 6241803 h 6335678"/>
                <a:gd name="connsiteX31" fmla="*/ 3566347 w 5933139"/>
                <a:gd name="connsiteY31" fmla="*/ 6104831 h 6335678"/>
                <a:gd name="connsiteX32" fmla="*/ 3818369 w 5933139"/>
                <a:gd name="connsiteY32" fmla="*/ 5926823 h 6335678"/>
                <a:gd name="connsiteX33" fmla="*/ 4044908 w 5933139"/>
                <a:gd name="connsiteY33" fmla="*/ 5726329 h 6335678"/>
                <a:gd name="connsiteX34" fmla="*/ 4151151 w 5933139"/>
                <a:gd name="connsiteY34" fmla="*/ 5622147 h 6335678"/>
                <a:gd name="connsiteX35" fmla="*/ 4253834 w 5933139"/>
                <a:gd name="connsiteY35" fmla="*/ 5516841 h 6335678"/>
                <a:gd name="connsiteX36" fmla="*/ 4452453 w 5933139"/>
                <a:gd name="connsiteY36" fmla="*/ 5306979 h 6335678"/>
                <a:gd name="connsiteX37" fmla="*/ 4548578 w 5933139"/>
                <a:gd name="connsiteY37" fmla="*/ 5202797 h 6335678"/>
                <a:gd name="connsiteX38" fmla="*/ 4596546 w 5933139"/>
                <a:gd name="connsiteY38" fmla="*/ 5151456 h 6335678"/>
                <a:gd name="connsiteX39" fmla="*/ 4643016 w 5933139"/>
                <a:gd name="connsiteY39" fmla="*/ 5103300 h 6335678"/>
                <a:gd name="connsiteX40" fmla="*/ 4739515 w 5933139"/>
                <a:gd name="connsiteY40" fmla="*/ 5013172 h 6335678"/>
                <a:gd name="connsiteX41" fmla="*/ 4842198 w 5933139"/>
                <a:gd name="connsiteY41" fmla="*/ 4930164 h 6335678"/>
                <a:gd name="connsiteX42" fmla="*/ 5071360 w 5933139"/>
                <a:gd name="connsiteY42" fmla="*/ 4780449 h 6335678"/>
                <a:gd name="connsiteX43" fmla="*/ 5332001 w 5933139"/>
                <a:gd name="connsiteY43" fmla="*/ 4615932 h 6335678"/>
                <a:gd name="connsiteX44" fmla="*/ 5397396 w 5933139"/>
                <a:gd name="connsiteY44" fmla="*/ 4563655 h 6335678"/>
                <a:gd name="connsiteX45" fmla="*/ 5459417 w 5933139"/>
                <a:gd name="connsiteY45" fmla="*/ 4505380 h 6335678"/>
                <a:gd name="connsiteX46" fmla="*/ 5567159 w 5933139"/>
                <a:gd name="connsiteY46" fmla="*/ 4374029 h 6335678"/>
                <a:gd name="connsiteX47" fmla="*/ 5651292 w 5933139"/>
                <a:gd name="connsiteY47" fmla="*/ 4231810 h 6335678"/>
                <a:gd name="connsiteX48" fmla="*/ 5716686 w 5933139"/>
                <a:gd name="connsiteY48" fmla="*/ 4085655 h 6335678"/>
                <a:gd name="connsiteX49" fmla="*/ 5820681 w 5933139"/>
                <a:gd name="connsiteY49" fmla="*/ 3791848 h 6335678"/>
                <a:gd name="connsiteX50" fmla="*/ 5898629 w 5933139"/>
                <a:gd name="connsiteY50" fmla="*/ 3487922 h 6335678"/>
                <a:gd name="connsiteX51" fmla="*/ 5932170 w 5933139"/>
                <a:gd name="connsiteY51" fmla="*/ 3174066 h 6335678"/>
                <a:gd name="connsiteX52" fmla="*/ 5872209 w 5933139"/>
                <a:gd name="connsiteY52" fmla="*/ 2545978 h 6335678"/>
                <a:gd name="connsiteX53" fmla="*/ 5852909 w 5933139"/>
                <a:gd name="connsiteY53" fmla="*/ 2469528 h 6335678"/>
                <a:gd name="connsiteX54" fmla="*/ 5507386 w 5933139"/>
                <a:gd name="connsiteY54" fmla="*/ 3724580 h 6335678"/>
                <a:gd name="connsiteX55" fmla="*/ 5453609 w 5933139"/>
                <a:gd name="connsiteY55" fmla="*/ 3989906 h 6335678"/>
                <a:gd name="connsiteX56" fmla="*/ 5344181 w 5933139"/>
                <a:gd name="connsiteY56" fmla="*/ 4220380 h 6335678"/>
                <a:gd name="connsiteX57" fmla="*/ 5171419 w 5933139"/>
                <a:gd name="connsiteY57" fmla="*/ 4388644 h 6335678"/>
                <a:gd name="connsiteX58" fmla="*/ 5057868 w 5933139"/>
                <a:gd name="connsiteY58" fmla="*/ 4453851 h 6335678"/>
                <a:gd name="connsiteX59" fmla="*/ 4930265 w 5933139"/>
                <a:gd name="connsiteY59" fmla="*/ 4516810 h 6335678"/>
                <a:gd name="connsiteX60" fmla="*/ 4660067 w 5933139"/>
                <a:gd name="connsiteY60" fmla="*/ 4664276 h 6335678"/>
                <a:gd name="connsiteX61" fmla="*/ 4408794 w 5933139"/>
                <a:gd name="connsiteY61" fmla="*/ 4857836 h 6335678"/>
                <a:gd name="connsiteX62" fmla="*/ 4352207 w 5933139"/>
                <a:gd name="connsiteY62" fmla="*/ 4911988 h 6335678"/>
                <a:gd name="connsiteX63" fmla="*/ 4299366 w 5933139"/>
                <a:gd name="connsiteY63" fmla="*/ 4965390 h 6335678"/>
                <a:gd name="connsiteX64" fmla="*/ 4197621 w 5933139"/>
                <a:gd name="connsiteY64" fmla="*/ 5074257 h 6335678"/>
                <a:gd name="connsiteX65" fmla="*/ 4008744 w 5933139"/>
                <a:gd name="connsiteY65" fmla="*/ 5297985 h 6335678"/>
                <a:gd name="connsiteX66" fmla="*/ 3917304 w 5933139"/>
                <a:gd name="connsiteY66" fmla="*/ 5409100 h 6335678"/>
                <a:gd name="connsiteX67" fmla="*/ 3826052 w 5933139"/>
                <a:gd name="connsiteY67" fmla="*/ 5518153 h 6335678"/>
                <a:gd name="connsiteX68" fmla="*/ 3637925 w 5933139"/>
                <a:gd name="connsiteY68" fmla="*/ 5725017 h 6335678"/>
                <a:gd name="connsiteX69" fmla="*/ 3433497 w 5933139"/>
                <a:gd name="connsiteY69" fmla="*/ 5906586 h 6335678"/>
                <a:gd name="connsiteX70" fmla="*/ 3204522 w 5933139"/>
                <a:gd name="connsiteY70" fmla="*/ 6046744 h 6335678"/>
                <a:gd name="connsiteX71" fmla="*/ 2950439 w 5933139"/>
                <a:gd name="connsiteY71" fmla="*/ 6129190 h 6335678"/>
                <a:gd name="connsiteX72" fmla="*/ 2816839 w 5933139"/>
                <a:gd name="connsiteY72" fmla="*/ 6146428 h 6335678"/>
                <a:gd name="connsiteX73" fmla="*/ 2749009 w 5933139"/>
                <a:gd name="connsiteY73" fmla="*/ 6149051 h 6335678"/>
                <a:gd name="connsiteX74" fmla="*/ 2678930 w 5933139"/>
                <a:gd name="connsiteY74" fmla="*/ 6148677 h 6335678"/>
                <a:gd name="connsiteX75" fmla="*/ 2125793 w 5933139"/>
                <a:gd name="connsiteY75" fmla="*/ 6065481 h 6335678"/>
                <a:gd name="connsiteX76" fmla="*/ 1610506 w 5933139"/>
                <a:gd name="connsiteY76" fmla="*/ 5851310 h 6335678"/>
                <a:gd name="connsiteX77" fmla="*/ 1373099 w 5933139"/>
                <a:gd name="connsiteY77" fmla="*/ 5706279 h 6335678"/>
                <a:gd name="connsiteX78" fmla="*/ 1315949 w 5933139"/>
                <a:gd name="connsiteY78" fmla="*/ 5666743 h 6335678"/>
                <a:gd name="connsiteX79" fmla="*/ 1259923 w 5933139"/>
                <a:gd name="connsiteY79" fmla="*/ 5625894 h 6335678"/>
                <a:gd name="connsiteX80" fmla="*/ 1204647 w 5933139"/>
                <a:gd name="connsiteY80" fmla="*/ 5583922 h 6335678"/>
                <a:gd name="connsiteX81" fmla="*/ 1150308 w 5933139"/>
                <a:gd name="connsiteY81" fmla="*/ 5540826 h 6335678"/>
                <a:gd name="connsiteX82" fmla="*/ 751569 w 5933139"/>
                <a:gd name="connsiteY82" fmla="*/ 5158015 h 6335678"/>
                <a:gd name="connsiteX83" fmla="*/ 663315 w 5933139"/>
                <a:gd name="connsiteY83" fmla="*/ 5052146 h 6335678"/>
                <a:gd name="connsiteX84" fmla="*/ 580869 w 5933139"/>
                <a:gd name="connsiteY84" fmla="*/ 4942718 h 6335678"/>
                <a:gd name="connsiteX85" fmla="*/ 432279 w 5933139"/>
                <a:gd name="connsiteY85" fmla="*/ 4713369 h 6335678"/>
                <a:gd name="connsiteX86" fmla="*/ 205553 w 5933139"/>
                <a:gd name="connsiteY86" fmla="*/ 4219443 h 6335678"/>
                <a:gd name="connsiteX87" fmla="*/ 79448 w 5933139"/>
                <a:gd name="connsiteY87" fmla="*/ 3693850 h 6335678"/>
                <a:gd name="connsiteX88" fmla="*/ 53590 w 5933139"/>
                <a:gd name="connsiteY88" fmla="*/ 3425339 h 6335678"/>
                <a:gd name="connsiteX89" fmla="*/ 49655 w 5933139"/>
                <a:gd name="connsiteY89" fmla="*/ 3155890 h 6335678"/>
                <a:gd name="connsiteX90" fmla="*/ 67830 w 5933139"/>
                <a:gd name="connsiteY90" fmla="*/ 2886817 h 6335678"/>
                <a:gd name="connsiteX91" fmla="*/ 108679 w 5933139"/>
                <a:gd name="connsiteY91" fmla="*/ 2619992 h 6335678"/>
                <a:gd name="connsiteX92" fmla="*/ 263077 w 5933139"/>
                <a:gd name="connsiteY92" fmla="*/ 2101520 h 6335678"/>
                <a:gd name="connsiteX93" fmla="*/ 837575 w 5933139"/>
                <a:gd name="connsiteY93" fmla="*/ 1186370 h 6335678"/>
                <a:gd name="connsiteX94" fmla="*/ 1031698 w 5933139"/>
                <a:gd name="connsiteY94" fmla="*/ 996932 h 6335678"/>
                <a:gd name="connsiteX95" fmla="*/ 1236688 w 5933139"/>
                <a:gd name="connsiteY95" fmla="*/ 819298 h 6335678"/>
                <a:gd name="connsiteX96" fmla="*/ 1687143 w 5933139"/>
                <a:gd name="connsiteY96" fmla="*/ 511438 h 6335678"/>
                <a:gd name="connsiteX97" fmla="*/ 2196246 w 5933139"/>
                <a:gd name="connsiteY97" fmla="*/ 300639 h 6335678"/>
                <a:gd name="connsiteX98" fmla="*/ 2745823 w 5933139"/>
                <a:gd name="connsiteY98" fmla="*/ 229248 h 6335678"/>
                <a:gd name="connsiteX99" fmla="*/ 3019206 w 5933139"/>
                <a:gd name="connsiteY99" fmla="*/ 252108 h 6335678"/>
                <a:gd name="connsiteX100" fmla="*/ 3288092 w 5933139"/>
                <a:gd name="connsiteY100" fmla="*/ 313006 h 6335678"/>
                <a:gd name="connsiteX101" fmla="*/ 3548172 w 5933139"/>
                <a:gd name="connsiteY101" fmla="*/ 407069 h 6335678"/>
                <a:gd name="connsiteX102" fmla="*/ 3611505 w 5933139"/>
                <a:gd name="connsiteY102" fmla="*/ 435176 h 6335678"/>
                <a:gd name="connsiteX103" fmla="*/ 3674089 w 5933139"/>
                <a:gd name="connsiteY103" fmla="*/ 464968 h 6335678"/>
                <a:gd name="connsiteX104" fmla="*/ 3735736 w 5933139"/>
                <a:gd name="connsiteY104" fmla="*/ 496823 h 6335678"/>
                <a:gd name="connsiteX105" fmla="*/ 3796634 w 5933139"/>
                <a:gd name="connsiteY105" fmla="*/ 530176 h 6335678"/>
                <a:gd name="connsiteX106" fmla="*/ 4251585 w 5933139"/>
                <a:gd name="connsiteY106" fmla="*/ 847405 h 6335678"/>
                <a:gd name="connsiteX107" fmla="*/ 4644515 w 5933139"/>
                <a:gd name="connsiteY107" fmla="*/ 1236775 h 6335678"/>
                <a:gd name="connsiteX108" fmla="*/ 4816527 w 5933139"/>
                <a:gd name="connsiteY108" fmla="*/ 1451883 h 6335678"/>
                <a:gd name="connsiteX109" fmla="*/ 4970738 w 5933139"/>
                <a:gd name="connsiteY109" fmla="*/ 1678610 h 6335678"/>
                <a:gd name="connsiteX110" fmla="*/ 5223885 w 5933139"/>
                <a:gd name="connsiteY110" fmla="*/ 2159232 h 6335678"/>
                <a:gd name="connsiteX111" fmla="*/ 5395709 w 5933139"/>
                <a:gd name="connsiteY111" fmla="*/ 2666087 h 6335678"/>
                <a:gd name="connsiteX112" fmla="*/ 5458855 w 5933139"/>
                <a:gd name="connsiteY112" fmla="*/ 2924292 h 6335678"/>
                <a:gd name="connsiteX113" fmla="*/ 5499142 w 5933139"/>
                <a:gd name="connsiteY113" fmla="*/ 3186995 h 6335678"/>
                <a:gd name="connsiteX114" fmla="*/ 5516755 w 5933139"/>
                <a:gd name="connsiteY114" fmla="*/ 3454007 h 6335678"/>
                <a:gd name="connsiteX115" fmla="*/ 5507386 w 5933139"/>
                <a:gd name="connsiteY115" fmla="*/ 3724580 h 633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5933139" h="6335678">
                  <a:moveTo>
                    <a:pt x="5852909" y="2469528"/>
                  </a:moveTo>
                  <a:lnTo>
                    <a:pt x="5830799" y="2394015"/>
                  </a:lnTo>
                  <a:lnTo>
                    <a:pt x="5805878" y="2319439"/>
                  </a:lnTo>
                  <a:cubicBezTo>
                    <a:pt x="5797446" y="2294705"/>
                    <a:pt x="5787890" y="2270346"/>
                    <a:pt x="5778708" y="2245800"/>
                  </a:cubicBezTo>
                  <a:cubicBezTo>
                    <a:pt x="5740858" y="2148364"/>
                    <a:pt x="5699073" y="2052614"/>
                    <a:pt x="5652978" y="1959675"/>
                  </a:cubicBezTo>
                  <a:cubicBezTo>
                    <a:pt x="5559664" y="1773985"/>
                    <a:pt x="5450986" y="1597663"/>
                    <a:pt x="5327691" y="1432958"/>
                  </a:cubicBezTo>
                  <a:cubicBezTo>
                    <a:pt x="5204960" y="1268067"/>
                    <a:pt x="5068362" y="1114980"/>
                    <a:pt x="4921458" y="973322"/>
                  </a:cubicBezTo>
                  <a:cubicBezTo>
                    <a:pt x="4774742" y="831665"/>
                    <a:pt x="4616408" y="703125"/>
                    <a:pt x="4450018" y="586764"/>
                  </a:cubicBezTo>
                  <a:cubicBezTo>
                    <a:pt x="4366822" y="528489"/>
                    <a:pt x="4281003" y="474337"/>
                    <a:pt x="4193311" y="423558"/>
                  </a:cubicBezTo>
                  <a:cubicBezTo>
                    <a:pt x="4105806" y="372404"/>
                    <a:pt x="4015865" y="325560"/>
                    <a:pt x="3924237" y="281901"/>
                  </a:cubicBezTo>
                  <a:cubicBezTo>
                    <a:pt x="3740983" y="195333"/>
                    <a:pt x="3549483" y="125067"/>
                    <a:pt x="3352175" y="75786"/>
                  </a:cubicBezTo>
                  <a:cubicBezTo>
                    <a:pt x="3253428" y="51240"/>
                    <a:pt x="3153368" y="31565"/>
                    <a:pt x="3051997" y="19011"/>
                  </a:cubicBezTo>
                  <a:cubicBezTo>
                    <a:pt x="2950814" y="5895"/>
                    <a:pt x="2848506" y="-851"/>
                    <a:pt x="2745823" y="86"/>
                  </a:cubicBezTo>
                  <a:cubicBezTo>
                    <a:pt x="2543643" y="1585"/>
                    <a:pt x="2341838" y="20135"/>
                    <a:pt x="2141720" y="55550"/>
                  </a:cubicBezTo>
                  <a:cubicBezTo>
                    <a:pt x="1941976" y="91339"/>
                    <a:pt x="1743356" y="143055"/>
                    <a:pt x="1551295" y="216319"/>
                  </a:cubicBezTo>
                  <a:cubicBezTo>
                    <a:pt x="1359233" y="289396"/>
                    <a:pt x="1173917" y="383459"/>
                    <a:pt x="1001718" y="498134"/>
                  </a:cubicBezTo>
                  <a:cubicBezTo>
                    <a:pt x="915712" y="555659"/>
                    <a:pt x="832141" y="617119"/>
                    <a:pt x="754755" y="685886"/>
                  </a:cubicBezTo>
                  <a:cubicBezTo>
                    <a:pt x="677555" y="754841"/>
                    <a:pt x="604666" y="828293"/>
                    <a:pt x="533462" y="903056"/>
                  </a:cubicBezTo>
                  <a:cubicBezTo>
                    <a:pt x="323413" y="1125660"/>
                    <a:pt x="143906" y="1376370"/>
                    <a:pt x="0" y="1646568"/>
                  </a:cubicBezTo>
                  <a:lnTo>
                    <a:pt x="0" y="4709059"/>
                  </a:lnTo>
                  <a:cubicBezTo>
                    <a:pt x="37850" y="4776702"/>
                    <a:pt x="78136" y="4843033"/>
                    <a:pt x="120671" y="4907491"/>
                  </a:cubicBezTo>
                  <a:cubicBezTo>
                    <a:pt x="234034" y="5078941"/>
                    <a:pt x="365198" y="5239336"/>
                    <a:pt x="507979" y="5384178"/>
                  </a:cubicBezTo>
                  <a:cubicBezTo>
                    <a:pt x="650948" y="5529395"/>
                    <a:pt x="805909" y="5662059"/>
                    <a:pt x="972112" y="5778607"/>
                  </a:cubicBezTo>
                  <a:cubicBezTo>
                    <a:pt x="1055308" y="5836881"/>
                    <a:pt x="1141314" y="5890846"/>
                    <a:pt x="1229943" y="5939939"/>
                  </a:cubicBezTo>
                  <a:cubicBezTo>
                    <a:pt x="1318385" y="5989406"/>
                    <a:pt x="1409450" y="6033815"/>
                    <a:pt x="1502389" y="6073913"/>
                  </a:cubicBezTo>
                  <a:cubicBezTo>
                    <a:pt x="1874145" y="6233559"/>
                    <a:pt x="2272884" y="6320689"/>
                    <a:pt x="2673870" y="6333993"/>
                  </a:cubicBezTo>
                  <a:lnTo>
                    <a:pt x="2749196" y="6335679"/>
                  </a:lnTo>
                  <a:lnTo>
                    <a:pt x="2787983" y="6335492"/>
                  </a:lnTo>
                  <a:lnTo>
                    <a:pt x="2826770" y="6334368"/>
                  </a:lnTo>
                  <a:cubicBezTo>
                    <a:pt x="2878486" y="6332494"/>
                    <a:pt x="2930390" y="6327247"/>
                    <a:pt x="2981918" y="6319939"/>
                  </a:cubicBezTo>
                  <a:cubicBezTo>
                    <a:pt x="3085163" y="6304949"/>
                    <a:pt x="3187096" y="6278529"/>
                    <a:pt x="3285282" y="6241803"/>
                  </a:cubicBezTo>
                  <a:cubicBezTo>
                    <a:pt x="3383467" y="6205265"/>
                    <a:pt x="3477530" y="6158608"/>
                    <a:pt x="3566347" y="6104831"/>
                  </a:cubicBezTo>
                  <a:cubicBezTo>
                    <a:pt x="3655164" y="6051053"/>
                    <a:pt x="3739109" y="5990905"/>
                    <a:pt x="3818369" y="5926823"/>
                  </a:cubicBezTo>
                  <a:cubicBezTo>
                    <a:pt x="3897630" y="5862739"/>
                    <a:pt x="3973143" y="5795471"/>
                    <a:pt x="4044908" y="5726329"/>
                  </a:cubicBezTo>
                  <a:cubicBezTo>
                    <a:pt x="4080884" y="5691852"/>
                    <a:pt x="4116299" y="5656999"/>
                    <a:pt x="4151151" y="5622147"/>
                  </a:cubicBezTo>
                  <a:cubicBezTo>
                    <a:pt x="4185816" y="5586920"/>
                    <a:pt x="4220106" y="5552068"/>
                    <a:pt x="4253834" y="5516841"/>
                  </a:cubicBezTo>
                  <a:cubicBezTo>
                    <a:pt x="4321289" y="5446388"/>
                    <a:pt x="4387808" y="5376871"/>
                    <a:pt x="4452453" y="5306979"/>
                  </a:cubicBezTo>
                  <a:lnTo>
                    <a:pt x="4548578" y="5202797"/>
                  </a:lnTo>
                  <a:lnTo>
                    <a:pt x="4596546" y="5151456"/>
                  </a:lnTo>
                  <a:cubicBezTo>
                    <a:pt x="4612661" y="5134592"/>
                    <a:pt x="4627276" y="5119040"/>
                    <a:pt x="4643016" y="5103300"/>
                  </a:cubicBezTo>
                  <a:cubicBezTo>
                    <a:pt x="4674308" y="5072196"/>
                    <a:pt x="4706162" y="5041841"/>
                    <a:pt x="4739515" y="5013172"/>
                  </a:cubicBezTo>
                  <a:cubicBezTo>
                    <a:pt x="4772493" y="4984128"/>
                    <a:pt x="4806596" y="4956397"/>
                    <a:pt x="4842198" y="4930164"/>
                  </a:cubicBezTo>
                  <a:cubicBezTo>
                    <a:pt x="4913026" y="4876949"/>
                    <a:pt x="4988914" y="4828980"/>
                    <a:pt x="5071360" y="4780449"/>
                  </a:cubicBezTo>
                  <a:cubicBezTo>
                    <a:pt x="5153243" y="4731544"/>
                    <a:pt x="5243372" y="4682076"/>
                    <a:pt x="5332001" y="4615932"/>
                  </a:cubicBezTo>
                  <a:cubicBezTo>
                    <a:pt x="5354111" y="4599443"/>
                    <a:pt x="5376035" y="4582205"/>
                    <a:pt x="5397396" y="4563655"/>
                  </a:cubicBezTo>
                  <a:cubicBezTo>
                    <a:pt x="5418757" y="4545104"/>
                    <a:pt x="5439368" y="4525617"/>
                    <a:pt x="5459417" y="4505380"/>
                  </a:cubicBezTo>
                  <a:cubicBezTo>
                    <a:pt x="5499329" y="4464719"/>
                    <a:pt x="5535493" y="4420311"/>
                    <a:pt x="5567159" y="4374029"/>
                  </a:cubicBezTo>
                  <a:cubicBezTo>
                    <a:pt x="5599388" y="4328121"/>
                    <a:pt x="5626558" y="4279965"/>
                    <a:pt x="5651292" y="4231810"/>
                  </a:cubicBezTo>
                  <a:cubicBezTo>
                    <a:pt x="5675651" y="4183466"/>
                    <a:pt x="5697012" y="4134561"/>
                    <a:pt x="5716686" y="4085655"/>
                  </a:cubicBezTo>
                  <a:cubicBezTo>
                    <a:pt x="5756223" y="3987845"/>
                    <a:pt x="5789576" y="3891158"/>
                    <a:pt x="5820681" y="3791848"/>
                  </a:cubicBezTo>
                  <a:cubicBezTo>
                    <a:pt x="5851972" y="3692726"/>
                    <a:pt x="5878955" y="3591167"/>
                    <a:pt x="5898629" y="3487922"/>
                  </a:cubicBezTo>
                  <a:cubicBezTo>
                    <a:pt x="5918116" y="3384490"/>
                    <a:pt x="5929172" y="3279372"/>
                    <a:pt x="5932170" y="3174066"/>
                  </a:cubicBezTo>
                  <a:cubicBezTo>
                    <a:pt x="5937604" y="2963454"/>
                    <a:pt x="5920552" y="2750968"/>
                    <a:pt x="5872209" y="2545978"/>
                  </a:cubicBezTo>
                  <a:cubicBezTo>
                    <a:pt x="5865838" y="2520307"/>
                    <a:pt x="5860029" y="2494637"/>
                    <a:pt x="5852909" y="2469528"/>
                  </a:cubicBezTo>
                  <a:close/>
                  <a:moveTo>
                    <a:pt x="5507386" y="3724580"/>
                  </a:moveTo>
                  <a:cubicBezTo>
                    <a:pt x="5497830" y="3814521"/>
                    <a:pt x="5480591" y="3905586"/>
                    <a:pt x="5453609" y="3989906"/>
                  </a:cubicBezTo>
                  <a:cubicBezTo>
                    <a:pt x="5426439" y="4074413"/>
                    <a:pt x="5390088" y="4152924"/>
                    <a:pt x="5344181" y="4220380"/>
                  </a:cubicBezTo>
                  <a:cubicBezTo>
                    <a:pt x="5297898" y="4287835"/>
                    <a:pt x="5241311" y="4342549"/>
                    <a:pt x="5171419" y="4388644"/>
                  </a:cubicBezTo>
                  <a:cubicBezTo>
                    <a:pt x="5136755" y="4411879"/>
                    <a:pt x="5098342" y="4433052"/>
                    <a:pt x="5057868" y="4453851"/>
                  </a:cubicBezTo>
                  <a:cubicBezTo>
                    <a:pt x="5017395" y="4474837"/>
                    <a:pt x="4974298" y="4495449"/>
                    <a:pt x="4930265" y="4516810"/>
                  </a:cubicBezTo>
                  <a:cubicBezTo>
                    <a:pt x="4841823" y="4559719"/>
                    <a:pt x="4748696" y="4607126"/>
                    <a:pt x="4660067" y="4664276"/>
                  </a:cubicBezTo>
                  <a:cubicBezTo>
                    <a:pt x="4571251" y="4721238"/>
                    <a:pt x="4486181" y="4786071"/>
                    <a:pt x="4408794" y="4857836"/>
                  </a:cubicBezTo>
                  <a:cubicBezTo>
                    <a:pt x="4389682" y="4875637"/>
                    <a:pt x="4370008" y="4894375"/>
                    <a:pt x="4352207" y="4911988"/>
                  </a:cubicBezTo>
                  <a:lnTo>
                    <a:pt x="4299366" y="4965390"/>
                  </a:lnTo>
                  <a:cubicBezTo>
                    <a:pt x="4264514" y="5001179"/>
                    <a:pt x="4230599" y="5037531"/>
                    <a:pt x="4197621" y="5074257"/>
                  </a:cubicBezTo>
                  <a:cubicBezTo>
                    <a:pt x="4131664" y="5147896"/>
                    <a:pt x="4070204" y="5223784"/>
                    <a:pt x="4008744" y="5297985"/>
                  </a:cubicBezTo>
                  <a:lnTo>
                    <a:pt x="3917304" y="5409100"/>
                  </a:lnTo>
                  <a:cubicBezTo>
                    <a:pt x="3886949" y="5446013"/>
                    <a:pt x="3856782" y="5482364"/>
                    <a:pt x="3826052" y="5518153"/>
                  </a:cubicBezTo>
                  <a:cubicBezTo>
                    <a:pt x="3764592" y="5589544"/>
                    <a:pt x="3702758" y="5659435"/>
                    <a:pt x="3637925" y="5725017"/>
                  </a:cubicBezTo>
                  <a:cubicBezTo>
                    <a:pt x="3573093" y="5790412"/>
                    <a:pt x="3505637" y="5852059"/>
                    <a:pt x="3433497" y="5906586"/>
                  </a:cubicBezTo>
                  <a:cubicBezTo>
                    <a:pt x="3361544" y="5961112"/>
                    <a:pt x="3285469" y="6009268"/>
                    <a:pt x="3204522" y="6046744"/>
                  </a:cubicBezTo>
                  <a:cubicBezTo>
                    <a:pt x="3123763" y="6084594"/>
                    <a:pt x="3038506" y="6112513"/>
                    <a:pt x="2950439" y="6129190"/>
                  </a:cubicBezTo>
                  <a:cubicBezTo>
                    <a:pt x="2906405" y="6137809"/>
                    <a:pt x="2861810" y="6143055"/>
                    <a:pt x="2816839" y="6146428"/>
                  </a:cubicBezTo>
                  <a:cubicBezTo>
                    <a:pt x="2794354" y="6147927"/>
                    <a:pt x="2771681" y="6148677"/>
                    <a:pt x="2749009" y="6149051"/>
                  </a:cubicBezTo>
                  <a:lnTo>
                    <a:pt x="2678930" y="6148677"/>
                  </a:lnTo>
                  <a:cubicBezTo>
                    <a:pt x="2491927" y="6144367"/>
                    <a:pt x="2305675" y="6116260"/>
                    <a:pt x="2125793" y="6065481"/>
                  </a:cubicBezTo>
                  <a:cubicBezTo>
                    <a:pt x="1945911" y="6014515"/>
                    <a:pt x="1773524" y="5940501"/>
                    <a:pt x="1610506" y="5851310"/>
                  </a:cubicBezTo>
                  <a:cubicBezTo>
                    <a:pt x="1528997" y="5806714"/>
                    <a:pt x="1449924" y="5757808"/>
                    <a:pt x="1373099" y="5706279"/>
                  </a:cubicBezTo>
                  <a:lnTo>
                    <a:pt x="1315949" y="5666743"/>
                  </a:lnTo>
                  <a:lnTo>
                    <a:pt x="1259923" y="5625894"/>
                  </a:lnTo>
                  <a:lnTo>
                    <a:pt x="1204647" y="5583922"/>
                  </a:lnTo>
                  <a:cubicBezTo>
                    <a:pt x="1186284" y="5569869"/>
                    <a:pt x="1168483" y="5555066"/>
                    <a:pt x="1150308" y="5540826"/>
                  </a:cubicBezTo>
                  <a:cubicBezTo>
                    <a:pt x="1006402" y="5424839"/>
                    <a:pt x="872615" y="5296860"/>
                    <a:pt x="751569" y="5158015"/>
                  </a:cubicBezTo>
                  <a:cubicBezTo>
                    <a:pt x="721214" y="5123350"/>
                    <a:pt x="691983" y="5087935"/>
                    <a:pt x="663315" y="5052146"/>
                  </a:cubicBezTo>
                  <a:cubicBezTo>
                    <a:pt x="635021" y="5016170"/>
                    <a:pt x="607289" y="4980006"/>
                    <a:pt x="580869" y="4942718"/>
                  </a:cubicBezTo>
                  <a:cubicBezTo>
                    <a:pt x="527654" y="4868517"/>
                    <a:pt x="478186" y="4791880"/>
                    <a:pt x="432279" y="4713369"/>
                  </a:cubicBezTo>
                  <a:cubicBezTo>
                    <a:pt x="340651" y="4556159"/>
                    <a:pt x="264764" y="4390330"/>
                    <a:pt x="205553" y="4219443"/>
                  </a:cubicBezTo>
                  <a:cubicBezTo>
                    <a:pt x="146154" y="4048555"/>
                    <a:pt x="104369" y="3872045"/>
                    <a:pt x="79448" y="3693850"/>
                  </a:cubicBezTo>
                  <a:cubicBezTo>
                    <a:pt x="67268" y="3604659"/>
                    <a:pt x="58087" y="3515092"/>
                    <a:pt x="53590" y="3425339"/>
                  </a:cubicBezTo>
                  <a:cubicBezTo>
                    <a:pt x="47969" y="3335585"/>
                    <a:pt x="47406" y="3245644"/>
                    <a:pt x="49655" y="3155890"/>
                  </a:cubicBezTo>
                  <a:cubicBezTo>
                    <a:pt x="52278" y="3066137"/>
                    <a:pt x="58274" y="2976383"/>
                    <a:pt x="67830" y="2886817"/>
                  </a:cubicBezTo>
                  <a:cubicBezTo>
                    <a:pt x="77761" y="2797438"/>
                    <a:pt x="91253" y="2708246"/>
                    <a:pt x="108679" y="2619992"/>
                  </a:cubicBezTo>
                  <a:cubicBezTo>
                    <a:pt x="143906" y="2443108"/>
                    <a:pt x="195809" y="2269409"/>
                    <a:pt x="263077" y="2101520"/>
                  </a:cubicBezTo>
                  <a:cubicBezTo>
                    <a:pt x="397614" y="1765740"/>
                    <a:pt x="593048" y="1453382"/>
                    <a:pt x="837575" y="1186370"/>
                  </a:cubicBezTo>
                  <a:cubicBezTo>
                    <a:pt x="898473" y="1119289"/>
                    <a:pt x="964242" y="1056893"/>
                    <a:pt x="1031698" y="996932"/>
                  </a:cubicBezTo>
                  <a:cubicBezTo>
                    <a:pt x="1099154" y="936784"/>
                    <a:pt x="1166235" y="876261"/>
                    <a:pt x="1236688" y="819298"/>
                  </a:cubicBezTo>
                  <a:cubicBezTo>
                    <a:pt x="1377221" y="704999"/>
                    <a:pt x="1526935" y="600442"/>
                    <a:pt x="1687143" y="511438"/>
                  </a:cubicBezTo>
                  <a:cubicBezTo>
                    <a:pt x="1847163" y="422621"/>
                    <a:pt x="2017676" y="348795"/>
                    <a:pt x="2196246" y="300639"/>
                  </a:cubicBezTo>
                  <a:cubicBezTo>
                    <a:pt x="2374629" y="251921"/>
                    <a:pt x="2560320" y="227749"/>
                    <a:pt x="2745823" y="229248"/>
                  </a:cubicBezTo>
                  <a:cubicBezTo>
                    <a:pt x="2837076" y="230372"/>
                    <a:pt x="2928516" y="238055"/>
                    <a:pt x="3019206" y="252108"/>
                  </a:cubicBezTo>
                  <a:cubicBezTo>
                    <a:pt x="3109710" y="266724"/>
                    <a:pt x="3199650" y="286773"/>
                    <a:pt x="3288092" y="313006"/>
                  </a:cubicBezTo>
                  <a:cubicBezTo>
                    <a:pt x="3376347" y="339426"/>
                    <a:pt x="3463477" y="370343"/>
                    <a:pt x="3548172" y="407069"/>
                  </a:cubicBezTo>
                  <a:cubicBezTo>
                    <a:pt x="3569345" y="416438"/>
                    <a:pt x="3590519" y="425432"/>
                    <a:pt x="3611505" y="435176"/>
                  </a:cubicBezTo>
                  <a:lnTo>
                    <a:pt x="3674089" y="464968"/>
                  </a:lnTo>
                  <a:lnTo>
                    <a:pt x="3735736" y="496823"/>
                  </a:lnTo>
                  <a:cubicBezTo>
                    <a:pt x="3756160" y="507690"/>
                    <a:pt x="3776397" y="519120"/>
                    <a:pt x="3796634" y="530176"/>
                  </a:cubicBezTo>
                  <a:cubicBezTo>
                    <a:pt x="3957965" y="621054"/>
                    <a:pt x="4110303" y="728046"/>
                    <a:pt x="4251585" y="847405"/>
                  </a:cubicBezTo>
                  <a:cubicBezTo>
                    <a:pt x="4393242" y="966390"/>
                    <a:pt x="4524781" y="1096991"/>
                    <a:pt x="4644515" y="1236775"/>
                  </a:cubicBezTo>
                  <a:cubicBezTo>
                    <a:pt x="4704663" y="1306479"/>
                    <a:pt x="4762375" y="1378057"/>
                    <a:pt x="4816527" y="1451883"/>
                  </a:cubicBezTo>
                  <a:cubicBezTo>
                    <a:pt x="4870679" y="1525897"/>
                    <a:pt x="4922020" y="1601598"/>
                    <a:pt x="4970738" y="1678610"/>
                  </a:cubicBezTo>
                  <a:cubicBezTo>
                    <a:pt x="5067799" y="1833008"/>
                    <a:pt x="5152494" y="1993965"/>
                    <a:pt x="5223885" y="2159232"/>
                  </a:cubicBezTo>
                  <a:cubicBezTo>
                    <a:pt x="5295275" y="2324686"/>
                    <a:pt x="5349615" y="2495199"/>
                    <a:pt x="5395709" y="2666087"/>
                  </a:cubicBezTo>
                  <a:cubicBezTo>
                    <a:pt x="5418757" y="2751718"/>
                    <a:pt x="5440680" y="2837537"/>
                    <a:pt x="5458855" y="2924292"/>
                  </a:cubicBezTo>
                  <a:cubicBezTo>
                    <a:pt x="5477406" y="3011048"/>
                    <a:pt x="5490522" y="3098740"/>
                    <a:pt x="5499142" y="3186995"/>
                  </a:cubicBezTo>
                  <a:cubicBezTo>
                    <a:pt x="5507761" y="3275250"/>
                    <a:pt x="5513944" y="3364254"/>
                    <a:pt x="5516755" y="3454007"/>
                  </a:cubicBezTo>
                  <a:cubicBezTo>
                    <a:pt x="5518629" y="3543761"/>
                    <a:pt x="5516755" y="3634264"/>
                    <a:pt x="5507386" y="372458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C7E50BFD-51AC-4ACE-820C-A285E6672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41478"/>
              <a:ext cx="5953893" cy="6434152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317011 w 5953893"/>
                <a:gd name="connsiteY8" fmla="*/ 3797009 h 6434152"/>
                <a:gd name="connsiteX9" fmla="*/ 5176478 w 5953893"/>
                <a:gd name="connsiteY9" fmla="*/ 4100747 h 6434152"/>
                <a:gd name="connsiteX10" fmla="*/ 4942257 w 5953893"/>
                <a:gd name="connsiteY10" fmla="*/ 4250274 h 6434152"/>
                <a:gd name="connsiteX11" fmla="*/ 4216171 w 5953893"/>
                <a:gd name="connsiteY11" fmla="*/ 4773243 h 6434152"/>
                <a:gd name="connsiteX12" fmla="*/ 3905125 w 5953893"/>
                <a:gd name="connsiteY12" fmla="*/ 5105837 h 6434152"/>
                <a:gd name="connsiteX13" fmla="*/ 3308329 w 5953893"/>
                <a:gd name="connsiteY13" fmla="*/ 5682022 h 6434152"/>
                <a:gd name="connsiteX14" fmla="*/ 2739452 w 5953893"/>
                <a:gd name="connsiteY14" fmla="*/ 5870898 h 6434152"/>
                <a:gd name="connsiteX15" fmla="*/ 1647419 w 5953893"/>
                <a:gd name="connsiteY15" fmla="*/ 5625809 h 6434152"/>
                <a:gd name="connsiteX16" fmla="*/ 781175 w 5953893"/>
                <a:gd name="connsiteY16" fmla="*/ 4960620 h 6434152"/>
                <a:gd name="connsiteX17" fmla="*/ 312545 w 5953893"/>
                <a:gd name="connsiteY17" fmla="*/ 4165205 h 6434152"/>
                <a:gd name="connsiteX18" fmla="*/ 142032 w 5953893"/>
                <a:gd name="connsiteY18" fmla="*/ 3217451 h 6434152"/>
                <a:gd name="connsiteX19" fmla="*/ 347210 w 5953893"/>
                <a:gd name="connsiteY19" fmla="*/ 2181444 h 6434152"/>
                <a:gd name="connsiteX20" fmla="*/ 906155 w 5953893"/>
                <a:gd name="connsiteY20" fmla="*/ 1337497 h 6434152"/>
                <a:gd name="connsiteX21" fmla="*/ 2739265 w 5953893"/>
                <a:gd name="connsiteY21" fmla="*/ 563818 h 6434152"/>
                <a:gd name="connsiteX22" fmla="*/ 3849849 w 5953893"/>
                <a:gd name="connsiteY22" fmla="*/ 881796 h 6434152"/>
                <a:gd name="connsiteX23" fmla="*/ 4834515 w 5953893"/>
                <a:gd name="connsiteY23" fmla="*/ 1742419 h 6434152"/>
                <a:gd name="connsiteX24" fmla="*/ 5325256 w 5953893"/>
                <a:gd name="connsiteY24" fmla="*/ 2742076 h 6434152"/>
                <a:gd name="connsiteX25" fmla="*/ 5317011 w 5953893"/>
                <a:gd name="connsiteY25" fmla="*/ 3797009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317011" y="3797009"/>
                  </a:moveTo>
                  <a:cubicBezTo>
                    <a:pt x="5275976" y="3943538"/>
                    <a:pt x="5228756" y="4045658"/>
                    <a:pt x="5176478" y="4100747"/>
                  </a:cubicBezTo>
                  <a:cubicBezTo>
                    <a:pt x="5131883" y="4147591"/>
                    <a:pt x="5061991" y="4186004"/>
                    <a:pt x="4942257" y="4250274"/>
                  </a:cubicBezTo>
                  <a:cubicBezTo>
                    <a:pt x="4753381" y="4351458"/>
                    <a:pt x="4494613" y="4489929"/>
                    <a:pt x="4216171" y="4773243"/>
                  </a:cubicBezTo>
                  <a:cubicBezTo>
                    <a:pt x="4106555" y="4884733"/>
                    <a:pt x="4004247" y="4997159"/>
                    <a:pt x="3905125" y="5105837"/>
                  </a:cubicBezTo>
                  <a:cubicBezTo>
                    <a:pt x="3701071" y="5329753"/>
                    <a:pt x="3508260" y="5541302"/>
                    <a:pt x="3308329" y="5682022"/>
                  </a:cubicBezTo>
                  <a:cubicBezTo>
                    <a:pt x="3122826" y="5812624"/>
                    <a:pt x="2947441" y="5870898"/>
                    <a:pt x="2739452" y="5870898"/>
                  </a:cubicBezTo>
                  <a:cubicBezTo>
                    <a:pt x="2357765" y="5870898"/>
                    <a:pt x="1990319" y="5788452"/>
                    <a:pt x="1647419" y="5625809"/>
                  </a:cubicBezTo>
                  <a:cubicBezTo>
                    <a:pt x="1319509" y="5470286"/>
                    <a:pt x="1019893" y="5240187"/>
                    <a:pt x="781175" y="4960620"/>
                  </a:cubicBezTo>
                  <a:cubicBezTo>
                    <a:pt x="579370" y="4724151"/>
                    <a:pt x="421598" y="4456576"/>
                    <a:pt x="312545" y="4165205"/>
                  </a:cubicBezTo>
                  <a:cubicBezTo>
                    <a:pt x="199369" y="3863153"/>
                    <a:pt x="142032" y="3544237"/>
                    <a:pt x="142032" y="3217451"/>
                  </a:cubicBezTo>
                  <a:cubicBezTo>
                    <a:pt x="142032" y="2857688"/>
                    <a:pt x="211174" y="2509166"/>
                    <a:pt x="347210" y="2181444"/>
                  </a:cubicBezTo>
                  <a:cubicBezTo>
                    <a:pt x="478561" y="1865339"/>
                    <a:pt x="666688" y="1581275"/>
                    <a:pt x="906155" y="1337497"/>
                  </a:cubicBezTo>
                  <a:cubicBezTo>
                    <a:pt x="1396334" y="838512"/>
                    <a:pt x="2047469" y="563818"/>
                    <a:pt x="2739265" y="563818"/>
                  </a:cubicBezTo>
                  <a:cubicBezTo>
                    <a:pt x="3094157" y="563818"/>
                    <a:pt x="3478280" y="673808"/>
                    <a:pt x="3849849" y="881796"/>
                  </a:cubicBezTo>
                  <a:cubicBezTo>
                    <a:pt x="4226851" y="1092783"/>
                    <a:pt x="4567316" y="1390338"/>
                    <a:pt x="4834515" y="1742419"/>
                  </a:cubicBezTo>
                  <a:cubicBezTo>
                    <a:pt x="5070798" y="2053653"/>
                    <a:pt x="5240374" y="2399363"/>
                    <a:pt x="5325256" y="2742076"/>
                  </a:cubicBezTo>
                  <a:cubicBezTo>
                    <a:pt x="5414634" y="3102964"/>
                    <a:pt x="5411824" y="3458044"/>
                    <a:pt x="5317011" y="379700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A0394888-C50F-41C1-92D4-0E2B4315A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1462"/>
              <a:ext cx="5953893" cy="6444167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208520 w 5953893"/>
                <a:gd name="connsiteY8" fmla="*/ 3766654 h 6434152"/>
                <a:gd name="connsiteX9" fmla="*/ 5094782 w 5953893"/>
                <a:gd name="connsiteY9" fmla="*/ 4022985 h 6434152"/>
                <a:gd name="connsiteX10" fmla="*/ 4888855 w 5953893"/>
                <a:gd name="connsiteY10" fmla="*/ 4150777 h 6434152"/>
                <a:gd name="connsiteX11" fmla="*/ 4135411 w 5953893"/>
                <a:gd name="connsiteY11" fmla="*/ 4694170 h 6434152"/>
                <a:gd name="connsiteX12" fmla="*/ 3821555 w 5953893"/>
                <a:gd name="connsiteY12" fmla="*/ 5029762 h 6434152"/>
                <a:gd name="connsiteX13" fmla="*/ 2739265 w 5953893"/>
                <a:gd name="connsiteY13" fmla="*/ 5758097 h 6434152"/>
                <a:gd name="connsiteX14" fmla="*/ 1695575 w 5953893"/>
                <a:gd name="connsiteY14" fmla="*/ 5523876 h 6434152"/>
                <a:gd name="connsiteX15" fmla="*/ 866619 w 5953893"/>
                <a:gd name="connsiteY15" fmla="*/ 4887356 h 6434152"/>
                <a:gd name="connsiteX16" fmla="*/ 417851 w 5953893"/>
                <a:gd name="connsiteY16" fmla="*/ 4125481 h 6434152"/>
                <a:gd name="connsiteX17" fmla="*/ 254645 w 5953893"/>
                <a:gd name="connsiteY17" fmla="*/ 3217264 h 6434152"/>
                <a:gd name="connsiteX18" fmla="*/ 451204 w 5953893"/>
                <a:gd name="connsiteY18" fmla="*/ 2224540 h 6434152"/>
                <a:gd name="connsiteX19" fmla="*/ 986540 w 5953893"/>
                <a:gd name="connsiteY19" fmla="*/ 1416383 h 6434152"/>
                <a:gd name="connsiteX20" fmla="*/ 2739452 w 5953893"/>
                <a:gd name="connsiteY20" fmla="*/ 676244 h 6434152"/>
                <a:gd name="connsiteX21" fmla="*/ 3794947 w 5953893"/>
                <a:gd name="connsiteY21" fmla="*/ 979795 h 6434152"/>
                <a:gd name="connsiteX22" fmla="*/ 4744762 w 5953893"/>
                <a:gd name="connsiteY22" fmla="*/ 1810250 h 6434152"/>
                <a:gd name="connsiteX23" fmla="*/ 5215827 w 5953893"/>
                <a:gd name="connsiteY23" fmla="*/ 2768871 h 6434152"/>
                <a:gd name="connsiteX24" fmla="*/ 5208520 w 5953893"/>
                <a:gd name="connsiteY24" fmla="*/ 3766654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208520" y="3766654"/>
                  </a:moveTo>
                  <a:cubicBezTo>
                    <a:pt x="5173667" y="3891634"/>
                    <a:pt x="5133194" y="3982699"/>
                    <a:pt x="5094782" y="4022985"/>
                  </a:cubicBezTo>
                  <a:cubicBezTo>
                    <a:pt x="5060492" y="4058962"/>
                    <a:pt x="4984792" y="4099435"/>
                    <a:pt x="4888855" y="4150777"/>
                  </a:cubicBezTo>
                  <a:cubicBezTo>
                    <a:pt x="4693420" y="4255333"/>
                    <a:pt x="4426033" y="4398489"/>
                    <a:pt x="4135411" y="4694170"/>
                  </a:cubicBezTo>
                  <a:cubicBezTo>
                    <a:pt x="4024297" y="4807158"/>
                    <a:pt x="3921239" y="4920334"/>
                    <a:pt x="3821555" y="5029762"/>
                  </a:cubicBezTo>
                  <a:cubicBezTo>
                    <a:pt x="3385341" y="5508324"/>
                    <a:pt x="3138940" y="5758097"/>
                    <a:pt x="2739265" y="5758097"/>
                  </a:cubicBezTo>
                  <a:cubicBezTo>
                    <a:pt x="2374442" y="5758097"/>
                    <a:pt x="2023297" y="5679211"/>
                    <a:pt x="1695575" y="5523876"/>
                  </a:cubicBezTo>
                  <a:cubicBezTo>
                    <a:pt x="1381906" y="5375098"/>
                    <a:pt x="1095219" y="5154930"/>
                    <a:pt x="866619" y="4887356"/>
                  </a:cubicBezTo>
                  <a:cubicBezTo>
                    <a:pt x="673246" y="4661005"/>
                    <a:pt x="522220" y="4404673"/>
                    <a:pt x="417851" y="4125481"/>
                  </a:cubicBezTo>
                  <a:cubicBezTo>
                    <a:pt x="309547" y="3836171"/>
                    <a:pt x="254645" y="3530558"/>
                    <a:pt x="254645" y="3217264"/>
                  </a:cubicBezTo>
                  <a:cubicBezTo>
                    <a:pt x="254645" y="2872490"/>
                    <a:pt x="320790" y="2538585"/>
                    <a:pt x="451204" y="2224540"/>
                  </a:cubicBezTo>
                  <a:cubicBezTo>
                    <a:pt x="577121" y="1921739"/>
                    <a:pt x="757191" y="1649855"/>
                    <a:pt x="986540" y="1416383"/>
                  </a:cubicBezTo>
                  <a:cubicBezTo>
                    <a:pt x="1455357" y="939134"/>
                    <a:pt x="2078011" y="676244"/>
                    <a:pt x="2739452" y="676244"/>
                  </a:cubicBezTo>
                  <a:cubicBezTo>
                    <a:pt x="3075232" y="676244"/>
                    <a:pt x="3440243" y="781175"/>
                    <a:pt x="3794947" y="979795"/>
                  </a:cubicBezTo>
                  <a:cubicBezTo>
                    <a:pt x="4158459" y="1183286"/>
                    <a:pt x="4486931" y="1470348"/>
                    <a:pt x="4744762" y="1810250"/>
                  </a:cubicBezTo>
                  <a:cubicBezTo>
                    <a:pt x="4971862" y="2109491"/>
                    <a:pt x="5134693" y="2440961"/>
                    <a:pt x="5215827" y="2768871"/>
                  </a:cubicBezTo>
                  <a:cubicBezTo>
                    <a:pt x="5300334" y="3110834"/>
                    <a:pt x="5297898" y="3446614"/>
                    <a:pt x="5208520" y="37666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81" name="Freeform: Shape 80">
              <a:extLst>
                <a:ext uri="{FF2B5EF4-FFF2-40B4-BE49-F238E27FC236}">
                  <a16:creationId xmlns:a16="http://schemas.microsoft.com/office/drawing/2014/main" id="{F22C906F-48B7-4ABF-B36E-0C0A056A5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3725"/>
              <a:ext cx="5855313" cy="6880645"/>
            </a:xfrm>
            <a:custGeom>
              <a:avLst/>
              <a:gdLst>
                <a:gd name="connsiteX0" fmla="*/ 5855313 w 5855313"/>
                <a:gd name="connsiteY0" fmla="*/ 4717843 h 6880645"/>
                <a:gd name="connsiteX1" fmla="*/ 5855313 w 5855313"/>
                <a:gd name="connsiteY1" fmla="*/ 6880645 h 6880645"/>
                <a:gd name="connsiteX2" fmla="*/ 0 w 5855313"/>
                <a:gd name="connsiteY2" fmla="*/ 6880645 h 6880645"/>
                <a:gd name="connsiteX3" fmla="*/ 0 w 5855313"/>
                <a:gd name="connsiteY3" fmla="*/ 5268859 h 6880645"/>
                <a:gd name="connsiteX4" fmla="*/ 36130 w 5855313"/>
                <a:gd name="connsiteY4" fmla="*/ 5327430 h 6880645"/>
                <a:gd name="connsiteX5" fmla="*/ 2782721 w 5855313"/>
                <a:gd name="connsiteY5" fmla="*/ 6765687 h 6880645"/>
                <a:gd name="connsiteX6" fmla="*/ 5834702 w 5855313"/>
                <a:gd name="connsiteY6" fmla="*/ 4773305 h 6880645"/>
                <a:gd name="connsiteX7" fmla="*/ 9148 w 5855313"/>
                <a:gd name="connsiteY7" fmla="*/ 0 h 6880645"/>
                <a:gd name="connsiteX8" fmla="*/ 5855312 w 5855313"/>
                <a:gd name="connsiteY8" fmla="*/ 0 h 6880645"/>
                <a:gd name="connsiteX9" fmla="*/ 5855312 w 5855313"/>
                <a:gd name="connsiteY9" fmla="*/ 96759 h 6880645"/>
                <a:gd name="connsiteX10" fmla="*/ 5855313 w 5855313"/>
                <a:gd name="connsiteY10" fmla="*/ 96759 h 6880645"/>
                <a:gd name="connsiteX11" fmla="*/ 5855313 w 5855313"/>
                <a:gd name="connsiteY11" fmla="*/ 2289203 h 6880645"/>
                <a:gd name="connsiteX12" fmla="*/ 5834702 w 5855313"/>
                <a:gd name="connsiteY12" fmla="*/ 2233742 h 6880645"/>
                <a:gd name="connsiteX13" fmla="*/ 2782721 w 5855313"/>
                <a:gd name="connsiteY13" fmla="*/ 241359 h 6880645"/>
                <a:gd name="connsiteX14" fmla="*/ 36130 w 5855313"/>
                <a:gd name="connsiteY14" fmla="*/ 1679616 h 6880645"/>
                <a:gd name="connsiteX15" fmla="*/ 0 w 5855313"/>
                <a:gd name="connsiteY15" fmla="*/ 1738187 h 6880645"/>
                <a:gd name="connsiteX16" fmla="*/ 0 w 5855313"/>
                <a:gd name="connsiteY16" fmla="*/ 96759 h 6880645"/>
                <a:gd name="connsiteX17" fmla="*/ 9148 w 5855313"/>
                <a:gd name="connsiteY17" fmla="*/ 96759 h 6880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55313" h="6880645">
                  <a:moveTo>
                    <a:pt x="5855313" y="4717843"/>
                  </a:moveTo>
                  <a:lnTo>
                    <a:pt x="5855313" y="6880645"/>
                  </a:lnTo>
                  <a:lnTo>
                    <a:pt x="0" y="6880645"/>
                  </a:lnTo>
                  <a:lnTo>
                    <a:pt x="0" y="5268859"/>
                  </a:lnTo>
                  <a:lnTo>
                    <a:pt x="36130" y="5327430"/>
                  </a:lnTo>
                  <a:cubicBezTo>
                    <a:pt x="631370" y="6195172"/>
                    <a:pt x="1639396" y="6765687"/>
                    <a:pt x="2782721" y="6765687"/>
                  </a:cubicBezTo>
                  <a:cubicBezTo>
                    <a:pt x="4154711" y="6765687"/>
                    <a:pt x="5331871" y="5944145"/>
                    <a:pt x="5834702" y="4773305"/>
                  </a:cubicBezTo>
                  <a:close/>
                  <a:moveTo>
                    <a:pt x="9148" y="0"/>
                  </a:moveTo>
                  <a:lnTo>
                    <a:pt x="5855312" y="0"/>
                  </a:lnTo>
                  <a:lnTo>
                    <a:pt x="5855312" y="96759"/>
                  </a:lnTo>
                  <a:lnTo>
                    <a:pt x="5855313" y="96759"/>
                  </a:lnTo>
                  <a:lnTo>
                    <a:pt x="5855313" y="2289203"/>
                  </a:lnTo>
                  <a:lnTo>
                    <a:pt x="5834702" y="2233742"/>
                  </a:lnTo>
                  <a:cubicBezTo>
                    <a:pt x="5331871" y="1062902"/>
                    <a:pt x="4154711" y="241359"/>
                    <a:pt x="2782721" y="241359"/>
                  </a:cubicBezTo>
                  <a:cubicBezTo>
                    <a:pt x="1639396" y="241359"/>
                    <a:pt x="631370" y="811875"/>
                    <a:pt x="36130" y="1679616"/>
                  </a:cubicBezTo>
                  <a:lnTo>
                    <a:pt x="0" y="1738187"/>
                  </a:lnTo>
                  <a:lnTo>
                    <a:pt x="0" y="96759"/>
                  </a:lnTo>
                  <a:lnTo>
                    <a:pt x="9148" y="9675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82" name="Freeform: Shape 81">
              <a:extLst>
                <a:ext uri="{FF2B5EF4-FFF2-40B4-BE49-F238E27FC236}">
                  <a16:creationId xmlns:a16="http://schemas.microsoft.com/office/drawing/2014/main" id="{B4ABE2AA-A788-450F-94A8-AED4B698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6370"/>
              <a:ext cx="6254832" cy="6864558"/>
            </a:xfrm>
            <a:custGeom>
              <a:avLst/>
              <a:gdLst>
                <a:gd name="connsiteX0" fmla="*/ 2766060 w 6254832"/>
                <a:gd name="connsiteY0" fmla="*/ 0 h 6864558"/>
                <a:gd name="connsiteX1" fmla="*/ 0 w 6254832"/>
                <a:gd name="connsiteY1" fmla="*/ 1340683 h 6864558"/>
                <a:gd name="connsiteX2" fmla="*/ 0 w 6254832"/>
                <a:gd name="connsiteY2" fmla="*/ 2201306 h 6864558"/>
                <a:gd name="connsiteX3" fmla="*/ 1312 w 6254832"/>
                <a:gd name="connsiteY3" fmla="*/ 2197746 h 6864558"/>
                <a:gd name="connsiteX4" fmla="*/ 612723 w 6254832"/>
                <a:gd name="connsiteY4" fmla="*/ 1201649 h 6864558"/>
                <a:gd name="connsiteX5" fmla="*/ 1571344 w 6254832"/>
                <a:gd name="connsiteY5" fmla="*/ 483245 h 6864558"/>
                <a:gd name="connsiteX6" fmla="*/ 1641235 w 6254832"/>
                <a:gd name="connsiteY6" fmla="*/ 452328 h 6864558"/>
                <a:gd name="connsiteX7" fmla="*/ 1711502 w 6254832"/>
                <a:gd name="connsiteY7" fmla="*/ 422348 h 6864558"/>
                <a:gd name="connsiteX8" fmla="*/ 1783080 w 6254832"/>
                <a:gd name="connsiteY8" fmla="*/ 395178 h 6864558"/>
                <a:gd name="connsiteX9" fmla="*/ 1855220 w 6254832"/>
                <a:gd name="connsiteY9" fmla="*/ 369133 h 6864558"/>
                <a:gd name="connsiteX10" fmla="*/ 1928297 w 6254832"/>
                <a:gd name="connsiteY10" fmla="*/ 345711 h 6864558"/>
                <a:gd name="connsiteX11" fmla="*/ 2001749 w 6254832"/>
                <a:gd name="connsiteY11" fmla="*/ 323600 h 6864558"/>
                <a:gd name="connsiteX12" fmla="*/ 2076138 w 6254832"/>
                <a:gd name="connsiteY12" fmla="*/ 304300 h 6864558"/>
                <a:gd name="connsiteX13" fmla="*/ 2113426 w 6254832"/>
                <a:gd name="connsiteY13" fmla="*/ 294744 h 6864558"/>
                <a:gd name="connsiteX14" fmla="*/ 2132163 w 6254832"/>
                <a:gd name="connsiteY14" fmla="*/ 290060 h 6864558"/>
                <a:gd name="connsiteX15" fmla="*/ 2151089 w 6254832"/>
                <a:gd name="connsiteY15" fmla="*/ 286312 h 6864558"/>
                <a:gd name="connsiteX16" fmla="*/ 2763249 w 6254832"/>
                <a:gd name="connsiteY16" fmla="*/ 218482 h 6864558"/>
                <a:gd name="connsiteX17" fmla="*/ 3372225 w 6254832"/>
                <a:gd name="connsiteY17" fmla="*/ 301302 h 6864558"/>
                <a:gd name="connsiteX18" fmla="*/ 3663596 w 6254832"/>
                <a:gd name="connsiteY18" fmla="*/ 398364 h 6864558"/>
                <a:gd name="connsiteX19" fmla="*/ 3941663 w 6254832"/>
                <a:gd name="connsiteY19" fmla="*/ 526717 h 6864558"/>
                <a:gd name="connsiteX20" fmla="*/ 4204366 w 6254832"/>
                <a:gd name="connsiteY20" fmla="*/ 681678 h 6864558"/>
                <a:gd name="connsiteX21" fmla="*/ 4450018 w 6254832"/>
                <a:gd name="connsiteY21" fmla="*/ 860061 h 6864558"/>
                <a:gd name="connsiteX22" fmla="*/ 4678992 w 6254832"/>
                <a:gd name="connsiteY22" fmla="*/ 1057181 h 6864558"/>
                <a:gd name="connsiteX23" fmla="*/ 4889791 w 6254832"/>
                <a:gd name="connsiteY23" fmla="*/ 1271166 h 6864558"/>
                <a:gd name="connsiteX24" fmla="*/ 5083164 w 6254832"/>
                <a:gd name="connsiteY24" fmla="*/ 1498642 h 6864558"/>
                <a:gd name="connsiteX25" fmla="*/ 5257987 w 6254832"/>
                <a:gd name="connsiteY25" fmla="*/ 1738484 h 6864558"/>
                <a:gd name="connsiteX26" fmla="*/ 5413510 w 6254832"/>
                <a:gd name="connsiteY26" fmla="*/ 1989195 h 6864558"/>
                <a:gd name="connsiteX27" fmla="*/ 5548609 w 6254832"/>
                <a:gd name="connsiteY27" fmla="*/ 2249462 h 6864558"/>
                <a:gd name="connsiteX28" fmla="*/ 5747791 w 6254832"/>
                <a:gd name="connsiteY28" fmla="*/ 2795666 h 6864558"/>
                <a:gd name="connsiteX29" fmla="*/ 5806814 w 6254832"/>
                <a:gd name="connsiteY29" fmla="*/ 3078980 h 6864558"/>
                <a:gd name="connsiteX30" fmla="*/ 5816933 w 6254832"/>
                <a:gd name="connsiteY30" fmla="*/ 3150558 h 6864558"/>
                <a:gd name="connsiteX31" fmla="*/ 5825178 w 6254832"/>
                <a:gd name="connsiteY31" fmla="*/ 3222323 h 6864558"/>
                <a:gd name="connsiteX32" fmla="*/ 5831923 w 6254832"/>
                <a:gd name="connsiteY32" fmla="*/ 3294276 h 6864558"/>
                <a:gd name="connsiteX33" fmla="*/ 5836233 w 6254832"/>
                <a:gd name="connsiteY33" fmla="*/ 3366416 h 6864558"/>
                <a:gd name="connsiteX34" fmla="*/ 5833047 w 6254832"/>
                <a:gd name="connsiteY34" fmla="*/ 3655726 h 6864558"/>
                <a:gd name="connsiteX35" fmla="*/ 5827426 w 6254832"/>
                <a:gd name="connsiteY35" fmla="*/ 3728054 h 6864558"/>
                <a:gd name="connsiteX36" fmla="*/ 5819556 w 6254832"/>
                <a:gd name="connsiteY36" fmla="*/ 3800194 h 6864558"/>
                <a:gd name="connsiteX37" fmla="*/ 5809063 w 6254832"/>
                <a:gd name="connsiteY37" fmla="*/ 3872147 h 6864558"/>
                <a:gd name="connsiteX38" fmla="*/ 5796696 w 6254832"/>
                <a:gd name="connsiteY38" fmla="*/ 3943912 h 6864558"/>
                <a:gd name="connsiteX39" fmla="*/ 5725305 w 6254832"/>
                <a:gd name="connsiteY39" fmla="*/ 4225165 h 6864558"/>
                <a:gd name="connsiteX40" fmla="*/ 5605384 w 6254832"/>
                <a:gd name="connsiteY40" fmla="*/ 4478312 h 6864558"/>
                <a:gd name="connsiteX41" fmla="*/ 5412573 w 6254832"/>
                <a:gd name="connsiteY41" fmla="*/ 4677306 h 6864558"/>
                <a:gd name="connsiteX42" fmla="*/ 5155867 w 6254832"/>
                <a:gd name="connsiteY42" fmla="*/ 4834703 h 6864558"/>
                <a:gd name="connsiteX43" fmla="*/ 4645452 w 6254832"/>
                <a:gd name="connsiteY43" fmla="*/ 5207396 h 6864558"/>
                <a:gd name="connsiteX44" fmla="*/ 4536211 w 6254832"/>
                <a:gd name="connsiteY44" fmla="*/ 5319072 h 6864558"/>
                <a:gd name="connsiteX45" fmla="*/ 4430343 w 6254832"/>
                <a:gd name="connsiteY45" fmla="*/ 5432061 h 6864558"/>
                <a:gd name="connsiteX46" fmla="*/ 4220668 w 6254832"/>
                <a:gd name="connsiteY46" fmla="*/ 5657663 h 6864558"/>
                <a:gd name="connsiteX47" fmla="*/ 4115174 w 6254832"/>
                <a:gd name="connsiteY47" fmla="*/ 5768777 h 6864558"/>
                <a:gd name="connsiteX48" fmla="*/ 4007245 w 6254832"/>
                <a:gd name="connsiteY48" fmla="*/ 5876707 h 6864558"/>
                <a:gd name="connsiteX49" fmla="*/ 3781081 w 6254832"/>
                <a:gd name="connsiteY49" fmla="*/ 6078887 h 6864558"/>
                <a:gd name="connsiteX50" fmla="*/ 3534493 w 6254832"/>
                <a:gd name="connsiteY50" fmla="*/ 6249775 h 6864558"/>
                <a:gd name="connsiteX51" fmla="*/ 3265232 w 6254832"/>
                <a:gd name="connsiteY51" fmla="*/ 6373068 h 6864558"/>
                <a:gd name="connsiteX52" fmla="*/ 3194779 w 6254832"/>
                <a:gd name="connsiteY52" fmla="*/ 6394804 h 6864558"/>
                <a:gd name="connsiteX53" fmla="*/ 3123575 w 6254832"/>
                <a:gd name="connsiteY53" fmla="*/ 6412792 h 6864558"/>
                <a:gd name="connsiteX54" fmla="*/ 3051435 w 6254832"/>
                <a:gd name="connsiteY54" fmla="*/ 6426471 h 6864558"/>
                <a:gd name="connsiteX55" fmla="*/ 2978733 w 6254832"/>
                <a:gd name="connsiteY55" fmla="*/ 6436214 h 6864558"/>
                <a:gd name="connsiteX56" fmla="*/ 2905656 w 6254832"/>
                <a:gd name="connsiteY56" fmla="*/ 6442211 h 6864558"/>
                <a:gd name="connsiteX57" fmla="*/ 2832204 w 6254832"/>
                <a:gd name="connsiteY57" fmla="*/ 6444459 h 6864558"/>
                <a:gd name="connsiteX58" fmla="*/ 2758565 w 6254832"/>
                <a:gd name="connsiteY58" fmla="*/ 6443335 h 6864558"/>
                <a:gd name="connsiteX59" fmla="*/ 2683239 w 6254832"/>
                <a:gd name="connsiteY59" fmla="*/ 6438463 h 6864558"/>
                <a:gd name="connsiteX60" fmla="*/ 2091503 w 6254832"/>
                <a:gd name="connsiteY60" fmla="*/ 6343275 h 6864558"/>
                <a:gd name="connsiteX61" fmla="*/ 1948347 w 6254832"/>
                <a:gd name="connsiteY61" fmla="*/ 6301490 h 6864558"/>
                <a:gd name="connsiteX62" fmla="*/ 1807626 w 6254832"/>
                <a:gd name="connsiteY62" fmla="*/ 6252585 h 6864558"/>
                <a:gd name="connsiteX63" fmla="*/ 1738297 w 6254832"/>
                <a:gd name="connsiteY63" fmla="*/ 6225790 h 6864558"/>
                <a:gd name="connsiteX64" fmla="*/ 1669529 w 6254832"/>
                <a:gd name="connsiteY64" fmla="*/ 6197684 h 6864558"/>
                <a:gd name="connsiteX65" fmla="*/ 1635239 w 6254832"/>
                <a:gd name="connsiteY65" fmla="*/ 6183630 h 6864558"/>
                <a:gd name="connsiteX66" fmla="*/ 1601699 w 6254832"/>
                <a:gd name="connsiteY66" fmla="*/ 6167891 h 6864558"/>
                <a:gd name="connsiteX67" fmla="*/ 1534618 w 6254832"/>
                <a:gd name="connsiteY67" fmla="*/ 6136411 h 6864558"/>
                <a:gd name="connsiteX68" fmla="*/ 592299 w 6254832"/>
                <a:gd name="connsiteY68" fmla="*/ 5443116 h 6864558"/>
                <a:gd name="connsiteX69" fmla="*/ 0 w 6254832"/>
                <a:gd name="connsiteY69" fmla="*/ 4496675 h 6864558"/>
                <a:gd name="connsiteX70" fmla="*/ 0 w 6254832"/>
                <a:gd name="connsiteY70" fmla="*/ 5523875 h 6864558"/>
                <a:gd name="connsiteX71" fmla="*/ 2766060 w 6254832"/>
                <a:gd name="connsiteY71" fmla="*/ 6864559 h 6864558"/>
                <a:gd name="connsiteX72" fmla="*/ 6254833 w 6254832"/>
                <a:gd name="connsiteY72" fmla="*/ 3432373 h 6864558"/>
                <a:gd name="connsiteX73" fmla="*/ 2766060 w 6254832"/>
                <a:gd name="connsiteY73" fmla="*/ 0 h 686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6254832" h="6864558">
                  <a:moveTo>
                    <a:pt x="2766060" y="0"/>
                  </a:moveTo>
                  <a:cubicBezTo>
                    <a:pt x="1639549" y="0"/>
                    <a:pt x="637831" y="525405"/>
                    <a:pt x="0" y="1340683"/>
                  </a:cubicBezTo>
                  <a:lnTo>
                    <a:pt x="0" y="2201306"/>
                  </a:lnTo>
                  <a:cubicBezTo>
                    <a:pt x="375" y="2200181"/>
                    <a:pt x="937" y="2198870"/>
                    <a:pt x="1312" y="2197746"/>
                  </a:cubicBezTo>
                  <a:cubicBezTo>
                    <a:pt x="142969" y="1837045"/>
                    <a:pt x="347959" y="1497143"/>
                    <a:pt x="612723" y="1201649"/>
                  </a:cubicBezTo>
                  <a:cubicBezTo>
                    <a:pt x="876550" y="906155"/>
                    <a:pt x="1201836" y="655258"/>
                    <a:pt x="1571344" y="483245"/>
                  </a:cubicBezTo>
                  <a:lnTo>
                    <a:pt x="1641235" y="452328"/>
                  </a:lnTo>
                  <a:cubicBezTo>
                    <a:pt x="1664658" y="442210"/>
                    <a:pt x="1687518" y="430967"/>
                    <a:pt x="1711502" y="422348"/>
                  </a:cubicBezTo>
                  <a:lnTo>
                    <a:pt x="1783080" y="395178"/>
                  </a:lnTo>
                  <a:cubicBezTo>
                    <a:pt x="1807064" y="386372"/>
                    <a:pt x="1830674" y="376441"/>
                    <a:pt x="1855220" y="369133"/>
                  </a:cubicBezTo>
                  <a:lnTo>
                    <a:pt x="1928297" y="345711"/>
                  </a:lnTo>
                  <a:cubicBezTo>
                    <a:pt x="1952656" y="338028"/>
                    <a:pt x="1976828" y="329409"/>
                    <a:pt x="2001749" y="323600"/>
                  </a:cubicBezTo>
                  <a:lnTo>
                    <a:pt x="2076138" y="304300"/>
                  </a:lnTo>
                  <a:lnTo>
                    <a:pt x="2113426" y="294744"/>
                  </a:lnTo>
                  <a:lnTo>
                    <a:pt x="2132163" y="290060"/>
                  </a:lnTo>
                  <a:lnTo>
                    <a:pt x="2151089" y="286312"/>
                  </a:lnTo>
                  <a:cubicBezTo>
                    <a:pt x="2351395" y="241716"/>
                    <a:pt x="2557322" y="219044"/>
                    <a:pt x="2763249" y="218482"/>
                  </a:cubicBezTo>
                  <a:cubicBezTo>
                    <a:pt x="2968802" y="218294"/>
                    <a:pt x="3174167" y="247900"/>
                    <a:pt x="3372225" y="301302"/>
                  </a:cubicBezTo>
                  <a:cubicBezTo>
                    <a:pt x="3471347" y="327910"/>
                    <a:pt x="3568596" y="360513"/>
                    <a:pt x="3663596" y="398364"/>
                  </a:cubicBezTo>
                  <a:cubicBezTo>
                    <a:pt x="3758784" y="435652"/>
                    <a:pt x="3851348" y="479311"/>
                    <a:pt x="3941663" y="526717"/>
                  </a:cubicBezTo>
                  <a:cubicBezTo>
                    <a:pt x="4031979" y="573936"/>
                    <a:pt x="4119297" y="626402"/>
                    <a:pt x="4204366" y="681678"/>
                  </a:cubicBezTo>
                  <a:cubicBezTo>
                    <a:pt x="4289060" y="737516"/>
                    <a:pt x="4370944" y="797289"/>
                    <a:pt x="4450018" y="860061"/>
                  </a:cubicBezTo>
                  <a:cubicBezTo>
                    <a:pt x="4529091" y="922832"/>
                    <a:pt x="4605540" y="988601"/>
                    <a:pt x="4678992" y="1057181"/>
                  </a:cubicBezTo>
                  <a:cubicBezTo>
                    <a:pt x="4752444" y="1125574"/>
                    <a:pt x="4822335" y="1197527"/>
                    <a:pt x="4889791" y="1271166"/>
                  </a:cubicBezTo>
                  <a:cubicBezTo>
                    <a:pt x="4957247" y="1344805"/>
                    <a:pt x="5021705" y="1420693"/>
                    <a:pt x="5083164" y="1498642"/>
                  </a:cubicBezTo>
                  <a:cubicBezTo>
                    <a:pt x="5144062" y="1576965"/>
                    <a:pt x="5202899" y="1656601"/>
                    <a:pt x="5257987" y="1738484"/>
                  </a:cubicBezTo>
                  <a:cubicBezTo>
                    <a:pt x="5313076" y="1820368"/>
                    <a:pt x="5365354" y="1903751"/>
                    <a:pt x="5413510" y="1989195"/>
                  </a:cubicBezTo>
                  <a:cubicBezTo>
                    <a:pt x="5462041" y="2074451"/>
                    <a:pt x="5507011" y="2161207"/>
                    <a:pt x="5548609" y="2249462"/>
                  </a:cubicBezTo>
                  <a:cubicBezTo>
                    <a:pt x="5631430" y="2426158"/>
                    <a:pt x="5698323" y="2608851"/>
                    <a:pt x="5747791" y="2795666"/>
                  </a:cubicBezTo>
                  <a:cubicBezTo>
                    <a:pt x="5771963" y="2889167"/>
                    <a:pt x="5791825" y="2983792"/>
                    <a:pt x="5806814" y="3078980"/>
                  </a:cubicBezTo>
                  <a:cubicBezTo>
                    <a:pt x="5810562" y="3102777"/>
                    <a:pt x="5814497" y="3126574"/>
                    <a:pt x="5816933" y="3150558"/>
                  </a:cubicBezTo>
                  <a:cubicBezTo>
                    <a:pt x="5819556" y="3174542"/>
                    <a:pt x="5823304" y="3198339"/>
                    <a:pt x="5825178" y="3222323"/>
                  </a:cubicBezTo>
                  <a:cubicBezTo>
                    <a:pt x="5827426" y="3246308"/>
                    <a:pt x="5830050" y="3270292"/>
                    <a:pt x="5831923" y="3294276"/>
                  </a:cubicBezTo>
                  <a:lnTo>
                    <a:pt x="5836233" y="3366416"/>
                  </a:lnTo>
                  <a:cubicBezTo>
                    <a:pt x="5839981" y="3462728"/>
                    <a:pt x="5839981" y="3559227"/>
                    <a:pt x="5833047" y="3655726"/>
                  </a:cubicBezTo>
                  <a:cubicBezTo>
                    <a:pt x="5830986" y="3679711"/>
                    <a:pt x="5830237" y="3704069"/>
                    <a:pt x="5827426" y="3728054"/>
                  </a:cubicBezTo>
                  <a:lnTo>
                    <a:pt x="5819556" y="3800194"/>
                  </a:lnTo>
                  <a:lnTo>
                    <a:pt x="5809063" y="3872147"/>
                  </a:lnTo>
                  <a:cubicBezTo>
                    <a:pt x="5805690" y="3896131"/>
                    <a:pt x="5800818" y="3919928"/>
                    <a:pt x="5796696" y="3943912"/>
                  </a:cubicBezTo>
                  <a:cubicBezTo>
                    <a:pt x="5778708" y="4039287"/>
                    <a:pt x="5755848" y="4134662"/>
                    <a:pt x="5725305" y="4225165"/>
                  </a:cubicBezTo>
                  <a:cubicBezTo>
                    <a:pt x="5694763" y="4315669"/>
                    <a:pt x="5656726" y="4402237"/>
                    <a:pt x="5605384" y="4478312"/>
                  </a:cubicBezTo>
                  <a:cubicBezTo>
                    <a:pt x="5554980" y="4555324"/>
                    <a:pt x="5489960" y="4620718"/>
                    <a:pt x="5412573" y="4677306"/>
                  </a:cubicBezTo>
                  <a:cubicBezTo>
                    <a:pt x="5335374" y="4734269"/>
                    <a:pt x="5245995" y="4782987"/>
                    <a:pt x="5155867" y="4834703"/>
                  </a:cubicBezTo>
                  <a:cubicBezTo>
                    <a:pt x="4973924" y="4936261"/>
                    <a:pt x="4794791" y="5058806"/>
                    <a:pt x="4645452" y="5207396"/>
                  </a:cubicBezTo>
                  <a:cubicBezTo>
                    <a:pt x="4607414" y="5244497"/>
                    <a:pt x="4571813" y="5281597"/>
                    <a:pt x="4536211" y="5319072"/>
                  </a:cubicBezTo>
                  <a:lnTo>
                    <a:pt x="4430343" y="5432061"/>
                  </a:lnTo>
                  <a:cubicBezTo>
                    <a:pt x="4360264" y="5507574"/>
                    <a:pt x="4290934" y="5583087"/>
                    <a:pt x="4220668" y="5657663"/>
                  </a:cubicBezTo>
                  <a:cubicBezTo>
                    <a:pt x="4185628" y="5694951"/>
                    <a:pt x="4150589" y="5732052"/>
                    <a:pt x="4115174" y="5768777"/>
                  </a:cubicBezTo>
                  <a:cubicBezTo>
                    <a:pt x="4079573" y="5805316"/>
                    <a:pt x="4043597" y="5841292"/>
                    <a:pt x="4007245" y="5876707"/>
                  </a:cubicBezTo>
                  <a:cubicBezTo>
                    <a:pt x="3934543" y="5947723"/>
                    <a:pt x="3859405" y="6015740"/>
                    <a:pt x="3781081" y="6078887"/>
                  </a:cubicBezTo>
                  <a:cubicBezTo>
                    <a:pt x="3702945" y="6142220"/>
                    <a:pt x="3620312" y="6199557"/>
                    <a:pt x="3534493" y="6249775"/>
                  </a:cubicBezTo>
                  <a:cubicBezTo>
                    <a:pt x="3448300" y="6299429"/>
                    <a:pt x="3358359" y="6341589"/>
                    <a:pt x="3265232" y="6373068"/>
                  </a:cubicBezTo>
                  <a:cubicBezTo>
                    <a:pt x="3241998" y="6381313"/>
                    <a:pt x="3218201" y="6387497"/>
                    <a:pt x="3194779" y="6394804"/>
                  </a:cubicBezTo>
                  <a:cubicBezTo>
                    <a:pt x="3171169" y="6401175"/>
                    <a:pt x="3147185" y="6406797"/>
                    <a:pt x="3123575" y="6412792"/>
                  </a:cubicBezTo>
                  <a:cubicBezTo>
                    <a:pt x="3099404" y="6417477"/>
                    <a:pt x="3075420" y="6422161"/>
                    <a:pt x="3051435" y="6426471"/>
                  </a:cubicBezTo>
                  <a:cubicBezTo>
                    <a:pt x="3027076" y="6429657"/>
                    <a:pt x="3002904" y="6433591"/>
                    <a:pt x="2978733" y="6436214"/>
                  </a:cubicBezTo>
                  <a:cubicBezTo>
                    <a:pt x="2954374" y="6438088"/>
                    <a:pt x="2930015" y="6440899"/>
                    <a:pt x="2905656" y="6442211"/>
                  </a:cubicBezTo>
                  <a:cubicBezTo>
                    <a:pt x="2881109" y="6442960"/>
                    <a:pt x="2856751" y="6444272"/>
                    <a:pt x="2832204" y="6444459"/>
                  </a:cubicBezTo>
                  <a:cubicBezTo>
                    <a:pt x="2807658" y="6444084"/>
                    <a:pt x="2783298" y="6444084"/>
                    <a:pt x="2758565" y="6443335"/>
                  </a:cubicBezTo>
                  <a:lnTo>
                    <a:pt x="2683239" y="6438463"/>
                  </a:lnTo>
                  <a:cubicBezTo>
                    <a:pt x="2482559" y="6425909"/>
                    <a:pt x="2284126" y="6393492"/>
                    <a:pt x="2091503" y="6343275"/>
                  </a:cubicBezTo>
                  <a:lnTo>
                    <a:pt x="1948347" y="6301490"/>
                  </a:lnTo>
                  <a:cubicBezTo>
                    <a:pt x="1901127" y="6286126"/>
                    <a:pt x="1854658" y="6268699"/>
                    <a:pt x="1807626" y="6252585"/>
                  </a:cubicBezTo>
                  <a:cubicBezTo>
                    <a:pt x="1784017" y="6245090"/>
                    <a:pt x="1761344" y="6234972"/>
                    <a:pt x="1738297" y="6225790"/>
                  </a:cubicBezTo>
                  <a:lnTo>
                    <a:pt x="1669529" y="6197684"/>
                  </a:lnTo>
                  <a:lnTo>
                    <a:pt x="1635239" y="6183630"/>
                  </a:lnTo>
                  <a:lnTo>
                    <a:pt x="1601699" y="6167891"/>
                  </a:lnTo>
                  <a:lnTo>
                    <a:pt x="1534618" y="6136411"/>
                  </a:lnTo>
                  <a:cubicBezTo>
                    <a:pt x="1179164" y="5964961"/>
                    <a:pt x="857250" y="5729616"/>
                    <a:pt x="592299" y="5443116"/>
                  </a:cubicBezTo>
                  <a:cubicBezTo>
                    <a:pt x="336904" y="5166173"/>
                    <a:pt x="137160" y="4842573"/>
                    <a:pt x="0" y="4496675"/>
                  </a:cubicBezTo>
                  <a:lnTo>
                    <a:pt x="0" y="5523875"/>
                  </a:lnTo>
                  <a:cubicBezTo>
                    <a:pt x="637831" y="6338966"/>
                    <a:pt x="1639549" y="6864559"/>
                    <a:pt x="2766060" y="6864559"/>
                  </a:cubicBezTo>
                  <a:cubicBezTo>
                    <a:pt x="4692858" y="6864559"/>
                    <a:pt x="6254833" y="5327879"/>
                    <a:pt x="6254833" y="3432373"/>
                  </a:cubicBezTo>
                  <a:cubicBezTo>
                    <a:pt x="6254833" y="1536679"/>
                    <a:pt x="4692858" y="0"/>
                    <a:pt x="2766060" y="0"/>
                  </a:cubicBezTo>
                  <a:close/>
                </a:path>
              </a:pathLst>
            </a:custGeom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B0104F-8CDC-CDBB-9E77-5B8CF7D51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0845" y="134457"/>
            <a:ext cx="4977976" cy="1454051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" pitchFamily="2" charset="0"/>
              </a:rPr>
              <a:t>Legislations and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F5955-C16B-B40D-A30C-7925E9C46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0160" y="1502196"/>
            <a:ext cx="6661241" cy="499739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b="1" i="1" u="sng" dirty="0">
                <a:solidFill>
                  <a:schemeClr val="tx2"/>
                </a:solidFill>
                <a:latin typeface="Sitka Subheading (Headings)"/>
              </a:rPr>
              <a:t>Modern Slavery Act 2015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Focuses on protecting victims and prosecuting traffickers.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Illegal drugs, prostitution, agriculture, and the care sector. 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Includes both human trafficking and forced labour. </a:t>
            </a:r>
          </a:p>
          <a:p>
            <a:pPr marL="0" indent="0">
              <a:buNone/>
            </a:pPr>
            <a:r>
              <a:rPr lang="en-GB" sz="2000" b="1" i="1" u="sng" dirty="0">
                <a:solidFill>
                  <a:schemeClr val="tx2"/>
                </a:solidFill>
                <a:latin typeface="Sitka Subheading (Headings)"/>
              </a:rPr>
              <a:t>Serious Crime Act 2015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Strengthening the law to tackle female genital mutilation (FGM).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Criminalises patterns of repeated coercive behaviour – against family member or intimate partner. </a:t>
            </a:r>
            <a:br>
              <a:rPr lang="en-GB" sz="2000" dirty="0">
                <a:solidFill>
                  <a:schemeClr val="tx2"/>
                </a:solidFill>
                <a:latin typeface="Sitka Subheading (Headings)"/>
              </a:rPr>
            </a:br>
            <a:endParaRPr lang="en-GB" sz="2000" dirty="0">
              <a:solidFill>
                <a:schemeClr val="tx2"/>
              </a:solidFill>
              <a:latin typeface="Sitka Subheading (Headings)"/>
            </a:endParaRPr>
          </a:p>
          <a:p>
            <a:pPr marL="0" indent="0">
              <a:buNone/>
            </a:pPr>
            <a:r>
              <a:rPr lang="en-GB" sz="2000" b="1" i="1" u="sng" dirty="0">
                <a:solidFill>
                  <a:schemeClr val="tx2"/>
                </a:solidFill>
                <a:latin typeface="Sitka Subheading (Headings)"/>
              </a:rPr>
              <a:t>Safeguarding Vulnerable Groups Act 2006: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Aims to prevent harm to vulnerable individuals.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Created the Disclosure and Barring Service (DBS).</a:t>
            </a:r>
          </a:p>
        </p:txBody>
      </p:sp>
    </p:spTree>
    <p:extLst>
      <p:ext uri="{BB962C8B-B14F-4D97-AF65-F5344CB8AC3E}">
        <p14:creationId xmlns:p14="http://schemas.microsoft.com/office/powerpoint/2010/main" val="2492457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256E2E-0A65-636C-D87D-42B1EBB5A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3126" y="98304"/>
            <a:ext cx="5422389" cy="860399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Case examples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8CAEF2E-72F2-6D36-FC49-055C7D0F2D23}"/>
              </a:ext>
            </a:extLst>
          </p:cNvPr>
          <p:cNvSpPr txBox="1"/>
          <p:nvPr/>
        </p:nvSpPr>
        <p:spPr>
          <a:xfrm>
            <a:off x="3679048" y="1111904"/>
            <a:ext cx="4121226" cy="507831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tx2"/>
                </a:solidFill>
                <a:latin typeface="Sitka Subheading (Headings)"/>
              </a:rPr>
              <a:t>Modern Slavery Act 2015:</a:t>
            </a:r>
            <a:br>
              <a:rPr lang="en-GB" u="sng" dirty="0">
                <a:solidFill>
                  <a:schemeClr val="tx2"/>
                </a:solidFill>
                <a:latin typeface="Sitka Subheading (Headings)"/>
              </a:rPr>
            </a:br>
            <a:r>
              <a:rPr lang="en-GB" b="1" dirty="0">
                <a:solidFill>
                  <a:schemeClr val="tx2"/>
                </a:solidFill>
                <a:latin typeface="Sitka Subheading (Headings)"/>
              </a:rPr>
              <a:t>Operation Fort</a:t>
            </a:r>
          </a:p>
          <a:p>
            <a:r>
              <a:rPr lang="en-GB" dirty="0">
                <a:solidFill>
                  <a:schemeClr val="tx2"/>
                </a:solidFill>
                <a:latin typeface="Sitka Subheading (Headings)"/>
              </a:rPr>
              <a:t>Coercion: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400 victims were trafficked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Promised work and better opportunities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Forced labour under poor conditions</a:t>
            </a:r>
            <a:br>
              <a:rPr lang="en-GB" dirty="0">
                <a:solidFill>
                  <a:schemeClr val="tx2"/>
                </a:solidFill>
                <a:latin typeface="Sitka Subheading (Headings)"/>
              </a:rPr>
            </a:br>
            <a:r>
              <a:rPr lang="en-GB" dirty="0">
                <a:solidFill>
                  <a:schemeClr val="tx2"/>
                </a:solidFill>
                <a:latin typeface="Sitka Subheading (Headings)"/>
              </a:rPr>
              <a:t>(Hope for Justice, 2023)</a:t>
            </a:r>
            <a:br>
              <a:rPr lang="en-GB" dirty="0">
                <a:solidFill>
                  <a:schemeClr val="tx2"/>
                </a:solidFill>
                <a:latin typeface="Sitka Subheading (Headings)"/>
              </a:rPr>
            </a:br>
            <a:endParaRPr lang="en-GB" dirty="0">
              <a:solidFill>
                <a:schemeClr val="tx2"/>
              </a:solidFill>
              <a:latin typeface="Sitka Subheading (Headings)"/>
            </a:endParaRPr>
          </a:p>
          <a:p>
            <a:r>
              <a:rPr lang="en-GB" dirty="0">
                <a:solidFill>
                  <a:schemeClr val="tx2"/>
                </a:solidFill>
                <a:latin typeface="Sitka Subheading (Headings)"/>
              </a:rPr>
              <a:t>Critical Evaluation: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The Act helped convict 8 traffickers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Only businesses with </a:t>
            </a:r>
            <a:r>
              <a:rPr lang="en-GB" b="1" dirty="0">
                <a:solidFill>
                  <a:schemeClr val="tx2"/>
                </a:solidFill>
                <a:latin typeface="Sitka Subheading (Headings)"/>
              </a:rPr>
              <a:t>over £36 million</a:t>
            </a:r>
            <a:r>
              <a:rPr lang="en-GB" dirty="0">
                <a:solidFill>
                  <a:schemeClr val="tx2"/>
                </a:solidFill>
                <a:latin typeface="Sitka Subheading (Headings)"/>
              </a:rPr>
              <a:t> turnover must report slavery in supply chains (Williamson, 2020)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Many small businesses fall outside – slavery may go unnoticed.</a:t>
            </a:r>
            <a:br>
              <a:rPr lang="en-GB" dirty="0">
                <a:solidFill>
                  <a:schemeClr val="tx2"/>
                </a:solidFill>
                <a:latin typeface="Sitka Subheading (Headings)"/>
              </a:rPr>
            </a:br>
            <a:endParaRPr lang="en-GB" dirty="0">
              <a:solidFill>
                <a:schemeClr val="tx2"/>
              </a:solidFill>
              <a:latin typeface="Sitka Subheading (Headings)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C15643-CBF7-C52A-D2F8-A75883877128}"/>
              </a:ext>
            </a:extLst>
          </p:cNvPr>
          <p:cNvSpPr txBox="1"/>
          <p:nvPr/>
        </p:nvSpPr>
        <p:spPr>
          <a:xfrm>
            <a:off x="8075515" y="681910"/>
            <a:ext cx="3844820" cy="5909310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tx2"/>
                </a:solidFill>
                <a:latin typeface="Sitka Subheading (Headings)"/>
              </a:rPr>
              <a:t>Safeguarding Vulnerable Groups Act 2006: </a:t>
            </a:r>
          </a:p>
          <a:p>
            <a:r>
              <a:rPr lang="en-GB" b="1" dirty="0">
                <a:solidFill>
                  <a:schemeClr val="tx2"/>
                </a:solidFill>
                <a:latin typeface="Sitka Subheading (Headings)"/>
              </a:rPr>
              <a:t>Victoria Climbi</a:t>
            </a:r>
            <a:r>
              <a:rPr lang="en-GB" b="1" dirty="0">
                <a:solidFill>
                  <a:schemeClr val="tx2"/>
                </a:solidFill>
                <a:latin typeface="Sitka Subheading (Headings)"/>
                <a:cs typeface="Times New Roman" panose="02020603050405020304" pitchFamily="18" charset="0"/>
              </a:rPr>
              <a:t>é</a:t>
            </a:r>
          </a:p>
          <a:p>
            <a:r>
              <a:rPr lang="en-GB" dirty="0">
                <a:solidFill>
                  <a:schemeClr val="tx2"/>
                </a:solidFill>
                <a:latin typeface="Sitka Subheading (Headings)"/>
                <a:cs typeface="Times New Roman" panose="02020603050405020304" pitchFamily="18" charset="0"/>
              </a:rPr>
              <a:t>Coercion: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  <a:cs typeface="Times New Roman" panose="02020603050405020304" pitchFamily="18" charset="0"/>
              </a:rPr>
              <a:t>Vulnerable child</a:t>
            </a:r>
            <a:endParaRPr lang="en-GB" b="1" dirty="0">
              <a:solidFill>
                <a:schemeClr val="tx2"/>
              </a:solidFill>
              <a:latin typeface="Sitka Subheading (Headings)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Abused by her great-aunt and her boyfriend – despite being under the care of social services</a:t>
            </a:r>
          </a:p>
          <a:p>
            <a:endParaRPr lang="en-GB" dirty="0">
              <a:solidFill>
                <a:schemeClr val="tx2"/>
              </a:solidFill>
              <a:latin typeface="Sitka Subheading (Headings)"/>
            </a:endParaRPr>
          </a:p>
          <a:p>
            <a:r>
              <a:rPr lang="en-GB" dirty="0">
                <a:solidFill>
                  <a:schemeClr val="tx2"/>
                </a:solidFill>
                <a:latin typeface="Sitka Subheading (Headings)"/>
              </a:rPr>
              <a:t>Critical Evaluation: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Many organisations involved in her care were badly run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Concerns about possible racial and cultural sensitivities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Report by Lord Laming made </a:t>
            </a:r>
            <a:r>
              <a:rPr lang="en-GB" b="1" dirty="0">
                <a:solidFill>
                  <a:schemeClr val="tx2"/>
                </a:solidFill>
                <a:latin typeface="Sitka Subheading (Headings)"/>
              </a:rPr>
              <a:t>108 recommendations</a:t>
            </a:r>
            <a:r>
              <a:rPr lang="en-GB" dirty="0">
                <a:solidFill>
                  <a:schemeClr val="tx2"/>
                </a:solidFill>
                <a:latin typeface="Sitka Subheading (Headings)"/>
              </a:rPr>
              <a:t> e.g. Government should review the law regarding registration of private foster carers.</a:t>
            </a:r>
            <a:br>
              <a:rPr lang="en-GB" dirty="0">
                <a:solidFill>
                  <a:schemeClr val="tx2"/>
                </a:solidFill>
                <a:latin typeface="Sitka Subheading (Headings)"/>
              </a:rPr>
            </a:br>
            <a:r>
              <a:rPr lang="en-GB" dirty="0">
                <a:solidFill>
                  <a:schemeClr val="tx2"/>
                </a:solidFill>
                <a:latin typeface="Sitka Subheading (Headings)"/>
              </a:rPr>
              <a:t>(Laming, 2003) </a:t>
            </a:r>
            <a:br>
              <a:rPr lang="en-GB" dirty="0">
                <a:solidFill>
                  <a:schemeClr val="tx2"/>
                </a:solidFill>
                <a:latin typeface="Sitka Subheading (Headings)"/>
              </a:rPr>
            </a:br>
            <a:endParaRPr lang="en-GB" dirty="0">
              <a:solidFill>
                <a:schemeClr val="tx2"/>
              </a:solidFill>
              <a:latin typeface="Sitka Subheading (Headings)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639386-C19D-E465-CFA6-ECFE263F27E1}"/>
              </a:ext>
            </a:extLst>
          </p:cNvPr>
          <p:cNvSpPr txBox="1"/>
          <p:nvPr/>
        </p:nvSpPr>
        <p:spPr>
          <a:xfrm>
            <a:off x="117758" y="1388903"/>
            <a:ext cx="3352002" cy="480131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tx2"/>
                </a:solidFill>
                <a:latin typeface="Sitka Subheading (Headings)"/>
              </a:rPr>
              <a:t>Serious Crime Act 2015</a:t>
            </a:r>
          </a:p>
          <a:p>
            <a:r>
              <a:rPr lang="en-GB" b="1" dirty="0">
                <a:solidFill>
                  <a:schemeClr val="tx2"/>
                </a:solidFill>
                <a:latin typeface="Sitka Subheading (Headings)"/>
              </a:rPr>
              <a:t>Operation Viper</a:t>
            </a:r>
          </a:p>
          <a:p>
            <a:r>
              <a:rPr lang="en-GB" dirty="0">
                <a:solidFill>
                  <a:schemeClr val="tx2"/>
                </a:solidFill>
                <a:latin typeface="Sitka Subheading (Headings)"/>
              </a:rPr>
              <a:t>Coercion: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10 vulnerable children identified as being exploited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56 addresses visited linked to vulnerable victims </a:t>
            </a:r>
          </a:p>
          <a:p>
            <a:r>
              <a:rPr lang="en-GB" dirty="0">
                <a:solidFill>
                  <a:schemeClr val="tx2"/>
                </a:solidFill>
                <a:latin typeface="Sitka Subheading (Headings)"/>
              </a:rPr>
              <a:t>(Dorset Police, 2022)</a:t>
            </a:r>
          </a:p>
          <a:p>
            <a:endParaRPr lang="en-GB" dirty="0">
              <a:solidFill>
                <a:schemeClr val="tx2"/>
              </a:solidFill>
              <a:latin typeface="Sitka Subheading (Headings)"/>
            </a:endParaRPr>
          </a:p>
          <a:p>
            <a:r>
              <a:rPr lang="en-GB" dirty="0">
                <a:solidFill>
                  <a:schemeClr val="tx2"/>
                </a:solidFill>
                <a:latin typeface="Sitka Subheading (Headings)"/>
              </a:rPr>
              <a:t>Critical Evaluation: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Highlights the challenge in combating County Lines exploitation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2"/>
                </a:solidFill>
                <a:latin typeface="Sitka Subheading (Headings)"/>
              </a:rPr>
              <a:t>Effort between forces to tackle networks shows benefit of shared intelligence and resources</a:t>
            </a:r>
          </a:p>
        </p:txBody>
      </p:sp>
    </p:spTree>
    <p:extLst>
      <p:ext uri="{BB962C8B-B14F-4D97-AF65-F5344CB8AC3E}">
        <p14:creationId xmlns:p14="http://schemas.microsoft.com/office/powerpoint/2010/main" val="42234432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3B3E9-8D23-A95C-E0A7-17570C42A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Repeat Victimisation and Offending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91F255-D05C-616B-FA5A-6F29CDB27BB4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Sitka Subheading (Headings)"/>
              </a:rPr>
              <a:t>Secondary Victimisation: Experience additional trauma from treatment by authorities.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Sitka Subheading (Headings)"/>
              </a:rPr>
              <a:t>Lack of economic, social stability, and support – re-trafficking occurs.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Sitka Subheading (Headings)"/>
              </a:rPr>
              <a:t>Risk of being re-trafficked from when they are identified until they receive long-term support.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Sitka Subheading (Headings)"/>
              </a:rPr>
              <a:t>21% women between 2003-2007 were re-trafficked: Taken from their homes after returning to the UK.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tx2"/>
              </a:solidFill>
              <a:latin typeface="Sitka Subheading (Headings)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2"/>
                </a:solidFill>
                <a:latin typeface="Sitka Subheading (Headings)"/>
              </a:rPr>
              <a:t>(University of Nottingham, 2021)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tx2"/>
              </a:solidFill>
              <a:latin typeface="Sitka Subheading (Headings)"/>
            </a:endParaRPr>
          </a:p>
        </p:txBody>
      </p:sp>
      <p:pic>
        <p:nvPicPr>
          <p:cNvPr id="73" name="Picture 72" descr="White arrows going to the red target">
            <a:extLst>
              <a:ext uri="{FF2B5EF4-FFF2-40B4-BE49-F238E27FC236}">
                <a16:creationId xmlns:a16="http://schemas.microsoft.com/office/drawing/2014/main" id="{B8B6041E-B277-604C-F9F9-B459204B86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804" r="3158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80180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7F8F9F63-D637-16BF-183F-3A16107DB8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90" y="10926"/>
            <a:ext cx="5833633" cy="180174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3BE4AE-B4D6-1C75-03EF-BC38ED8B3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7465" y="406380"/>
            <a:ext cx="7605486" cy="106643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Approaches by </a:t>
            </a:r>
            <a:br>
              <a:rPr lang="en-US" sz="48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</a:br>
            <a:r>
              <a:rPr lang="en-US" sz="48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the Police</a:t>
            </a:r>
          </a:p>
        </p:txBody>
      </p:sp>
      <p:grpSp>
        <p:nvGrpSpPr>
          <p:cNvPr id="104" name="Group 103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AD57140-33BC-668B-D676-4176F5BBA8F6}"/>
              </a:ext>
            </a:extLst>
          </p:cNvPr>
          <p:cNvSpPr txBox="1"/>
          <p:nvPr/>
        </p:nvSpPr>
        <p:spPr>
          <a:xfrm>
            <a:off x="297954" y="1933162"/>
            <a:ext cx="509730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/>
                </a:solidFill>
                <a:latin typeface="Sitka Subheading (Headings)"/>
              </a:rPr>
              <a:t>Positives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Improved understanding of offending in their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Identifying vulnerable victims to exploitation is improving but inconsistent 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(HMICFRS,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Multi-agency models: Multi-Agency Safeguarding Hub (MASH)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Collaboration between agencies (healthcare, social services) help identify, support and protect vulnerable people.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Safe and well check – prevent crime, keep peace, protect life or property.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(Home Office, 2013).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494244-3F0B-0486-EB7E-D611BC21B5D4}"/>
              </a:ext>
            </a:extLst>
          </p:cNvPr>
          <p:cNvSpPr txBox="1"/>
          <p:nvPr/>
        </p:nvSpPr>
        <p:spPr>
          <a:xfrm>
            <a:off x="6957162" y="1987129"/>
            <a:ext cx="509730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2"/>
                </a:solidFill>
                <a:latin typeface="Sitka Subheading (Headings)"/>
              </a:rPr>
              <a:t>Negatives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Lack of sensitivity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Police described as cold, unsympathetic, detached.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Victims being treated like a case or crime scene rather than a person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Victim blaming / creating the impression they blame the victim – for their vulnerable position.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(Critchfield, </a:t>
            </a:r>
            <a:r>
              <a:rPr lang="en-GB" sz="2000" dirty="0" err="1">
                <a:solidFill>
                  <a:schemeClr val="tx2"/>
                </a:solidFill>
                <a:latin typeface="Sitka Subheading (Headings)"/>
              </a:rPr>
              <a:t>Myhill</a:t>
            </a: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, Ludwig,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Forces don’t tend to prioritise attention on county lines.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Support drops when vulnerable individuals reach 18</a:t>
            </a:r>
          </a:p>
          <a:p>
            <a:r>
              <a:rPr lang="en-GB" sz="2000" dirty="0">
                <a:solidFill>
                  <a:schemeClr val="tx2"/>
                </a:solidFill>
                <a:latin typeface="Sitka Subheading (Headings)"/>
              </a:rPr>
              <a:t>(HMICFRS, 2022)</a:t>
            </a:r>
          </a:p>
        </p:txBody>
      </p:sp>
    </p:spTree>
    <p:extLst>
      <p:ext uri="{BB962C8B-B14F-4D97-AF65-F5344CB8AC3E}">
        <p14:creationId xmlns:p14="http://schemas.microsoft.com/office/powerpoint/2010/main" val="39401743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50D1F-DD62-501E-3116-7D5657B8D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3799" y="-130629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Statistics </a:t>
            </a:r>
          </a:p>
        </p:txBody>
      </p:sp>
      <p:pic>
        <p:nvPicPr>
          <p:cNvPr id="4" name="Picture 3" descr="A magnifying glass on a clipboard with graphs and charts&#10;&#10;Description automatically generated">
            <a:extLst>
              <a:ext uri="{FF2B5EF4-FFF2-40B4-BE49-F238E27FC236}">
                <a16:creationId xmlns:a16="http://schemas.microsoft.com/office/drawing/2014/main" id="{E515565F-9E08-0354-8993-605AD2AF48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075" r="3590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AFB4C-55FE-A7B9-E0C2-06F1039A2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5616" y="1045029"/>
            <a:ext cx="5388591" cy="581297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b="1" u="sng" dirty="0">
                <a:solidFill>
                  <a:schemeClr val="tx2"/>
                </a:solidFill>
                <a:latin typeface="Sitka Subheading (Headings)"/>
              </a:rPr>
              <a:t>National Referral Mechanism (NRM,2024)</a:t>
            </a: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2023: Received 17,004 referrals of potential victims of modern slavery.</a:t>
            </a: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51% exploited as adults </a:t>
            </a: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44% exploited as children</a:t>
            </a: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Criminal exploitation: 28%</a:t>
            </a: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Labour exploitation: 34%</a:t>
            </a: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Child potential victims: Criminal exploitation, 42%</a:t>
            </a: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Males reported criminal exploitation (34%) and labour exploitation (33%)</a:t>
            </a:r>
          </a:p>
          <a:p>
            <a:r>
              <a:rPr lang="en-GB" sz="2400" dirty="0">
                <a:solidFill>
                  <a:schemeClr val="tx2"/>
                </a:solidFill>
                <a:latin typeface="Sitka Subheading (Headings)"/>
              </a:rPr>
              <a:t>Females reported sexual exploitation (36%).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17A53C-9461-C8ED-F70B-9DDAF4578FA2}"/>
              </a:ext>
            </a:extLst>
          </p:cNvPr>
          <p:cNvSpPr txBox="1"/>
          <p:nvPr/>
        </p:nvSpPr>
        <p:spPr>
          <a:xfrm>
            <a:off x="1328056" y="6596390"/>
            <a:ext cx="34398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https://images.app.goo.gl/ZnRKqHBHJ1mHShUh9</a:t>
            </a:r>
          </a:p>
        </p:txBody>
      </p:sp>
    </p:spTree>
    <p:extLst>
      <p:ext uri="{BB962C8B-B14F-4D97-AF65-F5344CB8AC3E}">
        <p14:creationId xmlns:p14="http://schemas.microsoft.com/office/powerpoint/2010/main" val="3924040026"/>
      </p:ext>
    </p:extLst>
  </p:cSld>
  <p:clrMapOvr>
    <a:masterClrMapping/>
  </p:clrMapOvr>
  <p:transition spd="slow">
    <p:randomBar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2" name="Rectangle 241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FDBFFF-E229-1250-39E3-60B1A9321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7228" y="436061"/>
            <a:ext cx="3075852" cy="78313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Heading" pitchFamily="2" charset="0"/>
              </a:rPr>
              <a:t>Conclusion </a:t>
            </a:r>
          </a:p>
        </p:txBody>
      </p:sp>
      <p:pic>
        <p:nvPicPr>
          <p:cNvPr id="239" name="Graphic 238" descr="Gavel">
            <a:extLst>
              <a:ext uri="{FF2B5EF4-FFF2-40B4-BE49-F238E27FC236}">
                <a16:creationId xmlns:a16="http://schemas.microsoft.com/office/drawing/2014/main" id="{54A54B87-36DC-E645-632D-F896015CA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246" name="Group 245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4BA4498-971A-9A57-9C20-8927BC7BB22E}"/>
              </a:ext>
            </a:extLst>
          </p:cNvPr>
          <p:cNvSpPr txBox="1"/>
          <p:nvPr/>
        </p:nvSpPr>
        <p:spPr>
          <a:xfrm>
            <a:off x="6375960" y="1405181"/>
            <a:ext cx="53540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Vulnerable individuals (mental health, social isolation, poverty) are at higher risk.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Coercion plays a central role in County Lines.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Some vulnerable victims may appear to have a choice – forced due to fear, manipulation, making them feel like they have no other option.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Whilst the Modern Slavery Act and Serious Crime Act are in place, there are some gaps </a:t>
            </a:r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– exploitation in smaller businesses.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Cases of repeat victimisation: without long-term support, may be forced back into illegal activities.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Sitka Subheading (Headings)"/>
              </a:rPr>
              <a:t>Some women, despite being back home, were re-trafficked. </a:t>
            </a:r>
          </a:p>
        </p:txBody>
      </p:sp>
    </p:spTree>
    <p:extLst>
      <p:ext uri="{BB962C8B-B14F-4D97-AF65-F5344CB8AC3E}">
        <p14:creationId xmlns:p14="http://schemas.microsoft.com/office/powerpoint/2010/main" val="8660133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60E38-C0AD-A681-383C-476DB3568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930" y="195943"/>
            <a:ext cx="3290574" cy="70025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1E341F6-588F-B68B-BC3E-50CBD811C66C}"/>
              </a:ext>
            </a:extLst>
          </p:cNvPr>
          <p:cNvSpPr txBox="1"/>
          <p:nvPr/>
        </p:nvSpPr>
        <p:spPr>
          <a:xfrm>
            <a:off x="232930" y="863254"/>
            <a:ext cx="11726140" cy="5704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Bonning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and Cleaver, K. (2020). ‘There is no “war on drugs”’: An investigation into county line drug networks from the perspective of a London borough.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Police Journal: Theory, Practice and Principles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[online] 94(4),  p.0032258X2095668. </a:t>
            </a:r>
            <a:r>
              <a:rPr lang="en-GB" sz="1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https://doi.org/10.1177/0032258x20956682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College of Policing (2021).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 to Vulnerability-Related Risk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College of Policing.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https://www.college.police.uk/guidance/vulnerability-related-risks/introduction-vulnerability-related-risk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Critchfield, E., </a:t>
            </a:r>
            <a:r>
              <a:rPr lang="en-GB" sz="1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Myhill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and Ludwig, A. (2021).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Recognising and responding to vulnerability-related risks: Guidelines Rapid evidence assessment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https://assets.college.police.uk/s3fs-public/2021-11/Recognising-responding-vulnerability-related-risks-REA.pdf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9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‌Dorset Police (2022). 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Dorset Police’s Operation Viper strikes at the heart of drugs and county lines criminality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https://news.dorset.police.uk/news-article/2f318a84-9103-ed11-9bbd-005056019adf#:~:text=Across%20the%20South%20West%2C%20there,and%20237%20vulnerable%20people%20safeguarded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Dorset Police (2025). 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Operation Viper strikes at the heart of county lines drug gangs. 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Police.uk.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https://news.dorset.police.uk/news-article/3ba57bca-77c5-ec11-9bba-005056019adf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[Accessed 8 Jan. 2025].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Educate, Z. (n.d.).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Victoria Climbié Case Study Zen Educate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Zen Educate.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https://www.zeneducate.com/training/victoria-climbie-case-study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Enang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I., Murray, J., Dougall, N., Wooff, A., Heyman, I. and Aston, E. (2019). Defining and assessing vulnerability within law enforcement and public health organisations: a scoping review.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&amp; Justice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[online] 7(1). </a:t>
            </a:r>
            <a:r>
              <a:rPr lang="en-GB" sz="1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https://doi.org/10.1186/s40352-019-0083-z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[Accessed 8 Jan. 2025]</a:t>
            </a:r>
          </a:p>
        </p:txBody>
      </p:sp>
    </p:spTree>
    <p:extLst>
      <p:ext uri="{BB962C8B-B14F-4D97-AF65-F5344CB8AC3E}">
        <p14:creationId xmlns:p14="http://schemas.microsoft.com/office/powerpoint/2010/main" val="2440373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47ED8F-D4D0-87CC-5DD1-6FC59BC795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6B965BB5-2191-C9FF-3A59-58CB27E04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05C0FC7-5CB0-4B26-E8AA-D685A3AEE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64CC614C-6F7B-BF42-C6CC-62BF4689B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338E7FA9-5638-E868-CB23-734715463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05D4AE4-338F-2BB0-21B1-E9330E7D9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559C2689-9A55-B741-0881-39BCBE14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5CECAF2B-567B-E05C-A426-FCDECBB1C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A943D16A-9597-6575-926D-809BB2AC4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526C132F-8CF4-3D52-6352-4BE69A231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569978BC-B0DB-77A0-5F8C-9BA237E97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49F5423B-1610-746D-013B-C665C3F7B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135AA900-9158-4B13-5332-97D1D3B8D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A2663855-962D-03F6-F691-578A169D8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E36FCFC-8256-BF87-09CA-EA7F20D41D35}"/>
              </a:ext>
            </a:extLst>
          </p:cNvPr>
          <p:cNvSpPr txBox="1"/>
          <p:nvPr/>
        </p:nvSpPr>
        <p:spPr>
          <a:xfrm>
            <a:off x="1" y="171878"/>
            <a:ext cx="12191694" cy="80150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HMICFRS (2022).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police and National Crime Agency’s response to vulnerable people in ‘county lines’ drug offending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His Majesty’s Inspectorate of Constabulary and Fire &amp; Rescue Services.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https://hmicfrs.justiceinspectorates.gov.uk/publication-html/both-sides-of-the-coin-county-lines/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Home Office (2013).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Supporting Vulnerable People Who Encounter the police: A Strategic Guide for Police Forces and Their Partners the Issues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https://assets.publishing.service.gov.uk/media/5a81597440f0b62302696d33/6.379_Supporting_guidance_web_doc_v3.pdf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9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Home Office (2014).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Serious Crime Act 2015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GOV.UK.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https://www.gov.uk/government/collections/serious-crime-bill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7 Jan.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Hope for Justice (2023).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Operation Fort: Uncovering the largest modern slavery ring in UK history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hopeforjustice.org.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https://hopeforjustice.org/news/operation-fort-uncovering-the-largest-modern-slavery-ring-in-uk-history/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9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House of Lords (2024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). The Modern Slavery Act 2015: becoming world-leading again.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https://publications.parliament.uk/pa/ld5901/ldselect/ldmodslav/8/8.pdf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‌Laming, L. (2003). 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Victoria Climbié Inquiry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https://lx.iriss.org.uk/sites/default/files/resources/113A.%20The%20Victoria%20Climbie%20Inquiry%20-%20Summary-Report.pdf#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[Accessed 8 Jan.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Law Wales (2021).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Safeguarding Vulnerable Groups Act 2006 | Law Wales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4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law.gov.wales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https://law.gov.wales/public-services/social-care/safeguarding-vulnerable-groups-act-2006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[Accessed 7 Jan.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Crime Agency (2018).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County Lines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National Crime Agency.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https://www.nationalcrimeagency.gov.uk/what-we-do/crime-threats/drug-trafficking/county-lines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Crime Agency (2022).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Modern Slavery and Human Trafficking - National Crime Agency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https://www.nationalcrimeagency.gov.uk/what-we-do/crime-threats/modern-slavery-and-human-trafficking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7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(2023).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England» Coercion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https://www.england.nhs.uk/long-read/coercion/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Office for Health Improvement and Disparities (2022). </a:t>
            </a:r>
            <a:r>
              <a:rPr lang="en-GB" sz="14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Vulnerabilities: Applying All Our Health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Gov.uk.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https://www.gov.uk/government/publications/vulnerabilities-applying-all-our-health/vulnerabilities-applying-all-our-health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7 Jan. 2025]</a:t>
            </a:r>
          </a:p>
          <a:p>
            <a:pPr algn="l"/>
            <a:endParaRPr lang="en-GB" sz="14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sz="1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r>
              <a:rPr lang="en-GB" dirty="0">
                <a:solidFill>
                  <a:srgbClr val="303030"/>
                </a:solidFill>
                <a:latin typeface="system-ui"/>
              </a:rPr>
              <a:t> </a:t>
            </a:r>
            <a:endParaRPr lang="en-GB" b="0" i="0" dirty="0">
              <a:solidFill>
                <a:srgbClr val="303030"/>
              </a:solidFill>
              <a:effectLst/>
              <a:latin typeface="system-ui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907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ED9CDA-822B-5361-1B8C-0104688305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40DA3424-F7E0-900C-D3AD-F92718A7E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F3E68F0E-1742-4E67-9D51-8E1B9C387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CD2A41B0-D4B1-A16C-A563-C6F80D7E5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CDA5E9A2-FCCD-19F9-180E-DD94638B5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43336"/>
            <a:ext cx="5163047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693E8C6-5827-3A17-537A-45CDEBE29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A96D30B-2931-A0CC-F06D-BE5A3E2DD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FBDA31DA-4B7C-AA1D-E805-F659C9333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8B792E9E-FD87-85DF-464B-452F0BDCB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ED1C7F5D-EEFD-4770-4145-232CAAAB7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C441935-EB5A-356C-48E2-1A586B2B1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3E5B42CA-0227-DF3F-C482-5D5E40FB3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AA65FCC-0747-133C-788C-B8362D80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A14B4CEF-EB7C-46D4-6352-B931051C4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DFD3CA6-FDF4-7036-7D40-264EE48F5666}"/>
              </a:ext>
            </a:extLst>
          </p:cNvPr>
          <p:cNvSpPr txBox="1"/>
          <p:nvPr/>
        </p:nvSpPr>
        <p:spPr>
          <a:xfrm>
            <a:off x="18231" y="0"/>
            <a:ext cx="12191694" cy="7233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Prince, S. (2024). 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Modern Slavery: National Referral Mechanism and Duty to Notify statistics UK, end of year summary 2023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https://www.gov.uk/government/statistics/modern-slavery-nrm-and-dtn-statistics-end-of-year-summary-2023/modern-slavery-national-referral-mechanism-and-duty-to-notify-statistics-uk-end-of-year-summary-2023#national-referral-mechanism-referrals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9 Jan.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</a:t>
            </a:r>
            <a:r>
              <a:rPr lang="en-GB" sz="1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SafeLives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(n.d.).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coercive control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https://safelives.org.uk/about-domestic-abuse/what-is-domestic-abuse/coercive-control/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Saggers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 (2020).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Part 1 – County Lines as a ‘Choice’ and an ‘Opportunity’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https://rusi.org/networks/shoc/informer/part-1-county-lines-choice-and-opportunity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[Accessed 8 Jan.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‌United Nations Office On Drugs and Crime (2024).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Human Trafficking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United Nations.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https://www.unodc.org/unodc/en/human-Trafficking/Human-Trafficking.html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8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University of Nottingham (2021). Re-trafficking: The current state of play.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https://www.nottingham.ac.uk/research/beacons-of-excellence/rights-lab/resources/reports-and-briefings/2021/november/re-traffickingthe-current-state-of-play.pdf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9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West Somerset Healthcare (2024).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Protecting Vulnerable People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www.westsomersethealthcare.co.uk.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https://www.westsomersethealthcare.co.uk/protecting-vulnerable-people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[Accessed 7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Williamson, M.B. (2024).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Review on the business response to Operation Fort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https://www.apccs.police.uk/latest-news/review-on-the-business-response-to-operation-fort/#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[Accessed 8 Jan. 2025].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Organisation (2022). </a:t>
            </a:r>
            <a:r>
              <a:rPr lang="en-GB" sz="16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Vulnerability and Vulnerable Populations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[online] wkc.who.int. Available at: </a:t>
            </a:r>
            <a:r>
              <a:rPr lang="en-GB" sz="16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https://wkc.who.int/our-work/health-emergencies/knowledge-hub/community-disaster-risk-management/vulnerability-and-vulnerable-populations</a:t>
            </a: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 [Accessed  7 Jan. 2025]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058186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1952</TotalTime>
  <Words>2864</Words>
  <Application>Microsoft Office PowerPoint</Application>
  <PresentationFormat>Widescreen</PresentationFormat>
  <Paragraphs>202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Courier New</vt:lpstr>
      <vt:lpstr>Sitka Heading</vt:lpstr>
      <vt:lpstr>Sitka Subheading</vt:lpstr>
      <vt:lpstr>Sitka Subheading (Headings)</vt:lpstr>
      <vt:lpstr>system-ui</vt:lpstr>
      <vt:lpstr>Wingdings</vt:lpstr>
      <vt:lpstr>Office Theme</vt:lpstr>
      <vt:lpstr>Critically evaluate the idea that vulnerable people are coerced or forced into illegal activities by others. </vt:lpstr>
      <vt:lpstr>Contents</vt:lpstr>
      <vt:lpstr>Introduction</vt:lpstr>
      <vt:lpstr>Understanding Vulnerability</vt:lpstr>
      <vt:lpstr>Who are classed as vulnerable? </vt:lpstr>
      <vt:lpstr>Understanding Coercion</vt:lpstr>
      <vt:lpstr>How Vulnerable People Are Forced Into Illegal Activities</vt:lpstr>
      <vt:lpstr>How Vulnerable People Are Forced Into Illegal Activities</vt:lpstr>
      <vt:lpstr>Comparison of Control in Human Trafficking vs County Lines</vt:lpstr>
      <vt:lpstr>Legislations and Policies</vt:lpstr>
      <vt:lpstr>Case examples</vt:lpstr>
      <vt:lpstr>Repeat Victimisation and Offending </vt:lpstr>
      <vt:lpstr>Approaches by  the Police</vt:lpstr>
      <vt:lpstr>Statistics </vt:lpstr>
      <vt:lpstr>Conclusion </vt:lpstr>
      <vt:lpstr>References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Tanith Coulson</dc:creator>
  <cp:lastModifiedBy>Tanith Coulson</cp:lastModifiedBy>
  <cp:revision>2</cp:revision>
  <dcterms:created xsi:type="dcterms:W3CDTF">2025-01-06T15:10:39Z</dcterms:created>
  <dcterms:modified xsi:type="dcterms:W3CDTF">2025-01-09T15:40:41Z</dcterms:modified>
</cp:coreProperties>
</file>