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77" r:id="rId3"/>
    <p:sldId id="284" r:id="rId4"/>
    <p:sldId id="270" r:id="rId5"/>
    <p:sldId id="271" r:id="rId6"/>
    <p:sldId id="258" r:id="rId7"/>
    <p:sldId id="259" r:id="rId8"/>
    <p:sldId id="260" r:id="rId9"/>
    <p:sldId id="272" r:id="rId10"/>
    <p:sldId id="274" r:id="rId11"/>
    <p:sldId id="275" r:id="rId12"/>
    <p:sldId id="285" r:id="rId13"/>
    <p:sldId id="278" r:id="rId14"/>
    <p:sldId id="273" r:id="rId15"/>
    <p:sldId id="263" r:id="rId16"/>
    <p:sldId id="265" r:id="rId17"/>
    <p:sldId id="264" r:id="rId18"/>
    <p:sldId id="266" r:id="rId19"/>
    <p:sldId id="279" r:id="rId20"/>
    <p:sldId id="286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3">
  <dgm:title val=""/>
  <dgm:desc val=""/>
  <dgm:catLst>
    <dgm:cat type="accent4" pri="11300"/>
  </dgm:catLst>
  <dgm:styleLbl name="node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shade val="80000"/>
      </a:schemeClr>
      <a:schemeClr val="accent4">
        <a:tint val="7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/>
    <dgm:txEffectClrLst/>
  </dgm:styleLbl>
  <dgm:styleLbl name="ln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9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8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AA45F9-35FD-4B44-9962-CC6DFE0AF265}" type="doc">
      <dgm:prSet loTypeId="urn:microsoft.com/office/officeart/2011/layout/CircleProcess" loCatId="process" qsTypeId="urn:microsoft.com/office/officeart/2005/8/quickstyle/simple1" qsCatId="simple" csTypeId="urn:microsoft.com/office/officeart/2005/8/colors/accent4_3" csCatId="accent4" phldr="1"/>
      <dgm:spPr/>
      <dgm:t>
        <a:bodyPr/>
        <a:lstStyle/>
        <a:p>
          <a:endParaRPr lang="en-GB"/>
        </a:p>
      </dgm:t>
    </dgm:pt>
    <dgm:pt modelId="{C0772170-2B9D-4C04-A080-8FFEA061CC0E}">
      <dgm:prSet phldrT="[Text]"/>
      <dgm:spPr/>
      <dgm:t>
        <a:bodyPr/>
        <a:lstStyle/>
        <a:p>
          <a:r>
            <a:rPr lang="en-GB" dirty="0"/>
            <a:t>Central Govt</a:t>
          </a:r>
        </a:p>
      </dgm:t>
    </dgm:pt>
    <dgm:pt modelId="{EEB3AF94-B33C-499B-9B40-BD795C858450}" type="parTrans" cxnId="{2BF1011F-7EE7-4185-B374-528FFFB31366}">
      <dgm:prSet/>
      <dgm:spPr/>
      <dgm:t>
        <a:bodyPr/>
        <a:lstStyle/>
        <a:p>
          <a:endParaRPr lang="en-GB"/>
        </a:p>
      </dgm:t>
    </dgm:pt>
    <dgm:pt modelId="{B070A390-168C-48D8-8F39-6082B643A513}" type="sibTrans" cxnId="{2BF1011F-7EE7-4185-B374-528FFFB31366}">
      <dgm:prSet/>
      <dgm:spPr/>
      <dgm:t>
        <a:bodyPr/>
        <a:lstStyle/>
        <a:p>
          <a:endParaRPr lang="en-GB"/>
        </a:p>
      </dgm:t>
    </dgm:pt>
    <dgm:pt modelId="{D614CC06-6B16-4A1B-AE83-032EABBBE5C6}">
      <dgm:prSet phldrT="[Text]"/>
      <dgm:spPr/>
      <dgm:t>
        <a:bodyPr/>
        <a:lstStyle/>
        <a:p>
          <a:r>
            <a:rPr lang="en-GB" dirty="0"/>
            <a:t>Welsh Govt</a:t>
          </a:r>
        </a:p>
      </dgm:t>
    </dgm:pt>
    <dgm:pt modelId="{2643C599-8493-4CD3-B3FA-1CA52972B58B}" type="parTrans" cxnId="{854AF354-2A8C-4755-9E0B-C3A355382A80}">
      <dgm:prSet/>
      <dgm:spPr/>
      <dgm:t>
        <a:bodyPr/>
        <a:lstStyle/>
        <a:p>
          <a:endParaRPr lang="en-GB"/>
        </a:p>
      </dgm:t>
    </dgm:pt>
    <dgm:pt modelId="{AAFE17B7-3F5F-414D-9992-36B0B64D95D4}" type="sibTrans" cxnId="{854AF354-2A8C-4755-9E0B-C3A355382A80}">
      <dgm:prSet/>
      <dgm:spPr/>
      <dgm:t>
        <a:bodyPr/>
        <a:lstStyle/>
        <a:p>
          <a:endParaRPr lang="en-GB"/>
        </a:p>
      </dgm:t>
    </dgm:pt>
    <dgm:pt modelId="{1310E82C-6816-40AF-93F3-F5C47C19855D}">
      <dgm:prSet phldrT="[Text]"/>
      <dgm:spPr/>
      <dgm:t>
        <a:bodyPr/>
        <a:lstStyle/>
        <a:p>
          <a:r>
            <a:rPr lang="en-GB" dirty="0"/>
            <a:t>Local Govt</a:t>
          </a:r>
        </a:p>
      </dgm:t>
    </dgm:pt>
    <dgm:pt modelId="{D185F691-6169-4EE5-BF26-B4F43BCC3A5A}" type="parTrans" cxnId="{02118365-F32C-4C1D-97A6-6C3DC1595607}">
      <dgm:prSet/>
      <dgm:spPr/>
      <dgm:t>
        <a:bodyPr/>
        <a:lstStyle/>
        <a:p>
          <a:endParaRPr lang="en-GB"/>
        </a:p>
      </dgm:t>
    </dgm:pt>
    <dgm:pt modelId="{9D49BD02-DD84-42D1-AE1B-419DEBA38582}" type="sibTrans" cxnId="{02118365-F32C-4C1D-97A6-6C3DC1595607}">
      <dgm:prSet/>
      <dgm:spPr/>
      <dgm:t>
        <a:bodyPr/>
        <a:lstStyle/>
        <a:p>
          <a:endParaRPr lang="en-GB"/>
        </a:p>
      </dgm:t>
    </dgm:pt>
    <dgm:pt modelId="{8509180C-1901-4ACF-95FE-32020018B264}" type="pres">
      <dgm:prSet presAssocID="{3DAA45F9-35FD-4B44-9962-CC6DFE0AF265}" presName="Name0" presStyleCnt="0">
        <dgm:presLayoutVars>
          <dgm:chMax val="11"/>
          <dgm:chPref val="11"/>
          <dgm:dir/>
          <dgm:resizeHandles/>
        </dgm:presLayoutVars>
      </dgm:prSet>
      <dgm:spPr/>
    </dgm:pt>
    <dgm:pt modelId="{835B8DC2-DB24-401F-B654-B6792546450B}" type="pres">
      <dgm:prSet presAssocID="{1310E82C-6816-40AF-93F3-F5C47C19855D}" presName="Accent3" presStyleCnt="0"/>
      <dgm:spPr/>
    </dgm:pt>
    <dgm:pt modelId="{5678A4E2-F5FC-46B5-933A-9A6F1A1C2FE4}" type="pres">
      <dgm:prSet presAssocID="{1310E82C-6816-40AF-93F3-F5C47C19855D}" presName="Accent" presStyleLbl="node1" presStyleIdx="0" presStyleCnt="3"/>
      <dgm:spPr/>
    </dgm:pt>
    <dgm:pt modelId="{F9D5C2DB-99E9-4895-8089-BB2BDBB41D26}" type="pres">
      <dgm:prSet presAssocID="{1310E82C-6816-40AF-93F3-F5C47C19855D}" presName="ParentBackground3" presStyleCnt="0"/>
      <dgm:spPr/>
    </dgm:pt>
    <dgm:pt modelId="{FC9E06F1-E579-4A26-9810-84A78094B74F}" type="pres">
      <dgm:prSet presAssocID="{1310E82C-6816-40AF-93F3-F5C47C19855D}" presName="ParentBackground" presStyleLbl="fgAcc1" presStyleIdx="0" presStyleCnt="3"/>
      <dgm:spPr/>
    </dgm:pt>
    <dgm:pt modelId="{37024C6E-1C2D-440A-BDC1-EABB2E065A21}" type="pres">
      <dgm:prSet presAssocID="{1310E82C-6816-40AF-93F3-F5C47C19855D}" presName="Parent3" presStyleLbl="revTx" presStyleIdx="0" presStyleCnt="0">
        <dgm:presLayoutVars>
          <dgm:chMax val="1"/>
          <dgm:chPref val="1"/>
          <dgm:bulletEnabled val="1"/>
        </dgm:presLayoutVars>
      </dgm:prSet>
      <dgm:spPr/>
    </dgm:pt>
    <dgm:pt modelId="{30844649-273A-4717-8178-D414DDA692E5}" type="pres">
      <dgm:prSet presAssocID="{D614CC06-6B16-4A1B-AE83-032EABBBE5C6}" presName="Accent2" presStyleCnt="0"/>
      <dgm:spPr/>
    </dgm:pt>
    <dgm:pt modelId="{C8F97344-A94F-46F5-A386-25F1EC2521B1}" type="pres">
      <dgm:prSet presAssocID="{D614CC06-6B16-4A1B-AE83-032EABBBE5C6}" presName="Accent" presStyleLbl="node1" presStyleIdx="1" presStyleCnt="3"/>
      <dgm:spPr/>
    </dgm:pt>
    <dgm:pt modelId="{7F5BD227-399F-4A46-A448-F13923DEB63F}" type="pres">
      <dgm:prSet presAssocID="{D614CC06-6B16-4A1B-AE83-032EABBBE5C6}" presName="ParentBackground2" presStyleCnt="0"/>
      <dgm:spPr/>
    </dgm:pt>
    <dgm:pt modelId="{F5E2C7E2-B76D-448D-98B2-A83AA8D2438F}" type="pres">
      <dgm:prSet presAssocID="{D614CC06-6B16-4A1B-AE83-032EABBBE5C6}" presName="ParentBackground" presStyleLbl="fgAcc1" presStyleIdx="1" presStyleCnt="3"/>
      <dgm:spPr/>
    </dgm:pt>
    <dgm:pt modelId="{7EC86757-F319-48F8-B498-688183F3C593}" type="pres">
      <dgm:prSet presAssocID="{D614CC06-6B16-4A1B-AE83-032EABBBE5C6}" presName="Parent2" presStyleLbl="revTx" presStyleIdx="0" presStyleCnt="0">
        <dgm:presLayoutVars>
          <dgm:chMax val="1"/>
          <dgm:chPref val="1"/>
          <dgm:bulletEnabled val="1"/>
        </dgm:presLayoutVars>
      </dgm:prSet>
      <dgm:spPr/>
    </dgm:pt>
    <dgm:pt modelId="{B74352A7-F6BC-4BD1-A3BB-BDE40A467B30}" type="pres">
      <dgm:prSet presAssocID="{C0772170-2B9D-4C04-A080-8FFEA061CC0E}" presName="Accent1" presStyleCnt="0"/>
      <dgm:spPr/>
    </dgm:pt>
    <dgm:pt modelId="{1F168461-C800-4EF0-B519-9306F245586A}" type="pres">
      <dgm:prSet presAssocID="{C0772170-2B9D-4C04-A080-8FFEA061CC0E}" presName="Accent" presStyleLbl="node1" presStyleIdx="2" presStyleCnt="3"/>
      <dgm:spPr/>
    </dgm:pt>
    <dgm:pt modelId="{B13C757A-B956-41A5-9BA3-445EEACDFB11}" type="pres">
      <dgm:prSet presAssocID="{C0772170-2B9D-4C04-A080-8FFEA061CC0E}" presName="ParentBackground1" presStyleCnt="0"/>
      <dgm:spPr/>
    </dgm:pt>
    <dgm:pt modelId="{9202C2EA-8C7E-4638-9904-82DF6BA7DEE4}" type="pres">
      <dgm:prSet presAssocID="{C0772170-2B9D-4C04-A080-8FFEA061CC0E}" presName="ParentBackground" presStyleLbl="fgAcc1" presStyleIdx="2" presStyleCnt="3"/>
      <dgm:spPr/>
    </dgm:pt>
    <dgm:pt modelId="{1486F60C-4A2E-4BD1-8473-7A8551876A3B}" type="pres">
      <dgm:prSet presAssocID="{C0772170-2B9D-4C04-A080-8FFEA061CC0E}" presName="Parent1" presStyleLbl="revTx" presStyleIdx="0" presStyleCnt="0">
        <dgm:presLayoutVars>
          <dgm:chMax val="1"/>
          <dgm:chPref val="1"/>
          <dgm:bulletEnabled val="1"/>
        </dgm:presLayoutVars>
      </dgm:prSet>
      <dgm:spPr/>
    </dgm:pt>
  </dgm:ptLst>
  <dgm:cxnLst>
    <dgm:cxn modelId="{2BF1011F-7EE7-4185-B374-528FFFB31366}" srcId="{3DAA45F9-35FD-4B44-9962-CC6DFE0AF265}" destId="{C0772170-2B9D-4C04-A080-8FFEA061CC0E}" srcOrd="0" destOrd="0" parTransId="{EEB3AF94-B33C-499B-9B40-BD795C858450}" sibTransId="{B070A390-168C-48D8-8F39-6082B643A513}"/>
    <dgm:cxn modelId="{7A485044-029A-4122-ACC6-309EFB3D342F}" type="presOf" srcId="{1310E82C-6816-40AF-93F3-F5C47C19855D}" destId="{37024C6E-1C2D-440A-BDC1-EABB2E065A21}" srcOrd="1" destOrd="0" presId="urn:microsoft.com/office/officeart/2011/layout/CircleProcess"/>
    <dgm:cxn modelId="{02118365-F32C-4C1D-97A6-6C3DC1595607}" srcId="{3DAA45F9-35FD-4B44-9962-CC6DFE0AF265}" destId="{1310E82C-6816-40AF-93F3-F5C47C19855D}" srcOrd="2" destOrd="0" parTransId="{D185F691-6169-4EE5-BF26-B4F43BCC3A5A}" sibTransId="{9D49BD02-DD84-42D1-AE1B-419DEBA38582}"/>
    <dgm:cxn modelId="{2E38BF52-251C-43EF-BA17-83DF8AB234BF}" type="presOf" srcId="{C0772170-2B9D-4C04-A080-8FFEA061CC0E}" destId="{1486F60C-4A2E-4BD1-8473-7A8551876A3B}" srcOrd="1" destOrd="0" presId="urn:microsoft.com/office/officeart/2011/layout/CircleProcess"/>
    <dgm:cxn modelId="{854AF354-2A8C-4755-9E0B-C3A355382A80}" srcId="{3DAA45F9-35FD-4B44-9962-CC6DFE0AF265}" destId="{D614CC06-6B16-4A1B-AE83-032EABBBE5C6}" srcOrd="1" destOrd="0" parTransId="{2643C599-8493-4CD3-B3FA-1CA52972B58B}" sibTransId="{AAFE17B7-3F5F-414D-9992-36B0B64D95D4}"/>
    <dgm:cxn modelId="{DF1B187F-AF5A-41B9-ACAB-E320BBD91D05}" type="presOf" srcId="{C0772170-2B9D-4C04-A080-8FFEA061CC0E}" destId="{9202C2EA-8C7E-4638-9904-82DF6BA7DEE4}" srcOrd="0" destOrd="0" presId="urn:microsoft.com/office/officeart/2011/layout/CircleProcess"/>
    <dgm:cxn modelId="{640B0390-4F47-4DAD-8D41-F95461EB44A6}" type="presOf" srcId="{1310E82C-6816-40AF-93F3-F5C47C19855D}" destId="{FC9E06F1-E579-4A26-9810-84A78094B74F}" srcOrd="0" destOrd="0" presId="urn:microsoft.com/office/officeart/2011/layout/CircleProcess"/>
    <dgm:cxn modelId="{D3D05FBA-80D6-4744-A10F-963E82581FF1}" type="presOf" srcId="{3DAA45F9-35FD-4B44-9962-CC6DFE0AF265}" destId="{8509180C-1901-4ACF-95FE-32020018B264}" srcOrd="0" destOrd="0" presId="urn:microsoft.com/office/officeart/2011/layout/CircleProcess"/>
    <dgm:cxn modelId="{38424DBC-3541-43F0-9C7E-C2D4DA7704D3}" type="presOf" srcId="{D614CC06-6B16-4A1B-AE83-032EABBBE5C6}" destId="{F5E2C7E2-B76D-448D-98B2-A83AA8D2438F}" srcOrd="0" destOrd="0" presId="urn:microsoft.com/office/officeart/2011/layout/CircleProcess"/>
    <dgm:cxn modelId="{62FE33D8-0AB4-46C6-8642-1883FDF2251E}" type="presOf" srcId="{D614CC06-6B16-4A1B-AE83-032EABBBE5C6}" destId="{7EC86757-F319-48F8-B498-688183F3C593}" srcOrd="1" destOrd="0" presId="urn:microsoft.com/office/officeart/2011/layout/CircleProcess"/>
    <dgm:cxn modelId="{BB5C3140-162D-4F82-951B-0CDE2B38D7CE}" type="presParOf" srcId="{8509180C-1901-4ACF-95FE-32020018B264}" destId="{835B8DC2-DB24-401F-B654-B6792546450B}" srcOrd="0" destOrd="0" presId="urn:microsoft.com/office/officeart/2011/layout/CircleProcess"/>
    <dgm:cxn modelId="{05E36A2F-C8E9-4FC6-9CE6-9EB29D372852}" type="presParOf" srcId="{835B8DC2-DB24-401F-B654-B6792546450B}" destId="{5678A4E2-F5FC-46B5-933A-9A6F1A1C2FE4}" srcOrd="0" destOrd="0" presId="urn:microsoft.com/office/officeart/2011/layout/CircleProcess"/>
    <dgm:cxn modelId="{CBFC1CFB-A646-47F0-8156-0B08DC7121E2}" type="presParOf" srcId="{8509180C-1901-4ACF-95FE-32020018B264}" destId="{F9D5C2DB-99E9-4895-8089-BB2BDBB41D26}" srcOrd="1" destOrd="0" presId="urn:microsoft.com/office/officeart/2011/layout/CircleProcess"/>
    <dgm:cxn modelId="{1AB59BEE-FD27-434E-A10B-BBAB2669B52D}" type="presParOf" srcId="{F9D5C2DB-99E9-4895-8089-BB2BDBB41D26}" destId="{FC9E06F1-E579-4A26-9810-84A78094B74F}" srcOrd="0" destOrd="0" presId="urn:microsoft.com/office/officeart/2011/layout/CircleProcess"/>
    <dgm:cxn modelId="{BC30DB68-FF78-4EB3-BCED-71B448111EE9}" type="presParOf" srcId="{8509180C-1901-4ACF-95FE-32020018B264}" destId="{37024C6E-1C2D-440A-BDC1-EABB2E065A21}" srcOrd="2" destOrd="0" presId="urn:microsoft.com/office/officeart/2011/layout/CircleProcess"/>
    <dgm:cxn modelId="{A612C912-DD1B-4E0E-B02C-54F670C81723}" type="presParOf" srcId="{8509180C-1901-4ACF-95FE-32020018B264}" destId="{30844649-273A-4717-8178-D414DDA692E5}" srcOrd="3" destOrd="0" presId="urn:microsoft.com/office/officeart/2011/layout/CircleProcess"/>
    <dgm:cxn modelId="{A1AE192E-46C2-402B-8A4D-B793C33EAFA3}" type="presParOf" srcId="{30844649-273A-4717-8178-D414DDA692E5}" destId="{C8F97344-A94F-46F5-A386-25F1EC2521B1}" srcOrd="0" destOrd="0" presId="urn:microsoft.com/office/officeart/2011/layout/CircleProcess"/>
    <dgm:cxn modelId="{57A90302-571A-4C2A-B487-740B70557048}" type="presParOf" srcId="{8509180C-1901-4ACF-95FE-32020018B264}" destId="{7F5BD227-399F-4A46-A448-F13923DEB63F}" srcOrd="4" destOrd="0" presId="urn:microsoft.com/office/officeart/2011/layout/CircleProcess"/>
    <dgm:cxn modelId="{097EFBA2-32A3-44ED-8829-6539F4798955}" type="presParOf" srcId="{7F5BD227-399F-4A46-A448-F13923DEB63F}" destId="{F5E2C7E2-B76D-448D-98B2-A83AA8D2438F}" srcOrd="0" destOrd="0" presId="urn:microsoft.com/office/officeart/2011/layout/CircleProcess"/>
    <dgm:cxn modelId="{9D23694A-66AC-4EC7-ABE4-BDD977020DEE}" type="presParOf" srcId="{8509180C-1901-4ACF-95FE-32020018B264}" destId="{7EC86757-F319-48F8-B498-688183F3C593}" srcOrd="5" destOrd="0" presId="urn:microsoft.com/office/officeart/2011/layout/CircleProcess"/>
    <dgm:cxn modelId="{57E58731-6279-41F7-8CF6-088118C7675B}" type="presParOf" srcId="{8509180C-1901-4ACF-95FE-32020018B264}" destId="{B74352A7-F6BC-4BD1-A3BB-BDE40A467B30}" srcOrd="6" destOrd="0" presId="urn:microsoft.com/office/officeart/2011/layout/CircleProcess"/>
    <dgm:cxn modelId="{BA60670D-CCF2-4F0C-9BF0-30F51CA6B00F}" type="presParOf" srcId="{B74352A7-F6BC-4BD1-A3BB-BDE40A467B30}" destId="{1F168461-C800-4EF0-B519-9306F245586A}" srcOrd="0" destOrd="0" presId="urn:microsoft.com/office/officeart/2011/layout/CircleProcess"/>
    <dgm:cxn modelId="{01703115-A962-46C0-9DB7-D19DAE96683E}" type="presParOf" srcId="{8509180C-1901-4ACF-95FE-32020018B264}" destId="{B13C757A-B956-41A5-9BA3-445EEACDFB11}" srcOrd="7" destOrd="0" presId="urn:microsoft.com/office/officeart/2011/layout/CircleProcess"/>
    <dgm:cxn modelId="{8963BCAD-8505-4729-A4B6-AF6D72333D05}" type="presParOf" srcId="{B13C757A-B956-41A5-9BA3-445EEACDFB11}" destId="{9202C2EA-8C7E-4638-9904-82DF6BA7DEE4}" srcOrd="0" destOrd="0" presId="urn:microsoft.com/office/officeart/2011/layout/CircleProcess"/>
    <dgm:cxn modelId="{29CAA4A4-81C4-4134-8A38-BB532BBE40F4}" type="presParOf" srcId="{8509180C-1901-4ACF-95FE-32020018B264}" destId="{1486F60C-4A2E-4BD1-8473-7A8551876A3B}" srcOrd="8" destOrd="0" presId="urn:microsoft.com/office/officeart/2011/layout/Circle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78A4E2-F5FC-46B5-933A-9A6F1A1C2FE4}">
      <dsp:nvSpPr>
        <dsp:cNvPr id="0" name=""/>
        <dsp:cNvSpPr/>
      </dsp:nvSpPr>
      <dsp:spPr>
        <a:xfrm>
          <a:off x="6454717" y="845824"/>
          <a:ext cx="2240567" cy="2240981"/>
        </a:xfrm>
        <a:prstGeom prst="ellipse">
          <a:avLst/>
        </a:prstGeom>
        <a:solidFill>
          <a:schemeClr val="accent4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9E06F1-E579-4A26-9810-84A78094B74F}">
      <dsp:nvSpPr>
        <dsp:cNvPr id="0" name=""/>
        <dsp:cNvSpPr/>
      </dsp:nvSpPr>
      <dsp:spPr>
        <a:xfrm>
          <a:off x="6529110" y="920536"/>
          <a:ext cx="2091779" cy="209155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 dirty="0"/>
            <a:t>Local Govt</a:t>
          </a:r>
        </a:p>
      </dsp:txBody>
      <dsp:txXfrm>
        <a:off x="6828145" y="1219386"/>
        <a:ext cx="1493711" cy="1493856"/>
      </dsp:txXfrm>
    </dsp:sp>
    <dsp:sp modelId="{C8F97344-A94F-46F5-A386-25F1EC2521B1}">
      <dsp:nvSpPr>
        <dsp:cNvPr id="0" name=""/>
        <dsp:cNvSpPr/>
      </dsp:nvSpPr>
      <dsp:spPr>
        <a:xfrm rot="2700000">
          <a:off x="4141725" y="848533"/>
          <a:ext cx="2235170" cy="2235170"/>
        </a:xfrm>
        <a:prstGeom prst="teardrop">
          <a:avLst>
            <a:gd name="adj" fmla="val 100000"/>
          </a:avLst>
        </a:prstGeom>
        <a:solidFill>
          <a:schemeClr val="accent4">
            <a:shade val="80000"/>
            <a:hueOff val="-324965"/>
            <a:satOff val="-3014"/>
            <a:lumOff val="1563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E2C7E2-B76D-448D-98B2-A83AA8D2438F}">
      <dsp:nvSpPr>
        <dsp:cNvPr id="0" name=""/>
        <dsp:cNvSpPr/>
      </dsp:nvSpPr>
      <dsp:spPr>
        <a:xfrm>
          <a:off x="4213420" y="920536"/>
          <a:ext cx="2091779" cy="209155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-324965"/>
              <a:satOff val="-3014"/>
              <a:lumOff val="15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 dirty="0"/>
            <a:t>Welsh Govt</a:t>
          </a:r>
        </a:p>
      </dsp:txBody>
      <dsp:txXfrm>
        <a:off x="4512454" y="1219386"/>
        <a:ext cx="1493711" cy="1493856"/>
      </dsp:txXfrm>
    </dsp:sp>
    <dsp:sp modelId="{1F168461-C800-4EF0-B519-9306F245586A}">
      <dsp:nvSpPr>
        <dsp:cNvPr id="0" name=""/>
        <dsp:cNvSpPr/>
      </dsp:nvSpPr>
      <dsp:spPr>
        <a:xfrm rot="2700000">
          <a:off x="1826034" y="848533"/>
          <a:ext cx="2235170" cy="2235170"/>
        </a:xfrm>
        <a:prstGeom prst="teardrop">
          <a:avLst>
            <a:gd name="adj" fmla="val 100000"/>
          </a:avLst>
        </a:prstGeom>
        <a:solidFill>
          <a:schemeClr val="accent4">
            <a:shade val="80000"/>
            <a:hueOff val="-649931"/>
            <a:satOff val="-6029"/>
            <a:lumOff val="3126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02C2EA-8C7E-4638-9904-82DF6BA7DEE4}">
      <dsp:nvSpPr>
        <dsp:cNvPr id="0" name=""/>
        <dsp:cNvSpPr/>
      </dsp:nvSpPr>
      <dsp:spPr>
        <a:xfrm>
          <a:off x="1897730" y="920536"/>
          <a:ext cx="2091779" cy="209155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-649931"/>
              <a:satOff val="-6029"/>
              <a:lumOff val="3126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 dirty="0"/>
            <a:t>Central Govt</a:t>
          </a:r>
        </a:p>
      </dsp:txBody>
      <dsp:txXfrm>
        <a:off x="2196764" y="1219386"/>
        <a:ext cx="1493711" cy="14938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fgAcc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93967A57-A03D-4206-A238-DE2ADA906D6F}" type="datetimeFigureOut">
              <a:rPr lang="en-GB" smtClean="0"/>
              <a:t>26/01/2019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99C8EF9-D6CA-4E50-B313-81490CE9E2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7973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67A57-A03D-4206-A238-DE2ADA906D6F}" type="datetimeFigureOut">
              <a:rPr lang="en-GB" smtClean="0"/>
              <a:t>26/01/2019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C8EF9-D6CA-4E50-B313-81490CE9E2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900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1784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93967A57-A03D-4206-A238-DE2ADA906D6F}" type="datetimeFigureOut">
              <a:rPr lang="en-GB" smtClean="0"/>
              <a:t>26/01/2019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/>
          <a:p>
            <a:fld id="{C99C8EF9-D6CA-4E50-B313-81490CE9E2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06075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67A57-A03D-4206-A238-DE2ADA906D6F}" type="datetimeFigureOut">
              <a:rPr lang="en-GB" smtClean="0"/>
              <a:t>26/01/2019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C8EF9-D6CA-4E50-B313-81490CE9E2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849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67A57-A03D-4206-A238-DE2ADA906D6F}" type="datetimeFigureOut">
              <a:rPr lang="en-GB" smtClean="0"/>
              <a:t>26/01/2019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C8EF9-D6CA-4E50-B313-81490CE9E2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208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67A57-A03D-4206-A238-DE2ADA906D6F}" type="datetimeFigureOut">
              <a:rPr lang="en-GB" smtClean="0"/>
              <a:t>26/01/2019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C8EF9-D6CA-4E50-B313-81490CE9E2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377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67A57-A03D-4206-A238-DE2ADA906D6F}" type="datetimeFigureOut">
              <a:rPr lang="en-GB" smtClean="0"/>
              <a:t>26/01/2019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C8EF9-D6CA-4E50-B313-81490CE9E2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9220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67A57-A03D-4206-A238-DE2ADA906D6F}" type="datetimeFigureOut">
              <a:rPr lang="en-GB" smtClean="0"/>
              <a:t>26/01/2019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C99C8EF9-D6CA-4E50-B313-81490CE9E242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99467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93967A57-A03D-4206-A238-DE2ADA906D6F}" type="datetimeFigureOut">
              <a:rPr lang="en-GB" smtClean="0"/>
              <a:t>26/01/2019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C99C8EF9-D6CA-4E50-B313-81490CE9E242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2174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67A57-A03D-4206-A238-DE2ADA906D6F}" type="datetimeFigureOut">
              <a:rPr lang="en-GB" smtClean="0"/>
              <a:t>26/01/2019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C8EF9-D6CA-4E50-B313-81490CE9E2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563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67A57-A03D-4206-A238-DE2ADA906D6F}" type="datetimeFigureOut">
              <a:rPr lang="en-GB" smtClean="0"/>
              <a:t>26/01/2019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C8EF9-D6CA-4E50-B313-81490CE9E2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0137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3967A57-A03D-4206-A238-DE2ADA906D6F}" type="datetimeFigureOut">
              <a:rPr lang="en-GB" smtClean="0"/>
              <a:t>26/01/2019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99C8EF9-D6CA-4E50-B313-81490CE9E242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</p:spTree>
    <p:extLst>
      <p:ext uri="{BB962C8B-B14F-4D97-AF65-F5344CB8AC3E}">
        <p14:creationId xmlns:p14="http://schemas.microsoft.com/office/powerpoint/2010/main" val="557298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HkfC8J95lGw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EtRSqnJ1bEM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36726-F4F5-4B38-BDC5-85B0CC1E64B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NHS Structure in Wales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2E20B9-5A61-469A-B7DB-98A2C0C6C1A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Policy and Impacts </a:t>
            </a:r>
          </a:p>
        </p:txBody>
      </p:sp>
    </p:spTree>
    <p:extLst>
      <p:ext uri="{BB962C8B-B14F-4D97-AF65-F5344CB8AC3E}">
        <p14:creationId xmlns:p14="http://schemas.microsoft.com/office/powerpoint/2010/main" val="4079053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C95D8-CAFB-42BF-9B1B-5C56B1842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Impact on Health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26B2D6-CCD2-4981-8582-D5613102A5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How do you think politics impacts upon health?</a:t>
            </a:r>
          </a:p>
          <a:p>
            <a:endParaRPr lang="en-GB" dirty="0"/>
          </a:p>
          <a:p>
            <a:r>
              <a:rPr lang="en-GB" dirty="0"/>
              <a:t>Explain your answer</a:t>
            </a:r>
          </a:p>
        </p:txBody>
      </p:sp>
    </p:spTree>
    <p:extLst>
      <p:ext uri="{BB962C8B-B14F-4D97-AF65-F5344CB8AC3E}">
        <p14:creationId xmlns:p14="http://schemas.microsoft.com/office/powerpoint/2010/main" val="2510449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168CD7-B037-4F8B-88A8-F81F6D3599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Politics and Health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AF939B-F361-4F42-B25B-3E2F7843DE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Health care funding and systems are totally dependent upon Political Systems</a:t>
            </a:r>
          </a:p>
          <a:p>
            <a:r>
              <a:rPr lang="en-GB" dirty="0"/>
              <a:t>This is because the funding is decided by Government </a:t>
            </a:r>
          </a:p>
          <a:p>
            <a:r>
              <a:rPr lang="en-GB" dirty="0"/>
              <a:t>If the Government changes, so then does healthcare</a:t>
            </a:r>
          </a:p>
          <a:p>
            <a:r>
              <a:rPr lang="en-GB" dirty="0"/>
              <a:t>If the Government change, so then do the policies linked to healthcare </a:t>
            </a:r>
          </a:p>
        </p:txBody>
      </p:sp>
    </p:spTree>
    <p:extLst>
      <p:ext uri="{BB962C8B-B14F-4D97-AF65-F5344CB8AC3E}">
        <p14:creationId xmlns:p14="http://schemas.microsoft.com/office/powerpoint/2010/main" val="738016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DD5B2C-A963-44CC-8128-B7D0EB25B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the following: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7ADE2F-AB79-4F70-BE0D-54C0B7903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What does NHS stand for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What does it do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Who pays for it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16470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7AE293-C357-4204-ACDD-19C6D057D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76F921-1EF0-4CAB-A0DF-E53111911C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National Health Service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NHS Wales provides healthcare to some 3 million people who live in the country. The NHS has a key principle which is that good healthcare should be available to all, regardless of wealth.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The public pay for it via taxes. Money is given from Central Government to Welsh Government. WG spend 55% of their budget on health and social care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6306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6B1E8A-6D5D-43AD-8039-3CEAE4311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F4C1A9-A94C-421B-8488-D3B67860D6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Who is the biggest employer in Wales?</a:t>
            </a:r>
          </a:p>
        </p:txBody>
      </p:sp>
    </p:spTree>
    <p:extLst>
      <p:ext uri="{BB962C8B-B14F-4D97-AF65-F5344CB8AC3E}">
        <p14:creationId xmlns:p14="http://schemas.microsoft.com/office/powerpoint/2010/main" val="10186113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6BBA12-86D1-488A-9FB3-1DC45C3EB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3E983C-EE1E-4A65-848E-CE298BCE83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NATIONAL HEALTH SERVICE</a:t>
            </a:r>
          </a:p>
        </p:txBody>
      </p:sp>
    </p:spTree>
    <p:extLst>
      <p:ext uri="{BB962C8B-B14F-4D97-AF65-F5344CB8AC3E}">
        <p14:creationId xmlns:p14="http://schemas.microsoft.com/office/powerpoint/2010/main" val="41964539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089943-40D8-44F4-A5F1-27F6425A45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Statistics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5B5277-E12E-4962-B306-185BBBCB36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NHS is fifth largest employer in the WORLD</a:t>
            </a:r>
          </a:p>
          <a:p>
            <a:r>
              <a:rPr lang="en-GB" dirty="0"/>
              <a:t>1.7 million workers across England, Wales, Scotland and Northern Ireland.</a:t>
            </a:r>
          </a:p>
          <a:p>
            <a:r>
              <a:rPr lang="en-GB" dirty="0"/>
              <a:t>Biggest employer in Wales with over 82,800 staff directly employed in 2008 (Source: Stats Wales).</a:t>
            </a:r>
          </a:p>
          <a:p>
            <a:r>
              <a:rPr lang="en-GB" dirty="0"/>
              <a:t>NHS Wales alone offers 200 career opportunities  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36797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07EAC-FB96-4D08-9FBE-F41BB2DCE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Government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53604-B62A-4C8D-93E3-5EA657AD97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Make notes as we watch this short video on how Government works</a:t>
            </a:r>
          </a:p>
          <a:p>
            <a:r>
              <a:rPr lang="en-GB" dirty="0">
                <a:hlinkClick r:id="rId2"/>
              </a:rPr>
              <a:t>HOW GOVERNMENT WORKS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43275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0F7933-A545-4674-A165-F3F4D4741A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18CDCD-A5D1-40C2-8915-55B54F2684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Based upon that video, what could this mean for health provision and services?</a:t>
            </a:r>
          </a:p>
        </p:txBody>
      </p:sp>
    </p:spTree>
    <p:extLst>
      <p:ext uri="{BB962C8B-B14F-4D97-AF65-F5344CB8AC3E}">
        <p14:creationId xmlns:p14="http://schemas.microsoft.com/office/powerpoint/2010/main" val="36528126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7F3AA1-B7B1-4D94-B9B7-B95E881AA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242D75-E63F-4EC3-AF73-1BDEBE1D74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Now take notes as we watch the following:</a:t>
            </a:r>
          </a:p>
          <a:p>
            <a:r>
              <a:rPr lang="en-GB" dirty="0">
                <a:hlinkClick r:id="rId2"/>
              </a:rPr>
              <a:t>HOW WELSH GOVERNMENT WORKS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What then does this mean for health policy and provision?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10064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1A030-0AF0-4D4F-801B-219226D56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Funding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527E97-A112-436B-9350-463CB7FF5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Taxes are received by Central Government </a:t>
            </a:r>
          </a:p>
          <a:p>
            <a:r>
              <a:rPr lang="en-GB" dirty="0"/>
              <a:t>Central Government give money to Wales as a devolved country</a:t>
            </a:r>
          </a:p>
          <a:p>
            <a:r>
              <a:rPr lang="en-GB" dirty="0"/>
              <a:t>Wales then decides how to spend money</a:t>
            </a:r>
          </a:p>
          <a:p>
            <a:r>
              <a:rPr lang="en-GB" dirty="0"/>
              <a:t>Out of health budget it gives money to local councils and organisations to spend in health boards, trusts and services </a:t>
            </a:r>
          </a:p>
        </p:txBody>
      </p:sp>
    </p:spTree>
    <p:extLst>
      <p:ext uri="{BB962C8B-B14F-4D97-AF65-F5344CB8AC3E}">
        <p14:creationId xmlns:p14="http://schemas.microsoft.com/office/powerpoint/2010/main" val="10411474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40FD8-C5BB-4EB5-A5D3-1BAC53D690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NHS Finance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5E6B37A-8D33-4CC5-867D-D5D594CAA46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1260171"/>
              </p:ext>
            </p:extLst>
          </p:nvPr>
        </p:nvGraphicFramePr>
        <p:xfrm>
          <a:off x="1066800" y="2103438"/>
          <a:ext cx="10058400" cy="39322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386200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B3F76-F1F8-4FCE-8E8D-589BCCC51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But 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1C9EC9-543E-44FA-9843-1484BC19D5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There are over 730 community and town councils throughout Wales</a:t>
            </a:r>
          </a:p>
          <a:p>
            <a:r>
              <a:rPr lang="en-GB" dirty="0"/>
              <a:t>Some represent populations of fewer than 200 people, others populations of over 45,000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Do you think each community has the same health needs?</a:t>
            </a:r>
          </a:p>
          <a:p>
            <a:r>
              <a:rPr lang="en-GB" dirty="0"/>
              <a:t>Explain your answer</a:t>
            </a:r>
          </a:p>
        </p:txBody>
      </p:sp>
    </p:spTree>
    <p:extLst>
      <p:ext uri="{BB962C8B-B14F-4D97-AF65-F5344CB8AC3E}">
        <p14:creationId xmlns:p14="http://schemas.microsoft.com/office/powerpoint/2010/main" val="11754987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EBC7A9-AFA4-48EB-BE2F-75A99F121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NHS Structure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DE62A5-EF9D-4D9F-B670-F90F600B6A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NHS Wales is one service made up of a number of organisations.</a:t>
            </a:r>
          </a:p>
          <a:p>
            <a:r>
              <a:rPr lang="en-GB" dirty="0"/>
              <a:t>7 Public health boards</a:t>
            </a:r>
          </a:p>
          <a:p>
            <a:r>
              <a:rPr lang="en-GB" dirty="0"/>
              <a:t>3 NHS Trusts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21417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6804BA-A469-4F8C-8BE1-D8595146E7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PHBs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96233E-7206-43E3-8FAC-8D5B30FB7B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The seven Local Health Boards (LHBs) in Wales now plan, secure and deliver healthcare services in their areas, replacing the 22 LHBs and the 7 NHS Trusts which together performed these functions in the past. 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Aneurin Bevan Health Board;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Abertawe Bro Morgannwg University Health Board;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Cardiff &amp; Vale University Health Board;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Hywel </a:t>
            </a:r>
            <a:r>
              <a:rPr lang="en-GB" dirty="0" err="1"/>
              <a:t>Dda</a:t>
            </a:r>
            <a:r>
              <a:rPr lang="en-GB" dirty="0"/>
              <a:t> Health Board;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Cwm </a:t>
            </a:r>
            <a:r>
              <a:rPr lang="en-GB" dirty="0" err="1"/>
              <a:t>Taf</a:t>
            </a:r>
            <a:r>
              <a:rPr lang="en-GB" dirty="0"/>
              <a:t> Health Board;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Betsi Cadwaladr University Health Board; and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Powys Teaching Health Board.</a:t>
            </a:r>
          </a:p>
        </p:txBody>
      </p:sp>
    </p:spTree>
    <p:extLst>
      <p:ext uri="{BB962C8B-B14F-4D97-AF65-F5344CB8AC3E}">
        <p14:creationId xmlns:p14="http://schemas.microsoft.com/office/powerpoint/2010/main" val="31031231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302345A-AEC7-484D-8254-5A68A8EF51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9E60C5-AC08-4EAF-939C-DB3B87A56C7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C445380-5B15-44AF-8993-E3D8DBD478F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13942" y="132521"/>
            <a:ext cx="5817055" cy="6394174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F226005-3E5D-4130-AAD4-97BC8C0249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431170" y="642594"/>
            <a:ext cx="3690982" cy="6096000"/>
          </a:xfrm>
        </p:spPr>
        <p:txBody>
          <a:bodyPr>
            <a:normAutofit fontScale="40000" lnSpcReduction="20000"/>
          </a:bodyPr>
          <a:lstStyle/>
          <a:p>
            <a:r>
              <a:rPr lang="en-GB" sz="6000" dirty="0"/>
              <a:t>Community Health Councils in Wales are statutory lay bodies that represent the interests of the public in the health service in their district. </a:t>
            </a:r>
          </a:p>
          <a:p>
            <a:r>
              <a:rPr lang="en-GB" sz="6000" dirty="0"/>
              <a:t>They give people an independent voice in their local NHS and the services it provides. </a:t>
            </a:r>
          </a:p>
          <a:p>
            <a:r>
              <a:rPr lang="en-GB" sz="6000" dirty="0"/>
              <a:t>The number of CHCs are being reduced to 7 contiguous with the new Local Heath Boards. </a:t>
            </a:r>
          </a:p>
          <a:p>
            <a:r>
              <a:rPr lang="en-GB" sz="6000" dirty="0"/>
              <a:t>The 7 new CHCs will be underpinned by 23 area associations with strong local links.</a:t>
            </a:r>
          </a:p>
          <a:p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1696463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D24EB7-8DC2-45F9-B983-31986AE4B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7C7C66-516A-4B72-863E-D0FF0ABEC3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There are currently 3 NHS Trusts </a:t>
            </a:r>
          </a:p>
          <a:p>
            <a:r>
              <a:rPr lang="en-GB" dirty="0"/>
              <a:t>Welsh Ambulance Services Trust for emergency services</a:t>
            </a:r>
          </a:p>
          <a:p>
            <a:r>
              <a:rPr lang="en-GB" dirty="0" err="1"/>
              <a:t>Velindre</a:t>
            </a:r>
            <a:r>
              <a:rPr lang="en-GB" dirty="0"/>
              <a:t> NHS Trust offering specialist services in cancer care and a range of national support services and the new Public Health Wales</a:t>
            </a:r>
          </a:p>
          <a:p>
            <a:r>
              <a:rPr lang="en-GB" dirty="0"/>
              <a:t>Public Health Wales</a:t>
            </a:r>
          </a:p>
        </p:txBody>
      </p:sp>
    </p:spTree>
    <p:extLst>
      <p:ext uri="{BB962C8B-B14F-4D97-AF65-F5344CB8AC3E}">
        <p14:creationId xmlns:p14="http://schemas.microsoft.com/office/powerpoint/2010/main" val="33951065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531A34-FA24-4D00-8044-83C440F66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Public Health Wales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54AE58-BA43-4ABA-85AA-91326C02F5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unified Public Health organisation in Wales</a:t>
            </a:r>
          </a:p>
          <a:p>
            <a:r>
              <a:rPr lang="en-GB" dirty="0"/>
              <a:t>The organisation became fully operational on 1 October 2009</a:t>
            </a:r>
          </a:p>
          <a:p>
            <a:r>
              <a:rPr lang="en-GB" dirty="0"/>
              <a:t>It now exercises the functions of the National Public Health Service, Wales Centre for Health, Welsh Cancer Intelligence &amp; Surveillance Unit, Congenital Anomaly Register &amp; Information Service for Wales, and Screening Services Wales</a:t>
            </a:r>
          </a:p>
          <a:p>
            <a:r>
              <a:rPr lang="en-GB" dirty="0"/>
              <a:t>Its main job is health promotion and health prevention </a:t>
            </a:r>
          </a:p>
        </p:txBody>
      </p:sp>
    </p:spTree>
    <p:extLst>
      <p:ext uri="{BB962C8B-B14F-4D97-AF65-F5344CB8AC3E}">
        <p14:creationId xmlns:p14="http://schemas.microsoft.com/office/powerpoint/2010/main" val="23337657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D10256-D102-40EC-953D-DFADAA84F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Issue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AE2CFB-3139-4859-9E5D-CA416EAA9D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You will be moved into different groups</a:t>
            </a:r>
          </a:p>
          <a:p>
            <a:pPr marL="0" indent="0">
              <a:buNone/>
            </a:pPr>
            <a:r>
              <a:rPr lang="en-GB" dirty="0"/>
              <a:t>Please now discuss he following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How much input into health and how people live should the government have </a:t>
            </a:r>
          </a:p>
          <a:p>
            <a:pPr marL="0" indent="0">
              <a:buNone/>
            </a:pPr>
            <a:r>
              <a:rPr lang="en-GB" dirty="0"/>
              <a:t>Who should decide where health care money is spent </a:t>
            </a:r>
          </a:p>
          <a:p>
            <a:pPr marL="0" indent="0">
              <a:buNone/>
            </a:pPr>
            <a:r>
              <a:rPr lang="en-GB" dirty="0"/>
              <a:t>Do you believe ‘too many cooks spoil the broth’?</a:t>
            </a:r>
          </a:p>
          <a:p>
            <a:pPr marL="0" indent="0">
              <a:buNone/>
            </a:pPr>
            <a:r>
              <a:rPr lang="en-GB" dirty="0"/>
              <a:t>Is it possible to keep all groups happy in terms of health care</a:t>
            </a:r>
          </a:p>
          <a:p>
            <a:pPr marL="0" indent="0">
              <a:buNone/>
            </a:pPr>
            <a:r>
              <a:rPr lang="en-GB" dirty="0"/>
              <a:t>Have you ever witnessed any inequalities in health treatment or provision or support?</a:t>
            </a:r>
          </a:p>
          <a:p>
            <a:pPr marL="0" indent="0">
              <a:buNone/>
            </a:pPr>
            <a:r>
              <a:rPr lang="en-GB" dirty="0"/>
              <a:t>What are your solutions for all of the above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You will be asked to share </a:t>
            </a:r>
            <a:r>
              <a:rPr lang="en-GB"/>
              <a:t>your answers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82430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Savon">
      <a:maj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3F20CFC1-E34F-405B-AA49-5BE0E194F1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52</TotalTime>
  <Words>721</Words>
  <Application>Microsoft Office PowerPoint</Application>
  <PresentationFormat>Widescreen</PresentationFormat>
  <Paragraphs>95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2" baseType="lpstr">
      <vt:lpstr>Garamond</vt:lpstr>
      <vt:lpstr>Savon</vt:lpstr>
      <vt:lpstr>NHS Structure in Wales</vt:lpstr>
      <vt:lpstr>Impact on Health</vt:lpstr>
      <vt:lpstr>Politics and Health</vt:lpstr>
      <vt:lpstr>Answer the following:</vt:lpstr>
      <vt:lpstr>Answers</vt:lpstr>
      <vt:lpstr>Question</vt:lpstr>
      <vt:lpstr>Answer </vt:lpstr>
      <vt:lpstr>Statistics </vt:lpstr>
      <vt:lpstr>Government</vt:lpstr>
      <vt:lpstr>Questions</vt:lpstr>
      <vt:lpstr>Question</vt:lpstr>
      <vt:lpstr>Funding</vt:lpstr>
      <vt:lpstr>NHS Finance </vt:lpstr>
      <vt:lpstr>But ….</vt:lpstr>
      <vt:lpstr>NHS Structure </vt:lpstr>
      <vt:lpstr>PHBs</vt:lpstr>
      <vt:lpstr>PowerPoint Presentation</vt:lpstr>
      <vt:lpstr>PHTs</vt:lpstr>
      <vt:lpstr>Public Health Wales</vt:lpstr>
      <vt:lpstr>Issue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NHS Structure in Wales</dc:title>
  <dc:creator>Tania Davies</dc:creator>
  <cp:lastModifiedBy>Tania Davies</cp:lastModifiedBy>
  <cp:revision>10</cp:revision>
  <dcterms:created xsi:type="dcterms:W3CDTF">2019-01-21T10:10:22Z</dcterms:created>
  <dcterms:modified xsi:type="dcterms:W3CDTF">2019-01-26T23:49:46Z</dcterms:modified>
</cp:coreProperties>
</file>