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82" r:id="rId11"/>
    <p:sldId id="285" r:id="rId12"/>
    <p:sldId id="286" r:id="rId13"/>
    <p:sldId id="265" r:id="rId14"/>
    <p:sldId id="266" r:id="rId15"/>
    <p:sldId id="267" r:id="rId16"/>
    <p:sldId id="268" r:id="rId17"/>
    <p:sldId id="269" r:id="rId18"/>
    <p:sldId id="271" r:id="rId19"/>
    <p:sldId id="270" r:id="rId20"/>
    <p:sldId id="272" r:id="rId21"/>
    <p:sldId id="275" r:id="rId22"/>
    <p:sldId id="276" r:id="rId23"/>
    <p:sldId id="273" r:id="rId24"/>
    <p:sldId id="274" r:id="rId25"/>
    <p:sldId id="277" r:id="rId26"/>
    <p:sldId id="279" r:id="rId27"/>
    <p:sldId id="278" r:id="rId28"/>
    <p:sldId id="281" r:id="rId29"/>
    <p:sldId id="280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170099 (Shannon James)" initials="1(J" lastIdx="28" clrIdx="0">
    <p:extLst>
      <p:ext uri="{19B8F6BF-5375-455C-9EA6-DF929625EA0E}">
        <p15:presenceInfo xmlns:p15="http://schemas.microsoft.com/office/powerpoint/2012/main" userId="170099 (Shannon James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FA7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70045" autoAdjust="0"/>
  </p:normalViewPr>
  <p:slideViewPr>
    <p:cSldViewPr snapToGrid="0">
      <p:cViewPr varScale="1">
        <p:scale>
          <a:sx n="63" d="100"/>
          <a:sy n="63" d="100"/>
        </p:scale>
        <p:origin x="161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8F6F4-72D8-4CF7-B931-B8A18D66C556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8E6976-8D1A-4B86-BC83-5DBB2EA855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26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 and welcome to my project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786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client briefly</a:t>
            </a:r>
          </a:p>
          <a:p>
            <a:r>
              <a:rPr lang="en-GB" dirty="0"/>
              <a:t>Aims and objectives of the project</a:t>
            </a:r>
          </a:p>
          <a:p>
            <a:r>
              <a:rPr lang="en-GB" dirty="0"/>
              <a:t>(1)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972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Small start-up selling sustainable, customisable jewellery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Aim is to attract larger audience, generate more sales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Covid-19 is reason for wanting to expand into e-commerce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Competition – USPs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Virtual try before you buy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121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9358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762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(2)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3173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7062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2698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6213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5677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2421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7542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3357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984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587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046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9129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63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7825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7109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2023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697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E6976-8D1A-4B86-BC83-5DBB2EA855A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42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 anchorCtr="0"/>
          <a:lstStyle/>
          <a:p>
            <a:fld id="{403CB87E-4591-47A1-9046-CF63F17215EF}" type="datetime2">
              <a:rPr lang="en-US" smtClean="0"/>
              <a:t>Tuesday, April 27,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 anchorCtr="0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>
            <a:lvl1pPr algn="ctr">
              <a:defRPr/>
            </a:lvl1pPr>
          </a:lstStyle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98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543031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3DE70B-B772-416E-A790-995760B1742E}" type="datetime2">
              <a:rPr lang="en-US" smtClean="0"/>
              <a:t>Tuesday, April 27,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370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Tuesday, April 27,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29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Tuesday, April 27,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786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14039161-23B8-4738-9069-73EBE8884FDD}" type="datetime2">
              <a:rPr lang="en-US" smtClean="0"/>
              <a:t>Tuesday, April 27,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043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Tuesday, April 27,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128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Tuesday, April 27,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766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EAEA162C-A7C1-4263-9453-1BAFF8C39559}" type="datetime2">
              <a:rPr lang="en-US" smtClean="0"/>
              <a:t>Tuesday, April 27,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937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64DF6793-3458-4587-8168-65F0C37A92D2}" type="datetime2">
              <a:rPr lang="en-US" smtClean="0"/>
              <a:t>Tuesday, April 27,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279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8191-8A0C-4077-9A2D-0255BF81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Tuesday, April 27,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41B40-57AC-45F3-9AAC-DC2BEBB12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D65F4-29FA-451A-878F-768E426A7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711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41D6-1E1A-4A54-A9B4-57F86865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Tuesday, April 27,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41D6-4702-4421-AEB2-D6CA3AA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9F43-CD60-4C38-94C9-0E6D3B72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366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Tuesday, April 27,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640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99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DcP4UDG6O-Y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e.admin.ch/are/en/home/sustainable-development/international-cooperation/2030agenda/un-_-milestones-in-sustainable-development/1987--brundtland-report.html" TargetMode="External"/><Relationship Id="rId2" Type="http://schemas.openxmlformats.org/officeDocument/2006/relationships/hyperlink" Target="https://www.pexels.com/search/introduction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C7205-05A2-455F-B0B1-703C0179F0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2625" y="576263"/>
            <a:ext cx="9578146" cy="2967606"/>
          </a:xfrm>
        </p:spPr>
        <p:txBody>
          <a:bodyPr anchor="b">
            <a:normAutofit/>
          </a:bodyPr>
          <a:lstStyle/>
          <a:p>
            <a:r>
              <a:rPr lang="en-GB" sz="4800" dirty="0"/>
              <a:t>Project Management and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34CF27-22CC-47E9-9E96-EA25445B95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2625" y="3764975"/>
            <a:ext cx="9578146" cy="2192683"/>
          </a:xfrm>
        </p:spPr>
        <p:txBody>
          <a:bodyPr>
            <a:normAutofit/>
          </a:bodyPr>
          <a:lstStyle/>
          <a:p>
            <a:pPr algn="l"/>
            <a:r>
              <a:rPr lang="en-GB" sz="2200" dirty="0"/>
              <a:t>Final Viva</a:t>
            </a:r>
          </a:p>
          <a:p>
            <a:pPr algn="l"/>
            <a:r>
              <a:rPr lang="en-GB" sz="2200" dirty="0"/>
              <a:t>By: Shannon James</a:t>
            </a:r>
          </a:p>
          <a:p>
            <a:pPr algn="l"/>
            <a:r>
              <a:rPr lang="en-GB" sz="2200" dirty="0"/>
              <a:t>Supervised By: Andrew Green</a:t>
            </a:r>
          </a:p>
        </p:txBody>
      </p:sp>
    </p:spTree>
    <p:extLst>
      <p:ext uri="{BB962C8B-B14F-4D97-AF65-F5344CB8AC3E}">
        <p14:creationId xmlns:p14="http://schemas.microsoft.com/office/powerpoint/2010/main" val="374852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Background Gray Rectangle">
            <a:extLst>
              <a:ext uri="{FF2B5EF4-FFF2-40B4-BE49-F238E27FC236}">
                <a16:creationId xmlns:a16="http://schemas.microsoft.com/office/drawing/2014/main" id="{C2E786E4-A5E8-4249-B185-D4A082278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419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0756A0-7714-494C-B70D-3EA1A2307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FB8294-5DA8-4320-95C0-2E49564FD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5800"/>
            <a:ext cx="12190476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9C4361-B7EF-4B13-A87F-C7A073C1C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039" y="691429"/>
            <a:ext cx="9213920" cy="14846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/>
              <a:t>Title</a:t>
            </a:r>
            <a:r>
              <a:rPr lang="en-US" sz="5400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4B134-6E95-4DEC-B049-FD3E83666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9039" y="2282682"/>
            <a:ext cx="9213911" cy="3203719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6000" dirty="0"/>
              <a:t>An Investigation on how e-commerce can support the selling of sustainable, custom-made </a:t>
            </a:r>
            <a:r>
              <a:rPr lang="en-US" sz="6000" dirty="0" err="1"/>
              <a:t>jewellery</a:t>
            </a:r>
            <a:r>
              <a:rPr lang="en-US" sz="6000" dirty="0"/>
              <a:t>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6ED57D7-3283-4111-8331-20D63B7CB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59" y="680190"/>
            <a:ext cx="12192000" cy="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AF369D5-F994-4512-9823-1596D8F3A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217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B3B2C43-5E36-4768-8319-6752D24B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044326E-7BB3-4929-BE33-05CA64DBB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31CF4E0-AA2D-43CA-A528-C52FB158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36A93-910F-40B9-BA20-A42E23B11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9319" y="576263"/>
            <a:ext cx="5054196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Introduction</a:t>
            </a:r>
          </a:p>
        </p:txBody>
      </p:sp>
      <p:pic>
        <p:nvPicPr>
          <p:cNvPr id="2050" name="Picture 2" descr="White Book Page on White and Pink Floral Textile">
            <a:extLst>
              <a:ext uri="{FF2B5EF4-FFF2-40B4-BE49-F238E27FC236}">
                <a16:creationId xmlns:a16="http://schemas.microsoft.com/office/drawing/2014/main" id="{97624268-3E45-4A7C-9E70-99DEDAE9494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6561"/>
          <a:stretch/>
        </p:blipFill>
        <p:spPr bwMode="auto">
          <a:xfrm>
            <a:off x="-6472" y="10"/>
            <a:ext cx="5486394" cy="685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479921" y="0"/>
            <a:ext cx="287517" cy="6857992"/>
          </a:xfrm>
          <a:prstGeom prst="rect">
            <a:avLst/>
          </a:prstGeom>
          <a:solidFill>
            <a:srgbClr val="549E39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5D5FB189-1F48-4A47-B036-6AF7E11A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504676" y="-14198"/>
            <a:ext cx="0" cy="685800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C5B335DD-3163-4EC5-8B6B-2AB53E64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992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BC970-83A3-4162-851D-5F3FBEDED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9176" y="723331"/>
            <a:ext cx="9484480" cy="967357"/>
          </a:xfrm>
        </p:spPr>
        <p:txBody>
          <a:bodyPr/>
          <a:lstStyle/>
          <a:p>
            <a:r>
              <a:rPr lang="en-GB" dirty="0"/>
              <a:t>Client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83775-3494-4C40-9ED5-B75412034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1444" y="2632582"/>
            <a:ext cx="4089111" cy="1865792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dirty="0"/>
              <a:t>Kreations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187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0D728-64AA-43C6-82EB-2D9F45D05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956" y="696036"/>
            <a:ext cx="9489699" cy="994652"/>
          </a:xfrm>
        </p:spPr>
        <p:txBody>
          <a:bodyPr/>
          <a:lstStyle/>
          <a:p>
            <a:r>
              <a:rPr lang="en-GB" dirty="0"/>
              <a:t>E-commerce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8F950-44C5-4E3C-99A3-C3F8FAE43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3958" y="1825625"/>
            <a:ext cx="9489698" cy="4206383"/>
          </a:xfrm>
        </p:spPr>
        <p:txBody>
          <a:bodyPr/>
          <a:lstStyle/>
          <a:p>
            <a:r>
              <a:rPr lang="en-GB" dirty="0"/>
              <a:t>Expanded market</a:t>
            </a:r>
          </a:p>
          <a:p>
            <a:r>
              <a:rPr lang="en-GB" dirty="0"/>
              <a:t>Competition</a:t>
            </a:r>
          </a:p>
          <a:p>
            <a:r>
              <a:rPr lang="en-GB" dirty="0"/>
              <a:t>Open 24/7</a:t>
            </a:r>
          </a:p>
          <a:p>
            <a:r>
              <a:rPr lang="en-GB" dirty="0"/>
              <a:t>Improved Customer Engagement</a:t>
            </a:r>
          </a:p>
          <a:p>
            <a:r>
              <a:rPr lang="en-GB" dirty="0"/>
              <a:t>COVID-19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2200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1DA94-8BCC-4747-8ECE-AF029D315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014" y="709684"/>
            <a:ext cx="9530641" cy="981004"/>
          </a:xfrm>
        </p:spPr>
        <p:txBody>
          <a:bodyPr/>
          <a:lstStyle/>
          <a:p>
            <a:r>
              <a:rPr lang="en-GB" dirty="0"/>
              <a:t>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3B7A0-6852-4E47-B171-C1B9C64A2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3014" y="1811977"/>
            <a:ext cx="9530641" cy="4206383"/>
          </a:xfrm>
        </p:spPr>
        <p:txBody>
          <a:bodyPr/>
          <a:lstStyle/>
          <a:p>
            <a:r>
              <a:rPr lang="en-GB" dirty="0"/>
              <a:t>Rules of selling online</a:t>
            </a:r>
          </a:p>
          <a:p>
            <a:r>
              <a:rPr lang="en-GB" dirty="0"/>
              <a:t>The Companies Act 2006</a:t>
            </a:r>
          </a:p>
          <a:p>
            <a:r>
              <a:rPr lang="en-GB" dirty="0"/>
              <a:t>GDPR regulations</a:t>
            </a:r>
          </a:p>
          <a:p>
            <a:r>
              <a:rPr lang="en-GB" dirty="0"/>
              <a:t>Equality Act 2010</a:t>
            </a:r>
          </a:p>
        </p:txBody>
      </p:sp>
    </p:spTree>
    <p:extLst>
      <p:ext uri="{BB962C8B-B14F-4D97-AF65-F5344CB8AC3E}">
        <p14:creationId xmlns:p14="http://schemas.microsoft.com/office/powerpoint/2010/main" val="3641091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92334-917F-42E9-96E8-1CDC2070D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606" y="709684"/>
            <a:ext cx="9476050" cy="981004"/>
          </a:xfrm>
        </p:spPr>
        <p:txBody>
          <a:bodyPr/>
          <a:lstStyle/>
          <a:p>
            <a:r>
              <a:rPr lang="en-GB" dirty="0"/>
              <a:t>Sustainable Jewellery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680C4-9D6D-43AE-A59E-2E884772D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606" y="1825625"/>
            <a:ext cx="9476050" cy="4206383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Brundtland Commission 1983, defined it as “meets the needs of the present without compromising the ability of future generations to meet their own needs”. </a:t>
            </a:r>
          </a:p>
          <a:p>
            <a:r>
              <a:rPr lang="en-GB" dirty="0"/>
              <a:t>USP</a:t>
            </a:r>
          </a:p>
          <a:p>
            <a:r>
              <a:rPr lang="en-GB" dirty="0"/>
              <a:t>Checking for Sustainability</a:t>
            </a:r>
          </a:p>
          <a:p>
            <a:r>
              <a:rPr lang="en-GB" dirty="0"/>
              <a:t>Packaging</a:t>
            </a:r>
          </a:p>
        </p:txBody>
      </p:sp>
    </p:spTree>
    <p:extLst>
      <p:ext uri="{BB962C8B-B14F-4D97-AF65-F5344CB8AC3E}">
        <p14:creationId xmlns:p14="http://schemas.microsoft.com/office/powerpoint/2010/main" val="3607890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0EB00-693A-40C9-8970-90D2ED9BF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958" y="709684"/>
            <a:ext cx="9489698" cy="981004"/>
          </a:xfrm>
        </p:spPr>
        <p:txBody>
          <a:bodyPr/>
          <a:lstStyle/>
          <a:p>
            <a:r>
              <a:rPr lang="en-GB" dirty="0"/>
              <a:t>Virtual ‘Try before you buy’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9ED1E-AD5F-4462-B1AA-5BA74F44C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3958" y="1825625"/>
            <a:ext cx="9489698" cy="4206383"/>
          </a:xfrm>
        </p:spPr>
        <p:txBody>
          <a:bodyPr/>
          <a:lstStyle/>
          <a:p>
            <a:r>
              <a:rPr lang="en-GB" dirty="0"/>
              <a:t>Examples</a:t>
            </a:r>
          </a:p>
          <a:p>
            <a:r>
              <a:rPr lang="en-GB" dirty="0"/>
              <a:t>Decline</a:t>
            </a:r>
          </a:p>
          <a:p>
            <a:r>
              <a:rPr lang="en-GB" dirty="0"/>
              <a:t>Rise</a:t>
            </a:r>
          </a:p>
          <a:p>
            <a:r>
              <a:rPr lang="en-GB" dirty="0"/>
              <a:t>Contemplation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938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2E693-37D5-45DD-883D-E72DE122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606" y="696036"/>
            <a:ext cx="9476050" cy="994652"/>
          </a:xfrm>
        </p:spPr>
        <p:txBody>
          <a:bodyPr>
            <a:normAutofit/>
          </a:bodyPr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CCCE3-FB70-41CD-A90E-7B5CBECD9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606" y="1825625"/>
            <a:ext cx="9476050" cy="4206383"/>
          </a:xfrm>
        </p:spPr>
        <p:txBody>
          <a:bodyPr/>
          <a:lstStyle/>
          <a:p>
            <a:r>
              <a:rPr lang="en-GB" dirty="0"/>
              <a:t>Bloom Boutique</a:t>
            </a:r>
          </a:p>
          <a:p>
            <a:r>
              <a:rPr lang="en-GB" dirty="0"/>
              <a:t>H. Samuel</a:t>
            </a:r>
          </a:p>
          <a:p>
            <a:r>
              <a:rPr lang="en-GB" dirty="0"/>
              <a:t>Soufeel</a:t>
            </a:r>
          </a:p>
        </p:txBody>
      </p:sp>
    </p:spTree>
    <p:extLst>
      <p:ext uri="{BB962C8B-B14F-4D97-AF65-F5344CB8AC3E}">
        <p14:creationId xmlns:p14="http://schemas.microsoft.com/office/powerpoint/2010/main" val="4510900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EF0D7-2A1A-4880-B424-BD29F62B4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662" y="696036"/>
            <a:ext cx="9516993" cy="994652"/>
          </a:xfrm>
        </p:spPr>
        <p:txBody>
          <a:bodyPr/>
          <a:lstStyle/>
          <a:p>
            <a:r>
              <a:rPr lang="en-GB" dirty="0"/>
              <a:t>Bloom Boutique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797BE3-48E7-4B62-ABFD-4D10532042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324621" y="1690688"/>
            <a:ext cx="8639034" cy="4206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633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EF0D7-2A1A-4880-B424-BD29F62B4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662" y="696036"/>
            <a:ext cx="9516993" cy="994652"/>
          </a:xfrm>
        </p:spPr>
        <p:txBody>
          <a:bodyPr/>
          <a:lstStyle/>
          <a:p>
            <a:r>
              <a:rPr lang="en-GB" dirty="0"/>
              <a:t>H. Samuel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B6EADD-3FC2-48B4-AF70-6C2A4C6B4D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727517" y="1851901"/>
            <a:ext cx="9516993" cy="4310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714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EF0D7-2A1A-4880-B424-BD29F62B4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662" y="696036"/>
            <a:ext cx="9516993" cy="994652"/>
          </a:xfrm>
        </p:spPr>
        <p:txBody>
          <a:bodyPr/>
          <a:lstStyle/>
          <a:p>
            <a:r>
              <a:rPr lang="en-GB" dirty="0"/>
              <a:t>Soufeel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5F1CDA-88CF-49AF-A136-2236496ADE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258694" y="1815706"/>
            <a:ext cx="8938101" cy="4346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2803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CB045-9663-4687-9F01-7DC7FEF3F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850" y="666750"/>
            <a:ext cx="9496806" cy="1023938"/>
          </a:xfrm>
        </p:spPr>
        <p:txBody>
          <a:bodyPr/>
          <a:lstStyle/>
          <a:p>
            <a:r>
              <a:rPr lang="en-GB" dirty="0"/>
              <a:t>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E98-B79D-434D-9287-FC739B33F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6850" y="1825625"/>
            <a:ext cx="9496806" cy="4206383"/>
          </a:xfrm>
        </p:spPr>
        <p:txBody>
          <a:bodyPr/>
          <a:lstStyle/>
          <a:p>
            <a:r>
              <a:rPr lang="en-GB" dirty="0"/>
              <a:t>Brackets</a:t>
            </a:r>
          </a:p>
          <a:p>
            <a:r>
              <a:rPr lang="en-GB" dirty="0"/>
              <a:t>Laravel</a:t>
            </a:r>
          </a:p>
        </p:txBody>
      </p:sp>
    </p:spTree>
    <p:extLst>
      <p:ext uri="{BB962C8B-B14F-4D97-AF65-F5344CB8AC3E}">
        <p14:creationId xmlns:p14="http://schemas.microsoft.com/office/powerpoint/2010/main" val="21273549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75445-1473-4F3E-974C-FA2FF0393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666750"/>
            <a:ext cx="9477756" cy="1023938"/>
          </a:xfrm>
        </p:spPr>
        <p:txBody>
          <a:bodyPr/>
          <a:lstStyle/>
          <a:p>
            <a:r>
              <a:rPr lang="en-GB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D4274-9E48-4805-8ACA-9323D666F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0" y="1825625"/>
            <a:ext cx="9477756" cy="4206383"/>
          </a:xfrm>
        </p:spPr>
        <p:txBody>
          <a:bodyPr/>
          <a:lstStyle/>
          <a:p>
            <a:r>
              <a:rPr lang="en-GB" dirty="0"/>
              <a:t>Philosophy: Phenomenology/Positivism</a:t>
            </a:r>
          </a:p>
          <a:p>
            <a:r>
              <a:rPr lang="en-GB" dirty="0"/>
              <a:t>Approach: Inductive/Deductive</a:t>
            </a:r>
          </a:p>
          <a:p>
            <a:r>
              <a:rPr lang="en-GB" dirty="0"/>
              <a:t>Strategy: Case Study</a:t>
            </a:r>
          </a:p>
          <a:p>
            <a:r>
              <a:rPr lang="en-GB" dirty="0"/>
              <a:t>Time Horizon: Cross-sectional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3219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1D6DD-2B56-40CD-8379-7127F51BD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9176" y="726140"/>
            <a:ext cx="9484480" cy="964548"/>
          </a:xfrm>
        </p:spPr>
        <p:txBody>
          <a:bodyPr/>
          <a:lstStyle/>
          <a:p>
            <a:r>
              <a:rPr lang="en-GB" dirty="0"/>
              <a:t>Client Requirements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0BE6434-4349-4146-993E-92B61B0591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1470352"/>
              </p:ext>
            </p:extLst>
          </p:nvPr>
        </p:nvGraphicFramePr>
        <p:xfrm>
          <a:off x="1479176" y="1690689"/>
          <a:ext cx="9484480" cy="44411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61143">
                  <a:extLst>
                    <a:ext uri="{9D8B030D-6E8A-4147-A177-3AD203B41FA5}">
                      <a16:colId xmlns:a16="http://schemas.microsoft.com/office/drawing/2014/main" val="4215608738"/>
                    </a:ext>
                  </a:extLst>
                </a:gridCol>
                <a:gridCol w="3161143">
                  <a:extLst>
                    <a:ext uri="{9D8B030D-6E8A-4147-A177-3AD203B41FA5}">
                      <a16:colId xmlns:a16="http://schemas.microsoft.com/office/drawing/2014/main" val="3434395760"/>
                    </a:ext>
                  </a:extLst>
                </a:gridCol>
                <a:gridCol w="3162194">
                  <a:extLst>
                    <a:ext uri="{9D8B030D-6E8A-4147-A177-3AD203B41FA5}">
                      <a16:colId xmlns:a16="http://schemas.microsoft.com/office/drawing/2014/main" val="53581749"/>
                    </a:ext>
                  </a:extLst>
                </a:gridCol>
              </a:tblGrid>
              <a:tr h="3654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Requirement ID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Requirement Statement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Must/Want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2308805"/>
                  </a:ext>
                </a:extLst>
              </a:tr>
              <a:tr h="11149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Marketing the business. They are trying to reach new customers.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Must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5084042"/>
                  </a:ext>
                </a:extLst>
              </a:tr>
              <a:tr h="74019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Expanding client base, to gain higher profit.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Must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97704061"/>
                  </a:ext>
                </a:extLst>
              </a:tr>
              <a:tr h="74019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Being able to communicate with customers.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Must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95484057"/>
                  </a:ext>
                </a:extLst>
              </a:tr>
              <a:tr h="74019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Providing information about the business to customers.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Must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1957028"/>
                  </a:ext>
                </a:extLst>
              </a:tr>
              <a:tr h="74019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Create a family friendly business reputation.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Want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74633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90142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2CD66-28E1-49DB-8775-3698192EA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248" y="671546"/>
            <a:ext cx="9492408" cy="1019142"/>
          </a:xfrm>
        </p:spPr>
        <p:txBody>
          <a:bodyPr/>
          <a:lstStyle/>
          <a:p>
            <a:r>
              <a:rPr lang="en-GB" dirty="0"/>
              <a:t>User Requirements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3BC17AA-8AA5-46CA-B866-98D63DA2B5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6723809"/>
              </p:ext>
            </p:extLst>
          </p:nvPr>
        </p:nvGraphicFramePr>
        <p:xfrm>
          <a:off x="1471248" y="1688207"/>
          <a:ext cx="9492408" cy="44982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63785">
                  <a:extLst>
                    <a:ext uri="{9D8B030D-6E8A-4147-A177-3AD203B41FA5}">
                      <a16:colId xmlns:a16="http://schemas.microsoft.com/office/drawing/2014/main" val="202195603"/>
                    </a:ext>
                  </a:extLst>
                </a:gridCol>
                <a:gridCol w="3163785">
                  <a:extLst>
                    <a:ext uri="{9D8B030D-6E8A-4147-A177-3AD203B41FA5}">
                      <a16:colId xmlns:a16="http://schemas.microsoft.com/office/drawing/2014/main" val="2596446923"/>
                    </a:ext>
                  </a:extLst>
                </a:gridCol>
                <a:gridCol w="3164838">
                  <a:extLst>
                    <a:ext uri="{9D8B030D-6E8A-4147-A177-3AD203B41FA5}">
                      <a16:colId xmlns:a16="http://schemas.microsoft.com/office/drawing/2014/main" val="2677893653"/>
                    </a:ext>
                  </a:extLst>
                </a:gridCol>
              </a:tblGrid>
              <a:tr h="3826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Requirement ID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Requirement Statement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Must/Want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9811047"/>
                  </a:ext>
                </a:extLst>
              </a:tr>
              <a:tr h="8628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Find out what products the business offers.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Must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0418894"/>
                  </a:ext>
                </a:extLst>
              </a:tr>
              <a:tr h="8628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Learn more about the business.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Must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41605710"/>
                  </a:ext>
                </a:extLst>
              </a:tr>
              <a:tr h="8628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Find out about the costs of the products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Must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8505949"/>
                  </a:ext>
                </a:extLst>
              </a:tr>
              <a:tr h="6644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Be able to contact the business.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Must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96758039"/>
                  </a:ext>
                </a:extLst>
              </a:tr>
              <a:tr h="8628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1.5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FA7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Be informed on the location of the business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Must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7226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18869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C28F7-063D-44F3-B046-EDDCE1A2C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4950" y="685800"/>
            <a:ext cx="9458706" cy="1004888"/>
          </a:xfrm>
        </p:spPr>
        <p:txBody>
          <a:bodyPr/>
          <a:lstStyle/>
          <a:p>
            <a:r>
              <a:rPr lang="en-GB" dirty="0"/>
              <a:t>Target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7ABF5-845B-4FC3-84C6-00DBE0762A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4950" y="1825625"/>
            <a:ext cx="9458706" cy="4206383"/>
          </a:xfrm>
        </p:spPr>
        <p:txBody>
          <a:bodyPr/>
          <a:lstStyle/>
          <a:p>
            <a:r>
              <a:rPr lang="en-GB" dirty="0"/>
              <a:t>Target Audience</a:t>
            </a:r>
          </a:p>
          <a:p>
            <a:r>
              <a:rPr lang="en-GB" dirty="0"/>
              <a:t>Personas</a:t>
            </a:r>
          </a:p>
        </p:txBody>
      </p:sp>
    </p:spTree>
    <p:extLst>
      <p:ext uri="{BB962C8B-B14F-4D97-AF65-F5344CB8AC3E}">
        <p14:creationId xmlns:p14="http://schemas.microsoft.com/office/powerpoint/2010/main" val="2917636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FA5E3-9AF7-49F9-835A-D063D6D86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700" y="685800"/>
            <a:ext cx="9553956" cy="1004888"/>
          </a:xfrm>
        </p:spPr>
        <p:txBody>
          <a:bodyPr/>
          <a:lstStyle/>
          <a:p>
            <a:r>
              <a:rPr lang="en-GB" dirty="0"/>
              <a:t>Site Map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E31B9F-7AE1-4EBB-9569-24FF1270A2A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559859" y="2259107"/>
            <a:ext cx="9403796" cy="239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0133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E68C35-0307-4DBB-9BB2-51A0BC80F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Background Gray Rectangle">
            <a:extLst>
              <a:ext uri="{FF2B5EF4-FFF2-40B4-BE49-F238E27FC236}">
                <a16:creationId xmlns:a16="http://schemas.microsoft.com/office/drawing/2014/main" id="{B4461734-7A1F-4C43-9DD1-82961A9BC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White Rectangle">
            <a:extLst>
              <a:ext uri="{FF2B5EF4-FFF2-40B4-BE49-F238E27FC236}">
                <a16:creationId xmlns:a16="http://schemas.microsoft.com/office/drawing/2014/main" id="{F76B182E-353C-4F09-98E3-D0D9D094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52949-5630-4517-B997-F0A43551C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647700"/>
            <a:ext cx="9829384" cy="1100418"/>
          </a:xfrm>
        </p:spPr>
        <p:txBody>
          <a:bodyPr anchor="t">
            <a:normAutofit/>
          </a:bodyPr>
          <a:lstStyle/>
          <a:p>
            <a:r>
              <a:rPr lang="en-GB" dirty="0"/>
              <a:t>Content Plan</a:t>
            </a:r>
          </a:p>
        </p:txBody>
      </p:sp>
      <p:cxnSp>
        <p:nvCxnSpPr>
          <p:cNvPr id="15" name="Vertical Connector">
            <a:extLst>
              <a:ext uri="{FF2B5EF4-FFF2-40B4-BE49-F238E27FC236}">
                <a16:creationId xmlns:a16="http://schemas.microsoft.com/office/drawing/2014/main" id="{A32DD4E3-F3A5-479E-9FC8-93181F7AB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Horizontal Connector 2">
            <a:extLst>
              <a:ext uri="{FF2B5EF4-FFF2-40B4-BE49-F238E27FC236}">
                <a16:creationId xmlns:a16="http://schemas.microsoft.com/office/drawing/2014/main" id="{A5C97BEA-9A67-4872-9526-42EECD54C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C153BB-1C52-47A3-B301-34D9764AFE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3600719"/>
              </p:ext>
            </p:extLst>
          </p:nvPr>
        </p:nvGraphicFramePr>
        <p:xfrm>
          <a:off x="1761565" y="1748118"/>
          <a:ext cx="9332255" cy="4107032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1769248">
                  <a:extLst>
                    <a:ext uri="{9D8B030D-6E8A-4147-A177-3AD203B41FA5}">
                      <a16:colId xmlns:a16="http://schemas.microsoft.com/office/drawing/2014/main" val="2574002727"/>
                    </a:ext>
                  </a:extLst>
                </a:gridCol>
                <a:gridCol w="1967748">
                  <a:extLst>
                    <a:ext uri="{9D8B030D-6E8A-4147-A177-3AD203B41FA5}">
                      <a16:colId xmlns:a16="http://schemas.microsoft.com/office/drawing/2014/main" val="3074624428"/>
                    </a:ext>
                  </a:extLst>
                </a:gridCol>
                <a:gridCol w="1836606">
                  <a:extLst>
                    <a:ext uri="{9D8B030D-6E8A-4147-A177-3AD203B41FA5}">
                      <a16:colId xmlns:a16="http://schemas.microsoft.com/office/drawing/2014/main" val="936369656"/>
                    </a:ext>
                  </a:extLst>
                </a:gridCol>
                <a:gridCol w="1912112">
                  <a:extLst>
                    <a:ext uri="{9D8B030D-6E8A-4147-A177-3AD203B41FA5}">
                      <a16:colId xmlns:a16="http://schemas.microsoft.com/office/drawing/2014/main" val="3084069085"/>
                    </a:ext>
                  </a:extLst>
                </a:gridCol>
                <a:gridCol w="1846541">
                  <a:extLst>
                    <a:ext uri="{9D8B030D-6E8A-4147-A177-3AD203B41FA5}">
                      <a16:colId xmlns:a16="http://schemas.microsoft.com/office/drawing/2014/main" val="113408238"/>
                    </a:ext>
                  </a:extLst>
                </a:gridCol>
              </a:tblGrid>
              <a:tr h="54548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  <a:effectLst/>
                        </a:rPr>
                        <a:t>Home</a:t>
                      </a:r>
                      <a:endParaRPr lang="en-GB" sz="20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18469" marB="92343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  <a:effectLst/>
                        </a:rPr>
                        <a:t>About</a:t>
                      </a:r>
                      <a:endParaRPr lang="en-GB" sz="20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18469" marB="92343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effectLst/>
                        </a:rPr>
                        <a:t>Products</a:t>
                      </a:r>
                      <a:endParaRPr lang="en-GB" sz="20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18469" marB="92343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  <a:effectLst/>
                        </a:rPr>
                        <a:t>Shopping Basket</a:t>
                      </a:r>
                      <a:endParaRPr lang="en-GB" sz="20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18469" marB="92343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effectLst/>
                        </a:rPr>
                        <a:t>Contact Us</a:t>
                      </a:r>
                      <a:endParaRPr lang="en-GB" sz="20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18469" marB="92343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7317660"/>
                  </a:ext>
                </a:extLst>
              </a:tr>
              <a:tr h="89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cap="none" spc="0">
                          <a:solidFill>
                            <a:schemeClr val="tx1"/>
                          </a:solidFill>
                          <a:effectLst/>
                        </a:rPr>
                        <a:t>Welcome</a:t>
                      </a:r>
                      <a:endParaRPr lang="en-GB" sz="18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Info about the business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Name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Product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Telephone number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3365567"/>
                  </a:ext>
                </a:extLst>
              </a:tr>
              <a:tr h="12634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cap="none" spc="0">
                          <a:solidFill>
                            <a:schemeClr val="tx1"/>
                          </a:solidFill>
                          <a:effectLst/>
                        </a:rPr>
                        <a:t>Brief sentence about what the company does.</a:t>
                      </a:r>
                      <a:endParaRPr lang="en-GB" sz="18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Images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Description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Price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Email address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3125567"/>
                  </a:ext>
                </a:extLst>
              </a:tr>
              <a:tr h="89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cap="none" spc="0" dirty="0">
                          <a:solidFill>
                            <a:schemeClr val="tx1"/>
                          </a:solidFill>
                          <a:effectLst/>
                        </a:rPr>
                        <a:t>Image</a:t>
                      </a:r>
                      <a:endParaRPr lang="en-GB" sz="18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Info about the products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Price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Quantity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Location –Address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8663665"/>
                  </a:ext>
                </a:extLst>
              </a:tr>
              <a:tr h="5178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8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Add to basket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effectLst/>
                        </a:rPr>
                        <a:t>Buy Now</a:t>
                      </a:r>
                      <a:endParaRPr lang="en-GB" sz="1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9257" marT="27703" marB="9234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34820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182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DC2316-FA71-4441-8DB3-CBDFF5A2F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6F0355-CC47-41EE-BB96-C16F2B5AF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759A47-6B4E-4782-9AC5-439D7B31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E97D36-5068-4659-8BDD-C0D9CBA1A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1765" y="576263"/>
            <a:ext cx="5499746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Wireframes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11C2B77-5F63-4462-9860-A6F4D5EAC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38F11FD-73B0-48DF-9CC3-2A1537413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DF5C8A94-E698-4356-9F20-5773888F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5" y="685800"/>
            <a:ext cx="687324" cy="5486400"/>
          </a:xfrm>
          <a:prstGeom prst="rect">
            <a:avLst/>
          </a:prstGeom>
          <a:solidFill>
            <a:srgbClr val="549E39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Content Placeholder 3" descr="Graphical user interface, text&#10;&#10;Description automatically generated with medium confidence">
            <a:extLst>
              <a:ext uri="{FF2B5EF4-FFF2-40B4-BE49-F238E27FC236}">
                <a16:creationId xmlns:a16="http://schemas.microsoft.com/office/drawing/2014/main" id="{FD78AE30-DF66-449E-8429-364192334231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8850" y="685800"/>
            <a:ext cx="3785615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265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183CBD3-765E-49B4-B3A8-B29203D4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F76C0B7-929F-44F9-9C4C-B0AD48DCB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567A692-E165-4BCD-842C-A9081974A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5579A-3308-4697-BC17-665765523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322" y="576263"/>
            <a:ext cx="4125842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Mock-ups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609B64-A36F-4F2F-BFC6-C751FDE27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109854" y="685796"/>
            <a:ext cx="5391685" cy="5492009"/>
          </a:xfrm>
          <a:prstGeom prst="rect">
            <a:avLst/>
          </a:prstGeom>
          <a:solidFill>
            <a:srgbClr val="549E39">
              <a:alpha val="20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3DA2B92-29CA-4A60-B790-556516B3495C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04517" y="1707776"/>
            <a:ext cx="5386305" cy="2967606"/>
          </a:xfrm>
          <a:prstGeom prst="rect">
            <a:avLst/>
          </a:prstGeom>
          <a:noFill/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5D3937F-89B8-4A4C-BA42-C663D9B6C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04C3AED-6D36-45C0-95CD-A7378D9DD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661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A0F01A-82B0-4CB1-BABE-96961F22B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D1C5B63-FFF9-4BAC-9133-BE4F8CA97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95F3391-9A84-4D00-9EB3-B96BB4F8F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08A0A-93F3-4314-9D93-EB704662C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6403" y="576263"/>
            <a:ext cx="5905738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Database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0534" y="-1623"/>
            <a:ext cx="238560" cy="3419856"/>
          </a:xfrm>
          <a:prstGeom prst="rect">
            <a:avLst/>
          </a:prstGeom>
          <a:solidFill>
            <a:srgbClr val="549E39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F467B0-1118-4474-9C9C-1449DD675B87}"/>
              </a:ext>
            </a:extLst>
          </p:cNvPr>
          <p:cNvPicPr/>
          <p:nvPr/>
        </p:nvPicPr>
        <p:blipFill rotWithShape="1">
          <a:blip r:embed="rId3"/>
          <a:srcRect t="6015" r="-1" b="10674"/>
          <a:stretch/>
        </p:blipFill>
        <p:spPr>
          <a:xfrm>
            <a:off x="266792" y="-547"/>
            <a:ext cx="4015202" cy="34187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6B47CA-5B50-4116-A22B-E6F66216FD69}"/>
              </a:ext>
            </a:extLst>
          </p:cNvPr>
          <p:cNvPicPr/>
          <p:nvPr/>
        </p:nvPicPr>
        <p:blipFill rotWithShape="1">
          <a:blip r:embed="rId4"/>
          <a:srcRect l="28681" r="36373"/>
          <a:stretch/>
        </p:blipFill>
        <p:spPr>
          <a:xfrm>
            <a:off x="-3048" y="3519011"/>
            <a:ext cx="4012153" cy="336070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7FF8F0A-757B-4AC2-AF6E-4A7B9DBFC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035735" y="3497289"/>
            <a:ext cx="246259" cy="3360711"/>
          </a:xfrm>
          <a:prstGeom prst="rect">
            <a:avLst/>
          </a:prstGeom>
          <a:solidFill>
            <a:srgbClr val="549E39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DA7921F-DD40-4029-B654-3A4BFA5F7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1CBE4C9-B0CF-45DA-ABCE-B5D17E70F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549E39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615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058FD-0485-4955-ADA7-C98281753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3026" y="704850"/>
            <a:ext cx="9540630" cy="985838"/>
          </a:xfrm>
        </p:spPr>
        <p:txBody>
          <a:bodyPr/>
          <a:lstStyle/>
          <a:p>
            <a:r>
              <a:rPr lang="en-GB" dirty="0"/>
              <a:t>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3A77-5321-478D-B3C0-2C544CAD5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3026" y="1610030"/>
            <a:ext cx="10543031" cy="431192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https://youtu.be/DcP4UDG6O-Y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68D862-AF47-4FAF-9117-8F0D54C029C1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423026" y="2391756"/>
            <a:ext cx="9345947" cy="3951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285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A2D4C-032E-41CA-8287-0F1AB0F51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4950" y="685800"/>
            <a:ext cx="9458706" cy="1004888"/>
          </a:xfrm>
        </p:spPr>
        <p:txBody>
          <a:bodyPr>
            <a:normAutofit/>
          </a:bodyPr>
          <a:lstStyle/>
          <a:p>
            <a:r>
              <a:rPr lang="en-GB" dirty="0"/>
              <a:t>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BD38B-5576-4A81-B01B-64C2F4E0B0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4950" y="1825625"/>
            <a:ext cx="9458706" cy="4206383"/>
          </a:xfrm>
        </p:spPr>
        <p:txBody>
          <a:bodyPr/>
          <a:lstStyle/>
          <a:p>
            <a:r>
              <a:rPr lang="en-GB" dirty="0"/>
              <a:t>Usability Testing</a:t>
            </a:r>
          </a:p>
          <a:p>
            <a:r>
              <a:rPr lang="en-GB" dirty="0"/>
              <a:t>Accessibility Testing</a:t>
            </a:r>
          </a:p>
          <a:p>
            <a:r>
              <a:rPr lang="en-GB" dirty="0"/>
              <a:t>Website Evaluation Forms</a:t>
            </a:r>
          </a:p>
          <a:p>
            <a:r>
              <a:rPr lang="en-GB" dirty="0"/>
              <a:t>Heuristics Evaluation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9399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8DBAE-643A-404D-8CE5-322682A33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750" y="685800"/>
            <a:ext cx="9534906" cy="1004888"/>
          </a:xfrm>
        </p:spPr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57CB8-45A5-4B12-97E7-3D4F6E5C9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8750" y="1825625"/>
            <a:ext cx="9534906" cy="4206383"/>
          </a:xfrm>
        </p:spPr>
        <p:txBody>
          <a:bodyPr/>
          <a:lstStyle/>
          <a:p>
            <a:r>
              <a:rPr lang="en-GB" dirty="0"/>
              <a:t>Aims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26518360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5F9AB-9700-4119-A748-A5B001F1A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685800"/>
            <a:ext cx="9515856" cy="1004888"/>
          </a:xfrm>
        </p:spPr>
        <p:txBody>
          <a:bodyPr/>
          <a:lstStyle/>
          <a:p>
            <a:r>
              <a:rPr lang="en-GB" dirty="0"/>
              <a:t>Conclusions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6590B-C68B-4004-A668-C10ECE13B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7800" y="1825625"/>
            <a:ext cx="9515856" cy="4206383"/>
          </a:xfrm>
        </p:spPr>
        <p:txBody>
          <a:bodyPr/>
          <a:lstStyle/>
          <a:p>
            <a:r>
              <a:rPr lang="en-GB" dirty="0"/>
              <a:t>Conclude</a:t>
            </a:r>
          </a:p>
          <a:p>
            <a:r>
              <a:rPr lang="en-GB" dirty="0"/>
              <a:t>Suggestions for further work</a:t>
            </a:r>
          </a:p>
        </p:txBody>
      </p:sp>
    </p:spTree>
    <p:extLst>
      <p:ext uri="{BB962C8B-B14F-4D97-AF65-F5344CB8AC3E}">
        <p14:creationId xmlns:p14="http://schemas.microsoft.com/office/powerpoint/2010/main" val="1955025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FD765-DB18-496D-9085-78614C1E4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750" y="685800"/>
            <a:ext cx="9534906" cy="1004888"/>
          </a:xfrm>
        </p:spPr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16DE3-F5AD-419B-9628-8D6331F31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8750" y="1825625"/>
            <a:ext cx="9534906" cy="4206383"/>
          </a:xfrm>
        </p:spPr>
        <p:txBody>
          <a:bodyPr/>
          <a:lstStyle/>
          <a:p>
            <a:r>
              <a:rPr lang="en-GB" dirty="0"/>
              <a:t>Development</a:t>
            </a:r>
          </a:p>
          <a:p>
            <a:r>
              <a:rPr lang="en-GB" dirty="0"/>
              <a:t>Organisation and Planning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6853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F941C-E25D-4675-8915-A1B6B4A4A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685800"/>
            <a:ext cx="9477756" cy="100488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EBDBE-4DF1-4685-966A-712B1CB33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0" y="1825625"/>
            <a:ext cx="9477756" cy="4206383"/>
          </a:xfrm>
        </p:spPr>
        <p:txBody>
          <a:bodyPr/>
          <a:lstStyle/>
          <a:p>
            <a:r>
              <a:rPr lang="en-GB" sz="1800" dirty="0"/>
              <a:t>1. [Image]</a:t>
            </a:r>
            <a:r>
              <a:rPr lang="en-GB" sz="18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1800" b="0" i="0" dirty="0" err="1">
                <a:solidFill>
                  <a:srgbClr val="000000"/>
                </a:solidFill>
                <a:effectLst/>
              </a:rPr>
              <a:t>Kobruseva</a:t>
            </a:r>
            <a:r>
              <a:rPr lang="en-GB" sz="1800" b="0" i="0" dirty="0">
                <a:solidFill>
                  <a:srgbClr val="000000"/>
                </a:solidFill>
                <a:effectLst/>
              </a:rPr>
              <a:t> O. Introduction photos [Internet]. Pexels.com. 2021 [cited 27 March 2021]. Available from: </a:t>
            </a:r>
            <a:r>
              <a:rPr lang="en-GB" sz="1800" b="0" i="0" dirty="0">
                <a:solidFill>
                  <a:srgbClr val="000000"/>
                </a:solidFill>
                <a:effectLst/>
                <a:hlinkClick r:id="rId2"/>
              </a:rPr>
              <a:t>https://www.pexels.com/search/introduction/</a:t>
            </a:r>
            <a:r>
              <a:rPr lang="en-GB" sz="1800" b="0" i="0" dirty="0">
                <a:solidFill>
                  <a:srgbClr val="000000"/>
                </a:solidFill>
                <a:effectLst/>
              </a:rPr>
              <a:t> </a:t>
            </a:r>
            <a:endParaRPr lang="en-GB" sz="1800" dirty="0"/>
          </a:p>
          <a:p>
            <a:r>
              <a:rPr lang="en-GB" sz="1800" dirty="0"/>
              <a:t>2. 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1987: Brundtland Report [Internet]. Are.admin.ch. 1983 [cited 23 November 2020]. Available from: </a:t>
            </a:r>
            <a:r>
              <a:rPr lang="en-GB" sz="18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https://www.are.admin.ch/are/en/home/sustainable-development/international-cooperation/2030agenda/un-_-milestones-in-sustainable-development/1987--brundtland-report.html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2890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8F9DE-65DD-492F-A912-22008BF1D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700" y="685800"/>
            <a:ext cx="9553956" cy="1004888"/>
          </a:xfrm>
        </p:spPr>
        <p:txBody>
          <a:bodyPr/>
          <a:lstStyle/>
          <a:p>
            <a:r>
              <a:rPr lang="en-GB" dirty="0"/>
              <a:t>Thanks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358927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AnalogousFromLightSeed_2SEEDS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Words>536</Words>
  <Application>Microsoft Office PowerPoint</Application>
  <PresentationFormat>Widescreen</PresentationFormat>
  <Paragraphs>168</Paragraphs>
  <Slides>29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Dante</vt:lpstr>
      <vt:lpstr>Dante (Headings)2</vt:lpstr>
      <vt:lpstr>Helvetica Neue Medium</vt:lpstr>
      <vt:lpstr>Wingdings 2</vt:lpstr>
      <vt:lpstr>OffsetVTI</vt:lpstr>
      <vt:lpstr>Project Management and Research Methods</vt:lpstr>
      <vt:lpstr>Title:</vt:lpstr>
      <vt:lpstr>Introduction</vt:lpstr>
      <vt:lpstr>Client</vt:lpstr>
      <vt:lpstr>E-commerce</vt:lpstr>
      <vt:lpstr>Legislation</vt:lpstr>
      <vt:lpstr>Sustainable Jewellery</vt:lpstr>
      <vt:lpstr>Virtual ‘Try before you buy’</vt:lpstr>
      <vt:lpstr>Examples</vt:lpstr>
      <vt:lpstr>Bloom Boutique</vt:lpstr>
      <vt:lpstr>H. Samuel</vt:lpstr>
      <vt:lpstr>Soufeel</vt:lpstr>
      <vt:lpstr>Technology</vt:lpstr>
      <vt:lpstr>Research</vt:lpstr>
      <vt:lpstr>Client Requirements</vt:lpstr>
      <vt:lpstr>User Requirements</vt:lpstr>
      <vt:lpstr>Target Audience</vt:lpstr>
      <vt:lpstr>Site Map</vt:lpstr>
      <vt:lpstr>Content Plan</vt:lpstr>
      <vt:lpstr>Wireframes</vt:lpstr>
      <vt:lpstr>Mock-ups</vt:lpstr>
      <vt:lpstr>Database</vt:lpstr>
      <vt:lpstr>Development</vt:lpstr>
      <vt:lpstr>Testing</vt:lpstr>
      <vt:lpstr>Evaluation</vt:lpstr>
      <vt:lpstr>Conclusions and Recommendations</vt:lpstr>
      <vt:lpstr>Reflection</vt:lpstr>
      <vt:lpstr>References</vt:lpstr>
      <vt:lpstr>Thanks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and Research Methods</dc:title>
  <dc:creator>170099 (Shannon James)</dc:creator>
  <cp:lastModifiedBy>170099 (Shannon James)</cp:lastModifiedBy>
  <cp:revision>27</cp:revision>
  <dcterms:created xsi:type="dcterms:W3CDTF">2021-04-26T05:44:42Z</dcterms:created>
  <dcterms:modified xsi:type="dcterms:W3CDTF">2021-04-27T05:15:11Z</dcterms:modified>
</cp:coreProperties>
</file>