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3"/>
  </p:notesMasterIdLst>
  <p:sldIdLst>
    <p:sldId id="258" r:id="rId2"/>
  </p:sldIdLst>
  <p:sldSz cx="29260800" cy="164592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7E88"/>
    <a:srgbClr val="DCEAF7"/>
    <a:srgbClr val="98A0A8"/>
    <a:srgbClr val="042A50"/>
    <a:srgbClr val="516470"/>
    <a:srgbClr val="3C4F62"/>
    <a:srgbClr val="015175"/>
    <a:srgbClr val="FFCC00"/>
    <a:srgbClr val="107D88"/>
    <a:srgbClr val="116C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8DCA92-DB64-481D-9F09-A34D35D5BB18}" v="26" dt="2026-06-14T19:05:20.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35" d="100"/>
          <a:sy n="35" d="100"/>
        </p:scale>
        <p:origin x="35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ADDACE-A9CB-41B3-8DFB-858510CFE82A}" type="doc">
      <dgm:prSet loTypeId="urn:microsoft.com/office/officeart/2005/8/layout/process4" loCatId="list" qsTypeId="urn:microsoft.com/office/officeart/2005/8/quickstyle/simple1" qsCatId="simple" csTypeId="urn:microsoft.com/office/officeart/2005/8/colors/accent1_3" csCatId="accent1" phldr="1"/>
      <dgm:spPr/>
      <dgm:t>
        <a:bodyPr/>
        <a:lstStyle/>
        <a:p>
          <a:endParaRPr lang="en-GB"/>
        </a:p>
      </dgm:t>
    </dgm:pt>
    <dgm:pt modelId="{EFA65C15-89A2-4358-8747-E5155FBCBD32}">
      <dgm:prSet phldrT="[Text]" phldr="0"/>
      <dgm:spPr/>
      <dgm:t>
        <a:bodyPr/>
        <a:lstStyle/>
        <a:p>
          <a:r>
            <a:rPr lang="en-GB" b="1" u="sng" dirty="0">
              <a:ln/>
            </a:rPr>
            <a:t>Arising conflict during the task allocation</a:t>
          </a:r>
        </a:p>
      </dgm:t>
    </dgm:pt>
    <dgm:pt modelId="{BBF556DB-0EF3-441C-BA48-60685C4830A9}" type="parTrans" cxnId="{9A88FBE2-9135-478D-A6F5-E64D4D20B9A2}">
      <dgm:prSet/>
      <dgm:spPr/>
      <dgm:t>
        <a:bodyPr/>
        <a:lstStyle/>
        <a:p>
          <a:endParaRPr lang="en-GB">
            <a:ln>
              <a:noFill/>
            </a:ln>
            <a:solidFill>
              <a:sysClr val="windowText" lastClr="000000">
                <a:alpha val="65000"/>
              </a:sysClr>
            </a:solidFill>
          </a:endParaRPr>
        </a:p>
      </dgm:t>
    </dgm:pt>
    <dgm:pt modelId="{4CEF4680-137D-4C0F-95E2-7E7690333649}" type="sibTrans" cxnId="{9A88FBE2-9135-478D-A6F5-E64D4D20B9A2}">
      <dgm:prSet/>
      <dgm:spPr/>
      <dgm:t>
        <a:bodyPr/>
        <a:lstStyle/>
        <a:p>
          <a:endParaRPr lang="en-GB">
            <a:ln>
              <a:noFill/>
            </a:ln>
            <a:solidFill>
              <a:sysClr val="windowText" lastClr="000000">
                <a:alpha val="65000"/>
              </a:sysClr>
            </a:solidFill>
          </a:endParaRPr>
        </a:p>
      </dgm:t>
    </dgm:pt>
    <dgm:pt modelId="{7162521F-7AC5-4B12-9062-5AE42800670D}">
      <dgm:prSet phldrT="[Text]" phldr="0"/>
      <dgm:spPr/>
      <dgm:t>
        <a:bodyPr/>
        <a:lstStyle/>
        <a:p>
          <a:r>
            <a:rPr lang="en-GB" dirty="0">
              <a:ln/>
            </a:rPr>
            <a:t>Stay Self Aware</a:t>
          </a:r>
        </a:p>
      </dgm:t>
    </dgm:pt>
    <dgm:pt modelId="{C007B2B7-8A77-415F-BB6F-924BEC71B68F}" type="parTrans" cxnId="{9C4B8F22-EEFF-4364-A806-2E875521313B}">
      <dgm:prSet/>
      <dgm:spPr/>
      <dgm:t>
        <a:bodyPr/>
        <a:lstStyle/>
        <a:p>
          <a:endParaRPr lang="en-GB">
            <a:ln>
              <a:noFill/>
            </a:ln>
            <a:solidFill>
              <a:sysClr val="windowText" lastClr="000000">
                <a:alpha val="65000"/>
              </a:sysClr>
            </a:solidFill>
          </a:endParaRPr>
        </a:p>
      </dgm:t>
    </dgm:pt>
    <dgm:pt modelId="{C5117732-6C71-4DA3-A652-0CBB16311A5C}" type="sibTrans" cxnId="{9C4B8F22-EEFF-4364-A806-2E875521313B}">
      <dgm:prSet/>
      <dgm:spPr/>
      <dgm:t>
        <a:bodyPr/>
        <a:lstStyle/>
        <a:p>
          <a:endParaRPr lang="en-GB">
            <a:ln>
              <a:noFill/>
            </a:ln>
            <a:solidFill>
              <a:sysClr val="windowText" lastClr="000000">
                <a:alpha val="65000"/>
              </a:sysClr>
            </a:solidFill>
          </a:endParaRPr>
        </a:p>
      </dgm:t>
    </dgm:pt>
    <dgm:pt modelId="{7258DAEA-2C1D-4EDD-A9A0-3F1BEA37F160}">
      <dgm:prSet phldrT="[Text]" phldr="0"/>
      <dgm:spPr/>
      <dgm:t>
        <a:bodyPr/>
        <a:lstStyle/>
        <a:p>
          <a:r>
            <a:rPr lang="en-GB">
              <a:ln/>
            </a:rPr>
            <a:t>Use empathy as a tool to resolve the conflict</a:t>
          </a:r>
          <a:endParaRPr lang="en-GB" dirty="0">
            <a:ln/>
          </a:endParaRPr>
        </a:p>
      </dgm:t>
    </dgm:pt>
    <dgm:pt modelId="{ABDFF953-1D70-4B03-913E-F774A4F7E757}" type="parTrans" cxnId="{A9167E74-ECC4-4E7E-B1C0-DA6F41A0E27E}">
      <dgm:prSet/>
      <dgm:spPr/>
      <dgm:t>
        <a:bodyPr/>
        <a:lstStyle/>
        <a:p>
          <a:endParaRPr lang="en-GB">
            <a:ln>
              <a:noFill/>
            </a:ln>
            <a:solidFill>
              <a:sysClr val="windowText" lastClr="000000">
                <a:alpha val="65000"/>
              </a:sysClr>
            </a:solidFill>
          </a:endParaRPr>
        </a:p>
      </dgm:t>
    </dgm:pt>
    <dgm:pt modelId="{CAEAB008-8913-4826-A572-CC0C1A8D9061}" type="sibTrans" cxnId="{A9167E74-ECC4-4E7E-B1C0-DA6F41A0E27E}">
      <dgm:prSet/>
      <dgm:spPr/>
      <dgm:t>
        <a:bodyPr/>
        <a:lstStyle/>
        <a:p>
          <a:endParaRPr lang="en-GB">
            <a:ln>
              <a:noFill/>
            </a:ln>
            <a:solidFill>
              <a:sysClr val="windowText" lastClr="000000">
                <a:alpha val="65000"/>
              </a:sysClr>
            </a:solidFill>
          </a:endParaRPr>
        </a:p>
      </dgm:t>
    </dgm:pt>
    <dgm:pt modelId="{8E2DD672-0FEF-4812-9996-55B673CFD967}">
      <dgm:prSet phldrT="[Text]" phldr="0"/>
      <dgm:spPr/>
      <dgm:t>
        <a:bodyPr/>
        <a:lstStyle/>
        <a:p>
          <a:r>
            <a:rPr lang="en-GB" b="1" i="0" u="sng" dirty="0">
              <a:ln/>
            </a:rPr>
            <a:t>Missed Deadline – group work</a:t>
          </a:r>
        </a:p>
      </dgm:t>
    </dgm:pt>
    <dgm:pt modelId="{C66BCAE6-033D-4A8B-B258-0E9DB4747A38}" type="parTrans" cxnId="{DFAB1372-4B67-43B6-AC6E-77B0546C45DB}">
      <dgm:prSet/>
      <dgm:spPr/>
      <dgm:t>
        <a:bodyPr/>
        <a:lstStyle/>
        <a:p>
          <a:endParaRPr lang="en-GB">
            <a:ln>
              <a:noFill/>
            </a:ln>
            <a:solidFill>
              <a:sysClr val="windowText" lastClr="000000">
                <a:alpha val="65000"/>
              </a:sysClr>
            </a:solidFill>
          </a:endParaRPr>
        </a:p>
      </dgm:t>
    </dgm:pt>
    <dgm:pt modelId="{BFF688C5-5EE9-4401-9421-7A78E81B1014}" type="sibTrans" cxnId="{DFAB1372-4B67-43B6-AC6E-77B0546C45DB}">
      <dgm:prSet/>
      <dgm:spPr/>
      <dgm:t>
        <a:bodyPr/>
        <a:lstStyle/>
        <a:p>
          <a:endParaRPr lang="en-GB">
            <a:ln>
              <a:noFill/>
            </a:ln>
            <a:solidFill>
              <a:sysClr val="windowText" lastClr="000000">
                <a:alpha val="65000"/>
              </a:sysClr>
            </a:solidFill>
          </a:endParaRPr>
        </a:p>
      </dgm:t>
    </dgm:pt>
    <dgm:pt modelId="{6DDC7B24-F579-4EF1-8D66-CC84AA9B4F30}">
      <dgm:prSet phldrT="[Text]" phldr="0"/>
      <dgm:spPr/>
      <dgm:t>
        <a:bodyPr/>
        <a:lstStyle/>
        <a:p>
          <a:r>
            <a:rPr lang="en-GB" dirty="0">
              <a:ln/>
            </a:rPr>
            <a:t>Encourage motivation</a:t>
          </a:r>
        </a:p>
      </dgm:t>
    </dgm:pt>
    <dgm:pt modelId="{EEF5A14E-DF58-4432-BEC2-57C13472C434}" type="parTrans" cxnId="{C0C32DC1-41C0-43F4-9964-0AD6AB0DBF53}">
      <dgm:prSet/>
      <dgm:spPr/>
      <dgm:t>
        <a:bodyPr/>
        <a:lstStyle/>
        <a:p>
          <a:endParaRPr lang="en-GB">
            <a:ln>
              <a:noFill/>
            </a:ln>
            <a:solidFill>
              <a:sysClr val="windowText" lastClr="000000">
                <a:alpha val="65000"/>
              </a:sysClr>
            </a:solidFill>
          </a:endParaRPr>
        </a:p>
      </dgm:t>
    </dgm:pt>
    <dgm:pt modelId="{8605D9C8-BC39-46A3-8482-DB28625CAD30}" type="sibTrans" cxnId="{C0C32DC1-41C0-43F4-9964-0AD6AB0DBF53}">
      <dgm:prSet/>
      <dgm:spPr/>
      <dgm:t>
        <a:bodyPr/>
        <a:lstStyle/>
        <a:p>
          <a:endParaRPr lang="en-GB">
            <a:ln>
              <a:noFill/>
            </a:ln>
            <a:solidFill>
              <a:sysClr val="windowText" lastClr="000000">
                <a:alpha val="65000"/>
              </a:sysClr>
            </a:solidFill>
          </a:endParaRPr>
        </a:p>
      </dgm:t>
    </dgm:pt>
    <dgm:pt modelId="{823EF960-CD32-4135-9E01-4F9DDBFA3F15}">
      <dgm:prSet phldrT="[Text]" phldr="0"/>
      <dgm:spPr/>
      <dgm:t>
        <a:bodyPr/>
        <a:lstStyle/>
        <a:p>
          <a:r>
            <a:rPr lang="en-GB" dirty="0">
              <a:ln/>
            </a:rPr>
            <a:t>Involve social skills to realign the group</a:t>
          </a:r>
        </a:p>
      </dgm:t>
    </dgm:pt>
    <dgm:pt modelId="{5A02F168-E85B-47E6-9FB8-B018DF81A3BB}" type="parTrans" cxnId="{7D98D54E-1D44-494D-9B5D-335C46C53B8B}">
      <dgm:prSet/>
      <dgm:spPr/>
      <dgm:t>
        <a:bodyPr/>
        <a:lstStyle/>
        <a:p>
          <a:endParaRPr lang="en-GB">
            <a:ln>
              <a:noFill/>
            </a:ln>
            <a:solidFill>
              <a:sysClr val="windowText" lastClr="000000">
                <a:alpha val="65000"/>
              </a:sysClr>
            </a:solidFill>
          </a:endParaRPr>
        </a:p>
      </dgm:t>
    </dgm:pt>
    <dgm:pt modelId="{9F3C19B3-18B8-42DA-ADCB-CC52D64B399C}" type="sibTrans" cxnId="{7D98D54E-1D44-494D-9B5D-335C46C53B8B}">
      <dgm:prSet/>
      <dgm:spPr/>
      <dgm:t>
        <a:bodyPr/>
        <a:lstStyle/>
        <a:p>
          <a:endParaRPr lang="en-GB">
            <a:ln>
              <a:noFill/>
            </a:ln>
            <a:solidFill>
              <a:sysClr val="windowText" lastClr="000000">
                <a:alpha val="65000"/>
              </a:sysClr>
            </a:solidFill>
          </a:endParaRPr>
        </a:p>
      </dgm:t>
    </dgm:pt>
    <dgm:pt modelId="{8FFE8AE5-ECAD-4109-9086-B963EE836BAF}">
      <dgm:prSet phldrT="[Text]" phldr="0"/>
      <dgm:spPr/>
      <dgm:t>
        <a:bodyPr/>
        <a:lstStyle/>
        <a:p>
          <a:r>
            <a:rPr lang="en-GB" b="1" u="sng">
              <a:ln/>
            </a:rPr>
            <a:t>Unpleasant/harsh feedback given</a:t>
          </a:r>
          <a:endParaRPr lang="en-GB" b="1" u="sng" dirty="0">
            <a:ln/>
          </a:endParaRPr>
        </a:p>
      </dgm:t>
    </dgm:pt>
    <dgm:pt modelId="{8B70CEE8-3BF1-4364-9585-1A60E4192F59}" type="parTrans" cxnId="{DCD87867-94D5-40D5-B85A-E7E66DCD287A}">
      <dgm:prSet/>
      <dgm:spPr/>
      <dgm:t>
        <a:bodyPr/>
        <a:lstStyle/>
        <a:p>
          <a:endParaRPr lang="en-GB">
            <a:ln>
              <a:noFill/>
            </a:ln>
            <a:solidFill>
              <a:sysClr val="windowText" lastClr="000000">
                <a:alpha val="65000"/>
              </a:sysClr>
            </a:solidFill>
          </a:endParaRPr>
        </a:p>
      </dgm:t>
    </dgm:pt>
    <dgm:pt modelId="{88204E71-8EB6-4594-A19F-14DA73EED0DB}" type="sibTrans" cxnId="{DCD87867-94D5-40D5-B85A-E7E66DCD287A}">
      <dgm:prSet/>
      <dgm:spPr/>
      <dgm:t>
        <a:bodyPr/>
        <a:lstStyle/>
        <a:p>
          <a:endParaRPr lang="en-GB">
            <a:ln>
              <a:noFill/>
            </a:ln>
            <a:solidFill>
              <a:sysClr val="windowText" lastClr="000000">
                <a:alpha val="65000"/>
              </a:sysClr>
            </a:solidFill>
          </a:endParaRPr>
        </a:p>
      </dgm:t>
    </dgm:pt>
    <dgm:pt modelId="{9B296935-E1D0-4328-B259-22A8B6B7DBBC}">
      <dgm:prSet phldrT="[Text]" phldr="0"/>
      <dgm:spPr/>
      <dgm:t>
        <a:bodyPr/>
        <a:lstStyle/>
        <a:p>
          <a:r>
            <a:rPr lang="en-GB">
              <a:ln/>
            </a:rPr>
            <a:t>Use self regulation to avoid negative emotions</a:t>
          </a:r>
          <a:endParaRPr lang="en-GB" dirty="0">
            <a:ln/>
          </a:endParaRPr>
        </a:p>
      </dgm:t>
    </dgm:pt>
    <dgm:pt modelId="{03741531-9521-4E91-A77C-BDD065F12A09}" type="parTrans" cxnId="{2096DBEE-461D-4BA2-8295-421B77FA7284}">
      <dgm:prSet/>
      <dgm:spPr/>
      <dgm:t>
        <a:bodyPr/>
        <a:lstStyle/>
        <a:p>
          <a:endParaRPr lang="en-GB">
            <a:ln>
              <a:noFill/>
            </a:ln>
            <a:solidFill>
              <a:sysClr val="windowText" lastClr="000000">
                <a:alpha val="65000"/>
              </a:sysClr>
            </a:solidFill>
          </a:endParaRPr>
        </a:p>
      </dgm:t>
    </dgm:pt>
    <dgm:pt modelId="{32460611-FAA2-468A-B16E-DD4B95FCDAA8}" type="sibTrans" cxnId="{2096DBEE-461D-4BA2-8295-421B77FA7284}">
      <dgm:prSet/>
      <dgm:spPr/>
      <dgm:t>
        <a:bodyPr/>
        <a:lstStyle/>
        <a:p>
          <a:endParaRPr lang="en-GB">
            <a:ln>
              <a:noFill/>
            </a:ln>
            <a:solidFill>
              <a:sysClr val="windowText" lastClr="000000">
                <a:alpha val="65000"/>
              </a:sysClr>
            </a:solidFill>
          </a:endParaRPr>
        </a:p>
      </dgm:t>
    </dgm:pt>
    <dgm:pt modelId="{BC16B229-CC8C-454A-AC0B-106061F55AB5}">
      <dgm:prSet phldrT="[Text]" phldr="0"/>
      <dgm:spPr/>
      <dgm:t>
        <a:bodyPr/>
        <a:lstStyle/>
        <a:p>
          <a:r>
            <a:rPr lang="en-GB" dirty="0">
              <a:ln/>
            </a:rPr>
            <a:t>Apply empathy to provide constructive critique </a:t>
          </a:r>
        </a:p>
      </dgm:t>
    </dgm:pt>
    <dgm:pt modelId="{0CBC497B-DF1A-4C11-8E0C-583105A8F954}" type="parTrans" cxnId="{8AB54074-C202-4753-BE8C-3BD26D7AD329}">
      <dgm:prSet/>
      <dgm:spPr/>
      <dgm:t>
        <a:bodyPr/>
        <a:lstStyle/>
        <a:p>
          <a:endParaRPr lang="en-GB">
            <a:ln>
              <a:noFill/>
            </a:ln>
            <a:solidFill>
              <a:sysClr val="windowText" lastClr="000000">
                <a:alpha val="65000"/>
              </a:sysClr>
            </a:solidFill>
          </a:endParaRPr>
        </a:p>
      </dgm:t>
    </dgm:pt>
    <dgm:pt modelId="{4774A4A7-8A09-4D53-ADEB-1E3AB9B40798}" type="sibTrans" cxnId="{8AB54074-C202-4753-BE8C-3BD26D7AD329}">
      <dgm:prSet/>
      <dgm:spPr/>
      <dgm:t>
        <a:bodyPr/>
        <a:lstStyle/>
        <a:p>
          <a:endParaRPr lang="en-GB">
            <a:ln>
              <a:noFill/>
            </a:ln>
            <a:solidFill>
              <a:sysClr val="windowText" lastClr="000000">
                <a:alpha val="65000"/>
              </a:sysClr>
            </a:solidFill>
          </a:endParaRPr>
        </a:p>
      </dgm:t>
    </dgm:pt>
    <dgm:pt modelId="{8EA03C3A-810D-4878-AEBC-9DDBB8AFA7E4}" type="pres">
      <dgm:prSet presAssocID="{BEADDACE-A9CB-41B3-8DFB-858510CFE82A}" presName="Name0" presStyleCnt="0">
        <dgm:presLayoutVars>
          <dgm:dir/>
          <dgm:animLvl val="lvl"/>
          <dgm:resizeHandles val="exact"/>
        </dgm:presLayoutVars>
      </dgm:prSet>
      <dgm:spPr/>
    </dgm:pt>
    <dgm:pt modelId="{C782CC31-2269-4823-8A6E-E22BD0AF4B39}" type="pres">
      <dgm:prSet presAssocID="{8FFE8AE5-ECAD-4109-9086-B963EE836BAF}" presName="boxAndChildren" presStyleCnt="0"/>
      <dgm:spPr/>
    </dgm:pt>
    <dgm:pt modelId="{CB31FD3E-0E76-4DE0-ACD2-24F7458CF839}" type="pres">
      <dgm:prSet presAssocID="{8FFE8AE5-ECAD-4109-9086-B963EE836BAF}" presName="parentTextBox" presStyleLbl="node1" presStyleIdx="0" presStyleCnt="3"/>
      <dgm:spPr/>
    </dgm:pt>
    <dgm:pt modelId="{12127AB9-479A-4052-9EA1-87174996BFB9}" type="pres">
      <dgm:prSet presAssocID="{8FFE8AE5-ECAD-4109-9086-B963EE836BAF}" presName="entireBox" presStyleLbl="node1" presStyleIdx="0" presStyleCnt="3"/>
      <dgm:spPr/>
    </dgm:pt>
    <dgm:pt modelId="{B9E05C4D-AC8A-4ACC-99EF-003E77552F87}" type="pres">
      <dgm:prSet presAssocID="{8FFE8AE5-ECAD-4109-9086-B963EE836BAF}" presName="descendantBox" presStyleCnt="0"/>
      <dgm:spPr/>
    </dgm:pt>
    <dgm:pt modelId="{2F1C2DB7-409C-436F-93FA-9010979D2CC2}" type="pres">
      <dgm:prSet presAssocID="{9B296935-E1D0-4328-B259-22A8B6B7DBBC}" presName="childTextBox" presStyleLbl="fgAccFollowNode1" presStyleIdx="0" presStyleCnt="6">
        <dgm:presLayoutVars>
          <dgm:bulletEnabled val="1"/>
        </dgm:presLayoutVars>
      </dgm:prSet>
      <dgm:spPr/>
    </dgm:pt>
    <dgm:pt modelId="{A06F3B8B-BF0C-4A54-95A6-499477EC49AB}" type="pres">
      <dgm:prSet presAssocID="{BC16B229-CC8C-454A-AC0B-106061F55AB5}" presName="childTextBox" presStyleLbl="fgAccFollowNode1" presStyleIdx="1" presStyleCnt="6">
        <dgm:presLayoutVars>
          <dgm:bulletEnabled val="1"/>
        </dgm:presLayoutVars>
      </dgm:prSet>
      <dgm:spPr/>
    </dgm:pt>
    <dgm:pt modelId="{62938EB1-3E06-4898-A768-18B0E3C1AD63}" type="pres">
      <dgm:prSet presAssocID="{BFF688C5-5EE9-4401-9421-7A78E81B1014}" presName="sp" presStyleCnt="0"/>
      <dgm:spPr/>
    </dgm:pt>
    <dgm:pt modelId="{00BAE408-1914-4971-B283-B532BE9814E7}" type="pres">
      <dgm:prSet presAssocID="{8E2DD672-0FEF-4812-9996-55B673CFD967}" presName="arrowAndChildren" presStyleCnt="0"/>
      <dgm:spPr/>
    </dgm:pt>
    <dgm:pt modelId="{A710448F-3B72-468E-9B0C-5172E83C4B0D}" type="pres">
      <dgm:prSet presAssocID="{8E2DD672-0FEF-4812-9996-55B673CFD967}" presName="parentTextArrow" presStyleLbl="node1" presStyleIdx="0" presStyleCnt="3"/>
      <dgm:spPr/>
    </dgm:pt>
    <dgm:pt modelId="{97303872-9864-4481-9A7C-2F40CE07E26E}" type="pres">
      <dgm:prSet presAssocID="{8E2DD672-0FEF-4812-9996-55B673CFD967}" presName="arrow" presStyleLbl="node1" presStyleIdx="1" presStyleCnt="3"/>
      <dgm:spPr/>
    </dgm:pt>
    <dgm:pt modelId="{53AD979A-8A2D-4D9B-99E5-F323E29023A8}" type="pres">
      <dgm:prSet presAssocID="{8E2DD672-0FEF-4812-9996-55B673CFD967}" presName="descendantArrow" presStyleCnt="0"/>
      <dgm:spPr/>
    </dgm:pt>
    <dgm:pt modelId="{11EF5CAE-0DD0-4583-BA2C-6721772FC51B}" type="pres">
      <dgm:prSet presAssocID="{6DDC7B24-F579-4EF1-8D66-CC84AA9B4F30}" presName="childTextArrow" presStyleLbl="fgAccFollowNode1" presStyleIdx="2" presStyleCnt="6">
        <dgm:presLayoutVars>
          <dgm:bulletEnabled val="1"/>
        </dgm:presLayoutVars>
      </dgm:prSet>
      <dgm:spPr/>
    </dgm:pt>
    <dgm:pt modelId="{366B4DF2-BF97-45E1-84FC-1E68EAED3DF8}" type="pres">
      <dgm:prSet presAssocID="{823EF960-CD32-4135-9E01-4F9DDBFA3F15}" presName="childTextArrow" presStyleLbl="fgAccFollowNode1" presStyleIdx="3" presStyleCnt="6">
        <dgm:presLayoutVars>
          <dgm:bulletEnabled val="1"/>
        </dgm:presLayoutVars>
      </dgm:prSet>
      <dgm:spPr/>
    </dgm:pt>
    <dgm:pt modelId="{80EF722E-8EF4-4B72-AABE-5CFBC9697748}" type="pres">
      <dgm:prSet presAssocID="{4CEF4680-137D-4C0F-95E2-7E7690333649}" presName="sp" presStyleCnt="0"/>
      <dgm:spPr/>
    </dgm:pt>
    <dgm:pt modelId="{7F044EF3-2FA0-466C-9E05-154A43DC5D74}" type="pres">
      <dgm:prSet presAssocID="{EFA65C15-89A2-4358-8747-E5155FBCBD32}" presName="arrowAndChildren" presStyleCnt="0"/>
      <dgm:spPr/>
    </dgm:pt>
    <dgm:pt modelId="{2AA1A6E7-4A02-40EA-A2B8-D7899C742AFB}" type="pres">
      <dgm:prSet presAssocID="{EFA65C15-89A2-4358-8747-E5155FBCBD32}" presName="parentTextArrow" presStyleLbl="node1" presStyleIdx="1" presStyleCnt="3"/>
      <dgm:spPr/>
    </dgm:pt>
    <dgm:pt modelId="{73839F31-0A4B-4BF7-B195-2BCB71C90961}" type="pres">
      <dgm:prSet presAssocID="{EFA65C15-89A2-4358-8747-E5155FBCBD32}" presName="arrow" presStyleLbl="node1" presStyleIdx="2" presStyleCnt="3" custLinFactNeighborX="-4632" custLinFactNeighborY="462"/>
      <dgm:spPr/>
    </dgm:pt>
    <dgm:pt modelId="{598155AC-EDCB-460E-8A43-8E65EE767F7C}" type="pres">
      <dgm:prSet presAssocID="{EFA65C15-89A2-4358-8747-E5155FBCBD32}" presName="descendantArrow" presStyleCnt="0"/>
      <dgm:spPr/>
    </dgm:pt>
    <dgm:pt modelId="{277DFC34-D53C-4795-A802-A21CEB6F9288}" type="pres">
      <dgm:prSet presAssocID="{7162521F-7AC5-4B12-9062-5AE42800670D}" presName="childTextArrow" presStyleLbl="fgAccFollowNode1" presStyleIdx="4" presStyleCnt="6" custLinFactNeighborX="872">
        <dgm:presLayoutVars>
          <dgm:bulletEnabled val="1"/>
        </dgm:presLayoutVars>
      </dgm:prSet>
      <dgm:spPr/>
    </dgm:pt>
    <dgm:pt modelId="{7D94EE30-2405-4062-97D3-AD6397DC4052}" type="pres">
      <dgm:prSet presAssocID="{7258DAEA-2C1D-4EDD-A9A0-3F1BEA37F160}" presName="childTextArrow" presStyleLbl="fgAccFollowNode1" presStyleIdx="5" presStyleCnt="6">
        <dgm:presLayoutVars>
          <dgm:bulletEnabled val="1"/>
        </dgm:presLayoutVars>
      </dgm:prSet>
      <dgm:spPr/>
    </dgm:pt>
  </dgm:ptLst>
  <dgm:cxnLst>
    <dgm:cxn modelId="{766EF00C-1543-4D75-95AD-2839DD2AB5BE}" type="presOf" srcId="{BEADDACE-A9CB-41B3-8DFB-858510CFE82A}" destId="{8EA03C3A-810D-4878-AEBC-9DDBB8AFA7E4}" srcOrd="0" destOrd="0" presId="urn:microsoft.com/office/officeart/2005/8/layout/process4"/>
    <dgm:cxn modelId="{9C4B8F22-EEFF-4364-A806-2E875521313B}" srcId="{EFA65C15-89A2-4358-8747-E5155FBCBD32}" destId="{7162521F-7AC5-4B12-9062-5AE42800670D}" srcOrd="0" destOrd="0" parTransId="{C007B2B7-8A77-415F-BB6F-924BEC71B68F}" sibTransId="{C5117732-6C71-4DA3-A652-0CBB16311A5C}"/>
    <dgm:cxn modelId="{AE53852F-D6A4-4C00-9DA0-5751CF4B29C1}" type="presOf" srcId="{7258DAEA-2C1D-4EDD-A9A0-3F1BEA37F160}" destId="{7D94EE30-2405-4062-97D3-AD6397DC4052}" srcOrd="0" destOrd="0" presId="urn:microsoft.com/office/officeart/2005/8/layout/process4"/>
    <dgm:cxn modelId="{DCD87867-94D5-40D5-B85A-E7E66DCD287A}" srcId="{BEADDACE-A9CB-41B3-8DFB-858510CFE82A}" destId="{8FFE8AE5-ECAD-4109-9086-B963EE836BAF}" srcOrd="2" destOrd="0" parTransId="{8B70CEE8-3BF1-4364-9585-1A60E4192F59}" sibTransId="{88204E71-8EB6-4594-A19F-14DA73EED0DB}"/>
    <dgm:cxn modelId="{46FB3D4B-EF34-436F-B5B3-F224AA25C304}" type="presOf" srcId="{823EF960-CD32-4135-9E01-4F9DDBFA3F15}" destId="{366B4DF2-BF97-45E1-84FC-1E68EAED3DF8}" srcOrd="0" destOrd="0" presId="urn:microsoft.com/office/officeart/2005/8/layout/process4"/>
    <dgm:cxn modelId="{7D98D54E-1D44-494D-9B5D-335C46C53B8B}" srcId="{8E2DD672-0FEF-4812-9996-55B673CFD967}" destId="{823EF960-CD32-4135-9E01-4F9DDBFA3F15}" srcOrd="1" destOrd="0" parTransId="{5A02F168-E85B-47E6-9FB8-B018DF81A3BB}" sibTransId="{9F3C19B3-18B8-42DA-ADCB-CC52D64B399C}"/>
    <dgm:cxn modelId="{DFAB1372-4B67-43B6-AC6E-77B0546C45DB}" srcId="{BEADDACE-A9CB-41B3-8DFB-858510CFE82A}" destId="{8E2DD672-0FEF-4812-9996-55B673CFD967}" srcOrd="1" destOrd="0" parTransId="{C66BCAE6-033D-4A8B-B258-0E9DB4747A38}" sibTransId="{BFF688C5-5EE9-4401-9421-7A78E81B1014}"/>
    <dgm:cxn modelId="{8AB54074-C202-4753-BE8C-3BD26D7AD329}" srcId="{8FFE8AE5-ECAD-4109-9086-B963EE836BAF}" destId="{BC16B229-CC8C-454A-AC0B-106061F55AB5}" srcOrd="1" destOrd="0" parTransId="{0CBC497B-DF1A-4C11-8E0C-583105A8F954}" sibTransId="{4774A4A7-8A09-4D53-ADEB-1E3AB9B40798}"/>
    <dgm:cxn modelId="{A9167E74-ECC4-4E7E-B1C0-DA6F41A0E27E}" srcId="{EFA65C15-89A2-4358-8747-E5155FBCBD32}" destId="{7258DAEA-2C1D-4EDD-A9A0-3F1BEA37F160}" srcOrd="1" destOrd="0" parTransId="{ABDFF953-1D70-4B03-913E-F774A4F7E757}" sibTransId="{CAEAB008-8913-4826-A572-CC0C1A8D9061}"/>
    <dgm:cxn modelId="{8A645B55-8CED-4C1B-BD80-362D732F2848}" type="presOf" srcId="{9B296935-E1D0-4328-B259-22A8B6B7DBBC}" destId="{2F1C2DB7-409C-436F-93FA-9010979D2CC2}" srcOrd="0" destOrd="0" presId="urn:microsoft.com/office/officeart/2005/8/layout/process4"/>
    <dgm:cxn modelId="{27F43E8B-D50A-484E-9CF9-74F946C1EBB1}" type="presOf" srcId="{EFA65C15-89A2-4358-8747-E5155FBCBD32}" destId="{73839F31-0A4B-4BF7-B195-2BCB71C90961}" srcOrd="1" destOrd="0" presId="urn:microsoft.com/office/officeart/2005/8/layout/process4"/>
    <dgm:cxn modelId="{5B18AC8C-9210-40B1-AE9C-6BBE5268D091}" type="presOf" srcId="{8FFE8AE5-ECAD-4109-9086-B963EE836BAF}" destId="{12127AB9-479A-4052-9EA1-87174996BFB9}" srcOrd="1" destOrd="0" presId="urn:microsoft.com/office/officeart/2005/8/layout/process4"/>
    <dgm:cxn modelId="{33BAFDA7-AFC1-4655-B5C1-6A7077B3AD54}" type="presOf" srcId="{8E2DD672-0FEF-4812-9996-55B673CFD967}" destId="{A710448F-3B72-468E-9B0C-5172E83C4B0D}" srcOrd="0" destOrd="0" presId="urn:microsoft.com/office/officeart/2005/8/layout/process4"/>
    <dgm:cxn modelId="{98E46EAA-495A-4DCF-A989-8AFEFB939867}" type="presOf" srcId="{EFA65C15-89A2-4358-8747-E5155FBCBD32}" destId="{2AA1A6E7-4A02-40EA-A2B8-D7899C742AFB}" srcOrd="0" destOrd="0" presId="urn:microsoft.com/office/officeart/2005/8/layout/process4"/>
    <dgm:cxn modelId="{604E94B7-8743-455D-ACDD-B425F6BEDAB6}" type="presOf" srcId="{8E2DD672-0FEF-4812-9996-55B673CFD967}" destId="{97303872-9864-4481-9A7C-2F40CE07E26E}" srcOrd="1" destOrd="0" presId="urn:microsoft.com/office/officeart/2005/8/layout/process4"/>
    <dgm:cxn modelId="{FEAEBEB8-8287-4AEF-B968-1A5D7BF30DBD}" type="presOf" srcId="{7162521F-7AC5-4B12-9062-5AE42800670D}" destId="{277DFC34-D53C-4795-A802-A21CEB6F9288}" srcOrd="0" destOrd="0" presId="urn:microsoft.com/office/officeart/2005/8/layout/process4"/>
    <dgm:cxn modelId="{C0C32DC1-41C0-43F4-9964-0AD6AB0DBF53}" srcId="{8E2DD672-0FEF-4812-9996-55B673CFD967}" destId="{6DDC7B24-F579-4EF1-8D66-CC84AA9B4F30}" srcOrd="0" destOrd="0" parTransId="{EEF5A14E-DF58-4432-BEC2-57C13472C434}" sibTransId="{8605D9C8-BC39-46A3-8482-DB28625CAD30}"/>
    <dgm:cxn modelId="{1F7217DC-AFD2-406F-979C-EACEA0F2630A}" type="presOf" srcId="{8FFE8AE5-ECAD-4109-9086-B963EE836BAF}" destId="{CB31FD3E-0E76-4DE0-ACD2-24F7458CF839}" srcOrd="0" destOrd="0" presId="urn:microsoft.com/office/officeart/2005/8/layout/process4"/>
    <dgm:cxn modelId="{9A88FBE2-9135-478D-A6F5-E64D4D20B9A2}" srcId="{BEADDACE-A9CB-41B3-8DFB-858510CFE82A}" destId="{EFA65C15-89A2-4358-8747-E5155FBCBD32}" srcOrd="0" destOrd="0" parTransId="{BBF556DB-0EF3-441C-BA48-60685C4830A9}" sibTransId="{4CEF4680-137D-4C0F-95E2-7E7690333649}"/>
    <dgm:cxn modelId="{34B30EE4-57E2-45D9-A6C7-6D7660C38A8A}" type="presOf" srcId="{6DDC7B24-F579-4EF1-8D66-CC84AA9B4F30}" destId="{11EF5CAE-0DD0-4583-BA2C-6721772FC51B}" srcOrd="0" destOrd="0" presId="urn:microsoft.com/office/officeart/2005/8/layout/process4"/>
    <dgm:cxn modelId="{D8D75FEB-974B-45E2-BCA9-4F88F58C0F64}" type="presOf" srcId="{BC16B229-CC8C-454A-AC0B-106061F55AB5}" destId="{A06F3B8B-BF0C-4A54-95A6-499477EC49AB}" srcOrd="0" destOrd="0" presId="urn:microsoft.com/office/officeart/2005/8/layout/process4"/>
    <dgm:cxn modelId="{2096DBEE-461D-4BA2-8295-421B77FA7284}" srcId="{8FFE8AE5-ECAD-4109-9086-B963EE836BAF}" destId="{9B296935-E1D0-4328-B259-22A8B6B7DBBC}" srcOrd="0" destOrd="0" parTransId="{03741531-9521-4E91-A77C-BDD065F12A09}" sibTransId="{32460611-FAA2-468A-B16E-DD4B95FCDAA8}"/>
    <dgm:cxn modelId="{62EFFCF5-E3BC-4C1F-B873-6DE91268C69E}" type="presParOf" srcId="{8EA03C3A-810D-4878-AEBC-9DDBB8AFA7E4}" destId="{C782CC31-2269-4823-8A6E-E22BD0AF4B39}" srcOrd="0" destOrd="0" presId="urn:microsoft.com/office/officeart/2005/8/layout/process4"/>
    <dgm:cxn modelId="{44793B16-B677-4F8C-B4AA-DEC05A8CAEFD}" type="presParOf" srcId="{C782CC31-2269-4823-8A6E-E22BD0AF4B39}" destId="{CB31FD3E-0E76-4DE0-ACD2-24F7458CF839}" srcOrd="0" destOrd="0" presId="urn:microsoft.com/office/officeart/2005/8/layout/process4"/>
    <dgm:cxn modelId="{50639F34-D4CA-45D7-A021-D2D1954ADC22}" type="presParOf" srcId="{C782CC31-2269-4823-8A6E-E22BD0AF4B39}" destId="{12127AB9-479A-4052-9EA1-87174996BFB9}" srcOrd="1" destOrd="0" presId="urn:microsoft.com/office/officeart/2005/8/layout/process4"/>
    <dgm:cxn modelId="{10D6791A-766B-44DF-B221-601FF49636B7}" type="presParOf" srcId="{C782CC31-2269-4823-8A6E-E22BD0AF4B39}" destId="{B9E05C4D-AC8A-4ACC-99EF-003E77552F87}" srcOrd="2" destOrd="0" presId="urn:microsoft.com/office/officeart/2005/8/layout/process4"/>
    <dgm:cxn modelId="{B6E647D9-BD25-4C7F-8B9C-A63EC9BF74D9}" type="presParOf" srcId="{B9E05C4D-AC8A-4ACC-99EF-003E77552F87}" destId="{2F1C2DB7-409C-436F-93FA-9010979D2CC2}" srcOrd="0" destOrd="0" presId="urn:microsoft.com/office/officeart/2005/8/layout/process4"/>
    <dgm:cxn modelId="{9F7438E6-5108-4784-BB01-BAC8C860C1D6}" type="presParOf" srcId="{B9E05C4D-AC8A-4ACC-99EF-003E77552F87}" destId="{A06F3B8B-BF0C-4A54-95A6-499477EC49AB}" srcOrd="1" destOrd="0" presId="urn:microsoft.com/office/officeart/2005/8/layout/process4"/>
    <dgm:cxn modelId="{15800656-B4D9-4C31-8B49-A298902C6C82}" type="presParOf" srcId="{8EA03C3A-810D-4878-AEBC-9DDBB8AFA7E4}" destId="{62938EB1-3E06-4898-A768-18B0E3C1AD63}" srcOrd="1" destOrd="0" presId="urn:microsoft.com/office/officeart/2005/8/layout/process4"/>
    <dgm:cxn modelId="{547483FE-1087-458C-8556-843042A7BA92}" type="presParOf" srcId="{8EA03C3A-810D-4878-AEBC-9DDBB8AFA7E4}" destId="{00BAE408-1914-4971-B283-B532BE9814E7}" srcOrd="2" destOrd="0" presId="urn:microsoft.com/office/officeart/2005/8/layout/process4"/>
    <dgm:cxn modelId="{1C86B796-B59E-47ED-8ADE-C572433742B9}" type="presParOf" srcId="{00BAE408-1914-4971-B283-B532BE9814E7}" destId="{A710448F-3B72-468E-9B0C-5172E83C4B0D}" srcOrd="0" destOrd="0" presId="urn:microsoft.com/office/officeart/2005/8/layout/process4"/>
    <dgm:cxn modelId="{FE1EF646-3D80-4463-947F-8139772FBF79}" type="presParOf" srcId="{00BAE408-1914-4971-B283-B532BE9814E7}" destId="{97303872-9864-4481-9A7C-2F40CE07E26E}" srcOrd="1" destOrd="0" presId="urn:microsoft.com/office/officeart/2005/8/layout/process4"/>
    <dgm:cxn modelId="{346ABEA1-3071-41BF-A554-5FC90D62F5C2}" type="presParOf" srcId="{00BAE408-1914-4971-B283-B532BE9814E7}" destId="{53AD979A-8A2D-4D9B-99E5-F323E29023A8}" srcOrd="2" destOrd="0" presId="urn:microsoft.com/office/officeart/2005/8/layout/process4"/>
    <dgm:cxn modelId="{C997796A-726A-46B7-BC4F-BBB709907F93}" type="presParOf" srcId="{53AD979A-8A2D-4D9B-99E5-F323E29023A8}" destId="{11EF5CAE-0DD0-4583-BA2C-6721772FC51B}" srcOrd="0" destOrd="0" presId="urn:microsoft.com/office/officeart/2005/8/layout/process4"/>
    <dgm:cxn modelId="{53D4EB2D-C5E4-4A2E-B5C5-0EC0EDA133E4}" type="presParOf" srcId="{53AD979A-8A2D-4D9B-99E5-F323E29023A8}" destId="{366B4DF2-BF97-45E1-84FC-1E68EAED3DF8}" srcOrd="1" destOrd="0" presId="urn:microsoft.com/office/officeart/2005/8/layout/process4"/>
    <dgm:cxn modelId="{B909E4F3-537D-4F41-AADE-96545EF0F37B}" type="presParOf" srcId="{8EA03C3A-810D-4878-AEBC-9DDBB8AFA7E4}" destId="{80EF722E-8EF4-4B72-AABE-5CFBC9697748}" srcOrd="3" destOrd="0" presId="urn:microsoft.com/office/officeart/2005/8/layout/process4"/>
    <dgm:cxn modelId="{4D9B440D-1469-42D4-95CB-C194DCB4ADB9}" type="presParOf" srcId="{8EA03C3A-810D-4878-AEBC-9DDBB8AFA7E4}" destId="{7F044EF3-2FA0-466C-9E05-154A43DC5D74}" srcOrd="4" destOrd="0" presId="urn:microsoft.com/office/officeart/2005/8/layout/process4"/>
    <dgm:cxn modelId="{9928324E-93EA-42F6-8867-3CB121C43492}" type="presParOf" srcId="{7F044EF3-2FA0-466C-9E05-154A43DC5D74}" destId="{2AA1A6E7-4A02-40EA-A2B8-D7899C742AFB}" srcOrd="0" destOrd="0" presId="urn:microsoft.com/office/officeart/2005/8/layout/process4"/>
    <dgm:cxn modelId="{AA11F246-5C4C-4DD7-920D-B7FE2B1C20CE}" type="presParOf" srcId="{7F044EF3-2FA0-466C-9E05-154A43DC5D74}" destId="{73839F31-0A4B-4BF7-B195-2BCB71C90961}" srcOrd="1" destOrd="0" presId="urn:microsoft.com/office/officeart/2005/8/layout/process4"/>
    <dgm:cxn modelId="{648C5B2C-7C8B-417B-BA22-D27B37B82F49}" type="presParOf" srcId="{7F044EF3-2FA0-466C-9E05-154A43DC5D74}" destId="{598155AC-EDCB-460E-8A43-8E65EE767F7C}" srcOrd="2" destOrd="0" presId="urn:microsoft.com/office/officeart/2005/8/layout/process4"/>
    <dgm:cxn modelId="{B4E443E0-EC87-4907-A901-E2711E5E8E13}" type="presParOf" srcId="{598155AC-EDCB-460E-8A43-8E65EE767F7C}" destId="{277DFC34-D53C-4795-A802-A21CEB6F9288}" srcOrd="0" destOrd="0" presId="urn:microsoft.com/office/officeart/2005/8/layout/process4"/>
    <dgm:cxn modelId="{18B7234A-B521-45F1-93A5-86A654BDCAD8}" type="presParOf" srcId="{598155AC-EDCB-460E-8A43-8E65EE767F7C}" destId="{7D94EE30-2405-4062-97D3-AD6397DC4052}" srcOrd="1" destOrd="0" presId="urn:microsoft.com/office/officeart/2005/8/layout/process4"/>
  </dgm:cxnLst>
  <dgm:bg>
    <a:solidFill>
      <a:schemeClr val="tx2">
        <a:lumMod val="10000"/>
        <a:lumOff val="90000"/>
        <a:alpha val="21000"/>
      </a:schemeClr>
    </a:solidFill>
  </dgm:bg>
  <dgm:whole>
    <a:ln>
      <a:gradFill>
        <a:gsLst>
          <a:gs pos="1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whole>
  <dgm:extLst>
    <a:ext uri="http://schemas.microsoft.com/office/drawing/2008/diagram">
      <dsp:dataModelExt xmlns:dsp="http://schemas.microsoft.com/office/drawing/2008/diagram" relId="rId2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27AB9-479A-4052-9EA1-87174996BFB9}">
      <dsp:nvSpPr>
        <dsp:cNvPr id="0" name=""/>
        <dsp:cNvSpPr/>
      </dsp:nvSpPr>
      <dsp:spPr>
        <a:xfrm>
          <a:off x="0" y="4176554"/>
          <a:ext cx="5024811" cy="1370838"/>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u="sng" kern="1200">
              <a:ln/>
            </a:rPr>
            <a:t>Unpleasant/harsh feedback given</a:t>
          </a:r>
          <a:endParaRPr lang="en-GB" sz="2000" b="1" u="sng" kern="1200" dirty="0">
            <a:ln/>
          </a:endParaRPr>
        </a:p>
      </dsp:txBody>
      <dsp:txXfrm>
        <a:off x="0" y="4176554"/>
        <a:ext cx="5024811" cy="740252"/>
      </dsp:txXfrm>
    </dsp:sp>
    <dsp:sp modelId="{2F1C2DB7-409C-436F-93FA-9010979D2CC2}">
      <dsp:nvSpPr>
        <dsp:cNvPr id="0" name=""/>
        <dsp:cNvSpPr/>
      </dsp:nvSpPr>
      <dsp:spPr>
        <a:xfrm>
          <a:off x="0" y="4889390"/>
          <a:ext cx="2512406" cy="63058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ln/>
            </a:rPr>
            <a:t>Use self regulation to avoid negative emotions</a:t>
          </a:r>
          <a:endParaRPr lang="en-GB" sz="1600" kern="1200" dirty="0">
            <a:ln/>
          </a:endParaRPr>
        </a:p>
      </dsp:txBody>
      <dsp:txXfrm>
        <a:off x="0" y="4889390"/>
        <a:ext cx="2512406" cy="630585"/>
      </dsp:txXfrm>
    </dsp:sp>
    <dsp:sp modelId="{A06F3B8B-BF0C-4A54-95A6-499477EC49AB}">
      <dsp:nvSpPr>
        <dsp:cNvPr id="0" name=""/>
        <dsp:cNvSpPr/>
      </dsp:nvSpPr>
      <dsp:spPr>
        <a:xfrm>
          <a:off x="2512405" y="4889390"/>
          <a:ext cx="2512406" cy="630585"/>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ln/>
            </a:rPr>
            <a:t>Apply empathy to provide constructive critique </a:t>
          </a:r>
        </a:p>
      </dsp:txBody>
      <dsp:txXfrm>
        <a:off x="2512405" y="4889390"/>
        <a:ext cx="2512406" cy="630585"/>
      </dsp:txXfrm>
    </dsp:sp>
    <dsp:sp modelId="{97303872-9864-4481-9A7C-2F40CE07E26E}">
      <dsp:nvSpPr>
        <dsp:cNvPr id="0" name=""/>
        <dsp:cNvSpPr/>
      </dsp:nvSpPr>
      <dsp:spPr>
        <a:xfrm rot="10800000">
          <a:off x="0" y="2088767"/>
          <a:ext cx="5024811" cy="2108349"/>
        </a:xfrm>
        <a:prstGeom prst="upArrowCallout">
          <a:avLst/>
        </a:prstGeom>
        <a:solidFill>
          <a:schemeClr val="accent1">
            <a:shade val="80000"/>
            <a:hueOff val="272799"/>
            <a:satOff val="-28446"/>
            <a:lumOff val="1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dirty="0">
              <a:ln/>
            </a:rPr>
            <a:t>Missed Deadline – group work</a:t>
          </a:r>
        </a:p>
      </dsp:txBody>
      <dsp:txXfrm rot="-10800000">
        <a:off x="0" y="2088767"/>
        <a:ext cx="5024811" cy="740030"/>
      </dsp:txXfrm>
    </dsp:sp>
    <dsp:sp modelId="{11EF5CAE-0DD0-4583-BA2C-6721772FC51B}">
      <dsp:nvSpPr>
        <dsp:cNvPr id="0" name=""/>
        <dsp:cNvSpPr/>
      </dsp:nvSpPr>
      <dsp:spPr>
        <a:xfrm>
          <a:off x="0" y="2828798"/>
          <a:ext cx="2512406" cy="63039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ln/>
            </a:rPr>
            <a:t>Encourage motivation</a:t>
          </a:r>
        </a:p>
      </dsp:txBody>
      <dsp:txXfrm>
        <a:off x="0" y="2828798"/>
        <a:ext cx="2512406" cy="630396"/>
      </dsp:txXfrm>
    </dsp:sp>
    <dsp:sp modelId="{366B4DF2-BF97-45E1-84FC-1E68EAED3DF8}">
      <dsp:nvSpPr>
        <dsp:cNvPr id="0" name=""/>
        <dsp:cNvSpPr/>
      </dsp:nvSpPr>
      <dsp:spPr>
        <a:xfrm>
          <a:off x="2512405" y="2828798"/>
          <a:ext cx="2512406" cy="63039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ln/>
            </a:rPr>
            <a:t>Involve social skills to realign the group</a:t>
          </a:r>
        </a:p>
      </dsp:txBody>
      <dsp:txXfrm>
        <a:off x="2512405" y="2828798"/>
        <a:ext cx="2512406" cy="630396"/>
      </dsp:txXfrm>
    </dsp:sp>
    <dsp:sp modelId="{73839F31-0A4B-4BF7-B195-2BCB71C90961}">
      <dsp:nvSpPr>
        <dsp:cNvPr id="0" name=""/>
        <dsp:cNvSpPr/>
      </dsp:nvSpPr>
      <dsp:spPr>
        <a:xfrm rot="10800000">
          <a:off x="0" y="10721"/>
          <a:ext cx="5024811" cy="2108349"/>
        </a:xfrm>
        <a:prstGeom prst="upArrowCallout">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u="sng" kern="1200" dirty="0">
              <a:ln/>
            </a:rPr>
            <a:t>Arising conflict during the task allocation</a:t>
          </a:r>
        </a:p>
      </dsp:txBody>
      <dsp:txXfrm rot="-10800000">
        <a:off x="0" y="10721"/>
        <a:ext cx="5024811" cy="740030"/>
      </dsp:txXfrm>
    </dsp:sp>
    <dsp:sp modelId="{277DFC34-D53C-4795-A802-A21CEB6F9288}">
      <dsp:nvSpPr>
        <dsp:cNvPr id="0" name=""/>
        <dsp:cNvSpPr/>
      </dsp:nvSpPr>
      <dsp:spPr>
        <a:xfrm>
          <a:off x="21908" y="741011"/>
          <a:ext cx="2512406" cy="63039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ln/>
            </a:rPr>
            <a:t>Stay Self Aware</a:t>
          </a:r>
        </a:p>
      </dsp:txBody>
      <dsp:txXfrm>
        <a:off x="21908" y="741011"/>
        <a:ext cx="2512406" cy="630396"/>
      </dsp:txXfrm>
    </dsp:sp>
    <dsp:sp modelId="{7D94EE30-2405-4062-97D3-AD6397DC4052}">
      <dsp:nvSpPr>
        <dsp:cNvPr id="0" name=""/>
        <dsp:cNvSpPr/>
      </dsp:nvSpPr>
      <dsp:spPr>
        <a:xfrm>
          <a:off x="2512405" y="741011"/>
          <a:ext cx="2512406" cy="63039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ln/>
            </a:rPr>
            <a:t>Use empathy as a tool to resolve the conflict</a:t>
          </a:r>
          <a:endParaRPr lang="en-GB" sz="1600" kern="1200" dirty="0">
            <a:ln/>
          </a:endParaRPr>
        </a:p>
      </dsp:txBody>
      <dsp:txXfrm>
        <a:off x="2512405" y="741011"/>
        <a:ext cx="2512406" cy="63039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4D7EFBEF-7994-43F3-BA49-E4AD25D75D26}" type="datetimeFigureOut">
              <a:rPr lang="en-GB" smtClean="0"/>
              <a:t>14/06/2026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7AEDA105-530A-4103-9C45-6C6BE955E4B1}" type="slidenum">
              <a:rPr lang="en-GB" smtClean="0"/>
              <a:t>‹#›</a:t>
            </a:fld>
            <a:endParaRPr lang="en-GB"/>
          </a:p>
        </p:txBody>
      </p:sp>
    </p:spTree>
    <p:extLst>
      <p:ext uri="{BB962C8B-B14F-4D97-AF65-F5344CB8AC3E}">
        <p14:creationId xmlns:p14="http://schemas.microsoft.com/office/powerpoint/2010/main" val="3304589354"/>
      </p:ext>
    </p:extLst>
  </p:cSld>
  <p:clrMap bg1="lt1" tx1="dk1" bg2="lt2" tx2="dk2" accent1="accent1" accent2="accent2" accent3="accent3" accent4="accent4" accent5="accent5" accent6="accent6" hlink="hlink" folHlink="folHlink"/>
  <p:notesStyle>
    <a:lvl1pPr marL="0" algn="l" defTabSz="914340" rtl="0" eaLnBrk="1" latinLnBrk="0" hangingPunct="1">
      <a:defRPr sz="1200" kern="1200">
        <a:solidFill>
          <a:schemeClr val="tx1"/>
        </a:solidFill>
        <a:latin typeface="+mn-lt"/>
        <a:ea typeface="+mn-ea"/>
        <a:cs typeface="+mn-cs"/>
      </a:defRPr>
    </a:lvl1pPr>
    <a:lvl2pPr marL="457170" algn="l" defTabSz="914340" rtl="0" eaLnBrk="1" latinLnBrk="0" hangingPunct="1">
      <a:defRPr sz="1200" kern="1200">
        <a:solidFill>
          <a:schemeClr val="tx1"/>
        </a:solidFill>
        <a:latin typeface="+mn-lt"/>
        <a:ea typeface="+mn-ea"/>
        <a:cs typeface="+mn-cs"/>
      </a:defRPr>
    </a:lvl2pPr>
    <a:lvl3pPr marL="914340" algn="l" defTabSz="914340" rtl="0" eaLnBrk="1" latinLnBrk="0" hangingPunct="1">
      <a:defRPr sz="1200" kern="1200">
        <a:solidFill>
          <a:schemeClr val="tx1"/>
        </a:solidFill>
        <a:latin typeface="+mn-lt"/>
        <a:ea typeface="+mn-ea"/>
        <a:cs typeface="+mn-cs"/>
      </a:defRPr>
    </a:lvl3pPr>
    <a:lvl4pPr marL="1371510" algn="l" defTabSz="914340" rtl="0" eaLnBrk="1" latinLnBrk="0" hangingPunct="1">
      <a:defRPr sz="1200" kern="1200">
        <a:solidFill>
          <a:schemeClr val="tx1"/>
        </a:solidFill>
        <a:latin typeface="+mn-lt"/>
        <a:ea typeface="+mn-ea"/>
        <a:cs typeface="+mn-cs"/>
      </a:defRPr>
    </a:lvl4pPr>
    <a:lvl5pPr marL="1828680" algn="l" defTabSz="914340" rtl="0" eaLnBrk="1" latinLnBrk="0" hangingPunct="1">
      <a:defRPr sz="1200" kern="1200">
        <a:solidFill>
          <a:schemeClr val="tx1"/>
        </a:solidFill>
        <a:latin typeface="+mn-lt"/>
        <a:ea typeface="+mn-ea"/>
        <a:cs typeface="+mn-cs"/>
      </a:defRPr>
    </a:lvl5pPr>
    <a:lvl6pPr marL="2285850" algn="l" defTabSz="914340" rtl="0" eaLnBrk="1" latinLnBrk="0" hangingPunct="1">
      <a:defRPr sz="1200" kern="1200">
        <a:solidFill>
          <a:schemeClr val="tx1"/>
        </a:solidFill>
        <a:latin typeface="+mn-lt"/>
        <a:ea typeface="+mn-ea"/>
        <a:cs typeface="+mn-cs"/>
      </a:defRPr>
    </a:lvl6pPr>
    <a:lvl7pPr marL="2743020" algn="l" defTabSz="914340" rtl="0" eaLnBrk="1" latinLnBrk="0" hangingPunct="1">
      <a:defRPr sz="1200" kern="1200">
        <a:solidFill>
          <a:schemeClr val="tx1"/>
        </a:solidFill>
        <a:latin typeface="+mn-lt"/>
        <a:ea typeface="+mn-ea"/>
        <a:cs typeface="+mn-cs"/>
      </a:defRPr>
    </a:lvl7pPr>
    <a:lvl8pPr marL="3200190" algn="l" defTabSz="914340" rtl="0" eaLnBrk="1" latinLnBrk="0" hangingPunct="1">
      <a:defRPr sz="1200" kern="1200">
        <a:solidFill>
          <a:schemeClr val="tx1"/>
        </a:solidFill>
        <a:latin typeface="+mn-lt"/>
        <a:ea typeface="+mn-ea"/>
        <a:cs typeface="+mn-cs"/>
      </a:defRPr>
    </a:lvl8pPr>
    <a:lvl9pPr marL="3657360" algn="l" defTabSz="91434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1101486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57600" y="2693671"/>
            <a:ext cx="21945600" cy="5730240"/>
          </a:xfrm>
        </p:spPr>
        <p:txBody>
          <a:bodyPr anchor="b"/>
          <a:lstStyle>
            <a:lvl1pPr algn="ctr">
              <a:defRPr sz="14400"/>
            </a:lvl1pPr>
          </a:lstStyle>
          <a:p>
            <a:r>
              <a:rPr lang="en-GB"/>
              <a:t>Click to edit Master title style</a:t>
            </a:r>
            <a:endParaRPr lang="en-US" dirty="0"/>
          </a:p>
        </p:txBody>
      </p:sp>
      <p:sp>
        <p:nvSpPr>
          <p:cNvPr id="3" name="Subtitle 2"/>
          <p:cNvSpPr>
            <a:spLocks noGrp="1"/>
          </p:cNvSpPr>
          <p:nvPr>
            <p:ph type="subTitle" idx="1"/>
          </p:nvPr>
        </p:nvSpPr>
        <p:spPr>
          <a:xfrm>
            <a:off x="3657600" y="8644891"/>
            <a:ext cx="21945600" cy="3973829"/>
          </a:xfrm>
        </p:spPr>
        <p:txBody>
          <a:bodyPr/>
          <a:lstStyle>
            <a:lvl1pPr marL="0" indent="0" algn="ctr">
              <a:buNone/>
              <a:defRPr sz="5760"/>
            </a:lvl1pPr>
            <a:lvl2pPr marL="1097280" indent="0" algn="ctr">
              <a:buNone/>
              <a:defRPr sz="4800"/>
            </a:lvl2pPr>
            <a:lvl3pPr marL="2194560" indent="0" algn="ctr">
              <a:buNone/>
              <a:defRPr sz="4320"/>
            </a:lvl3pPr>
            <a:lvl4pPr marL="3291840" indent="0" algn="ctr">
              <a:buNone/>
              <a:defRPr sz="3840"/>
            </a:lvl4pPr>
            <a:lvl5pPr marL="4389120" indent="0" algn="ctr">
              <a:buNone/>
              <a:defRPr sz="3840"/>
            </a:lvl5pPr>
            <a:lvl6pPr marL="5486400" indent="0" algn="ctr">
              <a:buNone/>
              <a:defRPr sz="3840"/>
            </a:lvl6pPr>
            <a:lvl7pPr marL="6583680" indent="0" algn="ctr">
              <a:buNone/>
              <a:defRPr sz="3840"/>
            </a:lvl7pPr>
            <a:lvl8pPr marL="7680960" indent="0" algn="ctr">
              <a:buNone/>
              <a:defRPr sz="3840"/>
            </a:lvl8pPr>
            <a:lvl9pPr marL="8778240" indent="0" algn="ctr">
              <a:buNone/>
              <a:defRPr sz="38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973587-4419-4765-86ED-2E8F3711828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3936616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973587-4419-4765-86ED-2E8F3711828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3600175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96440" y="4103372"/>
            <a:ext cx="25237440" cy="6846569"/>
          </a:xfrm>
        </p:spPr>
        <p:txBody>
          <a:bodyPr anchor="b"/>
          <a:lstStyle>
            <a:lvl1pPr>
              <a:defRPr sz="14400"/>
            </a:lvl1pPr>
          </a:lstStyle>
          <a:p>
            <a:r>
              <a:rPr lang="en-GB"/>
              <a:t>Click to edit Master title style</a:t>
            </a:r>
            <a:endParaRPr lang="en-US" dirty="0"/>
          </a:p>
        </p:txBody>
      </p:sp>
      <p:sp>
        <p:nvSpPr>
          <p:cNvPr id="3" name="Text Placeholder 2"/>
          <p:cNvSpPr>
            <a:spLocks noGrp="1"/>
          </p:cNvSpPr>
          <p:nvPr>
            <p:ph type="body" idx="1"/>
          </p:nvPr>
        </p:nvSpPr>
        <p:spPr>
          <a:xfrm>
            <a:off x="1996440" y="11014712"/>
            <a:ext cx="25237440" cy="3600449"/>
          </a:xfrm>
        </p:spPr>
        <p:txBody>
          <a:bodyPr/>
          <a:lstStyle>
            <a:lvl1pPr marL="0" indent="0">
              <a:buNone/>
              <a:defRPr sz="5760">
                <a:solidFill>
                  <a:schemeClr val="tx1">
                    <a:tint val="82000"/>
                  </a:schemeClr>
                </a:solidFill>
              </a:defRPr>
            </a:lvl1pPr>
            <a:lvl2pPr marL="1097280" indent="0">
              <a:buNone/>
              <a:defRPr sz="4800">
                <a:solidFill>
                  <a:schemeClr val="tx1">
                    <a:tint val="82000"/>
                  </a:schemeClr>
                </a:solidFill>
              </a:defRPr>
            </a:lvl2pPr>
            <a:lvl3pPr marL="2194560" indent="0">
              <a:buNone/>
              <a:defRPr sz="4320">
                <a:solidFill>
                  <a:schemeClr val="tx1">
                    <a:tint val="82000"/>
                  </a:schemeClr>
                </a:solidFill>
              </a:defRPr>
            </a:lvl3pPr>
            <a:lvl4pPr marL="3291840" indent="0">
              <a:buNone/>
              <a:defRPr sz="3840">
                <a:solidFill>
                  <a:schemeClr val="tx1">
                    <a:tint val="82000"/>
                  </a:schemeClr>
                </a:solidFill>
              </a:defRPr>
            </a:lvl4pPr>
            <a:lvl5pPr marL="4389120" indent="0">
              <a:buNone/>
              <a:defRPr sz="3840">
                <a:solidFill>
                  <a:schemeClr val="tx1">
                    <a:tint val="82000"/>
                  </a:schemeClr>
                </a:solidFill>
              </a:defRPr>
            </a:lvl5pPr>
            <a:lvl6pPr marL="5486400" indent="0">
              <a:buNone/>
              <a:defRPr sz="3840">
                <a:solidFill>
                  <a:schemeClr val="tx1">
                    <a:tint val="82000"/>
                  </a:schemeClr>
                </a:solidFill>
              </a:defRPr>
            </a:lvl6pPr>
            <a:lvl7pPr marL="6583680" indent="0">
              <a:buNone/>
              <a:defRPr sz="3840">
                <a:solidFill>
                  <a:schemeClr val="tx1">
                    <a:tint val="82000"/>
                  </a:schemeClr>
                </a:solidFill>
              </a:defRPr>
            </a:lvl7pPr>
            <a:lvl8pPr marL="7680960" indent="0">
              <a:buNone/>
              <a:defRPr sz="3840">
                <a:solidFill>
                  <a:schemeClr val="tx1">
                    <a:tint val="82000"/>
                  </a:schemeClr>
                </a:solidFill>
              </a:defRPr>
            </a:lvl8pPr>
            <a:lvl9pPr marL="8778240" indent="0">
              <a:buNone/>
              <a:defRPr sz="384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A973587-4419-4765-86ED-2E8F3711828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1010518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11680" y="4381500"/>
            <a:ext cx="12435840" cy="104432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4813280" y="4381500"/>
            <a:ext cx="12435840" cy="104432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973587-4419-4765-86ED-2E8F3711828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1899659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15491" y="876301"/>
            <a:ext cx="25237440" cy="3181351"/>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15492" y="4034791"/>
            <a:ext cx="12378689" cy="1977389"/>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GB"/>
              <a:t>Click to edit Master text styles</a:t>
            </a:r>
          </a:p>
        </p:txBody>
      </p:sp>
      <p:sp>
        <p:nvSpPr>
          <p:cNvPr id="4" name="Content Placeholder 3"/>
          <p:cNvSpPr>
            <a:spLocks noGrp="1"/>
          </p:cNvSpPr>
          <p:nvPr>
            <p:ph sz="half" idx="2"/>
          </p:nvPr>
        </p:nvSpPr>
        <p:spPr>
          <a:xfrm>
            <a:off x="2015492" y="6012180"/>
            <a:ext cx="12378689" cy="88430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4813280" y="4034791"/>
            <a:ext cx="12439651" cy="1977389"/>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GB"/>
              <a:t>Click to edit Master text styles</a:t>
            </a:r>
          </a:p>
        </p:txBody>
      </p:sp>
      <p:sp>
        <p:nvSpPr>
          <p:cNvPr id="6" name="Content Placeholder 5"/>
          <p:cNvSpPr>
            <a:spLocks noGrp="1"/>
          </p:cNvSpPr>
          <p:nvPr>
            <p:ph sz="quarter" idx="4"/>
          </p:nvPr>
        </p:nvSpPr>
        <p:spPr>
          <a:xfrm>
            <a:off x="14813280" y="6012180"/>
            <a:ext cx="12439651" cy="88430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973587-4419-4765-86ED-2E8F3711828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1553883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973587-4419-4765-86ED-2E8F3711828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215142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973587-4419-4765-86ED-2E8F3711828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103611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5492" y="1097280"/>
            <a:ext cx="9437369" cy="3840480"/>
          </a:xfrm>
        </p:spPr>
        <p:txBody>
          <a:bodyPr anchor="b"/>
          <a:lstStyle>
            <a:lvl1pPr>
              <a:defRPr sz="7680"/>
            </a:lvl1pPr>
          </a:lstStyle>
          <a:p>
            <a:r>
              <a:rPr lang="en-GB"/>
              <a:t>Click to edit Master title style</a:t>
            </a:r>
            <a:endParaRPr lang="en-US" dirty="0"/>
          </a:p>
        </p:txBody>
      </p:sp>
      <p:sp>
        <p:nvSpPr>
          <p:cNvPr id="3" name="Content Placeholder 2"/>
          <p:cNvSpPr>
            <a:spLocks noGrp="1"/>
          </p:cNvSpPr>
          <p:nvPr>
            <p:ph idx="1"/>
          </p:nvPr>
        </p:nvSpPr>
        <p:spPr>
          <a:xfrm>
            <a:off x="12439651" y="2369821"/>
            <a:ext cx="14813280" cy="11696700"/>
          </a:xfrm>
        </p:spPr>
        <p:txBody>
          <a:bodyPr/>
          <a:lstStyle>
            <a:lvl1pPr>
              <a:defRPr sz="7680"/>
            </a:lvl1pPr>
            <a:lvl2pPr>
              <a:defRPr sz="6720"/>
            </a:lvl2pPr>
            <a:lvl3pPr>
              <a:defRPr sz="5760"/>
            </a:lvl3pPr>
            <a:lvl4pPr>
              <a:defRPr sz="4800"/>
            </a:lvl4pPr>
            <a:lvl5pPr>
              <a:defRPr sz="4800"/>
            </a:lvl5pPr>
            <a:lvl6pPr>
              <a:defRPr sz="4800"/>
            </a:lvl6pPr>
            <a:lvl7pPr>
              <a:defRPr sz="4800"/>
            </a:lvl7pPr>
            <a:lvl8pPr>
              <a:defRPr sz="4800"/>
            </a:lvl8pPr>
            <a:lvl9pPr>
              <a:defRPr sz="4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15492" y="4937760"/>
            <a:ext cx="9437369" cy="9147811"/>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GB"/>
              <a:t>Click to edit Master text styles</a:t>
            </a:r>
          </a:p>
        </p:txBody>
      </p:sp>
      <p:sp>
        <p:nvSpPr>
          <p:cNvPr id="5" name="Date Placeholder 4"/>
          <p:cNvSpPr>
            <a:spLocks noGrp="1"/>
          </p:cNvSpPr>
          <p:nvPr>
            <p:ph type="dt" sz="half" idx="10"/>
          </p:nvPr>
        </p:nvSpPr>
        <p:spPr/>
        <p:txBody>
          <a:bodyPr/>
          <a:lstStyle/>
          <a:p>
            <a:fld id="{4A973587-4419-4765-86ED-2E8F3711828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211508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15492" y="1097280"/>
            <a:ext cx="9437369" cy="3840480"/>
          </a:xfrm>
        </p:spPr>
        <p:txBody>
          <a:bodyPr anchor="b"/>
          <a:lstStyle>
            <a:lvl1pPr>
              <a:defRPr sz="7680"/>
            </a:lvl1pPr>
          </a:lstStyle>
          <a:p>
            <a:r>
              <a:rPr lang="en-GB"/>
              <a:t>Click to edit Master title style</a:t>
            </a:r>
            <a:endParaRPr lang="en-US" dirty="0"/>
          </a:p>
        </p:txBody>
      </p:sp>
      <p:sp>
        <p:nvSpPr>
          <p:cNvPr id="3" name="Picture Placeholder 2"/>
          <p:cNvSpPr>
            <a:spLocks noGrp="1" noChangeAspect="1"/>
          </p:cNvSpPr>
          <p:nvPr>
            <p:ph type="pic" idx="1"/>
          </p:nvPr>
        </p:nvSpPr>
        <p:spPr>
          <a:xfrm>
            <a:off x="12439651" y="2369821"/>
            <a:ext cx="14813280" cy="11696700"/>
          </a:xfrm>
        </p:spPr>
        <p:txBody>
          <a:bodyPr anchor="t"/>
          <a:lstStyle>
            <a:lvl1pPr marL="0" indent="0">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GB"/>
              <a:t>Click icon to add picture</a:t>
            </a:r>
            <a:endParaRPr lang="en-US" dirty="0"/>
          </a:p>
        </p:txBody>
      </p:sp>
      <p:sp>
        <p:nvSpPr>
          <p:cNvPr id="4" name="Text Placeholder 3"/>
          <p:cNvSpPr>
            <a:spLocks noGrp="1"/>
          </p:cNvSpPr>
          <p:nvPr>
            <p:ph type="body" sz="half" idx="2"/>
          </p:nvPr>
        </p:nvSpPr>
        <p:spPr>
          <a:xfrm>
            <a:off x="2015492" y="4937760"/>
            <a:ext cx="9437369" cy="9147811"/>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GB"/>
              <a:t>Click to edit Master text styles</a:t>
            </a:r>
          </a:p>
        </p:txBody>
      </p:sp>
      <p:sp>
        <p:nvSpPr>
          <p:cNvPr id="5" name="Date Placeholder 4"/>
          <p:cNvSpPr>
            <a:spLocks noGrp="1"/>
          </p:cNvSpPr>
          <p:nvPr>
            <p:ph type="dt" sz="half" idx="10"/>
          </p:nvPr>
        </p:nvSpPr>
        <p:spPr/>
        <p:txBody>
          <a:bodyPr/>
          <a:lstStyle/>
          <a:p>
            <a:fld id="{4A973587-4419-4765-86ED-2E8F3711828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3561806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973587-4419-4765-86ED-2E8F3711828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954928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939760" y="876300"/>
            <a:ext cx="6309360" cy="139484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11680" y="876300"/>
            <a:ext cx="18562320" cy="139484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973587-4419-4765-86ED-2E8F3711828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1F9F3E-95F4-434A-934F-B347688FCF64}" type="slidenum">
              <a:rPr lang="en-GB" smtClean="0"/>
              <a:t>‹#›</a:t>
            </a:fld>
            <a:endParaRPr lang="en-GB"/>
          </a:p>
        </p:txBody>
      </p:sp>
    </p:spTree>
    <p:extLst>
      <p:ext uri="{BB962C8B-B14F-4D97-AF65-F5344CB8AC3E}">
        <p14:creationId xmlns:p14="http://schemas.microsoft.com/office/powerpoint/2010/main" val="29827627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D79700E9-D1A1-D24E-B8AB-5C3038A93C58}"/>
              </a:ext>
            </a:extLst>
          </p:cNvPr>
          <p:cNvSpPr>
            <a:spLocks noGrp="1"/>
          </p:cNvSpPr>
          <p:nvPr>
            <p:ph type="body" sz="quarter" idx="12" hasCustomPrompt="1"/>
          </p:nvPr>
        </p:nvSpPr>
        <p:spPr>
          <a:xfrm>
            <a:off x="3393445" y="89645"/>
            <a:ext cx="22473919" cy="746679"/>
          </a:xfrm>
          <a:prstGeom prst="rect">
            <a:avLst/>
          </a:prstGeom>
        </p:spPr>
        <p:txBody>
          <a:bodyPr wrap="square">
            <a:spAutoFit/>
          </a:bodyPr>
          <a:lstStyle>
            <a:lvl1pPr marL="0" indent="0" algn="ctr">
              <a:buNone/>
              <a:defRPr sz="4694"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58904895-11AB-0440-8A8C-4CFD6D7BE734}"/>
              </a:ext>
            </a:extLst>
          </p:cNvPr>
          <p:cNvSpPr>
            <a:spLocks noGrp="1"/>
          </p:cNvSpPr>
          <p:nvPr>
            <p:ph type="body" sz="quarter" idx="11" hasCustomPrompt="1"/>
          </p:nvPr>
        </p:nvSpPr>
        <p:spPr>
          <a:xfrm>
            <a:off x="3393445" y="1003111"/>
            <a:ext cx="22473919" cy="568041"/>
          </a:xfrm>
          <a:prstGeom prst="rect">
            <a:avLst/>
          </a:prstGeom>
        </p:spPr>
        <p:txBody>
          <a:bodyPr wrap="square">
            <a:spAutoFit/>
          </a:bodyPr>
          <a:lstStyle>
            <a:lvl1pPr marL="0" indent="0" algn="ctr">
              <a:buNone/>
              <a:defRPr sz="3413"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DD0B8EC2-EFED-E542-8B90-121FC70C6D1B}"/>
              </a:ext>
            </a:extLst>
          </p:cNvPr>
          <p:cNvSpPr>
            <a:spLocks noGrp="1"/>
          </p:cNvSpPr>
          <p:nvPr>
            <p:ph type="body" sz="quarter" idx="10" hasCustomPrompt="1"/>
          </p:nvPr>
        </p:nvSpPr>
        <p:spPr>
          <a:xfrm>
            <a:off x="3393445" y="1729220"/>
            <a:ext cx="22473919" cy="508857"/>
          </a:xfrm>
          <a:prstGeom prst="rect">
            <a:avLst/>
          </a:prstGeom>
        </p:spPr>
        <p:txBody>
          <a:bodyPr wrap="square">
            <a:spAutoFit/>
          </a:bodyPr>
          <a:lstStyle>
            <a:lvl1pPr marL="0" indent="0" algn="ctr">
              <a:buNone/>
              <a:defRPr sz="2988"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32961E2-B15D-A84D-92EB-EF8236AD2820}"/>
              </a:ext>
            </a:extLst>
          </p:cNvPr>
          <p:cNvSpPr>
            <a:spLocks noGrp="1"/>
          </p:cNvSpPr>
          <p:nvPr>
            <p:ph type="body" sz="quarter" idx="15" hasCustomPrompt="1"/>
          </p:nvPr>
        </p:nvSpPr>
        <p:spPr>
          <a:xfrm>
            <a:off x="248463" y="2899804"/>
            <a:ext cx="6957878"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INTRODUCTION or ABSTRACT</a:t>
            </a:r>
          </a:p>
        </p:txBody>
      </p:sp>
      <p:sp>
        <p:nvSpPr>
          <p:cNvPr id="6" name="Text Placeholder 13">
            <a:extLst>
              <a:ext uri="{FF2B5EF4-FFF2-40B4-BE49-F238E27FC236}">
                <a16:creationId xmlns:a16="http://schemas.microsoft.com/office/drawing/2014/main" id="{84F5C0D6-0DBC-7C44-BBF0-56CA07F716E1}"/>
              </a:ext>
            </a:extLst>
          </p:cNvPr>
          <p:cNvSpPr>
            <a:spLocks noGrp="1"/>
          </p:cNvSpPr>
          <p:nvPr>
            <p:ph type="body" sz="quarter" idx="16" hasCustomPrompt="1"/>
          </p:nvPr>
        </p:nvSpPr>
        <p:spPr>
          <a:xfrm>
            <a:off x="274921" y="3338381"/>
            <a:ext cx="6959004"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 Placeholder 9">
            <a:extLst>
              <a:ext uri="{FF2B5EF4-FFF2-40B4-BE49-F238E27FC236}">
                <a16:creationId xmlns:a16="http://schemas.microsoft.com/office/drawing/2014/main" id="{B579CA1E-0B2D-1B47-9800-2EB97B6AC971}"/>
              </a:ext>
            </a:extLst>
          </p:cNvPr>
          <p:cNvSpPr>
            <a:spLocks noGrp="1"/>
          </p:cNvSpPr>
          <p:nvPr>
            <p:ph type="body" sz="quarter" idx="17" hasCustomPrompt="1"/>
          </p:nvPr>
        </p:nvSpPr>
        <p:spPr>
          <a:xfrm>
            <a:off x="247339" y="10031308"/>
            <a:ext cx="6959002"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OBJECTIVES</a:t>
            </a:r>
          </a:p>
        </p:txBody>
      </p:sp>
      <p:sp>
        <p:nvSpPr>
          <p:cNvPr id="8" name="Text Placeholder 13">
            <a:extLst>
              <a:ext uri="{FF2B5EF4-FFF2-40B4-BE49-F238E27FC236}">
                <a16:creationId xmlns:a16="http://schemas.microsoft.com/office/drawing/2014/main" id="{0FB70E52-71DF-9149-B846-FEA6967E5CE0}"/>
              </a:ext>
            </a:extLst>
          </p:cNvPr>
          <p:cNvSpPr>
            <a:spLocks noGrp="1"/>
          </p:cNvSpPr>
          <p:nvPr>
            <p:ph type="body" sz="quarter" idx="23" hasCustomPrompt="1"/>
          </p:nvPr>
        </p:nvSpPr>
        <p:spPr>
          <a:xfrm>
            <a:off x="247340" y="10431413"/>
            <a:ext cx="6986580"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Text Placeholder 9">
            <a:extLst>
              <a:ext uri="{FF2B5EF4-FFF2-40B4-BE49-F238E27FC236}">
                <a16:creationId xmlns:a16="http://schemas.microsoft.com/office/drawing/2014/main" id="{8F5266F6-023E-074B-9345-95597B85ABC9}"/>
              </a:ext>
            </a:extLst>
          </p:cNvPr>
          <p:cNvSpPr>
            <a:spLocks noGrp="1"/>
          </p:cNvSpPr>
          <p:nvPr>
            <p:ph type="body" sz="quarter" idx="18" hasCustomPrompt="1"/>
          </p:nvPr>
        </p:nvSpPr>
        <p:spPr>
          <a:xfrm>
            <a:off x="7503570" y="2912968"/>
            <a:ext cx="6995515"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MATERIALS &amp; METHODS</a:t>
            </a:r>
          </a:p>
        </p:txBody>
      </p:sp>
      <p:sp>
        <p:nvSpPr>
          <p:cNvPr id="10" name="Text Placeholder 13">
            <a:extLst>
              <a:ext uri="{FF2B5EF4-FFF2-40B4-BE49-F238E27FC236}">
                <a16:creationId xmlns:a16="http://schemas.microsoft.com/office/drawing/2014/main" id="{3DF1CD88-5076-AA43-A491-4E07B7150553}"/>
              </a:ext>
            </a:extLst>
          </p:cNvPr>
          <p:cNvSpPr>
            <a:spLocks noGrp="1"/>
          </p:cNvSpPr>
          <p:nvPr>
            <p:ph type="body" sz="quarter" idx="24" hasCustomPrompt="1"/>
          </p:nvPr>
        </p:nvSpPr>
        <p:spPr>
          <a:xfrm>
            <a:off x="7513787" y="3342720"/>
            <a:ext cx="6985298"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9">
            <a:extLst>
              <a:ext uri="{FF2B5EF4-FFF2-40B4-BE49-F238E27FC236}">
                <a16:creationId xmlns:a16="http://schemas.microsoft.com/office/drawing/2014/main" id="{0D76EC8F-4F03-A846-9FC5-7A2FF39325A1}"/>
              </a:ext>
            </a:extLst>
          </p:cNvPr>
          <p:cNvSpPr>
            <a:spLocks noGrp="1"/>
          </p:cNvSpPr>
          <p:nvPr>
            <p:ph type="body" sz="quarter" idx="19" hasCustomPrompt="1"/>
          </p:nvPr>
        </p:nvSpPr>
        <p:spPr>
          <a:xfrm>
            <a:off x="14761561" y="2912968"/>
            <a:ext cx="6959004"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RESULTS</a:t>
            </a:r>
          </a:p>
        </p:txBody>
      </p:sp>
      <p:sp>
        <p:nvSpPr>
          <p:cNvPr id="13" name="Text Placeholder 13">
            <a:extLst>
              <a:ext uri="{FF2B5EF4-FFF2-40B4-BE49-F238E27FC236}">
                <a16:creationId xmlns:a16="http://schemas.microsoft.com/office/drawing/2014/main" id="{F0F782CC-FD57-D84B-B9C0-D63834C9E3A3}"/>
              </a:ext>
            </a:extLst>
          </p:cNvPr>
          <p:cNvSpPr>
            <a:spLocks noGrp="1"/>
          </p:cNvSpPr>
          <p:nvPr>
            <p:ph type="body" sz="quarter" idx="25" hasCustomPrompt="1"/>
          </p:nvPr>
        </p:nvSpPr>
        <p:spPr>
          <a:xfrm>
            <a:off x="14778945" y="3342108"/>
            <a:ext cx="6985298"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9">
            <a:extLst>
              <a:ext uri="{FF2B5EF4-FFF2-40B4-BE49-F238E27FC236}">
                <a16:creationId xmlns:a16="http://schemas.microsoft.com/office/drawing/2014/main" id="{EE2D0987-30BC-324D-8B01-689B2DDE0053}"/>
              </a:ext>
            </a:extLst>
          </p:cNvPr>
          <p:cNvSpPr>
            <a:spLocks noGrp="1"/>
          </p:cNvSpPr>
          <p:nvPr>
            <p:ph type="body" sz="quarter" idx="20" hasCustomPrompt="1"/>
          </p:nvPr>
        </p:nvSpPr>
        <p:spPr>
          <a:xfrm>
            <a:off x="22007592" y="2899804"/>
            <a:ext cx="6958838"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CONCLUSIONS</a:t>
            </a:r>
          </a:p>
        </p:txBody>
      </p:sp>
      <p:sp>
        <p:nvSpPr>
          <p:cNvPr id="15" name="Text Placeholder 13">
            <a:extLst>
              <a:ext uri="{FF2B5EF4-FFF2-40B4-BE49-F238E27FC236}">
                <a16:creationId xmlns:a16="http://schemas.microsoft.com/office/drawing/2014/main" id="{CE6A7923-B02D-6641-BA13-107AF543E898}"/>
              </a:ext>
            </a:extLst>
          </p:cNvPr>
          <p:cNvSpPr>
            <a:spLocks noGrp="1"/>
          </p:cNvSpPr>
          <p:nvPr>
            <p:ph type="body" sz="quarter" idx="26" hasCustomPrompt="1"/>
          </p:nvPr>
        </p:nvSpPr>
        <p:spPr>
          <a:xfrm>
            <a:off x="22034056" y="3338381"/>
            <a:ext cx="6959004"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9">
            <a:extLst>
              <a:ext uri="{FF2B5EF4-FFF2-40B4-BE49-F238E27FC236}">
                <a16:creationId xmlns:a16="http://schemas.microsoft.com/office/drawing/2014/main" id="{11DD55CE-302F-C44C-867D-693A1C523032}"/>
              </a:ext>
            </a:extLst>
          </p:cNvPr>
          <p:cNvSpPr>
            <a:spLocks noGrp="1"/>
          </p:cNvSpPr>
          <p:nvPr>
            <p:ph type="body" sz="quarter" idx="21" hasCustomPrompt="1"/>
          </p:nvPr>
        </p:nvSpPr>
        <p:spPr>
          <a:xfrm>
            <a:off x="22034219" y="10715430"/>
            <a:ext cx="6932378"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REFERENCES</a:t>
            </a:r>
          </a:p>
        </p:txBody>
      </p:sp>
      <p:sp>
        <p:nvSpPr>
          <p:cNvPr id="19" name="Text Placeholder 13">
            <a:extLst>
              <a:ext uri="{FF2B5EF4-FFF2-40B4-BE49-F238E27FC236}">
                <a16:creationId xmlns:a16="http://schemas.microsoft.com/office/drawing/2014/main" id="{29E10D60-C2C8-1A41-8AEC-ED9557B15899}"/>
              </a:ext>
            </a:extLst>
          </p:cNvPr>
          <p:cNvSpPr>
            <a:spLocks noGrp="1"/>
          </p:cNvSpPr>
          <p:nvPr>
            <p:ph type="body" sz="quarter" idx="27" hasCustomPrompt="1"/>
          </p:nvPr>
        </p:nvSpPr>
        <p:spPr>
          <a:xfrm>
            <a:off x="22034219" y="11136077"/>
            <a:ext cx="6932378"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9">
            <a:extLst>
              <a:ext uri="{FF2B5EF4-FFF2-40B4-BE49-F238E27FC236}">
                <a16:creationId xmlns:a16="http://schemas.microsoft.com/office/drawing/2014/main" id="{3DEEABC9-48DF-8C4B-B4B1-B380C2549344}"/>
              </a:ext>
            </a:extLst>
          </p:cNvPr>
          <p:cNvSpPr>
            <a:spLocks noGrp="1"/>
          </p:cNvSpPr>
          <p:nvPr>
            <p:ph type="body" sz="quarter" idx="22" hasCustomPrompt="1"/>
          </p:nvPr>
        </p:nvSpPr>
        <p:spPr>
          <a:xfrm>
            <a:off x="22034219" y="13689858"/>
            <a:ext cx="6932378" cy="358240"/>
          </a:xfrm>
          <a:prstGeom prst="rect">
            <a:avLst/>
          </a:prstGeom>
        </p:spPr>
        <p:txBody>
          <a:bodyPr wrap="square">
            <a:spAutoFit/>
          </a:bodyPr>
          <a:lstStyle>
            <a:lvl1pPr marL="0" indent="0" algn="ctr">
              <a:buNone/>
              <a:defRPr lang="en-US" sz="1920" b="1" dirty="0">
                <a:solidFill>
                  <a:schemeClr val="accent1">
                    <a:lumMod val="50000"/>
                  </a:schemeClr>
                </a:solidFill>
                <a:latin typeface="+mj-lt"/>
              </a:defRPr>
            </a:lvl1pPr>
            <a:lvl2pPr>
              <a:defRPr lang="en-US" sz="3413" smtClean="0"/>
            </a:lvl2pPr>
            <a:lvl3pPr>
              <a:defRPr lang="en-US" sz="2134" smtClean="0"/>
            </a:lvl3pPr>
            <a:lvl4pPr>
              <a:defRPr lang="en-US" sz="1706" smtClean="0"/>
            </a:lvl4pPr>
            <a:lvl5pPr>
              <a:defRPr lang="en-US" sz="1706"/>
            </a:lvl5pPr>
          </a:lstStyle>
          <a:p>
            <a:r>
              <a:rPr lang="en-US" dirty="0">
                <a:effectLst/>
                <a:latin typeface="Calibri" panose="020F0502020204030204" pitchFamily="34" charset="0"/>
              </a:rPr>
              <a:t>(click to edit)  ACKNOWLEDGEMENTS or  CONTACT</a:t>
            </a:r>
          </a:p>
        </p:txBody>
      </p:sp>
      <p:sp>
        <p:nvSpPr>
          <p:cNvPr id="21" name="Text Placeholder 13">
            <a:extLst>
              <a:ext uri="{FF2B5EF4-FFF2-40B4-BE49-F238E27FC236}">
                <a16:creationId xmlns:a16="http://schemas.microsoft.com/office/drawing/2014/main" id="{A1288862-FD64-B14C-B46C-AF518E6B52C7}"/>
              </a:ext>
            </a:extLst>
          </p:cNvPr>
          <p:cNvSpPr>
            <a:spLocks noGrp="1"/>
          </p:cNvSpPr>
          <p:nvPr>
            <p:ph type="body" sz="quarter" idx="28" hasCustomPrompt="1"/>
          </p:nvPr>
        </p:nvSpPr>
        <p:spPr>
          <a:xfrm>
            <a:off x="22060675" y="14089963"/>
            <a:ext cx="6905918" cy="2256387"/>
          </a:xfrm>
          <a:prstGeom prst="rect">
            <a:avLst/>
          </a:prstGeom>
        </p:spPr>
        <p:txBody>
          <a:bodyPr wrap="square" lIns="365760" tIns="365760" rIns="365760" bIns="365760">
            <a:spAutoFit/>
          </a:bodyPr>
          <a:lstStyle>
            <a:lvl1pPr marL="0" indent="0">
              <a:buNone/>
              <a:tabLst/>
              <a:defRPr lang="en-US" sz="1920" dirty="0"/>
            </a:lvl1pPr>
            <a:lvl2pPr marL="492854" indent="-247272">
              <a:tabLst/>
              <a:defRPr lang="en-US" sz="1493" dirty="0"/>
            </a:lvl2pPr>
            <a:lvl3pPr marL="492854" indent="-247272">
              <a:tabLst/>
              <a:defRPr lang="en-US" sz="1174" dirty="0"/>
            </a:lvl3pPr>
            <a:lvl4pPr marL="492854" indent="-247272">
              <a:tabLst/>
              <a:defRPr lang="en-US" sz="960" dirty="0"/>
            </a:lvl4pPr>
            <a:lvl5pPr marL="492854" indent="-247272">
              <a:tabLst/>
              <a:defRPr lang="en-US" sz="96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84958788"/>
      </p:ext>
    </p:extLst>
  </p:cSld>
  <p:clrMapOvr>
    <a:masterClrMapping/>
  </p:clrMapOvr>
  <p:extLst>
    <p:ext uri="{DCECCB84-F9BA-43D5-87BE-67443E8EF086}">
      <p15:sldGuideLst xmlns:p15="http://schemas.microsoft.com/office/powerpoint/2012/main">
        <p15:guide id="1" orient="horz" pos="4032">
          <p15:clr>
            <a:srgbClr val="FBAE40"/>
          </p15:clr>
        </p15:guide>
        <p15:guide id="2" pos="370">
          <p15:clr>
            <a:srgbClr val="FBAE40"/>
          </p15:clr>
        </p15:guide>
        <p15:guide id="3" orient="horz" pos="24250">
          <p15:clr>
            <a:srgbClr val="FBAE40"/>
          </p15:clr>
        </p15:guide>
        <p15:guide id="4" pos="10937">
          <p15:clr>
            <a:srgbClr val="FBAE40"/>
          </p15:clr>
        </p15:guide>
        <p15:guide id="5" pos="11366">
          <p15:clr>
            <a:srgbClr val="FBAE40"/>
          </p15:clr>
        </p15:guide>
        <p15:guide id="6" pos="21934">
          <p15:clr>
            <a:srgbClr val="FBAE40"/>
          </p15:clr>
        </p15:guide>
        <p15:guide id="7" pos="22303">
          <p15:clr>
            <a:srgbClr val="FBAE40"/>
          </p15:clr>
        </p15:guide>
        <p15:guide id="8" pos="32870">
          <p15:clr>
            <a:srgbClr val="FBAE40"/>
          </p15:clr>
        </p15:guide>
        <p15:guide id="9" pos="33300">
          <p15:clr>
            <a:srgbClr val="FBAE40"/>
          </p15:clr>
        </p15:guide>
        <p15:guide id="10" pos="4386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11680" y="876301"/>
            <a:ext cx="25237440" cy="318135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11680" y="4381500"/>
            <a:ext cx="25237440" cy="1044321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11680" y="15255241"/>
            <a:ext cx="6583680" cy="876300"/>
          </a:xfrm>
          <a:prstGeom prst="rect">
            <a:avLst/>
          </a:prstGeom>
        </p:spPr>
        <p:txBody>
          <a:bodyPr vert="horz" lIns="91440" tIns="45720" rIns="91440" bIns="45720" rtlCol="0" anchor="ctr"/>
          <a:lstStyle>
            <a:lvl1pPr algn="l">
              <a:defRPr sz="2880">
                <a:solidFill>
                  <a:schemeClr val="tx1">
                    <a:tint val="82000"/>
                  </a:schemeClr>
                </a:solidFill>
              </a:defRPr>
            </a:lvl1pPr>
          </a:lstStyle>
          <a:p>
            <a:fld id="{4A973587-4419-4765-86ED-2E8F37118284}" type="datetimeFigureOut">
              <a:rPr lang="en-GB" smtClean="0"/>
              <a:t>14/06/2026</a:t>
            </a:fld>
            <a:endParaRPr lang="en-GB"/>
          </a:p>
        </p:txBody>
      </p:sp>
      <p:sp>
        <p:nvSpPr>
          <p:cNvPr id="5" name="Footer Placeholder 4"/>
          <p:cNvSpPr>
            <a:spLocks noGrp="1"/>
          </p:cNvSpPr>
          <p:nvPr>
            <p:ph type="ftr" sz="quarter" idx="3"/>
          </p:nvPr>
        </p:nvSpPr>
        <p:spPr>
          <a:xfrm>
            <a:off x="9692640" y="15255241"/>
            <a:ext cx="9875520" cy="876300"/>
          </a:xfrm>
          <a:prstGeom prst="rect">
            <a:avLst/>
          </a:prstGeom>
        </p:spPr>
        <p:txBody>
          <a:bodyPr vert="horz" lIns="91440" tIns="45720" rIns="91440" bIns="45720" rtlCol="0" anchor="ctr"/>
          <a:lstStyle>
            <a:lvl1pPr algn="ctr">
              <a:defRPr sz="28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0665440" y="15255241"/>
            <a:ext cx="6583680" cy="876300"/>
          </a:xfrm>
          <a:prstGeom prst="rect">
            <a:avLst/>
          </a:prstGeom>
        </p:spPr>
        <p:txBody>
          <a:bodyPr vert="horz" lIns="91440" tIns="45720" rIns="91440" bIns="45720" rtlCol="0" anchor="ctr"/>
          <a:lstStyle>
            <a:lvl1pPr algn="r">
              <a:defRPr sz="2880">
                <a:solidFill>
                  <a:schemeClr val="tx1">
                    <a:tint val="82000"/>
                  </a:schemeClr>
                </a:solidFill>
              </a:defRPr>
            </a:lvl1pPr>
          </a:lstStyle>
          <a:p>
            <a:fld id="{121F9F3E-95F4-434A-934F-B347688FCF64}" type="slidenum">
              <a:rPr lang="en-GB" smtClean="0"/>
              <a:t>‹#›</a:t>
            </a:fld>
            <a:endParaRPr lang="en-GB"/>
          </a:p>
        </p:txBody>
      </p:sp>
    </p:spTree>
    <p:extLst>
      <p:ext uri="{BB962C8B-B14F-4D97-AF65-F5344CB8AC3E}">
        <p14:creationId xmlns:p14="http://schemas.microsoft.com/office/powerpoint/2010/main" val="276845737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2194560" rtl="0" eaLnBrk="1" latinLnBrk="0" hangingPunct="1">
        <a:lnSpc>
          <a:spcPct val="90000"/>
        </a:lnSpc>
        <a:spcBef>
          <a:spcPct val="0"/>
        </a:spcBef>
        <a:buNone/>
        <a:defRPr sz="10560" kern="1200">
          <a:solidFill>
            <a:schemeClr val="tx1"/>
          </a:solidFill>
          <a:latin typeface="+mj-lt"/>
          <a:ea typeface="+mj-ea"/>
          <a:cs typeface="+mj-cs"/>
        </a:defRPr>
      </a:lvl1pPr>
    </p:titleStyle>
    <p:bodyStyle>
      <a:lvl1pPr marL="548640" indent="-548640" algn="l" defTabSz="2194560" rtl="0" eaLnBrk="1" latinLnBrk="0" hangingPunct="1">
        <a:lnSpc>
          <a:spcPct val="90000"/>
        </a:lnSpc>
        <a:spcBef>
          <a:spcPts val="2400"/>
        </a:spcBef>
        <a:buFont typeface="Arial" panose="020B0604020202020204" pitchFamily="34" charset="0"/>
        <a:buChar char="•"/>
        <a:defRPr sz="6720" kern="1200">
          <a:solidFill>
            <a:schemeClr val="tx1"/>
          </a:solidFill>
          <a:latin typeface="+mn-lt"/>
          <a:ea typeface="+mn-ea"/>
          <a:cs typeface="+mn-cs"/>
        </a:defRPr>
      </a:lvl1pPr>
      <a:lvl2pPr marL="1645920" indent="-548640" algn="l" defTabSz="2194560" rtl="0" eaLnBrk="1" latinLnBrk="0" hangingPunct="1">
        <a:lnSpc>
          <a:spcPct val="90000"/>
        </a:lnSpc>
        <a:spcBef>
          <a:spcPts val="1200"/>
        </a:spcBef>
        <a:buFont typeface="Arial" panose="020B0604020202020204" pitchFamily="34" charset="0"/>
        <a:buChar char="•"/>
        <a:defRPr sz="5760" kern="1200">
          <a:solidFill>
            <a:schemeClr val="tx1"/>
          </a:solidFill>
          <a:latin typeface="+mn-lt"/>
          <a:ea typeface="+mn-ea"/>
          <a:cs typeface="+mn-cs"/>
        </a:defRPr>
      </a:lvl2pPr>
      <a:lvl3pPr marL="2743200" indent="-548640" algn="l" defTabSz="2194560" rtl="0" eaLnBrk="1" latinLnBrk="0" hangingPunct="1">
        <a:lnSpc>
          <a:spcPct val="90000"/>
        </a:lnSpc>
        <a:spcBef>
          <a:spcPts val="1200"/>
        </a:spcBef>
        <a:buFont typeface="Arial" panose="020B0604020202020204" pitchFamily="34" charset="0"/>
        <a:buChar char="•"/>
        <a:defRPr sz="4800" kern="1200">
          <a:solidFill>
            <a:schemeClr val="tx1"/>
          </a:solidFill>
          <a:latin typeface="+mn-lt"/>
          <a:ea typeface="+mn-ea"/>
          <a:cs typeface="+mn-cs"/>
        </a:defRPr>
      </a:lvl3pPr>
      <a:lvl4pPr marL="38404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4pPr>
      <a:lvl5pPr marL="493776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5pPr>
      <a:lvl6pPr marL="603504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6pPr>
      <a:lvl7pPr marL="713232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7pPr>
      <a:lvl8pPr marL="822960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8pPr>
      <a:lvl9pPr marL="93268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diagramQuickStyle" Target="../diagrams/quickStyle1.xml"/><Relationship Id="rId3" Type="http://schemas.openxmlformats.org/officeDocument/2006/relationships/image" Target="../media/image1.png"/><Relationship Id="rId21" Type="http://schemas.openxmlformats.org/officeDocument/2006/relationships/image" Target="../media/image14.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diagramLayout" Target="../diagrams/layout1.xml"/><Relationship Id="rId2" Type="http://schemas.openxmlformats.org/officeDocument/2006/relationships/notesSlide" Target="../notesSlides/notesSlide1.xml"/><Relationship Id="rId16" Type="http://schemas.openxmlformats.org/officeDocument/2006/relationships/diagramData" Target="../diagrams/data1.xml"/><Relationship Id="rId20" Type="http://schemas.microsoft.com/office/2007/relationships/diagramDrawing" Target="../diagrams/drawing1.xml"/><Relationship Id="rId1" Type="http://schemas.openxmlformats.org/officeDocument/2006/relationships/slideLayout" Target="../slideLayouts/slideLayout12.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19" Type="http://schemas.openxmlformats.org/officeDocument/2006/relationships/diagramColors" Target="../diagrams/colors1.xml"/><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3" name="Shape 0">
            <a:extLst>
              <a:ext uri="{FF2B5EF4-FFF2-40B4-BE49-F238E27FC236}">
                <a16:creationId xmlns:a16="http://schemas.microsoft.com/office/drawing/2014/main" id="{ABCBB571-852F-28C6-C69B-2E7AB1D41F99}"/>
              </a:ext>
            </a:extLst>
          </p:cNvPr>
          <p:cNvSpPr/>
          <p:nvPr/>
        </p:nvSpPr>
        <p:spPr>
          <a:xfrm>
            <a:off x="0" y="9"/>
            <a:ext cx="11293642" cy="1881050"/>
          </a:xfrm>
          <a:prstGeom prst="rect">
            <a:avLst/>
          </a:prstGeom>
          <a:solidFill>
            <a:schemeClr val="tx2">
              <a:lumMod val="90000"/>
              <a:lumOff val="10000"/>
            </a:schemeClr>
          </a:solidFill>
          <a:ln w="12700">
            <a:solidFill>
              <a:srgbClr val="1A3A5C"/>
            </a:solidFill>
            <a:prstDash val="solid"/>
          </a:ln>
        </p:spPr>
        <p:txBody>
          <a:bodyPr/>
          <a:lstStyle/>
          <a:p>
            <a:endParaRPr lang="en-GB" sz="10406" dirty="0"/>
          </a:p>
        </p:txBody>
      </p:sp>
      <p:sp>
        <p:nvSpPr>
          <p:cNvPr id="31" name="Shape 1">
            <a:extLst>
              <a:ext uri="{FF2B5EF4-FFF2-40B4-BE49-F238E27FC236}">
                <a16:creationId xmlns:a16="http://schemas.microsoft.com/office/drawing/2014/main" id="{A4C8471D-732E-ABDF-4429-F5B0372B2A70}"/>
              </a:ext>
            </a:extLst>
          </p:cNvPr>
          <p:cNvSpPr/>
          <p:nvPr/>
        </p:nvSpPr>
        <p:spPr>
          <a:xfrm>
            <a:off x="108547" y="13705"/>
            <a:ext cx="2243458" cy="1881050"/>
          </a:xfrm>
          <a:prstGeom prst="ellipse">
            <a:avLst/>
          </a:prstGeom>
          <a:solidFill>
            <a:srgbClr val="028090">
              <a:alpha val="40000"/>
            </a:srgbClr>
          </a:solidFill>
          <a:ln w="12700">
            <a:solidFill>
              <a:srgbClr val="028090">
                <a:alpha val="40000"/>
              </a:srgbClr>
            </a:solidFill>
            <a:prstDash val="solid"/>
          </a:ln>
        </p:spPr>
        <p:txBody>
          <a:bodyPr/>
          <a:lstStyle/>
          <a:p>
            <a:endParaRPr lang="en-GB" sz="10406"/>
          </a:p>
        </p:txBody>
      </p:sp>
      <p:pic>
        <p:nvPicPr>
          <p:cNvPr id="32" name="Image 0" descr="preencoded.png">
            <a:extLst>
              <a:ext uri="{FF2B5EF4-FFF2-40B4-BE49-F238E27FC236}">
                <a16:creationId xmlns:a16="http://schemas.microsoft.com/office/drawing/2014/main" id="{06D622D0-7F44-670B-6144-7BF9A4C26150}"/>
              </a:ext>
            </a:extLst>
          </p:cNvPr>
          <p:cNvPicPr>
            <a:picLocks noChangeAspect="1"/>
          </p:cNvPicPr>
          <p:nvPr/>
        </p:nvPicPr>
        <p:blipFill>
          <a:blip r:embed="rId3"/>
          <a:stretch>
            <a:fillRect/>
          </a:stretch>
        </p:blipFill>
        <p:spPr>
          <a:xfrm>
            <a:off x="403239" y="162401"/>
            <a:ext cx="1597370" cy="1597370"/>
          </a:xfrm>
          <a:prstGeom prst="rect">
            <a:avLst/>
          </a:prstGeom>
        </p:spPr>
      </p:pic>
      <p:sp>
        <p:nvSpPr>
          <p:cNvPr id="33" name="TextBox 32">
            <a:extLst>
              <a:ext uri="{FF2B5EF4-FFF2-40B4-BE49-F238E27FC236}">
                <a16:creationId xmlns:a16="http://schemas.microsoft.com/office/drawing/2014/main" id="{706F2339-7781-65A1-0080-3A92805C77E1}"/>
              </a:ext>
            </a:extLst>
          </p:cNvPr>
          <p:cNvSpPr txBox="1"/>
          <p:nvPr/>
        </p:nvSpPr>
        <p:spPr>
          <a:xfrm>
            <a:off x="2681636" y="-34259"/>
            <a:ext cx="10813157" cy="2124556"/>
          </a:xfrm>
          <a:prstGeom prst="rect">
            <a:avLst/>
          </a:prstGeom>
          <a:noFill/>
        </p:spPr>
        <p:txBody>
          <a:bodyPr wrap="square" lIns="0" rtlCol="0">
            <a:spAutoFit/>
          </a:bodyPr>
          <a:lstStyle/>
          <a:p>
            <a:r>
              <a:rPr lang="en-US" sz="2800" dirty="0">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Leading Group Projects with Emotional Intelligence</a:t>
            </a:r>
          </a:p>
          <a:p>
            <a:endParaRPr lang="en-GB" sz="10406" dirty="0"/>
          </a:p>
        </p:txBody>
      </p:sp>
      <p:sp>
        <p:nvSpPr>
          <p:cNvPr id="44" name="Shape 6">
            <a:extLst>
              <a:ext uri="{FF2B5EF4-FFF2-40B4-BE49-F238E27FC236}">
                <a16:creationId xmlns:a16="http://schemas.microsoft.com/office/drawing/2014/main" id="{64DD59DB-E15E-7EC5-3A55-CE46F798762F}"/>
              </a:ext>
            </a:extLst>
          </p:cNvPr>
          <p:cNvSpPr>
            <a:spLocks noGrp="1"/>
          </p:cNvSpPr>
          <p:nvPr>
            <p:ph type="body" sz="quarter" idx="10"/>
          </p:nvPr>
        </p:nvSpPr>
        <p:spPr>
          <a:xfrm>
            <a:off x="11341767" y="0"/>
            <a:ext cx="17919033" cy="5044595"/>
          </a:xfrm>
          <a:prstGeom prst="roundRect">
            <a:avLst>
              <a:gd name="adj" fmla="val 7895"/>
            </a:avLst>
          </a:prstGeom>
          <a:solidFill>
            <a:srgbClr val="028090"/>
          </a:solidFill>
          <a:ln w="12700">
            <a:solidFill>
              <a:srgbClr val="028090"/>
            </a:solidFill>
            <a:prstDash val="solid"/>
          </a:ln>
        </p:spPr>
        <p:txBody>
          <a:bodyPr vert="horz" wrap="square" lIns="5364000" tIns="0" rIns="365760" bIns="365760" rtlCol="0">
            <a:spAutoFit/>
          </a:bodyPr>
          <a:lstStyle/>
          <a:p>
            <a:pPr algn="l">
              <a:lnSpc>
                <a:spcPct val="150000"/>
              </a:lnSpc>
              <a:spcBef>
                <a:spcPts val="0"/>
              </a:spcBef>
            </a:pPr>
            <a:r>
              <a:rPr lang="en-US" sz="2640" dirty="0">
                <a:solidFill>
                  <a:srgbClr val="FFFFFF"/>
                </a:solidFill>
                <a:latin typeface="Calibri" pitchFamily="34" charset="0"/>
                <a:ea typeface="Calibri" pitchFamily="34" charset="-122"/>
                <a:cs typeface="Calibri" pitchFamily="34" charset="-120"/>
              </a:rPr>
              <a:t>INTRODUCTION</a:t>
            </a:r>
          </a:p>
          <a:p>
            <a:pPr algn="l">
              <a:lnSpc>
                <a:spcPct val="100000"/>
              </a:lnSpc>
              <a:spcBef>
                <a:spcPts val="0"/>
              </a:spcBef>
            </a:pPr>
            <a:endParaRPr lang="en-GB" sz="1800" dirty="0">
              <a:solidFill>
                <a:srgbClr val="FFFFFF"/>
              </a:solidFill>
              <a:latin typeface="Calibri" pitchFamily="34" charset="0"/>
              <a:ea typeface="Calibri" pitchFamily="34" charset="-122"/>
              <a:cs typeface="Calibri" pitchFamily="34" charset="-120"/>
            </a:endParaRPr>
          </a:p>
          <a:p>
            <a:pPr algn="l">
              <a:lnSpc>
                <a:spcPct val="100000"/>
              </a:lnSpc>
              <a:spcBef>
                <a:spcPts val="0"/>
              </a:spcBef>
            </a:pPr>
            <a:r>
              <a:rPr lang="en-GB" sz="1800" dirty="0">
                <a:solidFill>
                  <a:srgbClr val="FFFFFF"/>
                </a:solidFill>
                <a:latin typeface="Calibri" pitchFamily="34" charset="0"/>
                <a:ea typeface="Calibri" pitchFamily="34" charset="-122"/>
                <a:cs typeface="Calibri" pitchFamily="34" charset="-120"/>
              </a:rPr>
              <a:t>At its core, emotional intelligence means being able to perceive, understand and control our own emotions and the emotions of others (Mayer, Caruso &amp; Salovey, 2016). EI is truly vital in academical projects where problems like biased distribution of labour and bad communications are often displayed. </a:t>
            </a:r>
          </a:p>
          <a:p>
            <a:pPr algn="l">
              <a:lnSpc>
                <a:spcPct val="100000"/>
              </a:lnSpc>
              <a:spcBef>
                <a:spcPts val="0"/>
              </a:spcBef>
            </a:pPr>
            <a:r>
              <a:rPr lang="en-GB" sz="1800" dirty="0">
                <a:solidFill>
                  <a:srgbClr val="FFFFFF"/>
                </a:solidFill>
                <a:latin typeface="Calibri" pitchFamily="34" charset="0"/>
                <a:ea typeface="Calibri" pitchFamily="34" charset="-122"/>
                <a:cs typeface="Calibri" pitchFamily="34" charset="-120"/>
              </a:rPr>
              <a:t>Five key elements of emotional intelligence are highlighted by Daniel Goleman (1995). These elements are necessary to effective teamwork in solving these difficulties. They are - self-awareness, self-regulation, motivation, empathy and social skills. As learners progressively develop these skills, they develop greater interpersonal contacts which naturally helps with team anxiety and increases overall team efficiency and leadership capabilities (Côté, 2022).</a:t>
            </a:r>
          </a:p>
          <a:p>
            <a:pPr algn="l">
              <a:lnSpc>
                <a:spcPct val="100000"/>
              </a:lnSpc>
              <a:spcBef>
                <a:spcPts val="0"/>
              </a:spcBef>
            </a:pPr>
            <a:endParaRPr lang="en-GB" sz="1800" dirty="0">
              <a:solidFill>
                <a:srgbClr val="FFFFFF"/>
              </a:solidFill>
              <a:latin typeface="Calibri" pitchFamily="34" charset="0"/>
              <a:ea typeface="Calibri" pitchFamily="34" charset="-122"/>
              <a:cs typeface="Calibri" pitchFamily="34" charset="-120"/>
            </a:endParaRPr>
          </a:p>
          <a:p>
            <a:pPr algn="l">
              <a:lnSpc>
                <a:spcPct val="100000"/>
              </a:lnSpc>
              <a:spcBef>
                <a:spcPts val="0"/>
              </a:spcBef>
            </a:pPr>
            <a:endParaRPr lang="en-GB" sz="1800" dirty="0">
              <a:solidFill>
                <a:srgbClr val="FFFFFF"/>
              </a:solidFill>
              <a:latin typeface="Calibri" pitchFamily="34" charset="0"/>
              <a:ea typeface="Calibri" pitchFamily="34" charset="-122"/>
              <a:cs typeface="Calibri" pitchFamily="34" charset="-120"/>
            </a:endParaRPr>
          </a:p>
          <a:p>
            <a:pPr algn="l">
              <a:lnSpc>
                <a:spcPct val="100000"/>
              </a:lnSpc>
              <a:spcBef>
                <a:spcPts val="0"/>
              </a:spcBef>
            </a:pPr>
            <a:endParaRPr lang="en-GB" sz="1800" dirty="0">
              <a:solidFill>
                <a:srgbClr val="FFFFFF"/>
              </a:solidFill>
              <a:latin typeface="Calibri" pitchFamily="34" charset="0"/>
              <a:ea typeface="Calibri" pitchFamily="34" charset="-122"/>
              <a:cs typeface="Calibri" pitchFamily="34" charset="-120"/>
            </a:endParaRPr>
          </a:p>
          <a:p>
            <a:pPr algn="l">
              <a:lnSpc>
                <a:spcPct val="100000"/>
              </a:lnSpc>
              <a:spcBef>
                <a:spcPts val="0"/>
              </a:spcBef>
            </a:pPr>
            <a:endParaRPr lang="en-GB" sz="1800" dirty="0">
              <a:solidFill>
                <a:srgbClr val="FFFFFF"/>
              </a:solidFill>
              <a:latin typeface="Calibri" pitchFamily="34" charset="0"/>
              <a:ea typeface="Calibri" pitchFamily="34" charset="-122"/>
              <a:cs typeface="Calibri" pitchFamily="34" charset="-120"/>
            </a:endParaRPr>
          </a:p>
          <a:p>
            <a:pPr algn="l">
              <a:lnSpc>
                <a:spcPct val="100000"/>
              </a:lnSpc>
              <a:spcBef>
                <a:spcPts val="0"/>
              </a:spcBef>
            </a:pPr>
            <a:endParaRPr lang="en-GB" sz="1800" dirty="0">
              <a:solidFill>
                <a:srgbClr val="FFFFFF"/>
              </a:solidFill>
              <a:latin typeface="Calibri" pitchFamily="34" charset="0"/>
              <a:ea typeface="Calibri" pitchFamily="34" charset="-122"/>
              <a:cs typeface="Calibri" pitchFamily="34" charset="-120"/>
            </a:endParaRPr>
          </a:p>
          <a:p>
            <a:pPr algn="l">
              <a:lnSpc>
                <a:spcPct val="100000"/>
              </a:lnSpc>
              <a:spcBef>
                <a:spcPts val="0"/>
              </a:spcBef>
            </a:pPr>
            <a:endParaRPr lang="en-US" sz="1800" dirty="0">
              <a:solidFill>
                <a:srgbClr val="FFFFFF"/>
              </a:solidFill>
              <a:latin typeface="Calibri" pitchFamily="34" charset="0"/>
              <a:ea typeface="Calibri" pitchFamily="34" charset="-122"/>
              <a:cs typeface="Calibri" pitchFamily="34" charset="-120"/>
            </a:endParaRPr>
          </a:p>
        </p:txBody>
      </p:sp>
      <p:sp>
        <p:nvSpPr>
          <p:cNvPr id="46" name="Shape 9">
            <a:extLst>
              <a:ext uri="{FF2B5EF4-FFF2-40B4-BE49-F238E27FC236}">
                <a16:creationId xmlns:a16="http://schemas.microsoft.com/office/drawing/2014/main" id="{776FDA75-6892-3522-B9DA-59AC603DADC3}"/>
              </a:ext>
            </a:extLst>
          </p:cNvPr>
          <p:cNvSpPr/>
          <p:nvPr/>
        </p:nvSpPr>
        <p:spPr>
          <a:xfrm>
            <a:off x="0" y="1931080"/>
            <a:ext cx="11293642" cy="921715"/>
          </a:xfrm>
          <a:prstGeom prst="roundRect">
            <a:avLst>
              <a:gd name="adj" fmla="val 19048"/>
            </a:avLst>
          </a:prstGeom>
          <a:solidFill>
            <a:srgbClr val="1A3A5C"/>
          </a:solidFill>
          <a:ln w="12700">
            <a:solidFill>
              <a:srgbClr val="1A3A5C"/>
            </a:solidFill>
            <a:prstDash val="solid"/>
          </a:ln>
        </p:spPr>
        <p:txBody>
          <a:bodyPr lIns="864000" rIns="86400"/>
          <a:lstStyle/>
          <a:p>
            <a:r>
              <a:rPr lang="en-US" sz="3360" b="1" dirty="0">
                <a:solidFill>
                  <a:srgbClr val="FFFFFF"/>
                </a:solidFill>
                <a:latin typeface="Calibri" pitchFamily="34" charset="0"/>
                <a:ea typeface="Calibri" pitchFamily="34" charset="-122"/>
                <a:cs typeface="Calibri" pitchFamily="34" charset="-120"/>
              </a:rPr>
              <a:t>SECTION 1 — EMOTIONAL INTELLIGENCE IN TEAMWORK</a:t>
            </a:r>
            <a:endParaRPr lang="en-US" sz="3360" dirty="0"/>
          </a:p>
        </p:txBody>
      </p:sp>
      <p:pic>
        <p:nvPicPr>
          <p:cNvPr id="48" name="Image 2" descr="preencoded.png">
            <a:extLst>
              <a:ext uri="{FF2B5EF4-FFF2-40B4-BE49-F238E27FC236}">
                <a16:creationId xmlns:a16="http://schemas.microsoft.com/office/drawing/2014/main" id="{5E3BD6C0-D169-7F05-87F3-23C97FCD4FEE}"/>
              </a:ext>
            </a:extLst>
          </p:cNvPr>
          <p:cNvPicPr>
            <a:picLocks noChangeAspect="1"/>
          </p:cNvPicPr>
          <p:nvPr/>
        </p:nvPicPr>
        <p:blipFill>
          <a:blip r:embed="rId4"/>
          <a:stretch>
            <a:fillRect/>
          </a:stretch>
        </p:blipFill>
        <p:spPr>
          <a:xfrm>
            <a:off x="108547" y="1988639"/>
            <a:ext cx="674683" cy="674683"/>
          </a:xfrm>
          <a:prstGeom prst="rect">
            <a:avLst/>
          </a:prstGeom>
        </p:spPr>
      </p:pic>
      <p:sp>
        <p:nvSpPr>
          <p:cNvPr id="49" name="Shape 12">
            <a:extLst>
              <a:ext uri="{FF2B5EF4-FFF2-40B4-BE49-F238E27FC236}">
                <a16:creationId xmlns:a16="http://schemas.microsoft.com/office/drawing/2014/main" id="{B018687A-E2B1-BD79-8B7E-328FBDB798E6}"/>
              </a:ext>
            </a:extLst>
          </p:cNvPr>
          <p:cNvSpPr/>
          <p:nvPr/>
        </p:nvSpPr>
        <p:spPr>
          <a:xfrm>
            <a:off x="0" y="2924813"/>
            <a:ext cx="3545305" cy="526694"/>
          </a:xfrm>
          <a:prstGeom prst="roundRect">
            <a:avLst>
              <a:gd name="adj" fmla="val 31250"/>
            </a:avLst>
          </a:prstGeom>
          <a:solidFill>
            <a:srgbClr val="028090"/>
          </a:solidFill>
          <a:ln w="12700">
            <a:solidFill>
              <a:srgbClr val="028090"/>
            </a:solidFill>
            <a:prstDash val="solid"/>
          </a:ln>
        </p:spPr>
        <p:txBody>
          <a:bodyPr lIns="864000"/>
          <a:lstStyle/>
          <a:p>
            <a:r>
              <a:rPr lang="en-US" sz="2520" b="1" dirty="0">
                <a:solidFill>
                  <a:srgbClr val="FFFFFF"/>
                </a:solidFill>
                <a:latin typeface="Calibri" pitchFamily="34" charset="0"/>
                <a:ea typeface="Calibri" pitchFamily="34" charset="-122"/>
                <a:cs typeface="Calibri" pitchFamily="34" charset="-120"/>
              </a:rPr>
              <a:t>Self-Awareness</a:t>
            </a:r>
            <a:endParaRPr lang="en-GB" sz="2520" dirty="0"/>
          </a:p>
        </p:txBody>
      </p:sp>
      <p:sp>
        <p:nvSpPr>
          <p:cNvPr id="50" name="Shape 11">
            <a:extLst>
              <a:ext uri="{FF2B5EF4-FFF2-40B4-BE49-F238E27FC236}">
                <a16:creationId xmlns:a16="http://schemas.microsoft.com/office/drawing/2014/main" id="{62AF37CF-97F2-DE72-85E3-8500BA089A01}"/>
              </a:ext>
            </a:extLst>
          </p:cNvPr>
          <p:cNvSpPr/>
          <p:nvPr/>
        </p:nvSpPr>
        <p:spPr>
          <a:xfrm>
            <a:off x="-19705" y="3581766"/>
            <a:ext cx="3543127" cy="2148211"/>
          </a:xfrm>
          <a:prstGeom prst="roundRect">
            <a:avLst>
              <a:gd name="adj" fmla="val 7246"/>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r>
              <a:rPr lang="en-US" sz="2400" dirty="0">
                <a:solidFill>
                  <a:srgbClr val="1A3A5C"/>
                </a:solidFill>
                <a:latin typeface="Calibri" pitchFamily="34" charset="0"/>
                <a:ea typeface="Calibri" pitchFamily="34" charset="-122"/>
                <a:cs typeface="Calibri" pitchFamily="34" charset="-120"/>
              </a:rPr>
              <a:t>Recognize how to identify the emotional triggers in group situations. (e.g., Frustration when coworker miss's deadline)</a:t>
            </a:r>
          </a:p>
        </p:txBody>
      </p:sp>
      <p:pic>
        <p:nvPicPr>
          <p:cNvPr id="53" name="Image 3" descr="preencoded.png">
            <a:extLst>
              <a:ext uri="{FF2B5EF4-FFF2-40B4-BE49-F238E27FC236}">
                <a16:creationId xmlns:a16="http://schemas.microsoft.com/office/drawing/2014/main" id="{AA0E2ECA-85C0-4FA5-E86B-2CD29A8C2CCE}"/>
              </a:ext>
            </a:extLst>
          </p:cNvPr>
          <p:cNvPicPr>
            <a:picLocks noChangeAspect="1"/>
          </p:cNvPicPr>
          <p:nvPr/>
        </p:nvPicPr>
        <p:blipFill>
          <a:blip r:embed="rId5"/>
          <a:stretch>
            <a:fillRect/>
          </a:stretch>
        </p:blipFill>
        <p:spPr>
          <a:xfrm>
            <a:off x="137798" y="2954720"/>
            <a:ext cx="526694" cy="526694"/>
          </a:xfrm>
          <a:prstGeom prst="rect">
            <a:avLst/>
          </a:prstGeom>
        </p:spPr>
      </p:pic>
      <p:sp>
        <p:nvSpPr>
          <p:cNvPr id="56" name="Shape 22">
            <a:extLst>
              <a:ext uri="{FF2B5EF4-FFF2-40B4-BE49-F238E27FC236}">
                <a16:creationId xmlns:a16="http://schemas.microsoft.com/office/drawing/2014/main" id="{22C22B61-F328-FD7C-48B9-933979A59E9A}"/>
              </a:ext>
            </a:extLst>
          </p:cNvPr>
          <p:cNvSpPr/>
          <p:nvPr/>
        </p:nvSpPr>
        <p:spPr>
          <a:xfrm>
            <a:off x="126690" y="5970285"/>
            <a:ext cx="3543127" cy="526694"/>
          </a:xfrm>
          <a:prstGeom prst="roundRect">
            <a:avLst>
              <a:gd name="adj" fmla="val 43433"/>
            </a:avLst>
          </a:prstGeom>
          <a:solidFill>
            <a:srgbClr val="F6AE2D"/>
          </a:solidFill>
          <a:ln w="12700">
            <a:solidFill>
              <a:srgbClr val="F6AE2D"/>
            </a:solidFill>
            <a:prstDash val="solid"/>
          </a:ln>
        </p:spPr>
        <p:txBody>
          <a:bodyPr lIns="828000"/>
          <a:lstStyle/>
          <a:p>
            <a:r>
              <a:rPr lang="en-US" sz="2520" b="1" dirty="0">
                <a:solidFill>
                  <a:srgbClr val="FFFFFF"/>
                </a:solidFill>
                <a:latin typeface="Calibri" pitchFamily="34" charset="0"/>
                <a:ea typeface="Calibri" pitchFamily="34" charset="-122"/>
                <a:cs typeface="Calibri" pitchFamily="34" charset="-120"/>
              </a:rPr>
              <a:t>Motivation</a:t>
            </a:r>
            <a:endParaRPr lang="en-GB" sz="2520" dirty="0"/>
          </a:p>
        </p:txBody>
      </p:sp>
      <p:sp>
        <p:nvSpPr>
          <p:cNvPr id="64" name="Shape 16">
            <a:extLst>
              <a:ext uri="{FF2B5EF4-FFF2-40B4-BE49-F238E27FC236}">
                <a16:creationId xmlns:a16="http://schemas.microsoft.com/office/drawing/2014/main" id="{0F8E82C2-2ECF-E585-4AC4-B264DD12CD57}"/>
              </a:ext>
            </a:extLst>
          </p:cNvPr>
          <p:cNvSpPr/>
          <p:nvPr/>
        </p:nvSpPr>
        <p:spPr>
          <a:xfrm>
            <a:off x="217006" y="6692011"/>
            <a:ext cx="3434580" cy="2407730"/>
          </a:xfrm>
          <a:prstGeom prst="roundRect">
            <a:avLst>
              <a:gd name="adj" fmla="val 7246"/>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r>
              <a:rPr lang="en-US" sz="2400" dirty="0">
                <a:solidFill>
                  <a:srgbClr val="1A3A5C"/>
                </a:solidFill>
                <a:latin typeface="Calibri" pitchFamily="34" charset="0"/>
                <a:ea typeface="Calibri" pitchFamily="34" charset="-122"/>
                <a:cs typeface="Calibri" pitchFamily="34" charset="-120"/>
              </a:rPr>
              <a:t>Avoid losing focus from a goal in a crisis. Establish common goals and recognize and reward progress.</a:t>
            </a:r>
          </a:p>
        </p:txBody>
      </p:sp>
      <p:sp>
        <p:nvSpPr>
          <p:cNvPr id="20" name="Shape 1">
            <a:extLst>
              <a:ext uri="{FF2B5EF4-FFF2-40B4-BE49-F238E27FC236}">
                <a16:creationId xmlns:a16="http://schemas.microsoft.com/office/drawing/2014/main" id="{A4C8471D-732E-ABDF-4429-F5B0372B2A70}"/>
              </a:ext>
            </a:extLst>
          </p:cNvPr>
          <p:cNvSpPr/>
          <p:nvPr/>
        </p:nvSpPr>
        <p:spPr>
          <a:xfrm>
            <a:off x="162820" y="13705"/>
            <a:ext cx="2243458" cy="1881050"/>
          </a:xfrm>
          <a:prstGeom prst="ellipse">
            <a:avLst/>
          </a:prstGeom>
          <a:solidFill>
            <a:srgbClr val="028090">
              <a:alpha val="40000"/>
            </a:srgbClr>
          </a:solidFill>
          <a:ln w="12700">
            <a:solidFill>
              <a:srgbClr val="028090">
                <a:alpha val="40000"/>
              </a:srgbClr>
            </a:solidFill>
            <a:prstDash val="solid"/>
          </a:ln>
        </p:spPr>
        <p:txBody>
          <a:bodyPr/>
          <a:lstStyle/>
          <a:p>
            <a:endParaRPr lang="en-GB" sz="10406"/>
          </a:p>
        </p:txBody>
      </p:sp>
      <p:sp>
        <p:nvSpPr>
          <p:cNvPr id="68" name="Shape 38">
            <a:extLst>
              <a:ext uri="{FF2B5EF4-FFF2-40B4-BE49-F238E27FC236}">
                <a16:creationId xmlns:a16="http://schemas.microsoft.com/office/drawing/2014/main" id="{8C63DEEB-4BFA-DB63-D9F6-FB4B22E12BE5}"/>
              </a:ext>
            </a:extLst>
          </p:cNvPr>
          <p:cNvSpPr/>
          <p:nvPr/>
        </p:nvSpPr>
        <p:spPr>
          <a:xfrm>
            <a:off x="11341766" y="3397733"/>
            <a:ext cx="17916855" cy="921715"/>
          </a:xfrm>
          <a:prstGeom prst="roundRect">
            <a:avLst>
              <a:gd name="adj" fmla="val 19048"/>
            </a:avLst>
          </a:prstGeom>
          <a:solidFill>
            <a:srgbClr val="116C81"/>
          </a:solidFill>
          <a:ln w="12700">
            <a:solidFill>
              <a:srgbClr val="028090"/>
            </a:solidFill>
            <a:prstDash val="solid"/>
          </a:ln>
        </p:spPr>
        <p:txBody>
          <a:bodyPr lIns="864000"/>
          <a:lstStyle/>
          <a:p>
            <a:pPr algn="ctr">
              <a:lnSpc>
                <a:spcPct val="150000"/>
              </a:lnSpc>
            </a:pPr>
            <a:r>
              <a:rPr lang="en-US" sz="3360" b="1" dirty="0">
                <a:solidFill>
                  <a:srgbClr val="FFFFFF"/>
                </a:solidFill>
                <a:latin typeface="Calibri" pitchFamily="34" charset="0"/>
                <a:ea typeface="Calibri" pitchFamily="34" charset="-122"/>
                <a:cs typeface="Calibri" pitchFamily="34" charset="-120"/>
              </a:rPr>
              <a:t>SECTION 2 — MANAGING YOUR OWN EMOTIONS</a:t>
            </a:r>
            <a:endParaRPr lang="en-US" sz="3360" dirty="0"/>
          </a:p>
        </p:txBody>
      </p:sp>
      <p:sp>
        <p:nvSpPr>
          <p:cNvPr id="80" name="Shape 58">
            <a:extLst>
              <a:ext uri="{FF2B5EF4-FFF2-40B4-BE49-F238E27FC236}">
                <a16:creationId xmlns:a16="http://schemas.microsoft.com/office/drawing/2014/main" id="{FD80ABC8-CC10-41D5-135B-2FF6C5CED133}"/>
              </a:ext>
            </a:extLst>
          </p:cNvPr>
          <p:cNvSpPr/>
          <p:nvPr/>
        </p:nvSpPr>
        <p:spPr>
          <a:xfrm>
            <a:off x="-1" y="9219406"/>
            <a:ext cx="6922238" cy="1857460"/>
          </a:xfrm>
          <a:prstGeom prst="roundRect">
            <a:avLst>
              <a:gd name="adj" fmla="val 19048"/>
            </a:avLst>
          </a:prstGeom>
          <a:solidFill>
            <a:srgbClr val="015175"/>
          </a:solidFill>
          <a:ln w="12700">
            <a:solidFill>
              <a:srgbClr val="1A3A5C"/>
            </a:solidFill>
            <a:prstDash val="solid"/>
          </a:ln>
        </p:spPr>
        <p:txBody>
          <a:bodyPr lIns="1008000"/>
          <a:lstStyle/>
          <a:p>
            <a:r>
              <a:rPr lang="en-US" sz="3360" b="1" dirty="0">
                <a:solidFill>
                  <a:srgbClr val="FFFFFF"/>
                </a:solidFill>
                <a:latin typeface="Calibri" pitchFamily="34" charset="0"/>
                <a:ea typeface="Calibri" pitchFamily="34" charset="-122"/>
                <a:cs typeface="Calibri" pitchFamily="34" charset="-120"/>
              </a:rPr>
              <a:t>SECTION 3 — UNDERSTANDING OTHERS' EMOTIONS</a:t>
            </a:r>
            <a:endParaRPr lang="en-US" sz="3360" dirty="0"/>
          </a:p>
        </p:txBody>
      </p:sp>
      <p:sp>
        <p:nvSpPr>
          <p:cNvPr id="82" name="Rectangle: Rounded Corners 81">
            <a:extLst>
              <a:ext uri="{FF2B5EF4-FFF2-40B4-BE49-F238E27FC236}">
                <a16:creationId xmlns:a16="http://schemas.microsoft.com/office/drawing/2014/main" id="{D2D1D614-608A-87FE-C85F-207B81E3AEFA}"/>
              </a:ext>
            </a:extLst>
          </p:cNvPr>
          <p:cNvSpPr/>
          <p:nvPr/>
        </p:nvSpPr>
        <p:spPr>
          <a:xfrm>
            <a:off x="185922" y="11549946"/>
            <a:ext cx="11831954" cy="113068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rgbClr val="042A50"/>
                </a:solidFill>
                <a:latin typeface="Calibri" panose="020F0502020204030204" pitchFamily="34" charset="0"/>
                <a:ea typeface="Calibri" panose="020F0502020204030204" pitchFamily="34" charset="0"/>
                <a:cs typeface="Calibri" panose="020F0502020204030204" pitchFamily="34" charset="0"/>
              </a:rPr>
              <a:t>Whenever students are demonstrating active empathy, which includes listening attentively without interrupting, acknowledging emotions, and evaluating to understand their interpersonal problems, they have decreased as well. Their teamwork and collaboration skills become more advanced (Siegling et al., 2021). Empathy is work, not simply inaction.</a:t>
            </a:r>
            <a:endParaRPr lang="en-US" dirty="0">
              <a:solidFill>
                <a:srgbClr val="042A50"/>
              </a:solidFill>
              <a:latin typeface="Calibri" panose="020F0502020204030204" pitchFamily="34" charset="0"/>
              <a:ea typeface="Calibri" panose="020F0502020204030204" pitchFamily="34" charset="0"/>
              <a:cs typeface="Calibri" panose="020F0502020204030204" pitchFamily="34" charset="0"/>
            </a:endParaRPr>
          </a:p>
        </p:txBody>
      </p:sp>
      <p:sp>
        <p:nvSpPr>
          <p:cNvPr id="83" name="Shape 61">
            <a:extLst>
              <a:ext uri="{FF2B5EF4-FFF2-40B4-BE49-F238E27FC236}">
                <a16:creationId xmlns:a16="http://schemas.microsoft.com/office/drawing/2014/main" id="{80F5E2AF-94EF-A89B-8B78-3739ABA09CF2}"/>
              </a:ext>
            </a:extLst>
          </p:cNvPr>
          <p:cNvSpPr/>
          <p:nvPr/>
        </p:nvSpPr>
        <p:spPr>
          <a:xfrm>
            <a:off x="137797" y="12882988"/>
            <a:ext cx="3430367" cy="3192628"/>
          </a:xfrm>
          <a:prstGeom prst="roundRect">
            <a:avLst>
              <a:gd name="adj" fmla="val 6897"/>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endParaRPr lang="en-GB" dirty="0"/>
          </a:p>
        </p:txBody>
      </p:sp>
      <p:sp>
        <p:nvSpPr>
          <p:cNvPr id="84" name="Shape 61">
            <a:extLst>
              <a:ext uri="{FF2B5EF4-FFF2-40B4-BE49-F238E27FC236}">
                <a16:creationId xmlns:a16="http://schemas.microsoft.com/office/drawing/2014/main" id="{520D5AD4-9029-7BF5-6A88-419FF6352646}"/>
              </a:ext>
            </a:extLst>
          </p:cNvPr>
          <p:cNvSpPr/>
          <p:nvPr/>
        </p:nvSpPr>
        <p:spPr>
          <a:xfrm>
            <a:off x="3804368" y="12878543"/>
            <a:ext cx="3550152" cy="3197073"/>
          </a:xfrm>
          <a:prstGeom prst="roundRect">
            <a:avLst>
              <a:gd name="adj" fmla="val 6897"/>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endParaRPr lang="en-GB"/>
          </a:p>
        </p:txBody>
      </p:sp>
      <p:sp>
        <p:nvSpPr>
          <p:cNvPr id="85" name="Shape 61">
            <a:extLst>
              <a:ext uri="{FF2B5EF4-FFF2-40B4-BE49-F238E27FC236}">
                <a16:creationId xmlns:a16="http://schemas.microsoft.com/office/drawing/2014/main" id="{B4175A71-2052-A3E3-7342-83D06120EF18}"/>
              </a:ext>
            </a:extLst>
          </p:cNvPr>
          <p:cNvSpPr/>
          <p:nvPr/>
        </p:nvSpPr>
        <p:spPr>
          <a:xfrm>
            <a:off x="7615111" y="12918659"/>
            <a:ext cx="3458664" cy="3156958"/>
          </a:xfrm>
          <a:prstGeom prst="roundRect">
            <a:avLst>
              <a:gd name="adj" fmla="val 6897"/>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endParaRPr lang="en-GB"/>
          </a:p>
        </p:txBody>
      </p:sp>
      <p:sp>
        <p:nvSpPr>
          <p:cNvPr id="93" name="TextBox 92">
            <a:extLst>
              <a:ext uri="{FF2B5EF4-FFF2-40B4-BE49-F238E27FC236}">
                <a16:creationId xmlns:a16="http://schemas.microsoft.com/office/drawing/2014/main" id="{EA565C6C-AAD6-1B8B-0DEE-F189CEC50D51}"/>
              </a:ext>
            </a:extLst>
          </p:cNvPr>
          <p:cNvSpPr txBox="1"/>
          <p:nvPr/>
        </p:nvSpPr>
        <p:spPr>
          <a:xfrm>
            <a:off x="137798" y="13058524"/>
            <a:ext cx="1862811" cy="369332"/>
          </a:xfrm>
          <a:prstGeom prst="rect">
            <a:avLst/>
          </a:prstGeom>
          <a:noFill/>
        </p:spPr>
        <p:txBody>
          <a:bodyPr wrap="square" rtlCol="0">
            <a:spAutoFit/>
          </a:bodyPr>
          <a:lstStyle/>
          <a:p>
            <a:pPr algn="ctr"/>
            <a:r>
              <a:rPr lang="en-US" b="1" dirty="0">
                <a:solidFill>
                  <a:srgbClr val="1A3A5C"/>
                </a:solidFill>
                <a:latin typeface="Calibri" pitchFamily="34" charset="0"/>
                <a:ea typeface="Calibri" pitchFamily="34" charset="-122"/>
                <a:cs typeface="Calibri" pitchFamily="34" charset="-120"/>
              </a:rPr>
              <a:t>Active Listening</a:t>
            </a:r>
            <a:endParaRPr lang="en-US" dirty="0"/>
          </a:p>
        </p:txBody>
      </p:sp>
      <p:sp>
        <p:nvSpPr>
          <p:cNvPr id="99" name="TextBox 98">
            <a:extLst>
              <a:ext uri="{FF2B5EF4-FFF2-40B4-BE49-F238E27FC236}">
                <a16:creationId xmlns:a16="http://schemas.microsoft.com/office/drawing/2014/main" id="{127ED3EA-83DA-EA02-AE80-BCEA6142586E}"/>
              </a:ext>
            </a:extLst>
          </p:cNvPr>
          <p:cNvSpPr txBox="1"/>
          <p:nvPr/>
        </p:nvSpPr>
        <p:spPr>
          <a:xfrm>
            <a:off x="217006" y="13498102"/>
            <a:ext cx="3139113" cy="2031325"/>
          </a:xfrm>
          <a:prstGeom prst="rect">
            <a:avLst/>
          </a:prstGeom>
          <a:noFill/>
        </p:spPr>
        <p:txBody>
          <a:bodyPr wrap="square" rtlCol="0">
            <a:spAutoFit/>
          </a:bodyPr>
          <a:lstStyle/>
          <a:p>
            <a:r>
              <a:rPr lang="en-GB" dirty="0">
                <a:solidFill>
                  <a:srgbClr val="1A3A5C"/>
                </a:solidFill>
                <a:latin typeface="Calibri" pitchFamily="34" charset="0"/>
                <a:ea typeface="Calibri" pitchFamily="34" charset="-122"/>
                <a:cs typeface="Calibri" pitchFamily="34" charset="-120"/>
              </a:rPr>
              <a:t>Pay close attention. Clarify along with guarantee of understanding before responding. Do not interrupt and monitor your mobile device while engaging in conversation. </a:t>
            </a:r>
            <a:endParaRPr lang="en-US" dirty="0">
              <a:solidFill>
                <a:srgbClr val="1A3A5C"/>
              </a:solidFill>
              <a:latin typeface="Calibri" pitchFamily="34" charset="0"/>
              <a:ea typeface="Calibri" pitchFamily="34" charset="-122"/>
              <a:cs typeface="Calibri" pitchFamily="34" charset="-120"/>
            </a:endParaRPr>
          </a:p>
        </p:txBody>
      </p:sp>
      <p:grpSp>
        <p:nvGrpSpPr>
          <p:cNvPr id="6" name="Group 5">
            <a:extLst>
              <a:ext uri="{FF2B5EF4-FFF2-40B4-BE49-F238E27FC236}">
                <a16:creationId xmlns:a16="http://schemas.microsoft.com/office/drawing/2014/main" id="{045652DC-EE0E-1A71-FA71-EB7FB3F91D1C}"/>
              </a:ext>
            </a:extLst>
          </p:cNvPr>
          <p:cNvGrpSpPr/>
          <p:nvPr/>
        </p:nvGrpSpPr>
        <p:grpSpPr>
          <a:xfrm>
            <a:off x="2880233" y="13012971"/>
            <a:ext cx="8033318" cy="2811419"/>
            <a:chOff x="2880233" y="13012971"/>
            <a:chExt cx="8033318" cy="2811419"/>
          </a:xfrm>
        </p:grpSpPr>
        <p:sp>
          <p:nvSpPr>
            <p:cNvPr id="86" name="Shape 62">
              <a:extLst>
                <a:ext uri="{FF2B5EF4-FFF2-40B4-BE49-F238E27FC236}">
                  <a16:creationId xmlns:a16="http://schemas.microsoft.com/office/drawing/2014/main" id="{B8EC09EB-C82E-BE05-9D4B-868353BD21F0}"/>
                </a:ext>
              </a:extLst>
            </p:cNvPr>
            <p:cNvSpPr/>
            <p:nvPr/>
          </p:nvSpPr>
          <p:spPr>
            <a:xfrm>
              <a:off x="2880233" y="13058523"/>
              <a:ext cx="450620" cy="439081"/>
            </a:xfrm>
            <a:prstGeom prst="ellipse">
              <a:avLst/>
            </a:prstGeom>
            <a:solidFill>
              <a:srgbClr val="028090"/>
            </a:solidFill>
            <a:ln w="12700">
              <a:solidFill>
                <a:srgbClr val="028090"/>
              </a:solidFill>
              <a:prstDash val="solid"/>
            </a:ln>
          </p:spPr>
          <p:txBody>
            <a:bodyPr/>
            <a:lstStyle/>
            <a:p>
              <a:endParaRPr lang="en-GB"/>
            </a:p>
          </p:txBody>
        </p:sp>
        <p:sp>
          <p:nvSpPr>
            <p:cNvPr id="87" name="Shape 66">
              <a:extLst>
                <a:ext uri="{FF2B5EF4-FFF2-40B4-BE49-F238E27FC236}">
                  <a16:creationId xmlns:a16="http://schemas.microsoft.com/office/drawing/2014/main" id="{5583F6BE-8A3B-CF1B-8F41-DD53773CB1B9}"/>
                </a:ext>
              </a:extLst>
            </p:cNvPr>
            <p:cNvSpPr/>
            <p:nvPr/>
          </p:nvSpPr>
          <p:spPr>
            <a:xfrm>
              <a:off x="6670522" y="13012971"/>
              <a:ext cx="449863" cy="503213"/>
            </a:xfrm>
            <a:prstGeom prst="ellipse">
              <a:avLst/>
            </a:prstGeom>
            <a:solidFill>
              <a:srgbClr val="1A3A5C"/>
            </a:solidFill>
            <a:ln w="12700">
              <a:solidFill>
                <a:srgbClr val="1A3A5C"/>
              </a:solidFill>
              <a:prstDash val="solid"/>
            </a:ln>
          </p:spPr>
          <p:txBody>
            <a:bodyPr/>
            <a:lstStyle/>
            <a:p>
              <a:endParaRPr lang="en-GB"/>
            </a:p>
          </p:txBody>
        </p:sp>
        <p:sp>
          <p:nvSpPr>
            <p:cNvPr id="88" name="Shape 70">
              <a:extLst>
                <a:ext uri="{FF2B5EF4-FFF2-40B4-BE49-F238E27FC236}">
                  <a16:creationId xmlns:a16="http://schemas.microsoft.com/office/drawing/2014/main" id="{779BE595-F1AC-F3B0-B282-E16744CFB680}"/>
                </a:ext>
              </a:extLst>
            </p:cNvPr>
            <p:cNvSpPr/>
            <p:nvPr/>
          </p:nvSpPr>
          <p:spPr>
            <a:xfrm>
              <a:off x="10487267" y="13044324"/>
              <a:ext cx="426284" cy="453280"/>
            </a:xfrm>
            <a:prstGeom prst="ellipse">
              <a:avLst/>
            </a:prstGeom>
            <a:solidFill>
              <a:srgbClr val="E84855"/>
            </a:solidFill>
            <a:ln w="12700">
              <a:solidFill>
                <a:srgbClr val="E84855"/>
              </a:solidFill>
              <a:prstDash val="solid"/>
            </a:ln>
          </p:spPr>
          <p:txBody>
            <a:bodyPr/>
            <a:lstStyle/>
            <a:p>
              <a:endParaRPr lang="en-GB"/>
            </a:p>
          </p:txBody>
        </p:sp>
        <p:pic>
          <p:nvPicPr>
            <p:cNvPr id="89" name="Image 13" descr="preencoded.png">
              <a:extLst>
                <a:ext uri="{FF2B5EF4-FFF2-40B4-BE49-F238E27FC236}">
                  <a16:creationId xmlns:a16="http://schemas.microsoft.com/office/drawing/2014/main" id="{C0ECFD96-9FD0-406A-E824-7A1FC58B9739}"/>
                </a:ext>
              </a:extLst>
            </p:cNvPr>
            <p:cNvPicPr>
              <a:picLocks noChangeAspect="1"/>
            </p:cNvPicPr>
            <p:nvPr/>
          </p:nvPicPr>
          <p:blipFill>
            <a:blip r:embed="rId6"/>
            <a:stretch>
              <a:fillRect/>
            </a:stretch>
          </p:blipFill>
          <p:spPr>
            <a:xfrm>
              <a:off x="2935365" y="13081698"/>
              <a:ext cx="365760" cy="3657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0" name="Image 14" descr="preencoded.png">
              <a:extLst>
                <a:ext uri="{FF2B5EF4-FFF2-40B4-BE49-F238E27FC236}">
                  <a16:creationId xmlns:a16="http://schemas.microsoft.com/office/drawing/2014/main" id="{E71B2253-6A34-39F5-3E4B-369E71C7ABFD}"/>
                </a:ext>
              </a:extLst>
            </p:cNvPr>
            <p:cNvPicPr>
              <a:picLocks noChangeAspect="1"/>
            </p:cNvPicPr>
            <p:nvPr/>
          </p:nvPicPr>
          <p:blipFill>
            <a:blip r:embed="rId7"/>
            <a:stretch>
              <a:fillRect/>
            </a:stretch>
          </p:blipFill>
          <p:spPr>
            <a:xfrm>
              <a:off x="6775404" y="13076356"/>
              <a:ext cx="365760" cy="3657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91" name="Image 15" descr="preencoded.png">
              <a:extLst>
                <a:ext uri="{FF2B5EF4-FFF2-40B4-BE49-F238E27FC236}">
                  <a16:creationId xmlns:a16="http://schemas.microsoft.com/office/drawing/2014/main" id="{FCF9FBBA-ACCF-8376-0428-BC8BB9BD9850}"/>
                </a:ext>
              </a:extLst>
            </p:cNvPr>
            <p:cNvPicPr>
              <a:picLocks noChangeAspect="1"/>
            </p:cNvPicPr>
            <p:nvPr/>
          </p:nvPicPr>
          <p:blipFill>
            <a:blip r:embed="rId8"/>
            <a:stretch>
              <a:fillRect/>
            </a:stretch>
          </p:blipFill>
          <p:spPr>
            <a:xfrm>
              <a:off x="10536699" y="13074381"/>
              <a:ext cx="365760" cy="36576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4" name="TextBox 93">
              <a:extLst>
                <a:ext uri="{FF2B5EF4-FFF2-40B4-BE49-F238E27FC236}">
                  <a16:creationId xmlns:a16="http://schemas.microsoft.com/office/drawing/2014/main" id="{1C0E915E-61ED-CDCD-BB1C-5E624E8FEC0B}"/>
                </a:ext>
              </a:extLst>
            </p:cNvPr>
            <p:cNvSpPr txBox="1"/>
            <p:nvPr/>
          </p:nvSpPr>
          <p:spPr>
            <a:xfrm>
              <a:off x="4003644" y="13028577"/>
              <a:ext cx="2166546" cy="369332"/>
            </a:xfrm>
            <a:prstGeom prst="rect">
              <a:avLst/>
            </a:prstGeom>
            <a:noFill/>
          </p:spPr>
          <p:txBody>
            <a:bodyPr wrap="square" rtlCol="0">
              <a:spAutoFit/>
            </a:bodyPr>
            <a:lstStyle/>
            <a:p>
              <a:r>
                <a:rPr lang="en-US" b="1" dirty="0">
                  <a:solidFill>
                    <a:srgbClr val="1A3A5C"/>
                  </a:solidFill>
                  <a:latin typeface="Calibri" pitchFamily="34" charset="0"/>
                  <a:ea typeface="Calibri" pitchFamily="34" charset="-122"/>
                  <a:cs typeface="Calibri" pitchFamily="34" charset="-120"/>
                </a:rPr>
                <a:t>Perspective-Taking</a:t>
              </a:r>
              <a:endParaRPr lang="en-GB" dirty="0"/>
            </a:p>
          </p:txBody>
        </p:sp>
        <p:sp>
          <p:nvSpPr>
            <p:cNvPr id="95" name="TextBox 94">
              <a:extLst>
                <a:ext uri="{FF2B5EF4-FFF2-40B4-BE49-F238E27FC236}">
                  <a16:creationId xmlns:a16="http://schemas.microsoft.com/office/drawing/2014/main" id="{00D8BD61-FCC7-0122-8209-B3221E2194B9}"/>
                </a:ext>
              </a:extLst>
            </p:cNvPr>
            <p:cNvSpPr txBox="1"/>
            <p:nvPr/>
          </p:nvSpPr>
          <p:spPr>
            <a:xfrm>
              <a:off x="7484739" y="13096562"/>
              <a:ext cx="2938743" cy="369332"/>
            </a:xfrm>
            <a:prstGeom prst="rect">
              <a:avLst/>
            </a:prstGeom>
            <a:noFill/>
          </p:spPr>
          <p:txBody>
            <a:bodyPr wrap="square" rtlCol="0">
              <a:spAutoFit/>
            </a:bodyPr>
            <a:lstStyle/>
            <a:p>
              <a:pPr algn="ctr"/>
              <a:r>
                <a:rPr lang="en-US" b="1" dirty="0">
                  <a:solidFill>
                    <a:srgbClr val="1A3A5C"/>
                  </a:solidFill>
                  <a:latin typeface="Calibri" pitchFamily="34" charset="0"/>
                  <a:ea typeface="Calibri" pitchFamily="34" charset="-122"/>
                  <a:cs typeface="Calibri" pitchFamily="34" charset="-120"/>
                </a:rPr>
                <a:t>Constructive Feedback</a:t>
              </a:r>
              <a:endParaRPr lang="en-US" dirty="0"/>
            </a:p>
          </p:txBody>
        </p:sp>
        <p:sp>
          <p:nvSpPr>
            <p:cNvPr id="100" name="TextBox 99">
              <a:extLst>
                <a:ext uri="{FF2B5EF4-FFF2-40B4-BE49-F238E27FC236}">
                  <a16:creationId xmlns:a16="http://schemas.microsoft.com/office/drawing/2014/main" id="{4490017C-0DFF-32FC-5C47-AD00F4A97EEF}"/>
                </a:ext>
              </a:extLst>
            </p:cNvPr>
            <p:cNvSpPr txBox="1"/>
            <p:nvPr/>
          </p:nvSpPr>
          <p:spPr>
            <a:xfrm>
              <a:off x="4003644" y="13501011"/>
              <a:ext cx="2635332" cy="1754326"/>
            </a:xfrm>
            <a:prstGeom prst="rect">
              <a:avLst/>
            </a:prstGeom>
            <a:noFill/>
          </p:spPr>
          <p:txBody>
            <a:bodyPr wrap="square" rtlCol="0">
              <a:spAutoFit/>
            </a:bodyPr>
            <a:lstStyle/>
            <a:p>
              <a:r>
                <a:rPr lang="en-GB" dirty="0">
                  <a:solidFill>
                    <a:srgbClr val="1A3A5C"/>
                  </a:solidFill>
                  <a:latin typeface="Calibri" pitchFamily="34" charset="0"/>
                  <a:ea typeface="Calibri" pitchFamily="34" charset="-122"/>
                  <a:cs typeface="Calibri" pitchFamily="34" charset="-120"/>
                </a:rPr>
                <a:t>What do you think your team member will think ? Understand that individuals perceive signs of academic pressure differently.</a:t>
              </a:r>
              <a:endParaRPr lang="en-US" dirty="0">
                <a:solidFill>
                  <a:srgbClr val="1A3A5C"/>
                </a:solidFill>
                <a:latin typeface="Calibri" pitchFamily="34" charset="0"/>
                <a:ea typeface="Calibri" pitchFamily="34" charset="-122"/>
                <a:cs typeface="Calibri" pitchFamily="34" charset="-120"/>
              </a:endParaRPr>
            </a:p>
          </p:txBody>
        </p:sp>
        <p:sp>
          <p:nvSpPr>
            <p:cNvPr id="101" name="TextBox 100">
              <a:extLst>
                <a:ext uri="{FF2B5EF4-FFF2-40B4-BE49-F238E27FC236}">
                  <a16:creationId xmlns:a16="http://schemas.microsoft.com/office/drawing/2014/main" id="{699BEC40-DF5C-0274-3596-A565EFBBF7E3}"/>
                </a:ext>
              </a:extLst>
            </p:cNvPr>
            <p:cNvSpPr txBox="1"/>
            <p:nvPr/>
          </p:nvSpPr>
          <p:spPr>
            <a:xfrm>
              <a:off x="7646213" y="13516066"/>
              <a:ext cx="3135868" cy="2308324"/>
            </a:xfrm>
            <a:prstGeom prst="rect">
              <a:avLst/>
            </a:prstGeom>
            <a:noFill/>
          </p:spPr>
          <p:txBody>
            <a:bodyPr wrap="square" rtlCol="0">
              <a:spAutoFit/>
            </a:bodyPr>
            <a:lstStyle/>
            <a:p>
              <a:r>
                <a:rPr lang="en-GB" dirty="0">
                  <a:solidFill>
                    <a:srgbClr val="1A3A5C"/>
                  </a:solidFill>
                  <a:latin typeface="Calibri" pitchFamily="34" charset="0"/>
                  <a:ea typeface="Calibri" pitchFamily="34" charset="-122"/>
                  <a:cs typeface="Calibri" pitchFamily="34" charset="-120"/>
                </a:rPr>
                <a:t>Can you describe the situation, behaviour or impact using the standard Situation–Behaviour–Impact (SBI) model. For example: “During Tuesday’s meeting, you spoke over others and let the group feel unheard.”</a:t>
              </a:r>
              <a:endParaRPr lang="en-US" dirty="0">
                <a:solidFill>
                  <a:srgbClr val="1A3A5C"/>
                </a:solidFill>
                <a:latin typeface="Calibri" pitchFamily="34" charset="0"/>
                <a:ea typeface="Calibri" pitchFamily="34" charset="-122"/>
                <a:cs typeface="Calibri" pitchFamily="34" charset="-120"/>
              </a:endParaRPr>
            </a:p>
          </p:txBody>
        </p:sp>
      </p:grpSp>
      <p:sp>
        <p:nvSpPr>
          <p:cNvPr id="120" name="Shape 80">
            <a:extLst>
              <a:ext uri="{FF2B5EF4-FFF2-40B4-BE49-F238E27FC236}">
                <a16:creationId xmlns:a16="http://schemas.microsoft.com/office/drawing/2014/main" id="{C28D24EC-8B7F-9DC9-7495-BE80C64A830B}"/>
              </a:ext>
            </a:extLst>
          </p:cNvPr>
          <p:cNvSpPr/>
          <p:nvPr/>
        </p:nvSpPr>
        <p:spPr>
          <a:xfrm>
            <a:off x="12136133" y="14652793"/>
            <a:ext cx="17106825" cy="1816592"/>
          </a:xfrm>
          <a:prstGeom prst="rect">
            <a:avLst/>
          </a:prstGeom>
          <a:solidFill>
            <a:srgbClr val="042A50"/>
          </a:solidFill>
          <a:ln w="12700">
            <a:solidFill>
              <a:srgbClr val="102A43"/>
            </a:solidFill>
            <a:prstDash val="solid"/>
          </a:ln>
        </p:spPr>
        <p:txBody>
          <a:bodyPr/>
          <a:lstStyle/>
          <a:p>
            <a:r>
              <a:rPr lang="en-US" b="1" dirty="0">
                <a:solidFill>
                  <a:schemeClr val="tx2">
                    <a:lumMod val="10000"/>
                    <a:lumOff val="90000"/>
                  </a:schemeClr>
                </a:solidFill>
                <a:latin typeface="Calibri" pitchFamily="34" charset="0"/>
                <a:ea typeface="Calibri" pitchFamily="34" charset="-122"/>
                <a:cs typeface="Calibri" pitchFamily="34" charset="-120"/>
              </a:rPr>
              <a:t>REFERENCES</a:t>
            </a:r>
            <a:endParaRPr lang="en-GB" dirty="0">
              <a:solidFill>
                <a:schemeClr val="tx2">
                  <a:lumMod val="10000"/>
                  <a:lumOff val="90000"/>
                </a:schemeClr>
              </a:solidFill>
            </a:endParaRPr>
          </a:p>
        </p:txBody>
      </p:sp>
      <p:grpSp>
        <p:nvGrpSpPr>
          <p:cNvPr id="7" name="Group 6">
            <a:extLst>
              <a:ext uri="{FF2B5EF4-FFF2-40B4-BE49-F238E27FC236}">
                <a16:creationId xmlns:a16="http://schemas.microsoft.com/office/drawing/2014/main" id="{51572ED3-76AC-9331-9618-AC5489FF50D9}"/>
              </a:ext>
            </a:extLst>
          </p:cNvPr>
          <p:cNvGrpSpPr/>
          <p:nvPr/>
        </p:nvGrpSpPr>
        <p:grpSpPr>
          <a:xfrm>
            <a:off x="12107803" y="162401"/>
            <a:ext cx="16667484" cy="10121935"/>
            <a:chOff x="12107803" y="162401"/>
            <a:chExt cx="16667484" cy="10121935"/>
          </a:xfrm>
        </p:grpSpPr>
        <p:pic>
          <p:nvPicPr>
            <p:cNvPr id="45" name="Image 1" descr="preencoded.png">
              <a:extLst>
                <a:ext uri="{FF2B5EF4-FFF2-40B4-BE49-F238E27FC236}">
                  <a16:creationId xmlns:a16="http://schemas.microsoft.com/office/drawing/2014/main" id="{103B4734-5C4E-2C11-E290-9C745BF313A0}"/>
                </a:ext>
              </a:extLst>
            </p:cNvPr>
            <p:cNvPicPr>
              <a:picLocks noChangeAspect="1"/>
            </p:cNvPicPr>
            <p:nvPr/>
          </p:nvPicPr>
          <p:blipFill>
            <a:blip r:embed="rId9"/>
            <a:stretch>
              <a:fillRect/>
            </a:stretch>
          </p:blipFill>
          <p:spPr>
            <a:xfrm>
              <a:off x="16190647" y="162401"/>
              <a:ext cx="537631" cy="537631"/>
            </a:xfrm>
            <a:prstGeom prst="rect">
              <a:avLst/>
            </a:prstGeom>
          </p:spPr>
        </p:pic>
        <p:pic>
          <p:nvPicPr>
            <p:cNvPr id="69" name="Image 8" descr="preencoded.png">
              <a:extLst>
                <a:ext uri="{FF2B5EF4-FFF2-40B4-BE49-F238E27FC236}">
                  <a16:creationId xmlns:a16="http://schemas.microsoft.com/office/drawing/2014/main" id="{BB2653C5-D278-A0E1-5987-77940C5287A1}"/>
                </a:ext>
              </a:extLst>
            </p:cNvPr>
            <p:cNvPicPr>
              <a:picLocks noChangeAspect="1"/>
            </p:cNvPicPr>
            <p:nvPr/>
          </p:nvPicPr>
          <p:blipFill>
            <a:blip r:embed="rId10"/>
            <a:stretch>
              <a:fillRect/>
            </a:stretch>
          </p:blipFill>
          <p:spPr>
            <a:xfrm>
              <a:off x="15532279" y="3555330"/>
              <a:ext cx="658368" cy="658368"/>
            </a:xfrm>
            <a:prstGeom prst="rect">
              <a:avLst/>
            </a:prstGeom>
          </p:spPr>
        </p:pic>
        <p:sp>
          <p:nvSpPr>
            <p:cNvPr id="70" name="Shape 46">
              <a:extLst>
                <a:ext uri="{FF2B5EF4-FFF2-40B4-BE49-F238E27FC236}">
                  <a16:creationId xmlns:a16="http://schemas.microsoft.com/office/drawing/2014/main" id="{99DEDA63-3A00-C911-2911-3516A916F31B}"/>
                </a:ext>
              </a:extLst>
            </p:cNvPr>
            <p:cNvSpPr/>
            <p:nvPr/>
          </p:nvSpPr>
          <p:spPr>
            <a:xfrm>
              <a:off x="12107803" y="4632928"/>
              <a:ext cx="8225112" cy="1585854"/>
            </a:xfrm>
            <a:prstGeom prst="roundRect">
              <a:avLst>
                <a:gd name="adj" fmla="val 14545"/>
              </a:avLst>
            </a:prstGeom>
            <a:solidFill>
              <a:srgbClr val="FFFFFF"/>
            </a:solidFill>
            <a:ln w="12700">
              <a:solidFill>
                <a:srgbClr val="BCCCDC"/>
              </a:solidFill>
              <a:prstDash val="solid"/>
            </a:ln>
            <a:effectLst>
              <a:outerShdw blurRad="50800" dist="12700" dir="2700000" algn="bl" rotWithShape="0">
                <a:srgbClr val="000000">
                  <a:alpha val="8000"/>
                </a:srgbClr>
              </a:outerShdw>
            </a:effectLst>
          </p:spPr>
          <p:txBody>
            <a:bodyPr tIns="0"/>
            <a:lstStyle/>
            <a:p>
              <a:pPr defTabSz="2194735">
                <a:defRPr/>
              </a:pPr>
              <a:r>
                <a:rPr lang="en-US" sz="2400" dirty="0">
                  <a:solidFill>
                    <a:srgbClr val="1A3A5C"/>
                  </a:solidFill>
                  <a:latin typeface="Calibri" pitchFamily="34" charset="0"/>
                  <a:ea typeface="Calibri" pitchFamily="34" charset="-122"/>
                  <a:cs typeface="Calibri" pitchFamily="34" charset="-120"/>
                </a:rPr>
                <a:t>🧘 Mindfulness -  Before meetings, take short mindfulness breathing or grounding exercises to help moderate the cortisol response and bring focus.</a:t>
              </a:r>
            </a:p>
          </p:txBody>
        </p:sp>
        <p:sp>
          <p:nvSpPr>
            <p:cNvPr id="71" name="Shape 46">
              <a:extLst>
                <a:ext uri="{FF2B5EF4-FFF2-40B4-BE49-F238E27FC236}">
                  <a16:creationId xmlns:a16="http://schemas.microsoft.com/office/drawing/2014/main" id="{4BB50FAF-916D-423D-A0A2-5E516EAAABFE}"/>
                </a:ext>
              </a:extLst>
            </p:cNvPr>
            <p:cNvSpPr/>
            <p:nvPr/>
          </p:nvSpPr>
          <p:spPr>
            <a:xfrm>
              <a:off x="20856330" y="4632928"/>
              <a:ext cx="7877397" cy="1548745"/>
            </a:xfrm>
            <a:prstGeom prst="roundRect">
              <a:avLst>
                <a:gd name="adj" fmla="val 14545"/>
              </a:avLst>
            </a:prstGeom>
            <a:solidFill>
              <a:srgbClr val="FFFFFF"/>
            </a:solidFill>
            <a:ln w="12700">
              <a:solidFill>
                <a:srgbClr val="BCCCDC"/>
              </a:solidFill>
              <a:prstDash val="solid"/>
            </a:ln>
            <a:effectLst>
              <a:outerShdw blurRad="50800" dist="12700" dir="2700000" algn="bl" rotWithShape="0">
                <a:srgbClr val="000000">
                  <a:alpha val="8000"/>
                </a:srgbClr>
              </a:outerShdw>
            </a:effectLst>
          </p:spPr>
          <p:txBody>
            <a:bodyPr tIns="172800"/>
            <a:lstStyle/>
            <a:p>
              <a:r>
                <a:rPr lang="en-US" sz="2400" dirty="0">
                  <a:solidFill>
                    <a:srgbClr val="1A3A5C"/>
                  </a:solidFill>
                  <a:latin typeface="Calibri" pitchFamily="34" charset="0"/>
                  <a:ea typeface="Calibri" pitchFamily="34" charset="-122"/>
                  <a:cs typeface="Calibri" pitchFamily="34" charset="-120"/>
                </a:rPr>
                <a:t>📓 Reflective Journaling  follow each group session with three sentences: What did this remind you of? How did you react to it? What would you do differently?</a:t>
              </a:r>
            </a:p>
          </p:txBody>
        </p:sp>
        <p:sp>
          <p:nvSpPr>
            <p:cNvPr id="72" name="Shape 46">
              <a:extLst>
                <a:ext uri="{FF2B5EF4-FFF2-40B4-BE49-F238E27FC236}">
                  <a16:creationId xmlns:a16="http://schemas.microsoft.com/office/drawing/2014/main" id="{75E616DB-CBA8-8F9E-6387-8C26F8CB89CA}"/>
                </a:ext>
              </a:extLst>
            </p:cNvPr>
            <p:cNvSpPr/>
            <p:nvPr/>
          </p:nvSpPr>
          <p:spPr>
            <a:xfrm>
              <a:off x="12136133" y="6296388"/>
              <a:ext cx="8225112" cy="1294168"/>
            </a:xfrm>
            <a:prstGeom prst="roundRect">
              <a:avLst>
                <a:gd name="adj" fmla="val 14545"/>
              </a:avLst>
            </a:prstGeom>
            <a:solidFill>
              <a:srgbClr val="FFFFFF"/>
            </a:solidFill>
            <a:ln w="12700">
              <a:solidFill>
                <a:srgbClr val="BCCCDC"/>
              </a:solidFill>
              <a:prstDash val="solid"/>
            </a:ln>
            <a:effectLst>
              <a:outerShdw blurRad="50800" dist="12700" dir="2700000" algn="bl" rotWithShape="0">
                <a:srgbClr val="000000">
                  <a:alpha val="8000"/>
                </a:srgbClr>
              </a:outerShdw>
            </a:effectLst>
          </p:spPr>
          <p:txBody>
            <a:bodyPr tIns="259200"/>
            <a:lstStyle/>
            <a:p>
              <a:r>
                <a:rPr lang="en-US" sz="2400" dirty="0">
                  <a:solidFill>
                    <a:srgbClr val="1A3A5C"/>
                  </a:solidFill>
                  <a:latin typeface="Calibri" pitchFamily="34" charset="0"/>
                  <a:ea typeface="Calibri" pitchFamily="34" charset="-122"/>
                  <a:cs typeface="Calibri" pitchFamily="34" charset="-120"/>
                </a:rPr>
                <a:t>⏸  Pause Before Reacting  wait for 6 seconds. Introduces a gap between stimulus and response.</a:t>
              </a:r>
            </a:p>
          </p:txBody>
        </p:sp>
        <p:sp>
          <p:nvSpPr>
            <p:cNvPr id="73" name="Shape 46">
              <a:extLst>
                <a:ext uri="{FF2B5EF4-FFF2-40B4-BE49-F238E27FC236}">
                  <a16:creationId xmlns:a16="http://schemas.microsoft.com/office/drawing/2014/main" id="{84919402-991F-E8D5-61D3-9B5FCC00474F}"/>
                </a:ext>
              </a:extLst>
            </p:cNvPr>
            <p:cNvSpPr/>
            <p:nvPr/>
          </p:nvSpPr>
          <p:spPr>
            <a:xfrm>
              <a:off x="20897891" y="6246480"/>
              <a:ext cx="7877396" cy="1346112"/>
            </a:xfrm>
            <a:prstGeom prst="roundRect">
              <a:avLst>
                <a:gd name="adj" fmla="val 14545"/>
              </a:avLst>
            </a:prstGeom>
            <a:solidFill>
              <a:srgbClr val="FFFFFF"/>
            </a:solidFill>
            <a:ln w="12700">
              <a:solidFill>
                <a:srgbClr val="BCCCDC"/>
              </a:solidFill>
              <a:prstDash val="solid"/>
            </a:ln>
            <a:effectLst>
              <a:outerShdw blurRad="50800" dist="12700" dir="2700000" algn="bl" rotWithShape="0">
                <a:srgbClr val="000000">
                  <a:alpha val="8000"/>
                </a:srgbClr>
              </a:outerShdw>
            </a:effectLst>
          </p:spPr>
          <p:txBody>
            <a:bodyPr tIns="172800"/>
            <a:lstStyle/>
            <a:p>
              <a:r>
                <a:rPr lang="en-US" sz="2400" dirty="0">
                  <a:solidFill>
                    <a:srgbClr val="1A3A5C"/>
                  </a:solidFill>
                  <a:latin typeface="Calibri" pitchFamily="34" charset="0"/>
                  <a:ea typeface="Calibri" pitchFamily="34" charset="-122"/>
                  <a:cs typeface="Calibri" pitchFamily="34" charset="-120"/>
                </a:rPr>
                <a:t>🔥 Stress Management  early detection of stressors (overload, unclear roles) and communication in advance.</a:t>
              </a:r>
            </a:p>
          </p:txBody>
        </p:sp>
        <p:sp>
          <p:nvSpPr>
            <p:cNvPr id="75" name="TextBox 74">
              <a:extLst>
                <a:ext uri="{FF2B5EF4-FFF2-40B4-BE49-F238E27FC236}">
                  <a16:creationId xmlns:a16="http://schemas.microsoft.com/office/drawing/2014/main" id="{13B72B94-3376-2483-39BD-C24E5B28DBF1}"/>
                </a:ext>
              </a:extLst>
            </p:cNvPr>
            <p:cNvSpPr txBox="1"/>
            <p:nvPr/>
          </p:nvSpPr>
          <p:spPr>
            <a:xfrm>
              <a:off x="14978921" y="7897818"/>
              <a:ext cx="10581684" cy="369332"/>
            </a:xfrm>
            <a:prstGeom prst="rect">
              <a:avLst/>
            </a:prstGeom>
            <a:noFill/>
          </p:spPr>
          <p:txBody>
            <a:bodyPr wrap="square" rtlCol="0">
              <a:spAutoFit/>
            </a:bodyPr>
            <a:lstStyle/>
            <a:p>
              <a:pPr algn="ctr"/>
              <a:r>
                <a:rPr lang="en-US" b="1" dirty="0">
                  <a:solidFill>
                    <a:srgbClr val="1A3A5C"/>
                  </a:solidFill>
                  <a:latin typeface="Calibri" pitchFamily="34" charset="0"/>
                  <a:ea typeface="Calibri" pitchFamily="34" charset="-122"/>
                  <a:cs typeface="Calibri" pitchFamily="34" charset="-120"/>
                </a:rPr>
                <a:t>EMOTION → RESPONSE → OUTCOME</a:t>
              </a:r>
              <a:endParaRPr lang="en-US" dirty="0"/>
            </a:p>
          </p:txBody>
        </p:sp>
        <p:sp>
          <p:nvSpPr>
            <p:cNvPr id="76" name="Shape 50">
              <a:extLst>
                <a:ext uri="{FF2B5EF4-FFF2-40B4-BE49-F238E27FC236}">
                  <a16:creationId xmlns:a16="http://schemas.microsoft.com/office/drawing/2014/main" id="{FC6C800D-A9A2-22A5-7B5B-A832EC559B32}"/>
                </a:ext>
              </a:extLst>
            </p:cNvPr>
            <p:cNvSpPr/>
            <p:nvPr/>
          </p:nvSpPr>
          <p:spPr>
            <a:xfrm>
              <a:off x="12136133" y="8419404"/>
              <a:ext cx="4480560" cy="347472"/>
            </a:xfrm>
            <a:prstGeom prst="roundRect">
              <a:avLst>
                <a:gd name="adj" fmla="val 15789"/>
              </a:avLst>
            </a:prstGeom>
            <a:solidFill>
              <a:srgbClr val="E84855"/>
            </a:solidFill>
            <a:ln w="12700">
              <a:solidFill>
                <a:srgbClr val="E84855"/>
              </a:solidFill>
              <a:prstDash val="solid"/>
            </a:ln>
          </p:spPr>
          <p:txBody>
            <a:bodyPr/>
            <a:lstStyle/>
            <a:p>
              <a:r>
                <a:rPr lang="en-US" b="1" dirty="0">
                  <a:solidFill>
                    <a:srgbClr val="FFFFFF"/>
                  </a:solidFill>
                  <a:latin typeface="Calibri" pitchFamily="34" charset="0"/>
                  <a:ea typeface="Calibri" pitchFamily="34" charset="-122"/>
                  <a:cs typeface="Calibri" pitchFamily="34" charset="-120"/>
                </a:rPr>
                <a:t>😤 Trigger  —  A peer misses a deadline</a:t>
              </a:r>
              <a:endParaRPr lang="en-US" dirty="0"/>
            </a:p>
          </p:txBody>
        </p:sp>
        <p:sp>
          <p:nvSpPr>
            <p:cNvPr id="77" name="Shape 52">
              <a:extLst>
                <a:ext uri="{FF2B5EF4-FFF2-40B4-BE49-F238E27FC236}">
                  <a16:creationId xmlns:a16="http://schemas.microsoft.com/office/drawing/2014/main" id="{2D82ED49-8246-69BE-C18B-1E694907D2FC}"/>
                </a:ext>
              </a:extLst>
            </p:cNvPr>
            <p:cNvSpPr/>
            <p:nvPr/>
          </p:nvSpPr>
          <p:spPr>
            <a:xfrm>
              <a:off x="16190647" y="8916233"/>
              <a:ext cx="4480560" cy="347472"/>
            </a:xfrm>
            <a:prstGeom prst="roundRect">
              <a:avLst>
                <a:gd name="adj" fmla="val 15789"/>
              </a:avLst>
            </a:prstGeom>
            <a:solidFill>
              <a:srgbClr val="F6AE2D"/>
            </a:solidFill>
            <a:ln w="12700">
              <a:solidFill>
                <a:srgbClr val="F6AE2D"/>
              </a:solidFill>
              <a:prstDash val="solid"/>
            </a:ln>
          </p:spPr>
          <p:txBody>
            <a:bodyPr/>
            <a:lstStyle/>
            <a:p>
              <a:r>
                <a:rPr lang="en-US">
                  <a:solidFill>
                    <a:srgbClr val="FFFFFF"/>
                  </a:solidFill>
                  <a:latin typeface="Calibri" pitchFamily="34" charset="0"/>
                  <a:ea typeface="Calibri" pitchFamily="34" charset="-122"/>
                  <a:cs typeface="Calibri" pitchFamily="34" charset="-120"/>
                </a:rPr>
                <a:t>🧠 Regulate  —  Pause + reflect</a:t>
              </a:r>
              <a:endParaRPr lang="en-US" dirty="0"/>
            </a:p>
          </p:txBody>
        </p:sp>
        <p:sp>
          <p:nvSpPr>
            <p:cNvPr id="78" name="Shape 54">
              <a:extLst>
                <a:ext uri="{FF2B5EF4-FFF2-40B4-BE49-F238E27FC236}">
                  <a16:creationId xmlns:a16="http://schemas.microsoft.com/office/drawing/2014/main" id="{51E64811-1CBD-1C21-1A19-A1E6E54FFFCA}"/>
                </a:ext>
              </a:extLst>
            </p:cNvPr>
            <p:cNvSpPr/>
            <p:nvPr/>
          </p:nvSpPr>
          <p:spPr>
            <a:xfrm>
              <a:off x="20269763" y="9438232"/>
              <a:ext cx="4480560" cy="347472"/>
            </a:xfrm>
            <a:prstGeom prst="roundRect">
              <a:avLst>
                <a:gd name="adj" fmla="val 15789"/>
              </a:avLst>
            </a:prstGeom>
            <a:solidFill>
              <a:srgbClr val="028090"/>
            </a:solidFill>
            <a:ln w="12700">
              <a:solidFill>
                <a:srgbClr val="028090"/>
              </a:solidFill>
              <a:prstDash val="solid"/>
            </a:ln>
          </p:spPr>
          <p:txBody>
            <a:bodyPr/>
            <a:lstStyle/>
            <a:p>
              <a:r>
                <a:rPr lang="en-US" dirty="0">
                  <a:solidFill>
                    <a:srgbClr val="FFFFFF"/>
                  </a:solidFill>
                  <a:latin typeface="Calibri" pitchFamily="34" charset="0"/>
                  <a:ea typeface="Calibri" pitchFamily="34" charset="-122"/>
                  <a:cs typeface="Calibri" pitchFamily="34" charset="-120"/>
                </a:rPr>
                <a:t>💬 Respond  —  Calm, clear message</a:t>
              </a:r>
              <a:endParaRPr lang="en-US" dirty="0"/>
            </a:p>
          </p:txBody>
        </p:sp>
        <p:sp>
          <p:nvSpPr>
            <p:cNvPr id="79" name="Shape 56">
              <a:extLst>
                <a:ext uri="{FF2B5EF4-FFF2-40B4-BE49-F238E27FC236}">
                  <a16:creationId xmlns:a16="http://schemas.microsoft.com/office/drawing/2014/main" id="{6510A7EE-4CEF-AE38-4E21-98C9098ECFF8}"/>
                </a:ext>
              </a:extLst>
            </p:cNvPr>
            <p:cNvSpPr/>
            <p:nvPr/>
          </p:nvSpPr>
          <p:spPr>
            <a:xfrm>
              <a:off x="24294727" y="9936864"/>
              <a:ext cx="4480560" cy="347472"/>
            </a:xfrm>
            <a:prstGeom prst="roundRect">
              <a:avLst>
                <a:gd name="adj" fmla="val 15789"/>
              </a:avLst>
            </a:prstGeom>
            <a:solidFill>
              <a:srgbClr val="1A3A5C"/>
            </a:solidFill>
            <a:ln w="12700">
              <a:solidFill>
                <a:srgbClr val="1A3A5C"/>
              </a:solidFill>
              <a:prstDash val="solid"/>
            </a:ln>
          </p:spPr>
          <p:txBody>
            <a:bodyPr/>
            <a:lstStyle/>
            <a:p>
              <a:r>
                <a:rPr lang="en-US" b="1" dirty="0">
                  <a:solidFill>
                    <a:srgbClr val="FFFFFF"/>
                  </a:solidFill>
                  <a:latin typeface="Calibri" pitchFamily="34" charset="0"/>
                  <a:ea typeface="Calibri" pitchFamily="34" charset="-122"/>
                  <a:cs typeface="Calibri" pitchFamily="34" charset="-120"/>
                </a:rPr>
                <a:t>✅ Outcome  —  Team stays productive</a:t>
              </a:r>
              <a:endParaRPr lang="en-US" dirty="0"/>
            </a:p>
          </p:txBody>
        </p:sp>
      </p:grpSp>
      <p:sp>
        <p:nvSpPr>
          <p:cNvPr id="103" name="Shape 73">
            <a:extLst>
              <a:ext uri="{FF2B5EF4-FFF2-40B4-BE49-F238E27FC236}">
                <a16:creationId xmlns:a16="http://schemas.microsoft.com/office/drawing/2014/main" id="{86B619BC-3A54-C553-D2FC-361C551D5C93}"/>
              </a:ext>
            </a:extLst>
          </p:cNvPr>
          <p:cNvSpPr/>
          <p:nvPr/>
        </p:nvSpPr>
        <p:spPr>
          <a:xfrm>
            <a:off x="12097310" y="10802106"/>
            <a:ext cx="16858690" cy="801203"/>
          </a:xfrm>
          <a:prstGeom prst="roundRect">
            <a:avLst>
              <a:gd name="adj" fmla="val 19048"/>
            </a:avLst>
          </a:prstGeom>
          <a:solidFill>
            <a:srgbClr val="F6AE2D"/>
          </a:solidFill>
          <a:ln w="12700">
            <a:solidFill>
              <a:srgbClr val="F6AE2D"/>
            </a:solidFill>
            <a:prstDash val="solid"/>
          </a:ln>
        </p:spPr>
        <p:txBody>
          <a:bodyPr/>
          <a:lstStyle/>
          <a:p>
            <a:endParaRPr lang="en-GB"/>
          </a:p>
        </p:txBody>
      </p:sp>
      <p:sp>
        <p:nvSpPr>
          <p:cNvPr id="123" name="TextBox 122">
            <a:extLst>
              <a:ext uri="{FF2B5EF4-FFF2-40B4-BE49-F238E27FC236}">
                <a16:creationId xmlns:a16="http://schemas.microsoft.com/office/drawing/2014/main" id="{2219515E-61D0-FAEA-4684-7B7A7422C736}"/>
              </a:ext>
            </a:extLst>
          </p:cNvPr>
          <p:cNvSpPr txBox="1"/>
          <p:nvPr/>
        </p:nvSpPr>
        <p:spPr>
          <a:xfrm>
            <a:off x="12113928" y="15038451"/>
            <a:ext cx="17114558" cy="307777"/>
          </a:xfrm>
          <a:prstGeom prst="rect">
            <a:avLst/>
          </a:prstGeom>
          <a:noFill/>
        </p:spPr>
        <p:txBody>
          <a:bodyPr wrap="square" rtlCol="0">
            <a:spAutoFit/>
          </a:bodyPr>
          <a:lstStyle/>
          <a:p>
            <a:r>
              <a:rPr lang="en-US" sz="1400" dirty="0">
                <a:solidFill>
                  <a:srgbClr val="737E88"/>
                </a:solidFill>
                <a:latin typeface="Calibri" pitchFamily="34" charset="0"/>
                <a:ea typeface="Calibri" pitchFamily="34" charset="-122"/>
                <a:cs typeface="Calibri" pitchFamily="34" charset="-120"/>
              </a:rPr>
              <a:t>Côté, S. (2022) 'Emotional intelligence and leadership effectiveness', Annual Review of Organisational Psychology and Organisational Behaviour, 9(1), pp. 335–364. https://doi.org/10.1146/annurev-orgpsych-012420-091326</a:t>
            </a:r>
            <a:endParaRPr lang="en-US" sz="1400" dirty="0">
              <a:solidFill>
                <a:srgbClr val="737E88"/>
              </a:solidFill>
            </a:endParaRPr>
          </a:p>
        </p:txBody>
      </p:sp>
      <p:sp>
        <p:nvSpPr>
          <p:cNvPr id="125" name="TextBox 124">
            <a:extLst>
              <a:ext uri="{FF2B5EF4-FFF2-40B4-BE49-F238E27FC236}">
                <a16:creationId xmlns:a16="http://schemas.microsoft.com/office/drawing/2014/main" id="{2461427C-BBA9-8BA6-5B28-647A6FE3BEDF}"/>
              </a:ext>
            </a:extLst>
          </p:cNvPr>
          <p:cNvSpPr txBox="1"/>
          <p:nvPr/>
        </p:nvSpPr>
        <p:spPr>
          <a:xfrm>
            <a:off x="12085178" y="15828445"/>
            <a:ext cx="17542304" cy="307777"/>
          </a:xfrm>
          <a:prstGeom prst="rect">
            <a:avLst/>
          </a:prstGeom>
          <a:noFill/>
        </p:spPr>
        <p:txBody>
          <a:bodyPr wrap="square" rtlCol="0">
            <a:spAutoFit/>
          </a:bodyPr>
          <a:lstStyle/>
          <a:p>
            <a:r>
              <a:rPr lang="en-US" sz="1400" dirty="0">
                <a:solidFill>
                  <a:srgbClr val="737E88"/>
                </a:solidFill>
                <a:latin typeface="Calibri" pitchFamily="34" charset="0"/>
                <a:ea typeface="Calibri" pitchFamily="34" charset="-122"/>
                <a:cs typeface="Calibri" pitchFamily="34" charset="-120"/>
              </a:rPr>
              <a:t>Siegling, A.B., Furnham, A. and Petrides, K.V. (2021) 'Trait emotional intelligence and its relationships with academic success: A meta-analysis', Psychological Bulletin, 147(3), pp. 221–249. https://doi.org/10.1037/bul0000314</a:t>
            </a:r>
            <a:endParaRPr lang="en-US" sz="1400" dirty="0">
              <a:solidFill>
                <a:srgbClr val="737E88"/>
              </a:solidFill>
            </a:endParaRPr>
          </a:p>
        </p:txBody>
      </p:sp>
      <p:pic>
        <p:nvPicPr>
          <p:cNvPr id="2" name="Image 5" descr="preencoded.png">
            <a:extLst>
              <a:ext uri="{FF2B5EF4-FFF2-40B4-BE49-F238E27FC236}">
                <a16:creationId xmlns:a16="http://schemas.microsoft.com/office/drawing/2014/main" id="{DF4B9788-51FA-CFA5-9662-52655E3599F5}"/>
              </a:ext>
            </a:extLst>
          </p:cNvPr>
          <p:cNvPicPr>
            <a:picLocks noChangeAspect="1"/>
          </p:cNvPicPr>
          <p:nvPr/>
        </p:nvPicPr>
        <p:blipFill>
          <a:blip r:embed="rId11"/>
          <a:stretch>
            <a:fillRect/>
          </a:stretch>
        </p:blipFill>
        <p:spPr>
          <a:xfrm flipV="1">
            <a:off x="357408" y="6051875"/>
            <a:ext cx="378087" cy="378087"/>
          </a:xfrm>
          <a:prstGeom prst="rect">
            <a:avLst/>
          </a:prstGeom>
        </p:spPr>
      </p:pic>
      <p:pic>
        <p:nvPicPr>
          <p:cNvPr id="5" name="Picture 4">
            <a:extLst>
              <a:ext uri="{FF2B5EF4-FFF2-40B4-BE49-F238E27FC236}">
                <a16:creationId xmlns:a16="http://schemas.microsoft.com/office/drawing/2014/main" id="{3BDD62EA-C811-C679-BD1A-50FCD74120BC}"/>
              </a:ext>
            </a:extLst>
          </p:cNvPr>
          <p:cNvPicPr>
            <a:picLocks noChangeAspect="1"/>
          </p:cNvPicPr>
          <p:nvPr/>
        </p:nvPicPr>
        <p:blipFill>
          <a:blip r:embed="rId12">
            <a:alphaModFix amt="80000"/>
          </a:blip>
          <a:stretch>
            <a:fillRect/>
          </a:stretch>
        </p:blipFill>
        <p:spPr>
          <a:xfrm>
            <a:off x="11372620" y="44718"/>
            <a:ext cx="4712157" cy="3342647"/>
          </a:xfrm>
          <a:prstGeom prst="rect">
            <a:avLst/>
          </a:prstGeom>
        </p:spPr>
      </p:pic>
      <p:pic>
        <p:nvPicPr>
          <p:cNvPr id="9" name="Image 12" descr="preencoded.png">
            <a:extLst>
              <a:ext uri="{FF2B5EF4-FFF2-40B4-BE49-F238E27FC236}">
                <a16:creationId xmlns:a16="http://schemas.microsoft.com/office/drawing/2014/main" id="{283C4BA4-A620-96BB-3DE5-D9AA798844CF}"/>
              </a:ext>
            </a:extLst>
          </p:cNvPr>
          <p:cNvPicPr>
            <a:picLocks noChangeAspect="1"/>
          </p:cNvPicPr>
          <p:nvPr/>
        </p:nvPicPr>
        <p:blipFill>
          <a:blip r:embed="rId13"/>
          <a:stretch>
            <a:fillRect/>
          </a:stretch>
        </p:blipFill>
        <p:spPr>
          <a:xfrm>
            <a:off x="375120" y="9499530"/>
            <a:ext cx="486878" cy="486878"/>
          </a:xfrm>
          <a:prstGeom prst="rect">
            <a:avLst/>
          </a:prstGeom>
        </p:spPr>
      </p:pic>
      <p:grpSp>
        <p:nvGrpSpPr>
          <p:cNvPr id="4" name="Group 3">
            <a:extLst>
              <a:ext uri="{FF2B5EF4-FFF2-40B4-BE49-F238E27FC236}">
                <a16:creationId xmlns:a16="http://schemas.microsoft.com/office/drawing/2014/main" id="{82D93AFE-6FB3-C94A-FF2B-2DD32B2F1E8B}"/>
              </a:ext>
            </a:extLst>
          </p:cNvPr>
          <p:cNvGrpSpPr/>
          <p:nvPr/>
        </p:nvGrpSpPr>
        <p:grpSpPr>
          <a:xfrm>
            <a:off x="2591404" y="383583"/>
            <a:ext cx="9376088" cy="11149032"/>
            <a:chOff x="2591404" y="383583"/>
            <a:chExt cx="9376088" cy="11149032"/>
          </a:xfrm>
        </p:grpSpPr>
        <p:sp>
          <p:nvSpPr>
            <p:cNvPr id="34" name="TextBox 33">
              <a:extLst>
                <a:ext uri="{FF2B5EF4-FFF2-40B4-BE49-F238E27FC236}">
                  <a16:creationId xmlns:a16="http://schemas.microsoft.com/office/drawing/2014/main" id="{8B2BA0A4-7E5A-BCC5-5348-763576F30747}"/>
                </a:ext>
              </a:extLst>
            </p:cNvPr>
            <p:cNvSpPr txBox="1"/>
            <p:nvPr/>
          </p:nvSpPr>
          <p:spPr>
            <a:xfrm>
              <a:off x="2593498" y="383583"/>
              <a:ext cx="9247944" cy="2124556"/>
            </a:xfrm>
            <a:prstGeom prst="rect">
              <a:avLst/>
            </a:prstGeom>
            <a:noFill/>
          </p:spPr>
          <p:txBody>
            <a:bodyPr wrap="square" rtlCol="0">
              <a:spAutoFit/>
            </a:bodyPr>
            <a:lstStyle/>
            <a:p>
              <a:r>
                <a:rPr lang="en-US" sz="2800" dirty="0">
                  <a:solidFill>
                    <a:schemeClr val="accent1">
                      <a:lumMod val="40000"/>
                      <a:lumOff val="60000"/>
                    </a:schemeClr>
                  </a:solidFill>
                  <a:latin typeface="Calibri" panose="020F0502020204030204" pitchFamily="34" charset="0"/>
                  <a:ea typeface="Calibri" panose="020F0502020204030204" pitchFamily="34" charset="0"/>
                  <a:cs typeface="Calibri" panose="020F0502020204030204" pitchFamily="34" charset="0"/>
                </a:rPr>
                <a:t>BA Leadership and Management Skills for the Workplace</a:t>
              </a:r>
            </a:p>
            <a:p>
              <a:endParaRPr lang="en-GB" sz="10406" dirty="0"/>
            </a:p>
          </p:txBody>
        </p:sp>
        <p:sp>
          <p:nvSpPr>
            <p:cNvPr id="35" name="TextBox 34">
              <a:extLst>
                <a:ext uri="{FF2B5EF4-FFF2-40B4-BE49-F238E27FC236}">
                  <a16:creationId xmlns:a16="http://schemas.microsoft.com/office/drawing/2014/main" id="{EA4B8133-3D4E-792C-6BBA-BD78B36CE571}"/>
                </a:ext>
              </a:extLst>
            </p:cNvPr>
            <p:cNvSpPr txBox="1"/>
            <p:nvPr/>
          </p:nvSpPr>
          <p:spPr>
            <a:xfrm>
              <a:off x="2591404" y="867544"/>
              <a:ext cx="8539723" cy="954107"/>
            </a:xfrm>
            <a:prstGeom prst="rect">
              <a:avLst/>
            </a:prstGeom>
            <a:noFill/>
          </p:spPr>
          <p:txBody>
            <a:bodyPr wrap="square" rtlCol="0">
              <a:spAutoFit/>
            </a:bodyPr>
            <a:lstStyle/>
            <a:p>
              <a:r>
                <a:rPr lang="en-US" sz="1400" dirty="0">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Developing Emotional Intelligence Skills </a:t>
              </a:r>
            </a:p>
            <a:p>
              <a:r>
                <a:rPr lang="en-US" sz="1400" dirty="0">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LCLM 5006 Poster Presentation</a:t>
              </a:r>
            </a:p>
            <a:p>
              <a:r>
                <a:rPr lang="en-US" sz="1400" dirty="0">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DR Abdallah Naser </a:t>
              </a:r>
            </a:p>
            <a:p>
              <a:r>
                <a:rPr lang="en-US" sz="1400" dirty="0">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Student Elina </a:t>
              </a:r>
              <a:r>
                <a:rPr lang="en-US" sz="1400" dirty="0" err="1">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Znotina</a:t>
              </a:r>
              <a:r>
                <a:rPr lang="en-US" sz="1400" dirty="0">
                  <a:solidFill>
                    <a:schemeClr val="tx2">
                      <a:lumMod val="10000"/>
                      <a:lumOff val="90000"/>
                    </a:schemeClr>
                  </a:solidFill>
                  <a:latin typeface="Calibri" panose="020F0502020204030204" pitchFamily="34" charset="0"/>
                  <a:ea typeface="Calibri" panose="020F0502020204030204" pitchFamily="34" charset="0"/>
                  <a:cs typeface="Calibri" panose="020F0502020204030204" pitchFamily="34" charset="0"/>
                </a:rPr>
                <a:t> 2409079</a:t>
              </a:r>
            </a:p>
          </p:txBody>
        </p:sp>
        <p:sp>
          <p:nvSpPr>
            <p:cNvPr id="55" name="Shape 17">
              <a:extLst>
                <a:ext uri="{FF2B5EF4-FFF2-40B4-BE49-F238E27FC236}">
                  <a16:creationId xmlns:a16="http://schemas.microsoft.com/office/drawing/2014/main" id="{A18459C8-A5EF-3274-09D5-9C08372EC66D}"/>
                </a:ext>
              </a:extLst>
            </p:cNvPr>
            <p:cNvSpPr/>
            <p:nvPr/>
          </p:nvSpPr>
          <p:spPr>
            <a:xfrm>
              <a:off x="3691446" y="2905372"/>
              <a:ext cx="3230791" cy="531474"/>
            </a:xfrm>
            <a:prstGeom prst="roundRect">
              <a:avLst>
                <a:gd name="adj" fmla="val 31250"/>
              </a:avLst>
            </a:prstGeom>
            <a:solidFill>
              <a:srgbClr val="1A3A5C"/>
            </a:solidFill>
            <a:ln w="12700">
              <a:solidFill>
                <a:srgbClr val="1A3A5C"/>
              </a:solidFill>
              <a:prstDash val="solid"/>
            </a:ln>
          </p:spPr>
          <p:txBody>
            <a:bodyPr lIns="864000"/>
            <a:lstStyle/>
            <a:p>
              <a:r>
                <a:rPr lang="en-US" sz="2520" b="1" dirty="0">
                  <a:solidFill>
                    <a:srgbClr val="FFFFFF"/>
                  </a:solidFill>
                  <a:latin typeface="Calibri" pitchFamily="34" charset="0"/>
                  <a:ea typeface="Calibri" pitchFamily="34" charset="-122"/>
                  <a:cs typeface="Calibri" pitchFamily="34" charset="-120"/>
                </a:rPr>
                <a:t>Self-Regulation</a:t>
              </a:r>
              <a:endParaRPr lang="en-GB" sz="2520" dirty="0"/>
            </a:p>
          </p:txBody>
        </p:sp>
        <p:sp>
          <p:nvSpPr>
            <p:cNvPr id="57" name="Shape 27">
              <a:extLst>
                <a:ext uri="{FF2B5EF4-FFF2-40B4-BE49-F238E27FC236}">
                  <a16:creationId xmlns:a16="http://schemas.microsoft.com/office/drawing/2014/main" id="{C952F70C-DB12-2FBA-840C-E46948CC10DE}"/>
                </a:ext>
              </a:extLst>
            </p:cNvPr>
            <p:cNvSpPr/>
            <p:nvPr/>
          </p:nvSpPr>
          <p:spPr>
            <a:xfrm>
              <a:off x="3691047" y="5969579"/>
              <a:ext cx="3429338" cy="501557"/>
            </a:xfrm>
            <a:prstGeom prst="roundRect">
              <a:avLst>
                <a:gd name="adj" fmla="val 31250"/>
              </a:avLst>
            </a:prstGeom>
            <a:solidFill>
              <a:srgbClr val="E84855"/>
            </a:solidFill>
            <a:ln w="12700">
              <a:solidFill>
                <a:srgbClr val="E84855"/>
              </a:solidFill>
              <a:prstDash val="solid"/>
            </a:ln>
          </p:spPr>
          <p:txBody>
            <a:bodyPr lIns="864000"/>
            <a:lstStyle/>
            <a:p>
              <a:r>
                <a:rPr lang="en-US" sz="2520" b="1" dirty="0">
                  <a:solidFill>
                    <a:srgbClr val="FFFFFF"/>
                  </a:solidFill>
                  <a:latin typeface="Calibri" pitchFamily="34" charset="0"/>
                  <a:ea typeface="Calibri" pitchFamily="34" charset="-122"/>
                  <a:cs typeface="Calibri" pitchFamily="34" charset="-120"/>
                </a:rPr>
                <a:t>Empathy</a:t>
              </a:r>
              <a:endParaRPr lang="en-GB" sz="2520" dirty="0"/>
            </a:p>
          </p:txBody>
        </p:sp>
        <p:sp>
          <p:nvSpPr>
            <p:cNvPr id="58" name="Shape 32">
              <a:extLst>
                <a:ext uri="{FF2B5EF4-FFF2-40B4-BE49-F238E27FC236}">
                  <a16:creationId xmlns:a16="http://schemas.microsoft.com/office/drawing/2014/main" id="{41D6E0F5-A6FB-2542-62D8-1619B8C9D098}"/>
                </a:ext>
              </a:extLst>
            </p:cNvPr>
            <p:cNvSpPr/>
            <p:nvPr/>
          </p:nvSpPr>
          <p:spPr>
            <a:xfrm>
              <a:off x="7120385" y="2902204"/>
              <a:ext cx="3201854" cy="549303"/>
            </a:xfrm>
            <a:prstGeom prst="roundRect">
              <a:avLst>
                <a:gd name="adj" fmla="val 31250"/>
              </a:avLst>
            </a:prstGeom>
            <a:solidFill>
              <a:srgbClr val="486581"/>
            </a:solidFill>
            <a:ln w="12700">
              <a:solidFill>
                <a:srgbClr val="486581"/>
              </a:solidFill>
              <a:prstDash val="solid"/>
            </a:ln>
          </p:spPr>
          <p:txBody>
            <a:bodyPr lIns="864000"/>
            <a:lstStyle/>
            <a:p>
              <a:r>
                <a:rPr lang="en-US" sz="2520" b="1" dirty="0">
                  <a:solidFill>
                    <a:srgbClr val="FFFFFF"/>
                  </a:solidFill>
                  <a:latin typeface="Calibri" pitchFamily="34" charset="0"/>
                  <a:ea typeface="Calibri" pitchFamily="34" charset="-122"/>
                  <a:cs typeface="Calibri" pitchFamily="34" charset="-120"/>
                </a:rPr>
                <a:t>Social Skills</a:t>
              </a:r>
              <a:endParaRPr lang="en-US" sz="2520" dirty="0"/>
            </a:p>
          </p:txBody>
        </p:sp>
        <p:pic>
          <p:nvPicPr>
            <p:cNvPr id="59" name="Image 4" descr="preencoded.png">
              <a:extLst>
                <a:ext uri="{FF2B5EF4-FFF2-40B4-BE49-F238E27FC236}">
                  <a16:creationId xmlns:a16="http://schemas.microsoft.com/office/drawing/2014/main" id="{D01677CB-71D4-4F47-DC1C-C8BDD6706DB5}"/>
                </a:ext>
              </a:extLst>
            </p:cNvPr>
            <p:cNvPicPr>
              <a:picLocks noChangeAspect="1"/>
            </p:cNvPicPr>
            <p:nvPr/>
          </p:nvPicPr>
          <p:blipFill>
            <a:blip r:embed="rId14"/>
            <a:stretch>
              <a:fillRect/>
            </a:stretch>
          </p:blipFill>
          <p:spPr>
            <a:xfrm>
              <a:off x="3805914" y="2902204"/>
              <a:ext cx="526694" cy="526694"/>
            </a:xfrm>
            <a:prstGeom prst="rect">
              <a:avLst/>
            </a:prstGeom>
          </p:spPr>
        </p:pic>
        <p:pic>
          <p:nvPicPr>
            <p:cNvPr id="62" name="Image 7" descr="preencoded.png">
              <a:extLst>
                <a:ext uri="{FF2B5EF4-FFF2-40B4-BE49-F238E27FC236}">
                  <a16:creationId xmlns:a16="http://schemas.microsoft.com/office/drawing/2014/main" id="{35AFB710-D923-1C73-F639-7FD28740B214}"/>
                </a:ext>
              </a:extLst>
            </p:cNvPr>
            <p:cNvPicPr>
              <a:picLocks noChangeAspect="1"/>
            </p:cNvPicPr>
            <p:nvPr/>
          </p:nvPicPr>
          <p:blipFill>
            <a:blip r:embed="rId6"/>
            <a:stretch>
              <a:fillRect/>
            </a:stretch>
          </p:blipFill>
          <p:spPr>
            <a:xfrm>
              <a:off x="7358266" y="2927818"/>
              <a:ext cx="526694" cy="526694"/>
            </a:xfrm>
            <a:prstGeom prst="rect">
              <a:avLst/>
            </a:prstGeom>
          </p:spPr>
        </p:pic>
        <p:sp>
          <p:nvSpPr>
            <p:cNvPr id="65" name="Shape 16">
              <a:extLst>
                <a:ext uri="{FF2B5EF4-FFF2-40B4-BE49-F238E27FC236}">
                  <a16:creationId xmlns:a16="http://schemas.microsoft.com/office/drawing/2014/main" id="{456EDF31-3F89-6FFB-A814-79F5DDF990E0}"/>
                </a:ext>
              </a:extLst>
            </p:cNvPr>
            <p:cNvSpPr/>
            <p:nvPr/>
          </p:nvSpPr>
          <p:spPr>
            <a:xfrm>
              <a:off x="3749630" y="6611564"/>
              <a:ext cx="3252419" cy="2535153"/>
            </a:xfrm>
            <a:prstGeom prst="roundRect">
              <a:avLst>
                <a:gd name="adj" fmla="val 7246"/>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r>
                <a:rPr lang="en-US" sz="2400" dirty="0">
                  <a:solidFill>
                    <a:srgbClr val="1A3A5C"/>
                  </a:solidFill>
                  <a:latin typeface="Calibri" pitchFamily="34" charset="0"/>
                  <a:ea typeface="Calibri" pitchFamily="34" charset="-122"/>
                  <a:cs typeface="Calibri" pitchFamily="34" charset="-120"/>
                </a:rPr>
                <a:t>Understand others' perspectives. Recognize team members' stress or other personal issues.</a:t>
              </a:r>
            </a:p>
          </p:txBody>
        </p:sp>
        <p:sp>
          <p:nvSpPr>
            <p:cNvPr id="66" name="Shape 16">
              <a:extLst>
                <a:ext uri="{FF2B5EF4-FFF2-40B4-BE49-F238E27FC236}">
                  <a16:creationId xmlns:a16="http://schemas.microsoft.com/office/drawing/2014/main" id="{274783CE-B0BA-55F0-4182-ADC02AA33B59}"/>
                </a:ext>
              </a:extLst>
            </p:cNvPr>
            <p:cNvSpPr/>
            <p:nvPr/>
          </p:nvSpPr>
          <p:spPr>
            <a:xfrm>
              <a:off x="7180972" y="3587783"/>
              <a:ext cx="3201854" cy="1999422"/>
            </a:xfrm>
            <a:prstGeom prst="roundRect">
              <a:avLst>
                <a:gd name="adj" fmla="val 7246"/>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r>
                <a:rPr lang="en-US" sz="2400" dirty="0">
                  <a:solidFill>
                    <a:srgbClr val="1A3A5C"/>
                  </a:solidFill>
                  <a:latin typeface="Calibri" pitchFamily="34" charset="0"/>
                  <a:ea typeface="Calibri" pitchFamily="34" charset="-122"/>
                  <a:cs typeface="Calibri" pitchFamily="34" charset="-120"/>
                </a:rPr>
                <a:t>Engage in constructive dialogue, offer constructive feedback and settle differences peacefully</a:t>
              </a:r>
            </a:p>
          </p:txBody>
        </p:sp>
        <p:sp>
          <p:nvSpPr>
            <p:cNvPr id="67" name="Shape 16">
              <a:extLst>
                <a:ext uri="{FF2B5EF4-FFF2-40B4-BE49-F238E27FC236}">
                  <a16:creationId xmlns:a16="http://schemas.microsoft.com/office/drawing/2014/main" id="{D2644381-2E36-F4B5-FA3F-DB1A067F4F37}"/>
                </a:ext>
              </a:extLst>
            </p:cNvPr>
            <p:cNvSpPr/>
            <p:nvPr/>
          </p:nvSpPr>
          <p:spPr>
            <a:xfrm>
              <a:off x="3720383" y="3533991"/>
              <a:ext cx="3075705" cy="2233232"/>
            </a:xfrm>
            <a:prstGeom prst="roundRect">
              <a:avLst>
                <a:gd name="adj" fmla="val 7246"/>
              </a:avLst>
            </a:prstGeom>
            <a:solidFill>
              <a:srgbClr val="FFFFFF"/>
            </a:solidFill>
            <a:ln w="12700">
              <a:solidFill>
                <a:srgbClr val="BCCCDC"/>
              </a:solidFill>
              <a:prstDash val="solid"/>
            </a:ln>
            <a:effectLst>
              <a:outerShdw blurRad="63500" dist="25400" dir="2700000" algn="bl" rotWithShape="0">
                <a:srgbClr val="000000">
                  <a:alpha val="10000"/>
                </a:srgbClr>
              </a:outerShdw>
            </a:effectLst>
          </p:spPr>
          <p:txBody>
            <a:bodyPr/>
            <a:lstStyle/>
            <a:p>
              <a:r>
                <a:rPr lang="en-US" sz="2400" dirty="0">
                  <a:solidFill>
                    <a:srgbClr val="1A3A5C"/>
                  </a:solidFill>
                  <a:latin typeface="Calibri" pitchFamily="34" charset="0"/>
                  <a:ea typeface="Calibri" pitchFamily="34" charset="-122"/>
                  <a:cs typeface="Calibri" pitchFamily="34" charset="-120"/>
                </a:rPr>
                <a:t>Pause before going into a reaction when it comes to conflict. Select measured responses rather than impulsive responses.</a:t>
              </a:r>
            </a:p>
          </p:txBody>
        </p:sp>
        <p:pic>
          <p:nvPicPr>
            <p:cNvPr id="3" name="Image 6" descr="preencoded.png">
              <a:extLst>
                <a:ext uri="{FF2B5EF4-FFF2-40B4-BE49-F238E27FC236}">
                  <a16:creationId xmlns:a16="http://schemas.microsoft.com/office/drawing/2014/main" id="{AE9EB642-18A3-D174-E7AD-25789B37F2DA}"/>
                </a:ext>
              </a:extLst>
            </p:cNvPr>
            <p:cNvPicPr>
              <a:picLocks noChangeAspect="1"/>
            </p:cNvPicPr>
            <p:nvPr/>
          </p:nvPicPr>
          <p:blipFill>
            <a:blip r:embed="rId15"/>
            <a:stretch>
              <a:fillRect/>
            </a:stretch>
          </p:blipFill>
          <p:spPr>
            <a:xfrm>
              <a:off x="3927110" y="6035816"/>
              <a:ext cx="444207" cy="444207"/>
            </a:xfrm>
            <a:prstGeom prst="rect">
              <a:avLst/>
            </a:prstGeom>
          </p:spPr>
        </p:pic>
        <p:graphicFrame>
          <p:nvGraphicFramePr>
            <p:cNvPr id="16" name="Diagram 15">
              <a:extLst>
                <a:ext uri="{FF2B5EF4-FFF2-40B4-BE49-F238E27FC236}">
                  <a16:creationId xmlns:a16="http://schemas.microsoft.com/office/drawing/2014/main" id="{DD695041-71EF-3FF2-E9B5-07428001914A}"/>
                </a:ext>
              </a:extLst>
            </p:cNvPr>
            <p:cNvGraphicFramePr/>
            <p:nvPr>
              <p:extLst>
                <p:ext uri="{D42A27DB-BD31-4B8C-83A1-F6EECF244321}">
                  <p14:modId xmlns:p14="http://schemas.microsoft.com/office/powerpoint/2010/main" val="3432538734"/>
                </p:ext>
              </p:extLst>
            </p:nvPr>
          </p:nvGraphicFramePr>
          <p:xfrm>
            <a:off x="6942680" y="5984241"/>
            <a:ext cx="5024812" cy="5548374"/>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
          <p:nvSpPr>
            <p:cNvPr id="17" name="TextBox 16">
              <a:extLst>
                <a:ext uri="{FF2B5EF4-FFF2-40B4-BE49-F238E27FC236}">
                  <a16:creationId xmlns:a16="http://schemas.microsoft.com/office/drawing/2014/main" id="{AEB85795-BF10-6B1E-C3E8-8DEA0AC06CBD}"/>
                </a:ext>
              </a:extLst>
            </p:cNvPr>
            <p:cNvSpPr txBox="1"/>
            <p:nvPr/>
          </p:nvSpPr>
          <p:spPr>
            <a:xfrm>
              <a:off x="7595944" y="5590210"/>
              <a:ext cx="3571692" cy="461665"/>
            </a:xfrm>
            <a:prstGeom prst="rect">
              <a:avLst/>
            </a:prstGeom>
            <a:noFill/>
          </p:spPr>
          <p:txBody>
            <a:bodyPr wrap="square" rtlCol="0">
              <a:spAutoFit/>
            </a:bodyPr>
            <a:lstStyle/>
            <a:p>
              <a:r>
                <a:rPr lang="en-US" sz="2400" dirty="0">
                  <a:solidFill>
                    <a:srgbClr val="1A3A5C"/>
                  </a:solidFill>
                  <a:latin typeface="Calibri" pitchFamily="34" charset="0"/>
                  <a:ea typeface="Calibri" pitchFamily="34" charset="-122"/>
                  <a:cs typeface="Calibri" pitchFamily="34" charset="-120"/>
                </a:rPr>
                <a:t>📌</a:t>
              </a:r>
              <a:r>
                <a:rPr lang="en-US" dirty="0">
                  <a:solidFill>
                    <a:srgbClr val="1A3A5C"/>
                  </a:solidFill>
                  <a:latin typeface="Calibri" pitchFamily="34" charset="0"/>
                  <a:ea typeface="Calibri" pitchFamily="34" charset="-122"/>
                  <a:cs typeface="Calibri" pitchFamily="34" charset="-120"/>
                </a:rPr>
                <a:t> </a:t>
              </a:r>
              <a:r>
                <a:rPr lang="en-US" sz="2400" b="1" dirty="0">
                  <a:solidFill>
                    <a:schemeClr val="tx1">
                      <a:lumMod val="85000"/>
                      <a:lumOff val="15000"/>
                    </a:schemeClr>
                  </a:solidFill>
                  <a:latin typeface="Calibri" pitchFamily="34" charset="0"/>
                  <a:ea typeface="Calibri" pitchFamily="34" charset="-122"/>
                  <a:cs typeface="Calibri" pitchFamily="34" charset="-120"/>
                </a:rPr>
                <a:t>Real-world examples</a:t>
              </a:r>
              <a:r>
                <a:rPr lang="en-US" dirty="0">
                  <a:solidFill>
                    <a:srgbClr val="1A3A5C"/>
                  </a:solidFill>
                  <a:latin typeface="Calibri" pitchFamily="34" charset="0"/>
                  <a:ea typeface="Calibri" pitchFamily="34" charset="-122"/>
                  <a:cs typeface="Calibri" pitchFamily="34" charset="-120"/>
                </a:rPr>
                <a:t>:</a:t>
              </a:r>
              <a:endParaRPr lang="en-GB" dirty="0"/>
            </a:p>
          </p:txBody>
        </p:sp>
      </p:grpSp>
      <p:grpSp>
        <p:nvGrpSpPr>
          <p:cNvPr id="8" name="Group 7">
            <a:extLst>
              <a:ext uri="{FF2B5EF4-FFF2-40B4-BE49-F238E27FC236}">
                <a16:creationId xmlns:a16="http://schemas.microsoft.com/office/drawing/2014/main" id="{82CB9C0C-E1FA-393F-F658-CF9BBC762331}"/>
              </a:ext>
            </a:extLst>
          </p:cNvPr>
          <p:cNvGrpSpPr/>
          <p:nvPr/>
        </p:nvGrpSpPr>
        <p:grpSpPr>
          <a:xfrm>
            <a:off x="12107803" y="10929104"/>
            <a:ext cx="16882683" cy="4904695"/>
            <a:chOff x="12107803" y="10929104"/>
            <a:chExt cx="16882683" cy="4904695"/>
          </a:xfrm>
        </p:grpSpPr>
        <p:sp>
          <p:nvSpPr>
            <p:cNvPr id="104" name="TextBox 103">
              <a:extLst>
                <a:ext uri="{FF2B5EF4-FFF2-40B4-BE49-F238E27FC236}">
                  <a16:creationId xmlns:a16="http://schemas.microsoft.com/office/drawing/2014/main" id="{37D666C2-CD5A-7804-0331-F74E27EF8724}"/>
                </a:ext>
              </a:extLst>
            </p:cNvPr>
            <p:cNvSpPr txBox="1"/>
            <p:nvPr/>
          </p:nvSpPr>
          <p:spPr>
            <a:xfrm>
              <a:off x="13024681" y="10929104"/>
              <a:ext cx="13059782" cy="609398"/>
            </a:xfrm>
            <a:prstGeom prst="rect">
              <a:avLst/>
            </a:prstGeom>
            <a:noFill/>
          </p:spPr>
          <p:txBody>
            <a:bodyPr wrap="square" lIns="36000" rtlCol="0">
              <a:spAutoFit/>
            </a:bodyPr>
            <a:lstStyle/>
            <a:p>
              <a:r>
                <a:rPr lang="en-US" sz="3360" b="1" dirty="0">
                  <a:solidFill>
                    <a:srgbClr val="1A3A5C"/>
                  </a:solidFill>
                  <a:latin typeface="Calibri" pitchFamily="34" charset="0"/>
                  <a:ea typeface="Calibri" pitchFamily="34" charset="-122"/>
                  <a:cs typeface="Calibri" pitchFamily="34" charset="-120"/>
                </a:rPr>
                <a:t>CONCLUSION &amp; RECOMMENDATIONS</a:t>
              </a:r>
              <a:endParaRPr lang="en-US" sz="3360" dirty="0"/>
            </a:p>
          </p:txBody>
        </p:sp>
        <p:pic>
          <p:nvPicPr>
            <p:cNvPr id="105" name="Image 16" descr="preencoded.png">
              <a:extLst>
                <a:ext uri="{FF2B5EF4-FFF2-40B4-BE49-F238E27FC236}">
                  <a16:creationId xmlns:a16="http://schemas.microsoft.com/office/drawing/2014/main" id="{A49C8AA3-A8A0-025A-7D7C-E69607250538}"/>
                </a:ext>
              </a:extLst>
            </p:cNvPr>
            <p:cNvPicPr>
              <a:picLocks noChangeAspect="1"/>
            </p:cNvPicPr>
            <p:nvPr/>
          </p:nvPicPr>
          <p:blipFill>
            <a:blip r:embed="rId21"/>
            <a:stretch>
              <a:fillRect/>
            </a:stretch>
          </p:blipFill>
          <p:spPr>
            <a:xfrm>
              <a:off x="12446095" y="10938108"/>
              <a:ext cx="587595" cy="587595"/>
            </a:xfrm>
            <a:prstGeom prst="rect">
              <a:avLst/>
            </a:prstGeom>
          </p:spPr>
        </p:pic>
        <p:sp>
          <p:nvSpPr>
            <p:cNvPr id="115" name="TextBox 114">
              <a:extLst>
                <a:ext uri="{FF2B5EF4-FFF2-40B4-BE49-F238E27FC236}">
                  <a16:creationId xmlns:a16="http://schemas.microsoft.com/office/drawing/2014/main" id="{7B4F40B4-90F5-E027-E6B1-10BEC3173A56}"/>
                </a:ext>
              </a:extLst>
            </p:cNvPr>
            <p:cNvSpPr txBox="1"/>
            <p:nvPr/>
          </p:nvSpPr>
          <p:spPr>
            <a:xfrm>
              <a:off x="12162889" y="12406744"/>
              <a:ext cx="8693441" cy="1200329"/>
            </a:xfrm>
            <a:prstGeom prst="rect">
              <a:avLst/>
            </a:prstGeom>
            <a:noFill/>
          </p:spPr>
          <p:txBody>
            <a:bodyPr wrap="square" rtlCol="0">
              <a:spAutoFit/>
            </a:bodyPr>
            <a:lstStyle/>
            <a:p>
              <a:pPr algn="just"/>
              <a:r>
                <a:rPr lang="en-GB" dirty="0">
                  <a:solidFill>
                    <a:srgbClr val="1A3A5C"/>
                  </a:solidFill>
                  <a:latin typeface="Calibri" pitchFamily="34" charset="0"/>
                  <a:ea typeface="Calibri" pitchFamily="34" charset="-122"/>
                  <a:cs typeface="Calibri" pitchFamily="34" charset="-120"/>
                </a:rPr>
                <a:t>Students who cultivate self-awareness, empathy, and emotional regulation have a better chance to meet the expectations in the workplace, improve their academic performance, and be more prepared for the demands of group work assignments, resulting in stronger personal effectiveness and the ability to contribute to the success of a team.</a:t>
              </a:r>
              <a:endParaRPr lang="en-US" dirty="0">
                <a:solidFill>
                  <a:srgbClr val="1A3A5C"/>
                </a:solidFill>
                <a:latin typeface="Calibri" pitchFamily="34" charset="0"/>
                <a:ea typeface="Calibri" pitchFamily="34" charset="-122"/>
                <a:cs typeface="Calibri" pitchFamily="34" charset="-120"/>
              </a:endParaRPr>
            </a:p>
          </p:txBody>
        </p:sp>
        <p:sp>
          <p:nvSpPr>
            <p:cNvPr id="116" name="TextBox 115">
              <a:extLst>
                <a:ext uri="{FF2B5EF4-FFF2-40B4-BE49-F238E27FC236}">
                  <a16:creationId xmlns:a16="http://schemas.microsoft.com/office/drawing/2014/main" id="{1BCE130A-DFB0-AF58-35E2-37EF2EEE2C70}"/>
                </a:ext>
              </a:extLst>
            </p:cNvPr>
            <p:cNvSpPr txBox="1"/>
            <p:nvPr/>
          </p:nvSpPr>
          <p:spPr>
            <a:xfrm>
              <a:off x="21169631" y="11797913"/>
              <a:ext cx="7800076" cy="646331"/>
            </a:xfrm>
            <a:prstGeom prst="rect">
              <a:avLst/>
            </a:prstGeom>
            <a:noFill/>
          </p:spPr>
          <p:txBody>
            <a:bodyPr wrap="square" rtlCol="0">
              <a:spAutoFit/>
            </a:bodyPr>
            <a:lstStyle/>
            <a:p>
              <a:r>
                <a:rPr lang="en-US" b="1" dirty="0">
                  <a:solidFill>
                    <a:srgbClr val="028090"/>
                  </a:solidFill>
                  <a:latin typeface="Calibri" pitchFamily="34" charset="0"/>
                  <a:ea typeface="Calibri" pitchFamily="34" charset="-122"/>
                  <a:cs typeface="Calibri" pitchFamily="34" charset="-120"/>
                </a:rPr>
                <a:t>✓ </a:t>
              </a:r>
              <a:r>
                <a:rPr lang="en-US" dirty="0">
                  <a:solidFill>
                    <a:srgbClr val="1A3A5C"/>
                  </a:solidFill>
                  <a:latin typeface="Calibri" pitchFamily="34" charset="0"/>
                  <a:ea typeface="Calibri" pitchFamily="34" charset="-122"/>
                  <a:cs typeface="Calibri" pitchFamily="34" charset="-120"/>
                </a:rPr>
                <a:t>Before each group session, check in emotionally — are you stressed, distracted, or ready?</a:t>
              </a:r>
              <a:endParaRPr lang="en-US" dirty="0"/>
            </a:p>
          </p:txBody>
        </p:sp>
        <p:sp>
          <p:nvSpPr>
            <p:cNvPr id="117" name="TextBox 116">
              <a:extLst>
                <a:ext uri="{FF2B5EF4-FFF2-40B4-BE49-F238E27FC236}">
                  <a16:creationId xmlns:a16="http://schemas.microsoft.com/office/drawing/2014/main" id="{FEB1FD55-2B49-8B83-D156-F7CCF3B96F54}"/>
                </a:ext>
              </a:extLst>
            </p:cNvPr>
            <p:cNvSpPr txBox="1"/>
            <p:nvPr/>
          </p:nvSpPr>
          <p:spPr>
            <a:xfrm>
              <a:off x="21190410" y="12382246"/>
              <a:ext cx="7800076" cy="646331"/>
            </a:xfrm>
            <a:prstGeom prst="rect">
              <a:avLst/>
            </a:prstGeom>
            <a:noFill/>
          </p:spPr>
          <p:txBody>
            <a:bodyPr wrap="square" rtlCol="0">
              <a:spAutoFit/>
            </a:bodyPr>
            <a:lstStyle/>
            <a:p>
              <a:r>
                <a:rPr lang="en-US" b="1" dirty="0">
                  <a:solidFill>
                    <a:srgbClr val="028090"/>
                  </a:solidFill>
                  <a:latin typeface="Calibri" pitchFamily="34" charset="0"/>
                  <a:ea typeface="Calibri" pitchFamily="34" charset="-122"/>
                  <a:cs typeface="Calibri" pitchFamily="34" charset="-120"/>
                </a:rPr>
                <a:t>✓ </a:t>
              </a:r>
              <a:r>
                <a:rPr lang="en-US" dirty="0">
                  <a:solidFill>
                    <a:srgbClr val="1A3A5C"/>
                  </a:solidFill>
                  <a:latin typeface="Calibri" pitchFamily="34" charset="0"/>
                  <a:ea typeface="Calibri" pitchFamily="34" charset="-122"/>
                  <a:cs typeface="Calibri" pitchFamily="34" charset="-120"/>
                </a:rPr>
                <a:t>Set group norms early: agree on how feedback is given and conflicts are resolved.</a:t>
              </a:r>
              <a:endParaRPr lang="en-US" dirty="0"/>
            </a:p>
          </p:txBody>
        </p:sp>
        <p:sp>
          <p:nvSpPr>
            <p:cNvPr id="118" name="TextBox 117">
              <a:extLst>
                <a:ext uri="{FF2B5EF4-FFF2-40B4-BE49-F238E27FC236}">
                  <a16:creationId xmlns:a16="http://schemas.microsoft.com/office/drawing/2014/main" id="{3D681631-4150-AA68-FC74-A23CE5C4FAAD}"/>
                </a:ext>
              </a:extLst>
            </p:cNvPr>
            <p:cNvSpPr txBox="1"/>
            <p:nvPr/>
          </p:nvSpPr>
          <p:spPr>
            <a:xfrm>
              <a:off x="21211189" y="12974576"/>
              <a:ext cx="7758518" cy="646331"/>
            </a:xfrm>
            <a:prstGeom prst="rect">
              <a:avLst/>
            </a:prstGeom>
            <a:noFill/>
          </p:spPr>
          <p:txBody>
            <a:bodyPr wrap="square" rtlCol="0">
              <a:spAutoFit/>
            </a:bodyPr>
            <a:lstStyle/>
            <a:p>
              <a:r>
                <a:rPr lang="en-US" b="1" dirty="0">
                  <a:solidFill>
                    <a:srgbClr val="028090"/>
                  </a:solidFill>
                  <a:latin typeface="Calibri" pitchFamily="34" charset="0"/>
                  <a:ea typeface="Calibri" pitchFamily="34" charset="-122"/>
                  <a:cs typeface="Calibri" pitchFamily="34" charset="-120"/>
                </a:rPr>
                <a:t>✓ </a:t>
              </a:r>
              <a:r>
                <a:rPr lang="en-US" dirty="0">
                  <a:solidFill>
                    <a:srgbClr val="1A3A5C"/>
                  </a:solidFill>
                  <a:latin typeface="Calibri" pitchFamily="34" charset="0"/>
                  <a:ea typeface="Calibri" pitchFamily="34" charset="-122"/>
                  <a:cs typeface="Calibri" pitchFamily="34" charset="-120"/>
                </a:rPr>
                <a:t>Practice active listening: no devices, make an eye contact, clarify what you heard.</a:t>
              </a:r>
              <a:endParaRPr lang="en-US" dirty="0"/>
            </a:p>
          </p:txBody>
        </p:sp>
        <p:sp>
          <p:nvSpPr>
            <p:cNvPr id="119" name="TextBox 118">
              <a:extLst>
                <a:ext uri="{FF2B5EF4-FFF2-40B4-BE49-F238E27FC236}">
                  <a16:creationId xmlns:a16="http://schemas.microsoft.com/office/drawing/2014/main" id="{0CC79226-398D-D104-E87F-FC6E2AC7B7F0}"/>
                </a:ext>
              </a:extLst>
            </p:cNvPr>
            <p:cNvSpPr txBox="1"/>
            <p:nvPr/>
          </p:nvSpPr>
          <p:spPr>
            <a:xfrm>
              <a:off x="21169631" y="13547824"/>
              <a:ext cx="7684693" cy="369332"/>
            </a:xfrm>
            <a:prstGeom prst="rect">
              <a:avLst/>
            </a:prstGeom>
            <a:noFill/>
          </p:spPr>
          <p:txBody>
            <a:bodyPr wrap="square" rtlCol="0">
              <a:spAutoFit/>
            </a:bodyPr>
            <a:lstStyle/>
            <a:p>
              <a:r>
                <a:rPr lang="en-US" b="1" dirty="0">
                  <a:solidFill>
                    <a:srgbClr val="028090"/>
                  </a:solidFill>
                  <a:latin typeface="Calibri" pitchFamily="34" charset="0"/>
                  <a:ea typeface="Calibri" pitchFamily="34" charset="-122"/>
                  <a:cs typeface="Calibri" pitchFamily="34" charset="-120"/>
                </a:rPr>
                <a:t>✓ </a:t>
              </a:r>
              <a:r>
                <a:rPr lang="en-US" dirty="0">
                  <a:solidFill>
                    <a:srgbClr val="1A3A5C"/>
                  </a:solidFill>
                  <a:latin typeface="Calibri" pitchFamily="34" charset="0"/>
                  <a:ea typeface="Calibri" pitchFamily="34" charset="-122"/>
                  <a:cs typeface="Calibri" pitchFamily="34" charset="-120"/>
                </a:rPr>
                <a:t>After conflicts, hold a short 10 minute debrief instead of letting tension build. </a:t>
              </a:r>
              <a:endParaRPr lang="en-US" dirty="0"/>
            </a:p>
          </p:txBody>
        </p:sp>
        <p:sp>
          <p:nvSpPr>
            <p:cNvPr id="124" name="TextBox 123">
              <a:extLst>
                <a:ext uri="{FF2B5EF4-FFF2-40B4-BE49-F238E27FC236}">
                  <a16:creationId xmlns:a16="http://schemas.microsoft.com/office/drawing/2014/main" id="{9C990EE9-C42F-63B9-E95E-77CDD36F5AB9}"/>
                </a:ext>
              </a:extLst>
            </p:cNvPr>
            <p:cNvSpPr txBox="1"/>
            <p:nvPr/>
          </p:nvSpPr>
          <p:spPr>
            <a:xfrm>
              <a:off x="12112856" y="15526022"/>
              <a:ext cx="16827597" cy="307777"/>
            </a:xfrm>
            <a:prstGeom prst="rect">
              <a:avLst/>
            </a:prstGeom>
            <a:noFill/>
          </p:spPr>
          <p:txBody>
            <a:bodyPr wrap="square" rtlCol="0">
              <a:spAutoFit/>
            </a:bodyPr>
            <a:lstStyle/>
            <a:p>
              <a:r>
                <a:rPr lang="en-US" sz="1400" dirty="0">
                  <a:solidFill>
                    <a:srgbClr val="737E88"/>
                  </a:solidFill>
                  <a:latin typeface="Calibri" pitchFamily="34" charset="0"/>
                  <a:ea typeface="Calibri" pitchFamily="34" charset="-122"/>
                  <a:cs typeface="Calibri" pitchFamily="34" charset="-120"/>
                </a:rPr>
                <a:t>Mayer, J.D., Caruso, D.R. and Salovey, P. (2016) 'The ability model of emotional intelligence: Principles and updates', Emotion Review, 8(4), pp. 290–300. https://doi.org/10.1177/1754073916639667</a:t>
              </a:r>
              <a:endParaRPr lang="en-US" sz="1400" dirty="0">
                <a:solidFill>
                  <a:srgbClr val="737E88"/>
                </a:solidFill>
              </a:endParaRPr>
            </a:p>
          </p:txBody>
        </p:sp>
        <p:sp>
          <p:nvSpPr>
            <p:cNvPr id="12" name="TextBox 11">
              <a:extLst>
                <a:ext uri="{FF2B5EF4-FFF2-40B4-BE49-F238E27FC236}">
                  <a16:creationId xmlns:a16="http://schemas.microsoft.com/office/drawing/2014/main" id="{725F3A7F-7A05-0D08-1917-48750095AEA8}"/>
                </a:ext>
              </a:extLst>
            </p:cNvPr>
            <p:cNvSpPr txBox="1"/>
            <p:nvPr/>
          </p:nvSpPr>
          <p:spPr>
            <a:xfrm>
              <a:off x="12107803" y="15295481"/>
              <a:ext cx="12917606" cy="307777"/>
            </a:xfrm>
            <a:prstGeom prst="rect">
              <a:avLst/>
            </a:prstGeom>
            <a:noFill/>
          </p:spPr>
          <p:txBody>
            <a:bodyPr wrap="square" rtlCol="0">
              <a:spAutoFit/>
            </a:bodyPr>
            <a:lstStyle/>
            <a:p>
              <a:r>
                <a:rPr lang="en-GB" sz="1400" b="1" dirty="0">
                  <a:solidFill>
                    <a:srgbClr val="737E88"/>
                  </a:solidFill>
                  <a:latin typeface="Calibri" panose="020F0502020204030204" pitchFamily="34" charset="0"/>
                  <a:ea typeface="Calibri" panose="020F0502020204030204" pitchFamily="34" charset="0"/>
                  <a:cs typeface="Calibri" panose="020F0502020204030204" pitchFamily="34" charset="0"/>
                </a:rPr>
                <a:t>Goleman, D. (1995) Emotional Intelligence: Why It Can Matter More Than IQ. New York: Bantam Books.</a:t>
              </a:r>
              <a:endParaRPr lang="en-GB" sz="1400" dirty="0">
                <a:solidFill>
                  <a:srgbClr val="737E88"/>
                </a:solidFill>
                <a:latin typeface="Calibri" panose="020F0502020204030204" pitchFamily="34" charset="0"/>
                <a:ea typeface="Calibri" panose="020F0502020204030204" pitchFamily="34" charset="0"/>
                <a:cs typeface="Calibri" panose="020F0502020204030204" pitchFamily="34" charset="0"/>
              </a:endParaRPr>
            </a:p>
          </p:txBody>
        </p:sp>
      </p:grpSp>
    </p:spTree>
    <p:extLst>
      <p:ext uri="{BB962C8B-B14F-4D97-AF65-F5344CB8AC3E}">
        <p14:creationId xmlns:p14="http://schemas.microsoft.com/office/powerpoint/2010/main" val="5274662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880</Words>
  <Application>Microsoft Office PowerPoint</Application>
  <PresentationFormat>Custom</PresentationFormat>
  <Paragraphs>65</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Arial Narrow</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Elina Znotina (2409079)</dc:creator>
  <cp:lastModifiedBy>LINA EVELINA</cp:lastModifiedBy>
  <cp:revision>12</cp:revision>
  <dcterms:created xsi:type="dcterms:W3CDTF">2026-05-30T11:04:42Z</dcterms:created>
  <dcterms:modified xsi:type="dcterms:W3CDTF">2026-06-14T19:10:06Z</dcterms:modified>
</cp:coreProperties>
</file>