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9" r:id="rId11"/>
    <p:sldId id="270" r:id="rId12"/>
    <p:sldId id="271"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50" d="100"/>
          <a:sy n="50" d="100"/>
        </p:scale>
        <p:origin x="1188" y="2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6A542-9B3D-4095-9128-857DD4B2C7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0242B61-6E16-42F1-B964-7DF8734FB715}">
      <dgm:prSet/>
      <dgm:spPr/>
      <dgm:t>
        <a:bodyPr/>
        <a:lstStyle/>
        <a:p>
          <a:r>
            <a:rPr lang="en-US" b="1" dirty="0"/>
            <a:t>1. Donabedian Model (1966)</a:t>
          </a:r>
          <a:endParaRPr lang="en-US" dirty="0"/>
        </a:p>
      </dgm:t>
    </dgm:pt>
    <dgm:pt modelId="{4A52651B-9885-462D-A6EA-F1F86A10A703}" type="parTrans" cxnId="{8DC94D5B-4084-4C18-A5BE-C02932D179C3}">
      <dgm:prSet/>
      <dgm:spPr/>
      <dgm:t>
        <a:bodyPr/>
        <a:lstStyle/>
        <a:p>
          <a:endParaRPr lang="en-US"/>
        </a:p>
      </dgm:t>
    </dgm:pt>
    <dgm:pt modelId="{33FAA506-459E-491D-989A-E857BC285BAC}" type="sibTrans" cxnId="{8DC94D5B-4084-4C18-A5BE-C02932D179C3}">
      <dgm:prSet/>
      <dgm:spPr/>
      <dgm:t>
        <a:bodyPr/>
        <a:lstStyle/>
        <a:p>
          <a:endParaRPr lang="en-US"/>
        </a:p>
      </dgm:t>
    </dgm:pt>
    <dgm:pt modelId="{D55C66A1-F441-4117-9625-7F9252837698}">
      <dgm:prSet/>
      <dgm:spPr/>
      <dgm:t>
        <a:bodyPr/>
        <a:lstStyle/>
        <a:p>
          <a:r>
            <a:rPr lang="en-US" b="1" dirty="0">
              <a:latin typeface="+mj-lt"/>
            </a:rPr>
            <a:t>Structure:</a:t>
          </a:r>
          <a:r>
            <a:rPr lang="en-US" dirty="0">
              <a:latin typeface="+mj-lt"/>
            </a:rPr>
            <a:t> Weak governance, poor staffing, inadequate training/resources.</a:t>
          </a:r>
        </a:p>
      </dgm:t>
    </dgm:pt>
    <dgm:pt modelId="{82D77A92-DC2B-4D2A-B892-003E755BED22}" type="parTrans" cxnId="{D5F346AB-0254-49A1-A304-672646435984}">
      <dgm:prSet/>
      <dgm:spPr/>
      <dgm:t>
        <a:bodyPr/>
        <a:lstStyle/>
        <a:p>
          <a:endParaRPr lang="en-US"/>
        </a:p>
      </dgm:t>
    </dgm:pt>
    <dgm:pt modelId="{2D2ABD6E-41BE-4DC3-B994-4A2C7F642952}" type="sibTrans" cxnId="{D5F346AB-0254-49A1-A304-672646435984}">
      <dgm:prSet/>
      <dgm:spPr/>
      <dgm:t>
        <a:bodyPr/>
        <a:lstStyle/>
        <a:p>
          <a:endParaRPr lang="en-US"/>
        </a:p>
      </dgm:t>
    </dgm:pt>
    <dgm:pt modelId="{005F9C30-F720-4642-90CD-13E297988520}">
      <dgm:prSet/>
      <dgm:spPr/>
      <dgm:t>
        <a:bodyPr/>
        <a:lstStyle/>
        <a:p>
          <a:r>
            <a:rPr lang="en-US" b="1" dirty="0">
              <a:latin typeface="+mj-lt"/>
            </a:rPr>
            <a:t>Process:</a:t>
          </a:r>
          <a:r>
            <a:rPr lang="en-US" dirty="0">
              <a:latin typeface="+mj-lt"/>
            </a:rPr>
            <a:t> Failure to follow maternity guidelines, poor communication &amp; escalation.</a:t>
          </a:r>
        </a:p>
      </dgm:t>
    </dgm:pt>
    <dgm:pt modelId="{98B1D510-AFEF-43DA-B777-A7FB1E26689A}" type="parTrans" cxnId="{5C5F2DB1-71F7-4FBA-B343-4494408708EF}">
      <dgm:prSet/>
      <dgm:spPr/>
      <dgm:t>
        <a:bodyPr/>
        <a:lstStyle/>
        <a:p>
          <a:endParaRPr lang="en-US"/>
        </a:p>
      </dgm:t>
    </dgm:pt>
    <dgm:pt modelId="{DFF73508-15E2-4BFC-883C-80CA1402305B}" type="sibTrans" cxnId="{5C5F2DB1-71F7-4FBA-B343-4494408708EF}">
      <dgm:prSet/>
      <dgm:spPr/>
      <dgm:t>
        <a:bodyPr/>
        <a:lstStyle/>
        <a:p>
          <a:endParaRPr lang="en-US"/>
        </a:p>
      </dgm:t>
    </dgm:pt>
    <dgm:pt modelId="{FA32B128-A62E-4C52-8BFD-0DC59D1CEDAE}">
      <dgm:prSet/>
      <dgm:spPr/>
      <dgm:t>
        <a:bodyPr/>
        <a:lstStyle/>
        <a:p>
          <a:r>
            <a:rPr lang="en-US" b="1" dirty="0">
              <a:latin typeface="+mj-lt"/>
            </a:rPr>
            <a:t>Outcome:</a:t>
          </a:r>
          <a:r>
            <a:rPr lang="en-US" dirty="0">
              <a:latin typeface="+mj-lt"/>
            </a:rPr>
            <a:t> Avoidable deaths, injuries, loss of public trust, reputational damage.</a:t>
          </a:r>
        </a:p>
      </dgm:t>
    </dgm:pt>
    <dgm:pt modelId="{1FC7F6FD-1171-497F-A20B-6DB4A79A3FAD}" type="parTrans" cxnId="{91B06BB5-C726-456E-8153-E890E82995A8}">
      <dgm:prSet/>
      <dgm:spPr/>
      <dgm:t>
        <a:bodyPr/>
        <a:lstStyle/>
        <a:p>
          <a:endParaRPr lang="en-US"/>
        </a:p>
      </dgm:t>
    </dgm:pt>
    <dgm:pt modelId="{0E2CC09F-3C02-457E-B161-47DE51B8F5F9}" type="sibTrans" cxnId="{91B06BB5-C726-456E-8153-E890E82995A8}">
      <dgm:prSet/>
      <dgm:spPr/>
      <dgm:t>
        <a:bodyPr/>
        <a:lstStyle/>
        <a:p>
          <a:endParaRPr lang="en-US"/>
        </a:p>
      </dgm:t>
    </dgm:pt>
    <dgm:pt modelId="{14FCA485-220D-4BAC-BC37-3CABE40F26E5}">
      <dgm:prSet/>
      <dgm:spPr/>
      <dgm:t>
        <a:bodyPr/>
        <a:lstStyle/>
        <a:p>
          <a:r>
            <a:rPr lang="en-US" b="1"/>
            <a:t>2. Systems Theory</a:t>
          </a:r>
          <a:endParaRPr lang="en-US"/>
        </a:p>
      </dgm:t>
    </dgm:pt>
    <dgm:pt modelId="{E07F0F0F-D508-4B9B-9E70-70BE32D1782A}" type="parTrans" cxnId="{2DD1496B-483D-4E95-9B94-71CBDEC83B85}">
      <dgm:prSet/>
      <dgm:spPr/>
      <dgm:t>
        <a:bodyPr/>
        <a:lstStyle/>
        <a:p>
          <a:endParaRPr lang="en-US"/>
        </a:p>
      </dgm:t>
    </dgm:pt>
    <dgm:pt modelId="{6F642ACF-317E-4D73-AFE0-8234FC6586A6}" type="sibTrans" cxnId="{2DD1496B-483D-4E95-9B94-71CBDEC83B85}">
      <dgm:prSet/>
      <dgm:spPr/>
      <dgm:t>
        <a:bodyPr/>
        <a:lstStyle/>
        <a:p>
          <a:endParaRPr lang="en-US"/>
        </a:p>
      </dgm:t>
    </dgm:pt>
    <dgm:pt modelId="{6013B2CC-919D-477F-B529-D3F1A06C2617}">
      <dgm:prSet/>
      <dgm:spPr/>
      <dgm:t>
        <a:bodyPr/>
        <a:lstStyle/>
        <a:p>
          <a:r>
            <a:rPr lang="en-US" dirty="0">
              <a:latin typeface="+mj-lt"/>
            </a:rPr>
            <a:t>Failures occurred across all levels – leadership, teamwork, and policy.</a:t>
          </a:r>
        </a:p>
      </dgm:t>
    </dgm:pt>
    <dgm:pt modelId="{2CEEA455-7000-49F9-A129-D7F0E90B8737}" type="parTrans" cxnId="{762BC4F5-5100-43B9-90E7-042B19BB1E28}">
      <dgm:prSet/>
      <dgm:spPr/>
      <dgm:t>
        <a:bodyPr/>
        <a:lstStyle/>
        <a:p>
          <a:endParaRPr lang="en-US"/>
        </a:p>
      </dgm:t>
    </dgm:pt>
    <dgm:pt modelId="{C05C0251-6FB5-434E-AE14-B57ED0E0A869}" type="sibTrans" cxnId="{762BC4F5-5100-43B9-90E7-042B19BB1E28}">
      <dgm:prSet/>
      <dgm:spPr/>
      <dgm:t>
        <a:bodyPr/>
        <a:lstStyle/>
        <a:p>
          <a:endParaRPr lang="en-US"/>
        </a:p>
      </dgm:t>
    </dgm:pt>
    <dgm:pt modelId="{FF606DBB-196E-4873-AC1C-C0E98546C67A}">
      <dgm:prSet/>
      <dgm:spPr/>
      <dgm:t>
        <a:bodyPr/>
        <a:lstStyle/>
        <a:p>
          <a:r>
            <a:rPr lang="en-US" dirty="0">
              <a:latin typeface="+mj-lt"/>
            </a:rPr>
            <a:t>Interconnected weaknesses created widespread, long-term quality failures </a:t>
          </a:r>
          <a:r>
            <a:rPr lang="en-GB" dirty="0">
              <a:latin typeface="+mj-lt"/>
            </a:rPr>
            <a:t>(Donabedian, 1988; Reason, 2000).</a:t>
          </a:r>
          <a:endParaRPr lang="en-US" dirty="0">
            <a:latin typeface="+mj-lt"/>
          </a:endParaRPr>
        </a:p>
      </dgm:t>
    </dgm:pt>
    <dgm:pt modelId="{F7C5D9E2-CB5F-4145-BE39-B38546C273D5}" type="parTrans" cxnId="{7EB3FDCA-BC3C-4D83-B5DE-6856E700ED7C}">
      <dgm:prSet/>
      <dgm:spPr/>
      <dgm:t>
        <a:bodyPr/>
        <a:lstStyle/>
        <a:p>
          <a:endParaRPr lang="en-US"/>
        </a:p>
      </dgm:t>
    </dgm:pt>
    <dgm:pt modelId="{8C39F599-2436-469F-878D-604F0D41BCC8}" type="sibTrans" cxnId="{7EB3FDCA-BC3C-4D83-B5DE-6856E700ED7C}">
      <dgm:prSet/>
      <dgm:spPr/>
      <dgm:t>
        <a:bodyPr/>
        <a:lstStyle/>
        <a:p>
          <a:endParaRPr lang="en-US"/>
        </a:p>
      </dgm:t>
    </dgm:pt>
    <dgm:pt modelId="{80B37159-0F9E-43EB-A9BE-3334D9B891B9}" type="pres">
      <dgm:prSet presAssocID="{5596A542-9B3D-4095-9128-857DD4B2C7D0}" presName="linear" presStyleCnt="0">
        <dgm:presLayoutVars>
          <dgm:animLvl val="lvl"/>
          <dgm:resizeHandles val="exact"/>
        </dgm:presLayoutVars>
      </dgm:prSet>
      <dgm:spPr/>
    </dgm:pt>
    <dgm:pt modelId="{1BBA1C31-F967-43E3-82F8-A4B650006861}" type="pres">
      <dgm:prSet presAssocID="{70242B61-6E16-42F1-B964-7DF8734FB715}" presName="parentText" presStyleLbl="node1" presStyleIdx="0" presStyleCnt="2">
        <dgm:presLayoutVars>
          <dgm:chMax val="0"/>
          <dgm:bulletEnabled val="1"/>
        </dgm:presLayoutVars>
      </dgm:prSet>
      <dgm:spPr/>
    </dgm:pt>
    <dgm:pt modelId="{14174130-C4FA-419B-AFBB-85163788B9AE}" type="pres">
      <dgm:prSet presAssocID="{70242B61-6E16-42F1-B964-7DF8734FB715}" presName="childText" presStyleLbl="revTx" presStyleIdx="0" presStyleCnt="2">
        <dgm:presLayoutVars>
          <dgm:bulletEnabled val="1"/>
        </dgm:presLayoutVars>
      </dgm:prSet>
      <dgm:spPr/>
    </dgm:pt>
    <dgm:pt modelId="{4EB6B585-8CC2-46A3-A922-413F4A9F5525}" type="pres">
      <dgm:prSet presAssocID="{14FCA485-220D-4BAC-BC37-3CABE40F26E5}" presName="parentText" presStyleLbl="node1" presStyleIdx="1" presStyleCnt="2">
        <dgm:presLayoutVars>
          <dgm:chMax val="0"/>
          <dgm:bulletEnabled val="1"/>
        </dgm:presLayoutVars>
      </dgm:prSet>
      <dgm:spPr/>
    </dgm:pt>
    <dgm:pt modelId="{D83D641F-4BBB-4BB1-9025-075C47573040}" type="pres">
      <dgm:prSet presAssocID="{14FCA485-220D-4BAC-BC37-3CABE40F26E5}" presName="childText" presStyleLbl="revTx" presStyleIdx="1" presStyleCnt="2">
        <dgm:presLayoutVars>
          <dgm:bulletEnabled val="1"/>
        </dgm:presLayoutVars>
      </dgm:prSet>
      <dgm:spPr/>
    </dgm:pt>
  </dgm:ptLst>
  <dgm:cxnLst>
    <dgm:cxn modelId="{FB88C018-066F-4420-82D1-A59ECF6340B9}" type="presOf" srcId="{14FCA485-220D-4BAC-BC37-3CABE40F26E5}" destId="{4EB6B585-8CC2-46A3-A922-413F4A9F5525}" srcOrd="0" destOrd="0" presId="urn:microsoft.com/office/officeart/2005/8/layout/vList2"/>
    <dgm:cxn modelId="{1128F82C-985A-4D4F-9B08-A3752E7EB92B}" type="presOf" srcId="{6013B2CC-919D-477F-B529-D3F1A06C2617}" destId="{D83D641F-4BBB-4BB1-9025-075C47573040}" srcOrd="0" destOrd="0" presId="urn:microsoft.com/office/officeart/2005/8/layout/vList2"/>
    <dgm:cxn modelId="{8DC94D5B-4084-4C18-A5BE-C02932D179C3}" srcId="{5596A542-9B3D-4095-9128-857DD4B2C7D0}" destId="{70242B61-6E16-42F1-B964-7DF8734FB715}" srcOrd="0" destOrd="0" parTransId="{4A52651B-9885-462D-A6EA-F1F86A10A703}" sibTransId="{33FAA506-459E-491D-989A-E857BC285BAC}"/>
    <dgm:cxn modelId="{2DD1496B-483D-4E95-9B94-71CBDEC83B85}" srcId="{5596A542-9B3D-4095-9128-857DD4B2C7D0}" destId="{14FCA485-220D-4BAC-BC37-3CABE40F26E5}" srcOrd="1" destOrd="0" parTransId="{E07F0F0F-D508-4B9B-9E70-70BE32D1782A}" sibTransId="{6F642ACF-317E-4D73-AFE0-8234FC6586A6}"/>
    <dgm:cxn modelId="{A641C36D-4920-419D-8A77-A1A17B65E4CF}" type="presOf" srcId="{5596A542-9B3D-4095-9128-857DD4B2C7D0}" destId="{80B37159-0F9E-43EB-A9BE-3334D9B891B9}" srcOrd="0" destOrd="0" presId="urn:microsoft.com/office/officeart/2005/8/layout/vList2"/>
    <dgm:cxn modelId="{5CCDF792-0643-4765-80CE-176D9D728315}" type="presOf" srcId="{FF606DBB-196E-4873-AC1C-C0E98546C67A}" destId="{D83D641F-4BBB-4BB1-9025-075C47573040}" srcOrd="0" destOrd="1" presId="urn:microsoft.com/office/officeart/2005/8/layout/vList2"/>
    <dgm:cxn modelId="{D5F346AB-0254-49A1-A304-672646435984}" srcId="{70242B61-6E16-42F1-B964-7DF8734FB715}" destId="{D55C66A1-F441-4117-9625-7F9252837698}" srcOrd="0" destOrd="0" parTransId="{82D77A92-DC2B-4D2A-B892-003E755BED22}" sibTransId="{2D2ABD6E-41BE-4DC3-B994-4A2C7F642952}"/>
    <dgm:cxn modelId="{49FD41AD-672D-4F56-8E5B-43D39F49B69B}" type="presOf" srcId="{FA32B128-A62E-4C52-8BFD-0DC59D1CEDAE}" destId="{14174130-C4FA-419B-AFBB-85163788B9AE}" srcOrd="0" destOrd="2" presId="urn:microsoft.com/office/officeart/2005/8/layout/vList2"/>
    <dgm:cxn modelId="{1B294CB0-43F0-40B1-8B57-61CD4D12BEF8}" type="presOf" srcId="{70242B61-6E16-42F1-B964-7DF8734FB715}" destId="{1BBA1C31-F967-43E3-82F8-A4B650006861}" srcOrd="0" destOrd="0" presId="urn:microsoft.com/office/officeart/2005/8/layout/vList2"/>
    <dgm:cxn modelId="{5C5F2DB1-71F7-4FBA-B343-4494408708EF}" srcId="{70242B61-6E16-42F1-B964-7DF8734FB715}" destId="{005F9C30-F720-4642-90CD-13E297988520}" srcOrd="1" destOrd="0" parTransId="{98B1D510-AFEF-43DA-B777-A7FB1E26689A}" sibTransId="{DFF73508-15E2-4BFC-883C-80CA1402305B}"/>
    <dgm:cxn modelId="{91B06BB5-C726-456E-8153-E890E82995A8}" srcId="{70242B61-6E16-42F1-B964-7DF8734FB715}" destId="{FA32B128-A62E-4C52-8BFD-0DC59D1CEDAE}" srcOrd="2" destOrd="0" parTransId="{1FC7F6FD-1171-497F-A20B-6DB4A79A3FAD}" sibTransId="{0E2CC09F-3C02-457E-B161-47DE51B8F5F9}"/>
    <dgm:cxn modelId="{7EB3FDCA-BC3C-4D83-B5DE-6856E700ED7C}" srcId="{14FCA485-220D-4BAC-BC37-3CABE40F26E5}" destId="{FF606DBB-196E-4873-AC1C-C0E98546C67A}" srcOrd="1" destOrd="0" parTransId="{F7C5D9E2-CB5F-4145-BE39-B38546C273D5}" sibTransId="{8C39F599-2436-469F-878D-604F0D41BCC8}"/>
    <dgm:cxn modelId="{BFDC7CDF-6BA4-4AE0-8F07-E5D8642D9AB1}" type="presOf" srcId="{D55C66A1-F441-4117-9625-7F9252837698}" destId="{14174130-C4FA-419B-AFBB-85163788B9AE}" srcOrd="0" destOrd="0" presId="urn:microsoft.com/office/officeart/2005/8/layout/vList2"/>
    <dgm:cxn modelId="{EEBBC1F2-CB6C-4015-9DA7-A13EFBD7E5C8}" type="presOf" srcId="{005F9C30-F720-4642-90CD-13E297988520}" destId="{14174130-C4FA-419B-AFBB-85163788B9AE}" srcOrd="0" destOrd="1" presId="urn:microsoft.com/office/officeart/2005/8/layout/vList2"/>
    <dgm:cxn modelId="{762BC4F5-5100-43B9-90E7-042B19BB1E28}" srcId="{14FCA485-220D-4BAC-BC37-3CABE40F26E5}" destId="{6013B2CC-919D-477F-B529-D3F1A06C2617}" srcOrd="0" destOrd="0" parTransId="{2CEEA455-7000-49F9-A129-D7F0E90B8737}" sibTransId="{C05C0251-6FB5-434E-AE14-B57ED0E0A869}"/>
    <dgm:cxn modelId="{C57E0AE8-17B5-4691-BECF-17A095C79246}" type="presParOf" srcId="{80B37159-0F9E-43EB-A9BE-3334D9B891B9}" destId="{1BBA1C31-F967-43E3-82F8-A4B650006861}" srcOrd="0" destOrd="0" presId="urn:microsoft.com/office/officeart/2005/8/layout/vList2"/>
    <dgm:cxn modelId="{9523AD3F-86FF-46B0-B6E7-4F3BF73F2FB7}" type="presParOf" srcId="{80B37159-0F9E-43EB-A9BE-3334D9B891B9}" destId="{14174130-C4FA-419B-AFBB-85163788B9AE}" srcOrd="1" destOrd="0" presId="urn:microsoft.com/office/officeart/2005/8/layout/vList2"/>
    <dgm:cxn modelId="{9C88958C-1ACA-4057-B9C5-9FDE1D467CEE}" type="presParOf" srcId="{80B37159-0F9E-43EB-A9BE-3334D9B891B9}" destId="{4EB6B585-8CC2-46A3-A922-413F4A9F5525}" srcOrd="2" destOrd="0" presId="urn:microsoft.com/office/officeart/2005/8/layout/vList2"/>
    <dgm:cxn modelId="{C3288005-329D-410A-A125-FC583EA1D96C}" type="presParOf" srcId="{80B37159-0F9E-43EB-A9BE-3334D9B891B9}" destId="{D83D641F-4BBB-4BB1-9025-075C47573040}"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A1C31-F967-43E3-82F8-A4B650006861}">
      <dsp:nvSpPr>
        <dsp:cNvPr id="0" name=""/>
        <dsp:cNvSpPr/>
      </dsp:nvSpPr>
      <dsp:spPr>
        <a:xfrm>
          <a:off x="0" y="219574"/>
          <a:ext cx="5048250"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1. Donabedian Model (1966)</a:t>
          </a:r>
          <a:endParaRPr lang="en-US" sz="2200" kern="1200" dirty="0"/>
        </a:p>
      </dsp:txBody>
      <dsp:txXfrm>
        <a:off x="25130" y="244704"/>
        <a:ext cx="4997990" cy="464540"/>
      </dsp:txXfrm>
    </dsp:sp>
    <dsp:sp modelId="{14174130-C4FA-419B-AFBB-85163788B9AE}">
      <dsp:nvSpPr>
        <dsp:cNvPr id="0" name=""/>
        <dsp:cNvSpPr/>
      </dsp:nvSpPr>
      <dsp:spPr>
        <a:xfrm>
          <a:off x="0" y="734374"/>
          <a:ext cx="5048250" cy="1502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8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dirty="0">
              <a:latin typeface="+mj-lt"/>
            </a:rPr>
            <a:t>Structure:</a:t>
          </a:r>
          <a:r>
            <a:rPr lang="en-US" sz="1700" kern="1200" dirty="0">
              <a:latin typeface="+mj-lt"/>
            </a:rPr>
            <a:t> Weak governance, poor staffing, inadequate training/resources.</a:t>
          </a:r>
        </a:p>
        <a:p>
          <a:pPr marL="171450" lvl="1" indent="-171450" algn="l" defTabSz="755650">
            <a:lnSpc>
              <a:spcPct val="90000"/>
            </a:lnSpc>
            <a:spcBef>
              <a:spcPct val="0"/>
            </a:spcBef>
            <a:spcAft>
              <a:spcPct val="20000"/>
            </a:spcAft>
            <a:buChar char="•"/>
          </a:pPr>
          <a:r>
            <a:rPr lang="en-US" sz="1700" b="1" kern="1200" dirty="0">
              <a:latin typeface="+mj-lt"/>
            </a:rPr>
            <a:t>Process:</a:t>
          </a:r>
          <a:r>
            <a:rPr lang="en-US" sz="1700" kern="1200" dirty="0">
              <a:latin typeface="+mj-lt"/>
            </a:rPr>
            <a:t> Failure to follow maternity guidelines, poor communication &amp; escalation.</a:t>
          </a:r>
        </a:p>
        <a:p>
          <a:pPr marL="171450" lvl="1" indent="-171450" algn="l" defTabSz="755650">
            <a:lnSpc>
              <a:spcPct val="90000"/>
            </a:lnSpc>
            <a:spcBef>
              <a:spcPct val="0"/>
            </a:spcBef>
            <a:spcAft>
              <a:spcPct val="20000"/>
            </a:spcAft>
            <a:buChar char="•"/>
          </a:pPr>
          <a:r>
            <a:rPr lang="en-US" sz="1700" b="1" kern="1200" dirty="0">
              <a:latin typeface="+mj-lt"/>
            </a:rPr>
            <a:t>Outcome:</a:t>
          </a:r>
          <a:r>
            <a:rPr lang="en-US" sz="1700" kern="1200" dirty="0">
              <a:latin typeface="+mj-lt"/>
            </a:rPr>
            <a:t> Avoidable deaths, injuries, loss of public trust, reputational damage.</a:t>
          </a:r>
        </a:p>
      </dsp:txBody>
      <dsp:txXfrm>
        <a:off x="0" y="734374"/>
        <a:ext cx="5048250" cy="1502820"/>
      </dsp:txXfrm>
    </dsp:sp>
    <dsp:sp modelId="{4EB6B585-8CC2-46A3-A922-413F4A9F5525}">
      <dsp:nvSpPr>
        <dsp:cNvPr id="0" name=""/>
        <dsp:cNvSpPr/>
      </dsp:nvSpPr>
      <dsp:spPr>
        <a:xfrm>
          <a:off x="0" y="2237195"/>
          <a:ext cx="5048250"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2. Systems Theory</a:t>
          </a:r>
          <a:endParaRPr lang="en-US" sz="2200" kern="1200"/>
        </a:p>
      </dsp:txBody>
      <dsp:txXfrm>
        <a:off x="25130" y="2262325"/>
        <a:ext cx="4997990" cy="464540"/>
      </dsp:txXfrm>
    </dsp:sp>
    <dsp:sp modelId="{D83D641F-4BBB-4BB1-9025-075C47573040}">
      <dsp:nvSpPr>
        <dsp:cNvPr id="0" name=""/>
        <dsp:cNvSpPr/>
      </dsp:nvSpPr>
      <dsp:spPr>
        <a:xfrm>
          <a:off x="0" y="2751995"/>
          <a:ext cx="5048250" cy="1229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8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dirty="0">
              <a:latin typeface="+mj-lt"/>
            </a:rPr>
            <a:t>Failures occurred across all levels – leadership, teamwork, and policy.</a:t>
          </a:r>
        </a:p>
        <a:p>
          <a:pPr marL="171450" lvl="1" indent="-171450" algn="l" defTabSz="755650">
            <a:lnSpc>
              <a:spcPct val="90000"/>
            </a:lnSpc>
            <a:spcBef>
              <a:spcPct val="0"/>
            </a:spcBef>
            <a:spcAft>
              <a:spcPct val="20000"/>
            </a:spcAft>
            <a:buChar char="•"/>
          </a:pPr>
          <a:r>
            <a:rPr lang="en-US" sz="1700" kern="1200" dirty="0">
              <a:latin typeface="+mj-lt"/>
            </a:rPr>
            <a:t>Interconnected weaknesses created widespread, long-term quality failures </a:t>
          </a:r>
          <a:r>
            <a:rPr lang="en-GB" sz="1700" kern="1200" dirty="0">
              <a:latin typeface="+mj-lt"/>
            </a:rPr>
            <a:t>(Donabedian, 1988; Reason, 2000).</a:t>
          </a:r>
          <a:endParaRPr lang="en-US" sz="1700" kern="1200" dirty="0">
            <a:latin typeface="+mj-lt"/>
          </a:endParaRPr>
        </a:p>
      </dsp:txBody>
      <dsp:txXfrm>
        <a:off x="0" y="2751995"/>
        <a:ext cx="5048250" cy="1229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78072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presentation explores the Bristol Royal Infirmary Inquiry, covering events between 1984 and 1995 that exposed serious failures in pediatric cardiac surgery. The inquiry revealed critical gaps in clinical governance and quality assurance systems, leading to fundamental reforms in healthcare accountability and patient safety standards across the United Kingdom.</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Bristol Royal Infirmary Inquiry examined one of the most significant healthcare failures in the UK. Between 1984 and 1995, children undergoing cardiac surgery experienced mortality rates far exceeding national standards. Professor Ian Kennedy led the inquiry, which concluded in 2001 with a landmark report identifying fundamental problems in how the healthcare system operated, including inadequate quality controls, poor leadership structures, and lack of proper accountability mechanisms.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the tragic background of a pediatric cardiac surgery program that resulted in 35 to 50 preventable deaths over 11 years. Despite repeated warnings and concerns raised by families, poor surgical outcomes continued. The situation was compounded by systemic failures including lack of transparency, absence of external review mechanisms, and a pervasive culture of denial that ignored legitimate concerns.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core issue centers on critical failures within Quality Assurance systems. Without systematic clinical audits or benchmarking, healthcare organizations lacked essential oversight mechanisms. Weak data collection and monitoring systems prevented early detection of problems, while insufficient professional oversight and peer review allowed errors to persist. Perhaps most concerning was the resistance to whistleblowing, which silenced those who tried to raise concerns. These interconnected failures fostered a poor safety culture that ultimately led to preventable patient harm.</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Swiss Cheese Model illustrates how system failures align across multiple layers to create adverse events. In this case, organizational weaknesses in clinical governance combined with supervisory gaps in leadership. Workplace issues including poor communication and training intersected with individual factors like overconfidence and skill limitations. Most critically, there was no systematic approach to identify or learn from errors, allowing these conditions to persist.</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two foundational theoretical frameworks used to analyze healthcare quality failures. The Donabedian Model breaks down quality into structure, process, and outcome dimensions, while Systems Theory emphasizes the interconnected nature of healthcare delivery where failures at one level cascade throughout the entire system.</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highlights critical governance failures in the NHS before 1999. The absence of clinical governance frameworks meant no mandatory audits or outcome transparency, while weak regional oversight failed to enforce standards in specialized areas like paediatric cardiac surgery. These systemic failures ultimately led to the establishment of NICE and the Commission for Health Improvement, marking a transformative shift toward accountability and standardized care in the NHS.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examines the dual impact on NHS service provision. The negative consequences included preventable child deaths, significant erosion of public trust, and lasting trauma for families. However, the case catalyzed positive reforms including the development of clinical governance systems, establishment of accountability frameworks, and strengthened professional regulation with greater transparency across healthcare services.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7A0B1-4199-F3F5-F971-99695FA13C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4F76B5-41FD-C045-C563-5B064A9256CD}"/>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3613752-7A6E-CDF8-B6CD-51D9BE41639D}"/>
              </a:ext>
            </a:extLst>
          </p:cNvPr>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a:extLst>
              <a:ext uri="{FF2B5EF4-FFF2-40B4-BE49-F238E27FC236}">
                <a16:creationId xmlns:a16="http://schemas.microsoft.com/office/drawing/2014/main" id="{7EA12EEE-B426-8B7B-DA57-D239C12F8377}"/>
              </a:ext>
            </a:extLst>
          </p:cNvPr>
          <p:cNvSpPr>
            <a:spLocks noGrp="1"/>
          </p:cNvSpPr>
          <p:nvPr>
            <p:ph type="sldNum" sz="quarter" idx="5"/>
          </p:nvPr>
        </p:nvSpPr>
        <p:spPr/>
      </p:sp>
    </p:spTree>
    <p:extLst>
      <p:ext uri="{BB962C8B-B14F-4D97-AF65-F5344CB8AC3E}">
        <p14:creationId xmlns:p14="http://schemas.microsoft.com/office/powerpoint/2010/main" val="1165392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DA301-F0F3-DD11-44D8-126FC920A0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D1111-4F2B-41DD-1ADB-F2ADEE4FCDFC}"/>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E1D3DF93-9153-94D8-BCF0-8FEC4BB00A25}"/>
              </a:ext>
            </a:extLst>
          </p:cNvPr>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a:extLst>
              <a:ext uri="{FF2B5EF4-FFF2-40B4-BE49-F238E27FC236}">
                <a16:creationId xmlns:a16="http://schemas.microsoft.com/office/drawing/2014/main" id="{72FC2ADE-A7D0-06B8-A9F7-64917AEB0E36}"/>
              </a:ext>
            </a:extLst>
          </p:cNvPr>
          <p:cNvSpPr>
            <a:spLocks noGrp="1"/>
          </p:cNvSpPr>
          <p:nvPr>
            <p:ph type="sldNum" sz="quarter" idx="5"/>
          </p:nvPr>
        </p:nvSpPr>
        <p:spPr/>
      </p:sp>
    </p:spTree>
    <p:extLst>
      <p:ext uri="{BB962C8B-B14F-4D97-AF65-F5344CB8AC3E}">
        <p14:creationId xmlns:p14="http://schemas.microsoft.com/office/powerpoint/2010/main" val="1633299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896E5-3EF1-464C-568D-BE7FF39ACC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CE8F8-98A3-EB85-B99F-398973FEC70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A51CD8F0-B917-DBB5-8D80-EDD81B8A802E}"/>
              </a:ext>
            </a:extLst>
          </p:cNvPr>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a:extLst>
              <a:ext uri="{FF2B5EF4-FFF2-40B4-BE49-F238E27FC236}">
                <a16:creationId xmlns:a16="http://schemas.microsoft.com/office/drawing/2014/main" id="{4F5FB9D2-6D5E-C21D-4ADF-0C1C5666BCBF}"/>
              </a:ext>
            </a:extLst>
          </p:cNvPr>
          <p:cNvSpPr>
            <a:spLocks noGrp="1"/>
          </p:cNvSpPr>
          <p:nvPr>
            <p:ph type="sldNum" sz="quarter" idx="5"/>
          </p:nvPr>
        </p:nvSpPr>
        <p:spPr/>
      </p:sp>
    </p:spTree>
    <p:extLst>
      <p:ext uri="{BB962C8B-B14F-4D97-AF65-F5344CB8AC3E}">
        <p14:creationId xmlns:p14="http://schemas.microsoft.com/office/powerpoint/2010/main" val="38484229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five key recommendations for improving healthcare quality and safety. First, implementing mandatory clinical audits with external review and strengthening governance boards with clinical representation ensures oversight and accountability. Second, promoting a just culture that encourages whistleblowing, combined with regular staff training on patient safety and data use, builds a knowledgeable and transparent workforce. Finally, engaging families and patients in decision-making processes ensures care remains patient-centered and responsive to actual needs.</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0DF66-7E3E-E36C-8059-99BB22F41E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D28BF-26C2-146F-BD2B-D2E73C9335C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BCEBDCA7-821C-9127-C038-5CA9CD7B7E47}"/>
              </a:ext>
            </a:extLst>
          </p:cNvPr>
          <p:cNvSpPr>
            <a:spLocks noGrp="1"/>
          </p:cNvSpPr>
          <p:nvPr>
            <p:ph type="body" sz="quarter" idx="3"/>
          </p:nvPr>
        </p:nvSpPr>
        <p:spPr/>
        <p:txBody>
          <a:bodyPr/>
          <a:lstStyle/>
          <a:p>
            <a:r>
              <a:t>This slide presents five key recommendations for improving healthcare quality and safety. First, implementing mandatory clinical audits with external review and strengthening governance boards with clinical representation ensures oversight and accountability. Second, promoting a just culture that encourages whistleblowing, combined with regular staff training on patient safety and data use, builds a knowledgeable and transparent workforce. Finally, engaging families and patients in decision-making processes ensures care remains patient-centered and responsive to actual needs.</a:t>
            </a:r>
          </a:p>
        </p:txBody>
      </p:sp>
      <p:sp>
        <p:nvSpPr>
          <p:cNvPr id="4" name="Slide Number Placeholder 3">
            <a:extLst>
              <a:ext uri="{FF2B5EF4-FFF2-40B4-BE49-F238E27FC236}">
                <a16:creationId xmlns:a16="http://schemas.microsoft.com/office/drawing/2014/main" id="{87FE0D4A-F422-A3F1-971E-5087867F4CF5}"/>
              </a:ext>
            </a:extLst>
          </p:cNvPr>
          <p:cNvSpPr>
            <a:spLocks noGrp="1"/>
          </p:cNvSpPr>
          <p:nvPr>
            <p:ph type="sldNum" sz="quarter" idx="5"/>
          </p:nvPr>
        </p:nvSpPr>
        <p:spPr/>
      </p:sp>
    </p:spTree>
    <p:extLst>
      <p:ext uri="{BB962C8B-B14F-4D97-AF65-F5344CB8AC3E}">
        <p14:creationId xmlns:p14="http://schemas.microsoft.com/office/powerpoint/2010/main" val="3544398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43BCE-F636-5B93-430F-9F60560EBD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FCF31-2314-5F10-9392-2E17DE646B7E}"/>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6F010DE8-3424-1A1B-7797-E2E466464E9E}"/>
              </a:ext>
            </a:extLst>
          </p:cNvPr>
          <p:cNvSpPr>
            <a:spLocks noGrp="1"/>
          </p:cNvSpPr>
          <p:nvPr>
            <p:ph type="body" sz="quarter" idx="3"/>
          </p:nvPr>
        </p:nvSpPr>
        <p:spPr/>
        <p:txBody>
          <a:bodyPr/>
          <a:lstStyle/>
          <a:p>
            <a:r>
              <a:t>This slide presents five key recommendations for improving healthcare quality and safety. First, implementing mandatory clinical audits with external review and strengthening governance boards with clinical representation ensures oversight and accountability. Second, promoting a just culture that encourages whistleblowing, combined with regular staff training on patient safety and data use, builds a knowledgeable and transparent workforce. Finally, engaging families and patients in decision-making processes ensures care remains patient-centered and responsive to actual needs.</a:t>
            </a:r>
          </a:p>
        </p:txBody>
      </p:sp>
      <p:sp>
        <p:nvSpPr>
          <p:cNvPr id="4" name="Slide Number Placeholder 3">
            <a:extLst>
              <a:ext uri="{FF2B5EF4-FFF2-40B4-BE49-F238E27FC236}">
                <a16:creationId xmlns:a16="http://schemas.microsoft.com/office/drawing/2014/main" id="{6C1B14EC-6337-5587-6A74-FB31D6889DED}"/>
              </a:ext>
            </a:extLst>
          </p:cNvPr>
          <p:cNvSpPr>
            <a:spLocks noGrp="1"/>
          </p:cNvSpPr>
          <p:nvPr>
            <p:ph type="sldNum" sz="quarter" idx="5"/>
          </p:nvPr>
        </p:nvSpPr>
        <p:spPr/>
      </p:sp>
    </p:spTree>
    <p:extLst>
      <p:ext uri="{BB962C8B-B14F-4D97-AF65-F5344CB8AC3E}">
        <p14:creationId xmlns:p14="http://schemas.microsoft.com/office/powerpoint/2010/main" val="4287936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0.pn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4.pn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0.png"/><Relationship Id="rId7"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2.png"/><Relationship Id="rId11" Type="http://schemas.openxmlformats.org/officeDocument/2006/relationships/image" Target="../media/image1.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11.png"/><Relationship Id="rId9" Type="http://schemas.openxmlformats.org/officeDocument/2006/relationships/image" Target="../media/image35.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jpg"/><Relationship Id="rId4" Type="http://schemas.openxmlformats.org/officeDocument/2006/relationships/image" Target="../media/image11.png"/><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0.png"/><Relationship Id="rId7"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7122059" y="1768775"/>
            <a:ext cx="4569502" cy="2994637"/>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5" name="TextBox 4"/>
          <p:cNvSpPr txBox="1"/>
          <p:nvPr/>
        </p:nvSpPr>
        <p:spPr>
          <a:xfrm>
            <a:off x="671040" y="484942"/>
            <a:ext cx="9467370" cy="1124282"/>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lang="en-GB" sz="4500" b="1" i="0" dirty="0">
                <a:solidFill>
                  <a:srgbClr val="111827"/>
                </a:solidFill>
                <a:latin typeface="+mj-lt"/>
              </a:rPr>
              <a:t>A Case Study of </a:t>
            </a:r>
            <a:r>
              <a:rPr lang="en-US" sz="4500" b="1" dirty="0">
                <a:latin typeface="+mj-lt"/>
              </a:rPr>
              <a:t>The Bristol Heart Surgery Inquiry (UK)</a:t>
            </a:r>
            <a:endParaRPr sz="4500" b="1" i="0" dirty="0">
              <a:solidFill>
                <a:srgbClr val="111827"/>
              </a:solidFill>
              <a:latin typeface="+mj-lt"/>
            </a:endParaRPr>
          </a:p>
        </p:txBody>
      </p:sp>
      <p:sp>
        <p:nvSpPr>
          <p:cNvPr id="11" name="Rounded Rectangle 10"/>
          <p:cNvSpPr/>
          <p:nvPr/>
        </p:nvSpPr>
        <p:spPr>
          <a:xfrm>
            <a:off x="671041" y="1938240"/>
            <a:ext cx="7620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2" name="Picture 11" descr="133d2ceb-686e-4c85-b1f5-801f5377758f.png">
            <a:extLst>
              <a:ext uri="{FF2B5EF4-FFF2-40B4-BE49-F238E27FC236}">
                <a16:creationId xmlns:a16="http://schemas.microsoft.com/office/drawing/2014/main" id="{E2B0E48A-F6BB-7F0E-5DB0-3BE5F3D53742}"/>
              </a:ext>
            </a:extLst>
          </p:cNvPr>
          <p:cNvPicPr>
            <a:picLocks noChangeAspect="1"/>
          </p:cNvPicPr>
          <p:nvPr/>
        </p:nvPicPr>
        <p:blipFill>
          <a:blip r:embed="rId3"/>
          <a:stretch>
            <a:fillRect/>
          </a:stretch>
        </p:blipFill>
        <p:spPr>
          <a:xfrm>
            <a:off x="0" y="6096000"/>
            <a:ext cx="12192000" cy="762000"/>
          </a:xfrm>
          <a:prstGeom prst="rect">
            <a:avLst/>
          </a:prstGeom>
        </p:spPr>
      </p:pic>
      <p:pic>
        <p:nvPicPr>
          <p:cNvPr id="14" name="Picture 13" descr="A person in a suit standing at a podium&#10;&#10;AI-generated content may be incorrect.">
            <a:extLst>
              <a:ext uri="{FF2B5EF4-FFF2-40B4-BE49-F238E27FC236}">
                <a16:creationId xmlns:a16="http://schemas.microsoft.com/office/drawing/2014/main" id="{079D38E9-B652-D632-D890-F24E09427A57}"/>
              </a:ext>
            </a:extLst>
          </p:cNvPr>
          <p:cNvPicPr>
            <a:picLocks noChangeAspect="1"/>
          </p:cNvPicPr>
          <p:nvPr/>
        </p:nvPicPr>
        <p:blipFill>
          <a:blip r:embed="rId4"/>
          <a:stretch>
            <a:fillRect/>
          </a:stretch>
        </p:blipFill>
        <p:spPr>
          <a:xfrm>
            <a:off x="7188620" y="1848683"/>
            <a:ext cx="4527837" cy="2834820"/>
          </a:xfrm>
          <a:prstGeom prst="rect">
            <a:avLst/>
          </a:prstGeom>
        </p:spPr>
      </p:pic>
      <p:grpSp>
        <p:nvGrpSpPr>
          <p:cNvPr id="15" name="Group 14">
            <a:extLst>
              <a:ext uri="{FF2B5EF4-FFF2-40B4-BE49-F238E27FC236}">
                <a16:creationId xmlns:a16="http://schemas.microsoft.com/office/drawing/2014/main" id="{771AEAC6-56B2-6623-68BF-DAE894FE8490}"/>
              </a:ext>
            </a:extLst>
          </p:cNvPr>
          <p:cNvGrpSpPr/>
          <p:nvPr/>
        </p:nvGrpSpPr>
        <p:grpSpPr>
          <a:xfrm>
            <a:off x="671039" y="2237388"/>
            <a:ext cx="4398903" cy="1688476"/>
            <a:chOff x="793789" y="4593908"/>
            <a:chExt cx="7556422" cy="2569570"/>
          </a:xfrm>
        </p:grpSpPr>
        <p:sp>
          <p:nvSpPr>
            <p:cNvPr id="16" name="Text 1">
              <a:extLst>
                <a:ext uri="{FF2B5EF4-FFF2-40B4-BE49-F238E27FC236}">
                  <a16:creationId xmlns:a16="http://schemas.microsoft.com/office/drawing/2014/main" id="{025677FA-ADAE-F755-06DB-BD7C9652E369}"/>
                </a:ext>
              </a:extLst>
            </p:cNvPr>
            <p:cNvSpPr/>
            <p:nvPr/>
          </p:nvSpPr>
          <p:spPr>
            <a:xfrm>
              <a:off x="793790" y="4593908"/>
              <a:ext cx="7556421" cy="362903"/>
            </a:xfrm>
            <a:prstGeom prst="rect">
              <a:avLst/>
            </a:prstGeom>
            <a:noFill/>
            <a:ln/>
          </p:spPr>
          <p:txBody>
            <a:bodyPr wrap="none" lIns="0" tIns="0" rIns="0" bIns="0" rtlCol="0" anchor="t"/>
            <a:lstStyle/>
            <a:p>
              <a:pPr marL="0" indent="0" algn="l">
                <a:lnSpc>
                  <a:spcPts val="2850"/>
                </a:lnSpc>
                <a:buNone/>
              </a:pPr>
              <a:r>
                <a:rPr lang="en-US" sz="2000" b="1" dirty="0">
                  <a:solidFill>
                    <a:srgbClr val="4A4A45"/>
                  </a:solidFill>
                  <a:latin typeface="Arial" panose="020B0604020202020204" pitchFamily="34" charset="0"/>
                  <a:ea typeface="Lato" pitchFamily="34" charset="-122"/>
                  <a:cs typeface="Arial" panose="020B0604020202020204" pitchFamily="34" charset="0"/>
                </a:rPr>
                <a:t>Name : </a:t>
              </a:r>
              <a:r>
                <a:rPr lang="en-US" sz="2000" dirty="0">
                  <a:solidFill>
                    <a:srgbClr val="4A4A45"/>
                  </a:solidFill>
                  <a:latin typeface="Arial" panose="020B0604020202020204" pitchFamily="34" charset="0"/>
                  <a:ea typeface="Lato" pitchFamily="34" charset="-122"/>
                  <a:cs typeface="Arial" panose="020B0604020202020204" pitchFamily="34" charset="0"/>
                </a:rPr>
                <a:t>Vishal Kishor Hirani</a:t>
              </a:r>
              <a:endParaRPr lang="en-US" sz="2000" dirty="0">
                <a:latin typeface="Arial" panose="020B0604020202020204" pitchFamily="34" charset="0"/>
                <a:cs typeface="Arial" panose="020B0604020202020204" pitchFamily="34" charset="0"/>
              </a:endParaRPr>
            </a:p>
          </p:txBody>
        </p:sp>
        <p:sp>
          <p:nvSpPr>
            <p:cNvPr id="17" name="Text 2">
              <a:extLst>
                <a:ext uri="{FF2B5EF4-FFF2-40B4-BE49-F238E27FC236}">
                  <a16:creationId xmlns:a16="http://schemas.microsoft.com/office/drawing/2014/main" id="{412A784F-9EDD-53AA-5E19-7A6BF1F1C273}"/>
                </a:ext>
              </a:extLst>
            </p:cNvPr>
            <p:cNvSpPr/>
            <p:nvPr/>
          </p:nvSpPr>
          <p:spPr>
            <a:xfrm>
              <a:off x="793790" y="5160882"/>
              <a:ext cx="7556421" cy="362903"/>
            </a:xfrm>
            <a:prstGeom prst="rect">
              <a:avLst/>
            </a:prstGeom>
            <a:noFill/>
            <a:ln/>
          </p:spPr>
          <p:txBody>
            <a:bodyPr wrap="none" lIns="0" tIns="0" rIns="0" bIns="0" rtlCol="0" anchor="t"/>
            <a:lstStyle/>
            <a:p>
              <a:pPr marL="0" indent="0" algn="l">
                <a:lnSpc>
                  <a:spcPts val="2850"/>
                </a:lnSpc>
                <a:buNone/>
              </a:pPr>
              <a:r>
                <a:rPr lang="en-US" sz="2000" b="1" dirty="0">
                  <a:solidFill>
                    <a:srgbClr val="4A4A45"/>
                  </a:solidFill>
                  <a:latin typeface="Arial" panose="020B0604020202020204" pitchFamily="34" charset="0"/>
                  <a:ea typeface="Lato" pitchFamily="34" charset="-122"/>
                  <a:cs typeface="Arial" panose="020B0604020202020204" pitchFamily="34" charset="0"/>
                </a:rPr>
                <a:t>Student : </a:t>
              </a:r>
              <a:r>
                <a:rPr lang="en-US" sz="2000" dirty="0">
                  <a:solidFill>
                    <a:srgbClr val="4A4A45"/>
                  </a:solidFill>
                  <a:latin typeface="Arial" panose="020B0604020202020204" pitchFamily="34" charset="0"/>
                  <a:ea typeface="Lato" pitchFamily="34" charset="-122"/>
                  <a:cs typeface="Arial" panose="020B0604020202020204" pitchFamily="34" charset="0"/>
                </a:rPr>
                <a:t>2431583</a:t>
              </a:r>
              <a:endParaRPr lang="en-US" sz="2000" dirty="0">
                <a:latin typeface="Arial" panose="020B0604020202020204" pitchFamily="34" charset="0"/>
                <a:cs typeface="Arial" panose="020B0604020202020204" pitchFamily="34" charset="0"/>
              </a:endParaRPr>
            </a:p>
          </p:txBody>
        </p:sp>
        <p:sp>
          <p:nvSpPr>
            <p:cNvPr id="18" name="Text 3">
              <a:extLst>
                <a:ext uri="{FF2B5EF4-FFF2-40B4-BE49-F238E27FC236}">
                  <a16:creationId xmlns:a16="http://schemas.microsoft.com/office/drawing/2014/main" id="{C7DA8865-4A76-2038-C14E-CC260ED08C82}"/>
                </a:ext>
              </a:extLst>
            </p:cNvPr>
            <p:cNvSpPr/>
            <p:nvPr/>
          </p:nvSpPr>
          <p:spPr>
            <a:xfrm>
              <a:off x="793790" y="5830014"/>
              <a:ext cx="7556421" cy="362903"/>
            </a:xfrm>
            <a:prstGeom prst="rect">
              <a:avLst/>
            </a:prstGeom>
            <a:noFill/>
            <a:ln/>
          </p:spPr>
          <p:txBody>
            <a:bodyPr wrap="none" lIns="0" tIns="0" rIns="0" bIns="0" rtlCol="0" anchor="t"/>
            <a:lstStyle/>
            <a:p>
              <a:pPr marL="0" indent="0" algn="l">
                <a:buNone/>
              </a:pPr>
              <a:r>
                <a:rPr lang="en-US" sz="2000" b="1" dirty="0">
                  <a:solidFill>
                    <a:srgbClr val="4A4A45"/>
                  </a:solidFill>
                  <a:latin typeface="Arial" panose="020B0604020202020204" pitchFamily="34" charset="0"/>
                  <a:ea typeface="Lato" pitchFamily="34" charset="-122"/>
                  <a:cs typeface="Arial" panose="020B0604020202020204" pitchFamily="34" charset="0"/>
                </a:rPr>
                <a:t>Module: </a:t>
              </a:r>
              <a:r>
                <a:rPr lang="en-US" sz="2000" dirty="0">
                  <a:solidFill>
                    <a:srgbClr val="4A4A45"/>
                  </a:solidFill>
                  <a:latin typeface="Arial" panose="020B0604020202020204" pitchFamily="34" charset="0"/>
                  <a:ea typeface="Lato" pitchFamily="34" charset="-122"/>
                  <a:cs typeface="Arial" panose="020B0604020202020204" pitchFamily="34" charset="0"/>
                </a:rPr>
                <a:t>LCHS7006 – Quality Assurance and Service </a:t>
              </a:r>
            </a:p>
            <a:p>
              <a:pPr marL="0" indent="0" algn="l">
                <a:buNone/>
              </a:pPr>
              <a:r>
                <a:rPr lang="en-US" sz="2000" dirty="0">
                  <a:solidFill>
                    <a:srgbClr val="4A4A45"/>
                  </a:solidFill>
                  <a:latin typeface="Arial" panose="020B0604020202020204" pitchFamily="34" charset="0"/>
                  <a:ea typeface="Lato" pitchFamily="34" charset="-122"/>
                  <a:cs typeface="Arial" panose="020B0604020202020204" pitchFamily="34" charset="0"/>
                </a:rPr>
                <a:t>Improvements</a:t>
              </a:r>
            </a:p>
          </p:txBody>
        </p:sp>
        <p:sp>
          <p:nvSpPr>
            <p:cNvPr id="19" name="Text 4">
              <a:extLst>
                <a:ext uri="{FF2B5EF4-FFF2-40B4-BE49-F238E27FC236}">
                  <a16:creationId xmlns:a16="http://schemas.microsoft.com/office/drawing/2014/main" id="{89B659EA-6062-5B38-D1BF-FF8729AE8209}"/>
                </a:ext>
              </a:extLst>
            </p:cNvPr>
            <p:cNvSpPr/>
            <p:nvPr/>
          </p:nvSpPr>
          <p:spPr>
            <a:xfrm>
              <a:off x="793789" y="6800575"/>
              <a:ext cx="7556421" cy="362903"/>
            </a:xfrm>
            <a:prstGeom prst="rect">
              <a:avLst/>
            </a:prstGeom>
            <a:noFill/>
            <a:ln/>
          </p:spPr>
          <p:txBody>
            <a:bodyPr wrap="none" lIns="0" tIns="0" rIns="0" bIns="0" rtlCol="0" anchor="t"/>
            <a:lstStyle/>
            <a:p>
              <a:pPr marL="0" indent="0" algn="l">
                <a:lnSpc>
                  <a:spcPts val="2850"/>
                </a:lnSpc>
                <a:buNone/>
              </a:pPr>
              <a:r>
                <a:rPr lang="en-US" sz="2000" b="1" dirty="0">
                  <a:solidFill>
                    <a:srgbClr val="4A4A45"/>
                  </a:solidFill>
                  <a:latin typeface="Arial" panose="020B0604020202020204" pitchFamily="34" charset="0"/>
                  <a:ea typeface="Lato" pitchFamily="34" charset="-122"/>
                  <a:cs typeface="Arial" panose="020B0604020202020204" pitchFamily="34" charset="0"/>
                </a:rPr>
                <a:t>Lecturer: </a:t>
              </a:r>
              <a:r>
                <a:rPr lang="en-US" sz="2000" dirty="0">
                  <a:solidFill>
                    <a:srgbClr val="4A4A45"/>
                  </a:solidFill>
                  <a:latin typeface="Arial" panose="020B0604020202020204" pitchFamily="34" charset="0"/>
                  <a:ea typeface="Lato" pitchFamily="34" charset="-122"/>
                  <a:cs typeface="Arial" panose="020B0604020202020204" pitchFamily="34" charset="0"/>
                </a:rPr>
                <a:t>Shepherd Ziko</a:t>
              </a:r>
              <a:endParaRPr lang="en-US" sz="2000" dirty="0">
                <a:latin typeface="Arial" panose="020B0604020202020204" pitchFamily="34" charset="0"/>
                <a:cs typeface="Arial" panose="020B0604020202020204" pitchFamily="34" charset="0"/>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253130" y="2267606"/>
            <a:ext cx="5987302" cy="2624434"/>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5" name="TextBox 4"/>
          <p:cNvSpPr txBox="1"/>
          <p:nvPr/>
        </p:nvSpPr>
        <p:spPr>
          <a:xfrm>
            <a:off x="6400800" y="441474"/>
            <a:ext cx="5048250" cy="1107996"/>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lang="en-GB" sz="4500" b="1" i="0" dirty="0">
                <a:solidFill>
                  <a:srgbClr val="111827"/>
                </a:solidFill>
                <a:latin typeface="+mj-lt"/>
              </a:rPr>
              <a:t>The Bristol heart surgery inquiry</a:t>
            </a:r>
            <a:endParaRPr sz="4500" b="1" i="0" dirty="0">
              <a:solidFill>
                <a:srgbClr val="111827"/>
              </a:solidFill>
              <a:latin typeface="+mj-lt"/>
            </a:endParaRPr>
          </a:p>
        </p:txBody>
      </p:sp>
      <p:sp>
        <p:nvSpPr>
          <p:cNvPr id="6" name="Rounded Rectangle 5"/>
          <p:cNvSpPr/>
          <p:nvPr/>
        </p:nvSpPr>
        <p:spPr>
          <a:xfrm>
            <a:off x="6400800" y="1886605"/>
            <a:ext cx="7620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7" name="Picture 6" descr="133d2ceb-686e-4c85-b1f5-801f5377758f.png">
            <a:extLst>
              <a:ext uri="{FF2B5EF4-FFF2-40B4-BE49-F238E27FC236}">
                <a16:creationId xmlns:a16="http://schemas.microsoft.com/office/drawing/2014/main" id="{96195B89-1DAB-7BFB-7691-235A1A725085}"/>
              </a:ext>
            </a:extLst>
          </p:cNvPr>
          <p:cNvPicPr>
            <a:picLocks noChangeAspect="1"/>
          </p:cNvPicPr>
          <p:nvPr/>
        </p:nvPicPr>
        <p:blipFill>
          <a:blip r:embed="rId3"/>
          <a:stretch>
            <a:fillRect/>
          </a:stretch>
        </p:blipFill>
        <p:spPr>
          <a:xfrm>
            <a:off x="0" y="6096000"/>
            <a:ext cx="12192000" cy="762000"/>
          </a:xfrm>
          <a:prstGeom prst="rect">
            <a:avLst/>
          </a:prstGeom>
        </p:spPr>
      </p:pic>
      <p:sp>
        <p:nvSpPr>
          <p:cNvPr id="13" name="TextBox 12">
            <a:extLst>
              <a:ext uri="{FF2B5EF4-FFF2-40B4-BE49-F238E27FC236}">
                <a16:creationId xmlns:a16="http://schemas.microsoft.com/office/drawing/2014/main" id="{BD2743E2-D8DC-6301-6708-539C466F4DFE}"/>
              </a:ext>
            </a:extLst>
          </p:cNvPr>
          <p:cNvSpPr txBox="1"/>
          <p:nvPr/>
        </p:nvSpPr>
        <p:spPr>
          <a:xfrm>
            <a:off x="6400800" y="2055907"/>
            <a:ext cx="5154930" cy="4247830"/>
          </a:xfrm>
          <a:prstGeom prst="rect">
            <a:avLst/>
          </a:prstGeom>
          <a:noFill/>
        </p:spPr>
        <p:txBody>
          <a:bodyPr wrap="square" rtlCol="0">
            <a:spAutoFit/>
          </a:bodyPr>
          <a:lstStyle/>
          <a:p>
            <a:pPr marL="285750" indent="-285750">
              <a:lnSpc>
                <a:spcPct val="150000"/>
              </a:lnSpc>
              <a:spcBef>
                <a:spcPts val="600"/>
              </a:spcBef>
              <a:buFont typeface="Arial" panose="020B0604020202020204" pitchFamily="34" charset="0"/>
              <a:buChar char="•"/>
            </a:pPr>
            <a:r>
              <a:rPr lang="en-GB" sz="1750" dirty="0">
                <a:latin typeface="Arial" panose="020B0604020202020204" pitchFamily="34" charset="0"/>
                <a:cs typeface="Arial" panose="020B0604020202020204" pitchFamily="34" charset="0"/>
              </a:rPr>
              <a:t>This Case study investigated failures in paediatric cardiac surgery from 1984-1955.</a:t>
            </a:r>
          </a:p>
          <a:p>
            <a:pPr marL="285750" indent="-285750">
              <a:lnSpc>
                <a:spcPct val="150000"/>
              </a:lnSpc>
              <a:spcBef>
                <a:spcPts val="600"/>
              </a:spcBef>
              <a:buFont typeface="Arial" panose="020B0604020202020204" pitchFamily="34" charset="0"/>
              <a:buChar char="•"/>
            </a:pPr>
            <a:r>
              <a:rPr lang="en-GB" sz="1750" dirty="0">
                <a:latin typeface="Arial" panose="020B0604020202020204" pitchFamily="34" charset="0"/>
                <a:cs typeface="Arial" panose="020B0604020202020204" pitchFamily="34" charset="0"/>
              </a:rPr>
              <a:t>Mortality rates among children were significantly higher than national averages.</a:t>
            </a:r>
          </a:p>
          <a:p>
            <a:pPr marL="285750" indent="-285750">
              <a:lnSpc>
                <a:spcPct val="150000"/>
              </a:lnSpc>
              <a:spcBef>
                <a:spcPts val="600"/>
              </a:spcBef>
              <a:buFont typeface="Arial" panose="020B0604020202020204" pitchFamily="34" charset="0"/>
              <a:buChar char="•"/>
            </a:pPr>
            <a:r>
              <a:rPr lang="en-GB" sz="1750" dirty="0">
                <a:latin typeface="Arial" panose="020B0604020202020204" pitchFamily="34" charset="0"/>
                <a:cs typeface="Arial" panose="020B0604020202020204" pitchFamily="34" charset="0"/>
              </a:rPr>
              <a:t>The inquiry, led by Professor Ian Kennedy, reported in 2001.</a:t>
            </a:r>
          </a:p>
          <a:p>
            <a:pPr marL="285750" indent="-285750">
              <a:lnSpc>
                <a:spcPct val="150000"/>
              </a:lnSpc>
              <a:spcBef>
                <a:spcPts val="600"/>
              </a:spcBef>
              <a:buFont typeface="Arial" panose="020B0604020202020204" pitchFamily="34" charset="0"/>
              <a:buChar char="•"/>
            </a:pPr>
            <a:r>
              <a:rPr lang="en-GB" sz="1750" dirty="0">
                <a:latin typeface="Arial" panose="020B0604020202020204" pitchFamily="34" charset="0"/>
                <a:cs typeface="Arial" panose="020B0604020202020204" pitchFamily="34" charset="0"/>
              </a:rPr>
              <a:t>It highlighted systemic failures in quality assurance, leadership and accountability</a:t>
            </a:r>
            <a:r>
              <a:rPr lang="en-US" sz="1600" dirty="0">
                <a:latin typeface="Arial" panose="020B0604020202020204" pitchFamily="34" charset="0"/>
                <a:cs typeface="Arial" panose="020B0604020202020204" pitchFamily="34" charset="0"/>
              </a:rPr>
              <a:t> </a:t>
            </a:r>
            <a:r>
              <a:rPr lang="en-US" sz="1600" dirty="0"/>
              <a:t>(Bristol Royal Infirmary Inquiry, 2001; Kennedy, 2001)</a:t>
            </a:r>
            <a:endParaRPr lang="en-GB" sz="1750" dirty="0">
              <a:latin typeface="Arial" panose="020B0604020202020204" pitchFamily="34" charset="0"/>
              <a:cs typeface="Arial" panose="020B0604020202020204" pitchFamily="34" charset="0"/>
            </a:endParaRPr>
          </a:p>
        </p:txBody>
      </p:sp>
      <p:pic>
        <p:nvPicPr>
          <p:cNvPr id="18" name="Picture 17" descr="A newspaper with black text&#10;&#10;AI-generated content may be incorrect.">
            <a:extLst>
              <a:ext uri="{FF2B5EF4-FFF2-40B4-BE49-F238E27FC236}">
                <a16:creationId xmlns:a16="http://schemas.microsoft.com/office/drawing/2014/main" id="{92755084-0286-09C3-C5AC-0E4DD91DB63D}"/>
              </a:ext>
            </a:extLst>
          </p:cNvPr>
          <p:cNvPicPr>
            <a:picLocks noChangeAspect="1"/>
          </p:cNvPicPr>
          <p:nvPr/>
        </p:nvPicPr>
        <p:blipFill>
          <a:blip r:embed="rId4"/>
          <a:stretch>
            <a:fillRect/>
          </a:stretch>
        </p:blipFill>
        <p:spPr>
          <a:xfrm>
            <a:off x="253130" y="2267606"/>
            <a:ext cx="5987302" cy="26244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f1ee6d96-32ee-4d89-b9dd-e507e69889ec.png"/>
          <p:cNvPicPr>
            <a:picLocks noChangeAspect="1"/>
          </p:cNvPicPr>
          <p:nvPr/>
        </p:nvPicPr>
        <p:blipFill>
          <a:blip r:embed="rId3"/>
          <a:stretch>
            <a:fillRect/>
          </a:stretch>
        </p:blipFill>
        <p:spPr>
          <a:xfrm>
            <a:off x="762000" y="1333500"/>
            <a:ext cx="5029200" cy="5219700"/>
          </a:xfrm>
          <a:prstGeom prst="rect">
            <a:avLst/>
          </a:prstGeom>
        </p:spPr>
      </p:pic>
      <p:sp>
        <p:nvSpPr>
          <p:cNvPr id="3" name="TextBox 2"/>
          <p:cNvSpPr txBox="1"/>
          <p:nvPr/>
        </p:nvSpPr>
        <p:spPr>
          <a:xfrm>
            <a:off x="762000" y="457200"/>
            <a:ext cx="10687050" cy="5715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sz="4500" b="1" i="0" dirty="0">
                <a:solidFill>
                  <a:srgbClr val="111827"/>
                </a:solidFill>
                <a:latin typeface="+mj-lt"/>
              </a:rPr>
              <a:t>Background and Context</a:t>
            </a:r>
          </a:p>
        </p:txBody>
      </p:sp>
      <p:sp>
        <p:nvSpPr>
          <p:cNvPr id="4" name="TextBox 3"/>
          <p:cNvSpPr txBox="1"/>
          <p:nvPr/>
        </p:nvSpPr>
        <p:spPr>
          <a:xfrm>
            <a:off x="6400800" y="1529230"/>
            <a:ext cx="5048250" cy="1059201"/>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350" b="0" i="0">
                <a:solidFill>
                  <a:srgbClr val="4B5563"/>
                </a:solidFill>
                <a:latin typeface="Poppins"/>
              </a:defRPr>
            </a:pPr>
            <a:r>
              <a:rPr sz="1350" b="0" i="0" dirty="0">
                <a:solidFill>
                  <a:srgbClr val="4B5563"/>
                </a:solidFill>
                <a:latin typeface="+mj-lt"/>
                <a:cs typeface="Arial" panose="020B0604020202020204" pitchFamily="34" charset="0"/>
              </a:rPr>
              <a:t>A tragic case of pediatric cardiac surgery revealed </a:t>
            </a:r>
            <a:r>
              <a:rPr sz="1350" b="1" i="0" dirty="0">
                <a:solidFill>
                  <a:srgbClr val="4B5563"/>
                </a:solidFill>
                <a:latin typeface="+mj-lt"/>
                <a:cs typeface="Arial" panose="020B0604020202020204" pitchFamily="34" charset="0"/>
              </a:rPr>
              <a:t>35-50 excess deaths</a:t>
            </a:r>
            <a:r>
              <a:rPr sz="1350" b="0" i="0" dirty="0">
                <a:solidFill>
                  <a:srgbClr val="4B5563"/>
                </a:solidFill>
                <a:latin typeface="+mj-lt"/>
                <a:cs typeface="Arial" panose="020B0604020202020204" pitchFamily="34" charset="0"/>
              </a:rPr>
              <a:t> over 11 years, where poor outcomes persisted despite warnings and family concerns</a:t>
            </a:r>
            <a:r>
              <a:rPr lang="en-GB" sz="1350" b="0" i="0" dirty="0">
                <a:solidFill>
                  <a:srgbClr val="4B5563"/>
                </a:solidFill>
                <a:latin typeface="+mj-lt"/>
                <a:cs typeface="Arial" panose="020B0604020202020204" pitchFamily="34" charset="0"/>
              </a:rPr>
              <a:t> </a:t>
            </a:r>
            <a:r>
              <a:rPr lang="en-US" sz="1350" dirty="0">
                <a:latin typeface="+mj-lt"/>
              </a:rPr>
              <a:t>(Department of Health, 2001; Scally and Donaldson, 1998)</a:t>
            </a:r>
            <a:endParaRPr sz="1350" b="0" i="0" dirty="0">
              <a:solidFill>
                <a:srgbClr val="4B5563"/>
              </a:solidFill>
              <a:latin typeface="+mj-lt"/>
              <a:cs typeface="Arial" panose="020B0604020202020204" pitchFamily="34" charset="0"/>
            </a:endParaRPr>
          </a:p>
        </p:txBody>
      </p:sp>
      <p:sp>
        <p:nvSpPr>
          <p:cNvPr id="5" name="TextBox 4"/>
          <p:cNvSpPr txBox="1"/>
          <p:nvPr/>
        </p:nvSpPr>
        <p:spPr>
          <a:xfrm>
            <a:off x="7010400" y="33039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300" b="0" i="0" dirty="0">
                <a:solidFill>
                  <a:srgbClr val="4B5563"/>
                </a:solidFill>
                <a:latin typeface="+mj-lt"/>
              </a:rPr>
              <a:t>35-50 excess deaths occurred over 11 years due to persistently poor surgical outcomes.</a:t>
            </a:r>
          </a:p>
        </p:txBody>
      </p:sp>
      <p:sp>
        <p:nvSpPr>
          <p:cNvPr id="6" name="TextBox 5"/>
          <p:cNvSpPr txBox="1"/>
          <p:nvPr/>
        </p:nvSpPr>
        <p:spPr>
          <a:xfrm>
            <a:off x="7010400" y="450413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300" b="0" i="0" dirty="0">
                <a:solidFill>
                  <a:srgbClr val="4B5563"/>
                </a:solidFill>
                <a:latin typeface="+mj-lt"/>
              </a:rPr>
              <a:t>Lack of transparency and external review mechanisms allowed problems to continue unchecked.</a:t>
            </a:r>
          </a:p>
        </p:txBody>
      </p:sp>
      <p:sp>
        <p:nvSpPr>
          <p:cNvPr id="7" name="TextBox 6"/>
          <p:cNvSpPr txBox="1"/>
          <p:nvPr/>
        </p:nvSpPr>
        <p:spPr>
          <a:xfrm>
            <a:off x="7010400" y="57042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300" b="0" i="0" dirty="0">
                <a:solidFill>
                  <a:srgbClr val="4B5563"/>
                </a:solidFill>
                <a:latin typeface="+mj-lt"/>
              </a:rPr>
              <a:t>Families' concerns were systematically ignored, creating an environment that rejected accountability.</a:t>
            </a:r>
            <a:endParaRPr sz="1300" b="0" i="0" dirty="0">
              <a:solidFill>
                <a:srgbClr val="4B5563"/>
              </a:solidFill>
              <a:latin typeface="+mj-lt"/>
            </a:endParaRPr>
          </a:p>
        </p:txBody>
      </p:sp>
      <p:sp>
        <p:nvSpPr>
          <p:cNvPr id="8" name="TextBox 7"/>
          <p:cNvSpPr txBox="1"/>
          <p:nvPr/>
        </p:nvSpPr>
        <p:spPr>
          <a:xfrm>
            <a:off x="7010400" y="2827734"/>
            <a:ext cx="4438650" cy="23769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500" b="1" i="0" dirty="0">
                <a:solidFill>
                  <a:srgbClr val="111827"/>
                </a:solidFill>
                <a:latin typeface="+mj-lt"/>
              </a:rPr>
              <a:t>Preventable Deaths</a:t>
            </a:r>
          </a:p>
        </p:txBody>
      </p:sp>
      <p:sp>
        <p:nvSpPr>
          <p:cNvPr id="9" name="TextBox 8"/>
          <p:cNvSpPr txBox="1"/>
          <p:nvPr/>
        </p:nvSpPr>
        <p:spPr>
          <a:xfrm>
            <a:off x="7010400" y="4027884"/>
            <a:ext cx="4438650" cy="23769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GB" sz="1500" b="1" i="0" dirty="0">
                <a:solidFill>
                  <a:srgbClr val="111827"/>
                </a:solidFill>
                <a:latin typeface="+mj-lt"/>
              </a:rPr>
              <a:t>Systemic Failures</a:t>
            </a:r>
            <a:endParaRPr sz="1500" b="1" i="0" dirty="0">
              <a:solidFill>
                <a:srgbClr val="111827"/>
              </a:solidFill>
              <a:latin typeface="+mj-lt"/>
            </a:endParaRPr>
          </a:p>
        </p:txBody>
      </p:sp>
      <p:sp>
        <p:nvSpPr>
          <p:cNvPr id="10" name="TextBox 9"/>
          <p:cNvSpPr txBox="1"/>
          <p:nvPr/>
        </p:nvSpPr>
        <p:spPr>
          <a:xfrm>
            <a:off x="7010400" y="5228034"/>
            <a:ext cx="4438650" cy="23769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500" b="1" i="0" dirty="0">
                <a:solidFill>
                  <a:srgbClr val="111827"/>
                </a:solidFill>
                <a:latin typeface="+mj-lt"/>
              </a:rPr>
              <a:t>Culture of Denial</a:t>
            </a:r>
          </a:p>
        </p:txBody>
      </p:sp>
      <p:sp>
        <p:nvSpPr>
          <p:cNvPr id="11" name="Rounded Rectangle 10"/>
          <p:cNvSpPr/>
          <p:nvPr/>
        </p:nvSpPr>
        <p:spPr>
          <a:xfrm>
            <a:off x="6400800" y="282773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2" name="Rounded Rectangle 11"/>
          <p:cNvSpPr/>
          <p:nvPr/>
        </p:nvSpPr>
        <p:spPr>
          <a:xfrm>
            <a:off x="6400800" y="402788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3" name="Rounded Rectangle 12"/>
          <p:cNvSpPr/>
          <p:nvPr/>
        </p:nvSpPr>
        <p:spPr>
          <a:xfrm>
            <a:off x="6400800" y="522803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4" name="Picture 13" descr="dc79df25-afef-4e52-bb99-ccc3cac01010.png"/>
          <p:cNvPicPr>
            <a:picLocks noChangeAspect="1"/>
          </p:cNvPicPr>
          <p:nvPr/>
        </p:nvPicPr>
        <p:blipFill>
          <a:blip r:embed="rId4"/>
          <a:stretch>
            <a:fillRect/>
          </a:stretch>
        </p:blipFill>
        <p:spPr>
          <a:xfrm>
            <a:off x="5257800" y="2095500"/>
            <a:ext cx="228600" cy="228600"/>
          </a:xfrm>
          <a:prstGeom prst="rect">
            <a:avLst/>
          </a:prstGeom>
        </p:spPr>
      </p:pic>
      <p:pic>
        <p:nvPicPr>
          <p:cNvPr id="15" name="Picture 14" descr="aa309ade-aede-4f43-84c6-ece924edff68.png"/>
          <p:cNvPicPr>
            <a:picLocks noChangeAspect="1"/>
          </p:cNvPicPr>
          <p:nvPr/>
        </p:nvPicPr>
        <p:blipFill>
          <a:blip r:embed="rId5"/>
          <a:stretch>
            <a:fillRect/>
          </a:stretch>
        </p:blipFill>
        <p:spPr>
          <a:xfrm>
            <a:off x="6515100" y="2944862"/>
            <a:ext cx="228600" cy="228600"/>
          </a:xfrm>
          <a:prstGeom prst="rect">
            <a:avLst/>
          </a:prstGeom>
        </p:spPr>
      </p:pic>
      <p:pic>
        <p:nvPicPr>
          <p:cNvPr id="16" name="Picture 15" descr="c770dd8b-de7b-4b3f-bfe8-d71df0b44b98.png"/>
          <p:cNvPicPr>
            <a:picLocks noChangeAspect="1"/>
          </p:cNvPicPr>
          <p:nvPr/>
        </p:nvPicPr>
        <p:blipFill>
          <a:blip r:embed="rId6"/>
          <a:stretch>
            <a:fillRect/>
          </a:stretch>
        </p:blipFill>
        <p:spPr>
          <a:xfrm>
            <a:off x="6515100" y="4145012"/>
            <a:ext cx="228600" cy="228600"/>
          </a:xfrm>
          <a:prstGeom prst="rect">
            <a:avLst/>
          </a:prstGeom>
        </p:spPr>
      </p:pic>
      <p:pic>
        <p:nvPicPr>
          <p:cNvPr id="17" name="Picture 16" descr="7536b7ad-aafe-42e6-a00d-7acce127cc4b.png"/>
          <p:cNvPicPr>
            <a:picLocks noChangeAspect="1"/>
          </p:cNvPicPr>
          <p:nvPr/>
        </p:nvPicPr>
        <p:blipFill>
          <a:blip r:embed="rId7"/>
          <a:stretch>
            <a:fillRect/>
          </a:stretch>
        </p:blipFill>
        <p:spPr>
          <a:xfrm>
            <a:off x="6515100" y="5345162"/>
            <a:ext cx="228600" cy="228600"/>
          </a:xfrm>
          <a:prstGeom prst="rect">
            <a:avLst/>
          </a:prstGeom>
        </p:spPr>
      </p:pic>
      <p:sp>
        <p:nvSpPr>
          <p:cNvPr id="18" name="Rounded Rectangle 17"/>
          <p:cNvSpPr/>
          <p:nvPr/>
        </p:nvSpPr>
        <p:spPr>
          <a:xfrm>
            <a:off x="7010400" y="31706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9" name="Rounded Rectangle 18"/>
          <p:cNvSpPr/>
          <p:nvPr/>
        </p:nvSpPr>
        <p:spPr>
          <a:xfrm>
            <a:off x="7010400" y="437078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20" name="Rounded Rectangle 19"/>
          <p:cNvSpPr/>
          <p:nvPr/>
        </p:nvSpPr>
        <p:spPr>
          <a:xfrm>
            <a:off x="7010400" y="55709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21" name="Rounded Rectangle 20"/>
          <p:cNvSpPr/>
          <p:nvPr/>
        </p:nvSpPr>
        <p:spPr>
          <a:xfrm>
            <a:off x="1143000" y="2419350"/>
            <a:ext cx="4267200" cy="304800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2" name="Picture 21" descr="d1453469-080a-4f8d-841f-835a3bb77d8a.png"/>
          <p:cNvPicPr>
            <a:picLocks noChangeAspect="1"/>
          </p:cNvPicPr>
          <p:nvPr/>
        </p:nvPicPr>
        <p:blipFill>
          <a:blip r:embed="rId8"/>
          <a:stretch>
            <a:fillRect/>
          </a:stretch>
        </p:blipFill>
        <p:spPr>
          <a:xfrm>
            <a:off x="1143000" y="2419350"/>
            <a:ext cx="4267200" cy="3048000"/>
          </a:xfrm>
          <a:prstGeom prst="rect">
            <a:avLst/>
          </a:prstGeom>
        </p:spPr>
      </p:pic>
      <p:pic>
        <p:nvPicPr>
          <p:cNvPr id="23" name="Picture 22" descr="133d2ceb-686e-4c85-b1f5-801f5377758f.png">
            <a:extLst>
              <a:ext uri="{FF2B5EF4-FFF2-40B4-BE49-F238E27FC236}">
                <a16:creationId xmlns:a16="http://schemas.microsoft.com/office/drawing/2014/main" id="{90A327B2-1D23-912B-DA8E-5EDB99E46157}"/>
              </a:ext>
            </a:extLst>
          </p:cNvPr>
          <p:cNvPicPr>
            <a:picLocks noChangeAspect="1"/>
          </p:cNvPicPr>
          <p:nvPr/>
        </p:nvPicPr>
        <p:blipFill>
          <a:blip r:embed="rId9"/>
          <a:stretch>
            <a:fillRect/>
          </a:stretch>
        </p:blipFill>
        <p:spPr>
          <a:xfrm>
            <a:off x="0" y="6096000"/>
            <a:ext cx="12192000" cy="762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rgbClr val="FFFFFF"/>
        </a:solidFill>
        <a:effectLst/>
      </p:bgPr>
    </p:bg>
    <p:spTree>
      <p:nvGrpSpPr>
        <p:cNvPr id="1" name=""/>
        <p:cNvGrpSpPr/>
        <p:nvPr/>
      </p:nvGrpSpPr>
      <p:grpSpPr>
        <a:xfrm>
          <a:off x="0" y="0"/>
          <a:ext cx="0" cy="0"/>
          <a:chOff x="0" y="0"/>
          <a:chExt cx="0" cy="0"/>
        </a:xfrm>
      </p:grpSpPr>
      <p:pic>
        <p:nvPicPr>
          <p:cNvPr id="2" name="Picture 1" descr="ad08708e-ec6b-4d4e-b306-1febabd158ae.png"/>
          <p:cNvPicPr>
            <a:picLocks noChangeAspect="1"/>
          </p:cNvPicPr>
          <p:nvPr/>
        </p:nvPicPr>
        <p:blipFill>
          <a:blip r:embed="rId3"/>
          <a:stretch>
            <a:fillRect/>
          </a:stretch>
        </p:blipFill>
        <p:spPr>
          <a:xfrm>
            <a:off x="0" y="0"/>
            <a:ext cx="1219200" cy="6858000"/>
          </a:xfrm>
          <a:prstGeom prst="rect">
            <a:avLst/>
          </a:prstGeom>
        </p:spPr>
      </p:pic>
      <p:pic>
        <p:nvPicPr>
          <p:cNvPr id="3" name="Picture 2" descr="1b54dbf1-681d-4ade-aee1-bab843f6ae94.png"/>
          <p:cNvPicPr>
            <a:picLocks noChangeAspect="1"/>
          </p:cNvPicPr>
          <p:nvPr/>
        </p:nvPicPr>
        <p:blipFill>
          <a:blip r:embed="rId4"/>
          <a:stretch>
            <a:fillRect/>
          </a:stretch>
        </p:blipFill>
        <p:spPr>
          <a:xfrm>
            <a:off x="0" y="5638800"/>
            <a:ext cx="1828800" cy="1219200"/>
          </a:xfrm>
          <a:prstGeom prst="rect">
            <a:avLst/>
          </a:prstGeom>
        </p:spPr>
      </p:pic>
      <p:sp>
        <p:nvSpPr>
          <p:cNvPr id="4" name="Rounded Rectangle 3"/>
          <p:cNvSpPr/>
          <p:nvPr/>
        </p:nvSpPr>
        <p:spPr>
          <a:xfrm>
            <a:off x="7772400" y="1981200"/>
            <a:ext cx="3657600" cy="304800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5" name="Picture 4" descr="71bcf935-563c-4d08-907b-c488519b3a6d.png"/>
          <p:cNvPicPr>
            <a:picLocks noChangeAspect="1"/>
          </p:cNvPicPr>
          <p:nvPr/>
        </p:nvPicPr>
        <p:blipFill>
          <a:blip r:embed="rId5"/>
          <a:stretch>
            <a:fillRect/>
          </a:stretch>
        </p:blipFill>
        <p:spPr>
          <a:xfrm>
            <a:off x="7772400" y="1981200"/>
            <a:ext cx="3657600" cy="3048000"/>
          </a:xfrm>
          <a:prstGeom prst="rect">
            <a:avLst/>
          </a:prstGeom>
        </p:spPr>
      </p:pic>
      <p:sp>
        <p:nvSpPr>
          <p:cNvPr id="6" name="TextBox 5"/>
          <p:cNvSpPr txBox="1"/>
          <p:nvPr/>
        </p:nvSpPr>
        <p:spPr>
          <a:xfrm>
            <a:off x="914400" y="604838"/>
            <a:ext cx="6724650" cy="553998"/>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sz="4500" b="1" i="0" dirty="0">
                <a:solidFill>
                  <a:srgbClr val="111827"/>
                </a:solidFill>
                <a:latin typeface="+mj-lt"/>
              </a:rPr>
              <a:t>The Core Issue</a:t>
            </a:r>
          </a:p>
        </p:txBody>
      </p:sp>
      <p:sp>
        <p:nvSpPr>
          <p:cNvPr id="7" name="TextBox 6"/>
          <p:cNvSpPr txBox="1"/>
          <p:nvPr/>
        </p:nvSpPr>
        <p:spPr>
          <a:xfrm>
            <a:off x="1524000" y="2600325"/>
            <a:ext cx="2343150" cy="1533368"/>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sz="1300" b="0" i="0" dirty="0">
                <a:solidFill>
                  <a:srgbClr val="4B5563"/>
                </a:solidFill>
                <a:latin typeface="+mj-lt"/>
              </a:rPr>
              <a:t>Absence of clinical audits, benchmarking standards, and robust data monitoring systems undermining quality control</a:t>
            </a:r>
            <a:r>
              <a:rPr lang="en-GB" sz="1300" b="0" i="0" dirty="0">
                <a:solidFill>
                  <a:srgbClr val="4B5563"/>
                </a:solidFill>
                <a:latin typeface="+mj-lt"/>
              </a:rPr>
              <a:t> </a:t>
            </a:r>
            <a:r>
              <a:rPr lang="en-US" sz="1300" dirty="0">
                <a:latin typeface="+mj-lt"/>
              </a:rPr>
              <a:t>(Walshe and Offen, 2001; Reason, 2000)</a:t>
            </a:r>
            <a:endParaRPr sz="1300" b="0" i="0" dirty="0">
              <a:solidFill>
                <a:srgbClr val="4B5563"/>
              </a:solidFill>
              <a:latin typeface="+mj-lt"/>
            </a:endParaRPr>
          </a:p>
        </p:txBody>
      </p:sp>
      <p:sp>
        <p:nvSpPr>
          <p:cNvPr id="8" name="TextBox 7"/>
          <p:cNvSpPr txBox="1"/>
          <p:nvPr/>
        </p:nvSpPr>
        <p:spPr>
          <a:xfrm>
            <a:off x="4991100" y="2867025"/>
            <a:ext cx="2343150" cy="101322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sz="1300" b="0" i="0" dirty="0">
                <a:solidFill>
                  <a:srgbClr val="4B5563"/>
                </a:solidFill>
                <a:latin typeface="+mj-lt"/>
              </a:rPr>
              <a:t>Inadequate peer review processes and resistance to whistleblowing created barriers to identifying critical concerns</a:t>
            </a:r>
          </a:p>
        </p:txBody>
      </p:sp>
      <p:sp>
        <p:nvSpPr>
          <p:cNvPr id="9" name="TextBox 8"/>
          <p:cNvSpPr txBox="1"/>
          <p:nvPr/>
        </p:nvSpPr>
        <p:spPr>
          <a:xfrm>
            <a:off x="1524000" y="4838700"/>
            <a:ext cx="2343150" cy="101322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sz="1300" b="0" i="0" dirty="0">
                <a:solidFill>
                  <a:srgbClr val="4B5563"/>
                </a:solidFill>
                <a:latin typeface="+mj-lt"/>
              </a:rPr>
              <a:t>Collective failures resulted in compromised patient safety and preventable harm across healthcare settings</a:t>
            </a:r>
          </a:p>
        </p:txBody>
      </p:sp>
      <p:sp>
        <p:nvSpPr>
          <p:cNvPr id="10" name="TextBox 9"/>
          <p:cNvSpPr txBox="1"/>
          <p:nvPr/>
        </p:nvSpPr>
        <p:spPr>
          <a:xfrm>
            <a:off x="4991100" y="2295525"/>
            <a:ext cx="2343150" cy="54008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Deficient Professional Oversight</a:t>
            </a:r>
          </a:p>
        </p:txBody>
      </p:sp>
      <p:sp>
        <p:nvSpPr>
          <p:cNvPr id="11" name="TextBox 10"/>
          <p:cNvSpPr txBox="1"/>
          <p:nvPr/>
        </p:nvSpPr>
        <p:spPr>
          <a:xfrm>
            <a:off x="1524000" y="4267200"/>
            <a:ext cx="2343150" cy="54008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Poor Safety Culture &amp; Patient Harm</a:t>
            </a:r>
          </a:p>
        </p:txBody>
      </p:sp>
      <p:sp>
        <p:nvSpPr>
          <p:cNvPr id="12" name="TextBox 11"/>
          <p:cNvSpPr txBox="1"/>
          <p:nvPr/>
        </p:nvSpPr>
        <p:spPr>
          <a:xfrm>
            <a:off x="1524000" y="2295525"/>
            <a:ext cx="2343150" cy="253531"/>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Systematic QA Failures</a:t>
            </a:r>
          </a:p>
        </p:txBody>
      </p:sp>
      <p:sp>
        <p:nvSpPr>
          <p:cNvPr id="13" name="Rounded Rectangle 12"/>
          <p:cNvSpPr/>
          <p:nvPr/>
        </p:nvSpPr>
        <p:spPr>
          <a:xfrm>
            <a:off x="914400" y="2295525"/>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4" name="Rounded Rectangle 13"/>
          <p:cNvSpPr/>
          <p:nvPr/>
        </p:nvSpPr>
        <p:spPr>
          <a:xfrm>
            <a:off x="4381500" y="2295525"/>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5" name="Rounded Rectangle 14"/>
          <p:cNvSpPr/>
          <p:nvPr/>
        </p:nvSpPr>
        <p:spPr>
          <a:xfrm>
            <a:off x="914400" y="4267200"/>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6" name="Picture 15" descr="dd38aa24-5f62-4e98-8496-7c9ff99d4772.png"/>
          <p:cNvPicPr>
            <a:picLocks noChangeAspect="1"/>
          </p:cNvPicPr>
          <p:nvPr/>
        </p:nvPicPr>
        <p:blipFill>
          <a:blip r:embed="rId6"/>
          <a:stretch>
            <a:fillRect/>
          </a:stretch>
        </p:blipFill>
        <p:spPr>
          <a:xfrm>
            <a:off x="8077200" y="1066800"/>
            <a:ext cx="762000" cy="190500"/>
          </a:xfrm>
          <a:prstGeom prst="rect">
            <a:avLst/>
          </a:prstGeom>
        </p:spPr>
      </p:pic>
      <p:pic>
        <p:nvPicPr>
          <p:cNvPr id="17" name="Picture 16" descr="56ed90e1-2490-45f8-9694-0999b69b8e30.png"/>
          <p:cNvPicPr>
            <a:picLocks noChangeAspect="1"/>
          </p:cNvPicPr>
          <p:nvPr/>
        </p:nvPicPr>
        <p:blipFill>
          <a:blip r:embed="rId7"/>
          <a:stretch>
            <a:fillRect/>
          </a:stretch>
        </p:blipFill>
        <p:spPr>
          <a:xfrm>
            <a:off x="10820400" y="762000"/>
            <a:ext cx="304800" cy="304800"/>
          </a:xfrm>
          <a:prstGeom prst="rect">
            <a:avLst/>
          </a:prstGeom>
        </p:spPr>
      </p:pic>
      <p:pic>
        <p:nvPicPr>
          <p:cNvPr id="18" name="Picture 17" descr="95bdcd29-6bda-4cee-83e2-5e4eae6427c4.png"/>
          <p:cNvPicPr>
            <a:picLocks noChangeAspect="1"/>
          </p:cNvPicPr>
          <p:nvPr/>
        </p:nvPicPr>
        <p:blipFill>
          <a:blip r:embed="rId8"/>
          <a:stretch>
            <a:fillRect/>
          </a:stretch>
        </p:blipFill>
        <p:spPr>
          <a:xfrm>
            <a:off x="1028700" y="2412652"/>
            <a:ext cx="228600" cy="228600"/>
          </a:xfrm>
          <a:prstGeom prst="rect">
            <a:avLst/>
          </a:prstGeom>
        </p:spPr>
      </p:pic>
      <p:pic>
        <p:nvPicPr>
          <p:cNvPr id="19" name="Picture 18" descr="725e5abf-70fe-4766-b353-fe8f136d45e4.png"/>
          <p:cNvPicPr>
            <a:picLocks noChangeAspect="1"/>
          </p:cNvPicPr>
          <p:nvPr/>
        </p:nvPicPr>
        <p:blipFill>
          <a:blip r:embed="rId9"/>
          <a:stretch>
            <a:fillRect/>
          </a:stretch>
        </p:blipFill>
        <p:spPr>
          <a:xfrm>
            <a:off x="4495800" y="2412652"/>
            <a:ext cx="228600" cy="228600"/>
          </a:xfrm>
          <a:prstGeom prst="rect">
            <a:avLst/>
          </a:prstGeom>
        </p:spPr>
      </p:pic>
      <p:pic>
        <p:nvPicPr>
          <p:cNvPr id="20" name="Picture 19" descr="61b7c21a-6d87-4256-b178-7ca15fdb12a1.png"/>
          <p:cNvPicPr>
            <a:picLocks noChangeAspect="1"/>
          </p:cNvPicPr>
          <p:nvPr/>
        </p:nvPicPr>
        <p:blipFill>
          <a:blip r:embed="rId10"/>
          <a:stretch>
            <a:fillRect/>
          </a:stretch>
        </p:blipFill>
        <p:spPr>
          <a:xfrm>
            <a:off x="1028700" y="4384327"/>
            <a:ext cx="228600" cy="228600"/>
          </a:xfrm>
          <a:prstGeom prst="rect">
            <a:avLst/>
          </a:prstGeom>
        </p:spPr>
      </p:pic>
      <p:pic>
        <p:nvPicPr>
          <p:cNvPr id="21" name="Picture 20" descr="133d2ceb-686e-4c85-b1f5-801f5377758f.png">
            <a:extLst>
              <a:ext uri="{FF2B5EF4-FFF2-40B4-BE49-F238E27FC236}">
                <a16:creationId xmlns:a16="http://schemas.microsoft.com/office/drawing/2014/main" id="{F6A46922-52CF-1C0E-A03E-01640401E22F}"/>
              </a:ext>
            </a:extLst>
          </p:cNvPr>
          <p:cNvPicPr>
            <a:picLocks noChangeAspect="1"/>
          </p:cNvPicPr>
          <p:nvPr/>
        </p:nvPicPr>
        <p:blipFill>
          <a:blip r:embed="rId11"/>
          <a:stretch>
            <a:fillRect/>
          </a:stretch>
        </p:blipFill>
        <p:spPr>
          <a:xfrm>
            <a:off x="0" y="6096000"/>
            <a:ext cx="12192000" cy="762000"/>
          </a:xfrm>
          <a:prstGeom prst="rect">
            <a:avLst/>
          </a:prstGeom>
        </p:spPr>
      </p:pic>
      <p:sp>
        <p:nvSpPr>
          <p:cNvPr id="22" name="Rounded Rectangle 5">
            <a:extLst>
              <a:ext uri="{FF2B5EF4-FFF2-40B4-BE49-F238E27FC236}">
                <a16:creationId xmlns:a16="http://schemas.microsoft.com/office/drawing/2014/main" id="{FB89EDFD-F1CC-4892-0F86-156D7E79C13E}"/>
              </a:ext>
            </a:extLst>
          </p:cNvPr>
          <p:cNvSpPr/>
          <p:nvPr/>
        </p:nvSpPr>
        <p:spPr>
          <a:xfrm>
            <a:off x="914400" y="1745933"/>
            <a:ext cx="7620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2001be2a-371a-44f8-843b-2d38ac790904.png"/>
          <p:cNvPicPr>
            <a:picLocks noChangeAspect="1"/>
          </p:cNvPicPr>
          <p:nvPr/>
        </p:nvPicPr>
        <p:blipFill>
          <a:blip r:embed="rId3"/>
          <a:stretch>
            <a:fillRect/>
          </a:stretch>
        </p:blipFill>
        <p:spPr>
          <a:xfrm>
            <a:off x="0" y="6096000"/>
            <a:ext cx="12192000" cy="762000"/>
          </a:xfrm>
          <a:prstGeom prst="rect">
            <a:avLst/>
          </a:prstGeom>
        </p:spPr>
      </p:pic>
      <p:sp>
        <p:nvSpPr>
          <p:cNvPr id="3" name="TextBox 2"/>
          <p:cNvSpPr txBox="1"/>
          <p:nvPr/>
        </p:nvSpPr>
        <p:spPr>
          <a:xfrm>
            <a:off x="762000" y="457200"/>
            <a:ext cx="11273790" cy="1131079"/>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sz="4500" b="1" i="0" dirty="0">
                <a:solidFill>
                  <a:srgbClr val="111827"/>
                </a:solidFill>
                <a:latin typeface="+mj-lt"/>
              </a:rPr>
              <a:t>Root Cause Analysis (Swiss Cheese Model)</a:t>
            </a:r>
          </a:p>
        </p:txBody>
      </p:sp>
      <p:grpSp>
        <p:nvGrpSpPr>
          <p:cNvPr id="15" name="Group 14">
            <a:extLst>
              <a:ext uri="{FF2B5EF4-FFF2-40B4-BE49-F238E27FC236}">
                <a16:creationId xmlns:a16="http://schemas.microsoft.com/office/drawing/2014/main" id="{422A6747-C8BE-FFE8-E88F-1C15728A7971}"/>
              </a:ext>
            </a:extLst>
          </p:cNvPr>
          <p:cNvGrpSpPr/>
          <p:nvPr/>
        </p:nvGrpSpPr>
        <p:grpSpPr>
          <a:xfrm>
            <a:off x="742950" y="5360211"/>
            <a:ext cx="5200649" cy="1102133"/>
            <a:chOff x="762000" y="4133850"/>
            <a:chExt cx="5200649" cy="1102133"/>
          </a:xfrm>
        </p:grpSpPr>
        <p:sp>
          <p:nvSpPr>
            <p:cNvPr id="7" name="TextBox 6"/>
            <p:cNvSpPr txBox="1"/>
            <p:nvPr/>
          </p:nvSpPr>
          <p:spPr>
            <a:xfrm>
              <a:off x="1489174" y="4629150"/>
              <a:ext cx="4473475" cy="60683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600" dirty="0">
                  <a:latin typeface="+mj-lt"/>
                </a:rPr>
                <a:t>Lack of systems for error detection and learning, letting failures persist (Reason, 2000).</a:t>
              </a:r>
              <a:endParaRPr sz="1600" b="0" i="0" dirty="0">
                <a:solidFill>
                  <a:srgbClr val="4B5563"/>
                </a:solidFill>
                <a:latin typeface="+mj-lt"/>
              </a:endParaRPr>
            </a:p>
          </p:txBody>
        </p:sp>
        <p:sp>
          <p:nvSpPr>
            <p:cNvPr id="10" name="TextBox 9"/>
            <p:cNvSpPr txBox="1"/>
            <p:nvPr/>
          </p:nvSpPr>
          <p:spPr>
            <a:xfrm>
              <a:off x="1489174" y="4210050"/>
              <a:ext cx="4473475" cy="290144"/>
            </a:xfrm>
            <a:prstGeom prst="rect">
              <a:avLst/>
            </a:prstGeom>
            <a:noFill/>
            <a:ln>
              <a:noFill/>
            </a:ln>
            <a:effectLst>
              <a:outerShdw>
                <a:srgbClr val="000000">
                  <a:alpha val="0"/>
                </a:srgbClr>
              </a:outerShdw>
            </a:effectLst>
          </p:spPr>
          <p:txBody>
            <a:bodyPr wrap="square" lIns="0" tIns="0" rIns="0" bIns="0">
              <a:spAutoFit/>
            </a:bodyPr>
            <a:lstStyle/>
            <a:p>
              <a:pPr>
                <a:lnSpc>
                  <a:spcPct val="106667"/>
                </a:lnSpc>
                <a:defRPr sz="1800" b="1" i="0">
                  <a:solidFill>
                    <a:srgbClr val="111827"/>
                  </a:solidFill>
                  <a:latin typeface="Poppins"/>
                </a:defRPr>
              </a:pPr>
              <a:r>
                <a:rPr sz="1900" b="1" i="0" dirty="0">
                  <a:solidFill>
                    <a:srgbClr val="111827"/>
                  </a:solidFill>
                  <a:latin typeface="+mj-lt"/>
                </a:rPr>
                <a:t>Latent Conditions &amp; Learning Gaps</a:t>
              </a:r>
            </a:p>
          </p:txBody>
        </p:sp>
        <p:sp>
          <p:nvSpPr>
            <p:cNvPr id="11" name="TextBox 10"/>
            <p:cNvSpPr txBox="1"/>
            <p:nvPr/>
          </p:nvSpPr>
          <p:spPr>
            <a:xfrm>
              <a:off x="762000" y="4133850"/>
              <a:ext cx="593824" cy="4572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3600" b="1" i="0">
                  <a:solidFill>
                    <a:srgbClr val="111827"/>
                  </a:solidFill>
                  <a:latin typeface="Poppins"/>
                </a:defRPr>
              </a:pPr>
              <a:r>
                <a:rPr sz="3600" b="1" i="0">
                  <a:solidFill>
                    <a:srgbClr val="111827"/>
                  </a:solidFill>
                  <a:latin typeface="Poppins"/>
                </a:rPr>
                <a:t>03</a:t>
              </a:r>
            </a:p>
          </p:txBody>
        </p:sp>
      </p:grpSp>
      <p:grpSp>
        <p:nvGrpSpPr>
          <p:cNvPr id="18" name="Group 17">
            <a:extLst>
              <a:ext uri="{FF2B5EF4-FFF2-40B4-BE49-F238E27FC236}">
                <a16:creationId xmlns:a16="http://schemas.microsoft.com/office/drawing/2014/main" id="{000A6C6C-7D9C-6280-D1B3-7BE377FA1F29}"/>
              </a:ext>
            </a:extLst>
          </p:cNvPr>
          <p:cNvGrpSpPr/>
          <p:nvPr/>
        </p:nvGrpSpPr>
        <p:grpSpPr>
          <a:xfrm>
            <a:off x="742950" y="3610199"/>
            <a:ext cx="5200649" cy="1430556"/>
            <a:chOff x="6248400" y="2590800"/>
            <a:chExt cx="5200649" cy="1430556"/>
          </a:xfrm>
        </p:grpSpPr>
        <p:sp>
          <p:nvSpPr>
            <p:cNvPr id="6" name="TextBox 5"/>
            <p:cNvSpPr txBox="1"/>
            <p:nvPr/>
          </p:nvSpPr>
          <p:spPr>
            <a:xfrm>
              <a:off x="6960096" y="3086100"/>
              <a:ext cx="4488953" cy="9352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600" dirty="0">
                  <a:latin typeface="+mj-lt"/>
                </a:rPr>
                <a:t>Poor communication and training, plus practitioner overconfidence and limited surgical skills (Reason, 2000).</a:t>
              </a:r>
              <a:endParaRPr sz="1600" b="0" i="0" dirty="0">
                <a:solidFill>
                  <a:srgbClr val="4B5563"/>
                </a:solidFill>
                <a:latin typeface="+mj-lt"/>
              </a:endParaRPr>
            </a:p>
          </p:txBody>
        </p:sp>
        <p:sp>
          <p:nvSpPr>
            <p:cNvPr id="9" name="TextBox 8"/>
            <p:cNvSpPr txBox="1"/>
            <p:nvPr/>
          </p:nvSpPr>
          <p:spPr>
            <a:xfrm>
              <a:off x="6960096" y="2667000"/>
              <a:ext cx="4488953" cy="290144"/>
            </a:xfrm>
            <a:prstGeom prst="rect">
              <a:avLst/>
            </a:prstGeom>
            <a:noFill/>
            <a:ln>
              <a:noFill/>
            </a:ln>
            <a:effectLst>
              <a:outerShdw>
                <a:srgbClr val="000000">
                  <a:alpha val="0"/>
                </a:srgbClr>
              </a:outerShdw>
            </a:effectLst>
          </p:spPr>
          <p:txBody>
            <a:bodyPr wrap="square" lIns="0" tIns="0" rIns="0" bIns="0">
              <a:spAutoFit/>
            </a:bodyPr>
            <a:lstStyle/>
            <a:p>
              <a:pPr>
                <a:lnSpc>
                  <a:spcPct val="106667"/>
                </a:lnSpc>
                <a:defRPr sz="1800" b="1" i="0">
                  <a:solidFill>
                    <a:srgbClr val="111827"/>
                  </a:solidFill>
                  <a:latin typeface="Poppins"/>
                </a:defRPr>
              </a:pPr>
              <a:r>
                <a:rPr sz="1900" b="1" i="0" dirty="0">
                  <a:solidFill>
                    <a:srgbClr val="111827"/>
                  </a:solidFill>
                  <a:latin typeface="+mj-lt"/>
                </a:rPr>
                <a:t>Workplace &amp; Individual Deficiencies</a:t>
              </a:r>
            </a:p>
          </p:txBody>
        </p:sp>
        <p:sp>
          <p:nvSpPr>
            <p:cNvPr id="12" name="TextBox 11"/>
            <p:cNvSpPr txBox="1"/>
            <p:nvPr/>
          </p:nvSpPr>
          <p:spPr>
            <a:xfrm>
              <a:off x="6248400" y="2590800"/>
              <a:ext cx="578346" cy="4572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3600" b="1" i="0">
                  <a:solidFill>
                    <a:srgbClr val="111827"/>
                  </a:solidFill>
                  <a:latin typeface="Poppins"/>
                </a:defRPr>
              </a:pPr>
              <a:r>
                <a:rPr sz="3600" b="1" i="0">
                  <a:solidFill>
                    <a:srgbClr val="111827"/>
                  </a:solidFill>
                  <a:latin typeface="Poppins"/>
                </a:rPr>
                <a:t>02</a:t>
              </a:r>
            </a:p>
          </p:txBody>
        </p:sp>
      </p:grpSp>
      <p:grpSp>
        <p:nvGrpSpPr>
          <p:cNvPr id="4" name="Group 3">
            <a:extLst>
              <a:ext uri="{FF2B5EF4-FFF2-40B4-BE49-F238E27FC236}">
                <a16:creationId xmlns:a16="http://schemas.microsoft.com/office/drawing/2014/main" id="{93820F35-C886-9F19-736C-568EE1045AEF}"/>
              </a:ext>
            </a:extLst>
          </p:cNvPr>
          <p:cNvGrpSpPr/>
          <p:nvPr/>
        </p:nvGrpSpPr>
        <p:grpSpPr>
          <a:xfrm>
            <a:off x="742951" y="2157806"/>
            <a:ext cx="5200649" cy="1102133"/>
            <a:chOff x="762000" y="2590800"/>
            <a:chExt cx="5200649" cy="1102133"/>
          </a:xfrm>
        </p:grpSpPr>
        <p:sp>
          <p:nvSpPr>
            <p:cNvPr id="5" name="TextBox 4"/>
            <p:cNvSpPr txBox="1"/>
            <p:nvPr/>
          </p:nvSpPr>
          <p:spPr>
            <a:xfrm>
              <a:off x="1384548" y="3086100"/>
              <a:ext cx="4578101" cy="60683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600" dirty="0">
                  <a:latin typeface="+mj-lt"/>
                </a:rPr>
                <a:t>Lack of clinical governance, leadership, and supervisory accountability (Reason, 2000).</a:t>
              </a:r>
              <a:endParaRPr sz="1600" b="0" i="0" dirty="0">
                <a:solidFill>
                  <a:srgbClr val="4B5563"/>
                </a:solidFill>
                <a:latin typeface="+mj-lt"/>
              </a:endParaRPr>
            </a:p>
          </p:txBody>
        </p:sp>
        <p:sp>
          <p:nvSpPr>
            <p:cNvPr id="8" name="TextBox 7"/>
            <p:cNvSpPr txBox="1"/>
            <p:nvPr/>
          </p:nvSpPr>
          <p:spPr>
            <a:xfrm>
              <a:off x="1384548" y="2667000"/>
              <a:ext cx="4578101" cy="290144"/>
            </a:xfrm>
            <a:prstGeom prst="rect">
              <a:avLst/>
            </a:prstGeom>
            <a:noFill/>
            <a:ln>
              <a:noFill/>
            </a:ln>
            <a:effectLst>
              <a:outerShdw>
                <a:srgbClr val="000000">
                  <a:alpha val="0"/>
                </a:srgbClr>
              </a:outerShdw>
            </a:effectLst>
          </p:spPr>
          <p:txBody>
            <a:bodyPr wrap="square" lIns="0" tIns="0" rIns="0" bIns="0">
              <a:spAutoFit/>
            </a:bodyPr>
            <a:lstStyle/>
            <a:p>
              <a:pPr>
                <a:lnSpc>
                  <a:spcPct val="106667"/>
                </a:lnSpc>
                <a:defRPr sz="1800" b="1" i="0">
                  <a:solidFill>
                    <a:srgbClr val="111827"/>
                  </a:solidFill>
                  <a:latin typeface="Poppins"/>
                </a:defRPr>
              </a:pPr>
              <a:r>
                <a:rPr lang="en-GB" sz="1900" b="1" i="0" dirty="0">
                  <a:solidFill>
                    <a:srgbClr val="111827"/>
                  </a:solidFill>
                  <a:latin typeface="+mj-lt"/>
                </a:rPr>
                <a:t>Organizational &amp; Supervisory Failures</a:t>
              </a:r>
              <a:endParaRPr sz="1900" b="1" i="0" dirty="0">
                <a:solidFill>
                  <a:srgbClr val="111827"/>
                </a:solidFill>
                <a:latin typeface="+mj-lt"/>
              </a:endParaRPr>
            </a:p>
          </p:txBody>
        </p:sp>
        <p:sp>
          <p:nvSpPr>
            <p:cNvPr id="13" name="TextBox 12"/>
            <p:cNvSpPr txBox="1"/>
            <p:nvPr/>
          </p:nvSpPr>
          <p:spPr>
            <a:xfrm>
              <a:off x="762000" y="2590800"/>
              <a:ext cx="489198" cy="4572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3600" b="1" i="0">
                  <a:solidFill>
                    <a:srgbClr val="111827"/>
                  </a:solidFill>
                  <a:latin typeface="Poppins"/>
                </a:defRPr>
              </a:pPr>
              <a:r>
                <a:rPr sz="3600" b="1" i="0" dirty="0">
                  <a:solidFill>
                    <a:srgbClr val="111827"/>
                  </a:solidFill>
                  <a:latin typeface="Poppins"/>
                </a:rPr>
                <a:t>01</a:t>
              </a:r>
            </a:p>
          </p:txBody>
        </p:sp>
      </p:grpSp>
      <p:sp>
        <p:nvSpPr>
          <p:cNvPr id="14" name="Rounded Rectangle 13"/>
          <p:cNvSpPr/>
          <p:nvPr/>
        </p:nvSpPr>
        <p:spPr>
          <a:xfrm>
            <a:off x="762000" y="1752600"/>
            <a:ext cx="9144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6" name="Picture 15" descr="A diagram of a safety accident&#10;&#10;AI-generated content may be incorrect.">
            <a:extLst>
              <a:ext uri="{FF2B5EF4-FFF2-40B4-BE49-F238E27FC236}">
                <a16:creationId xmlns:a16="http://schemas.microsoft.com/office/drawing/2014/main" id="{4F877DA3-0B57-4699-21EB-083877586B6E}"/>
              </a:ext>
            </a:extLst>
          </p:cNvPr>
          <p:cNvPicPr>
            <a:picLocks noChangeAspect="1"/>
          </p:cNvPicPr>
          <p:nvPr/>
        </p:nvPicPr>
        <p:blipFill>
          <a:blip r:embed="rId4"/>
          <a:stretch>
            <a:fillRect/>
          </a:stretch>
        </p:blipFill>
        <p:spPr>
          <a:xfrm>
            <a:off x="6248402" y="1588279"/>
            <a:ext cx="5105199" cy="4499816"/>
          </a:xfrm>
          <a:prstGeom prst="rect">
            <a:avLst/>
          </a:prstGeom>
        </p:spPr>
      </p:pic>
      <p:sp>
        <p:nvSpPr>
          <p:cNvPr id="19" name="TextBox 18">
            <a:extLst>
              <a:ext uri="{FF2B5EF4-FFF2-40B4-BE49-F238E27FC236}">
                <a16:creationId xmlns:a16="http://schemas.microsoft.com/office/drawing/2014/main" id="{D35513BA-D155-9415-6EFD-D6EBC94E3770}"/>
              </a:ext>
            </a:extLst>
          </p:cNvPr>
          <p:cNvSpPr txBox="1"/>
          <p:nvPr/>
        </p:nvSpPr>
        <p:spPr>
          <a:xfrm>
            <a:off x="7874000" y="5981700"/>
            <a:ext cx="3187700" cy="369332"/>
          </a:xfrm>
          <a:prstGeom prst="rect">
            <a:avLst/>
          </a:prstGeom>
          <a:noFill/>
        </p:spPr>
        <p:txBody>
          <a:bodyPr wrap="square" rtlCol="0">
            <a:spAutoFit/>
          </a:bodyPr>
          <a:lstStyle/>
          <a:p>
            <a:r>
              <a:rPr lang="en-US" b="1" dirty="0"/>
              <a:t>Figure: </a:t>
            </a:r>
            <a:r>
              <a:rPr lang="en-US" dirty="0"/>
              <a:t>Swiss Cheese Model</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Box 4"/>
          <p:cNvSpPr txBox="1"/>
          <p:nvPr/>
        </p:nvSpPr>
        <p:spPr>
          <a:xfrm>
            <a:off x="5077252" y="291084"/>
            <a:ext cx="5628849" cy="1131079"/>
          </a:xfrm>
          <a:prstGeom prst="rect">
            <a:avLst/>
          </a:prstGeom>
          <a:noFill/>
          <a:ln>
            <a:noFill/>
          </a:ln>
          <a:effectLst>
            <a:outerShdw>
              <a:srgbClr val="000000">
                <a:alpha val="0"/>
              </a:srgbClr>
            </a:outerShdw>
          </a:effectLst>
        </p:spPr>
        <p:txBody>
          <a:bodyPr wrap="square" lIns="0" tIns="0" rIns="0" bIns="0">
            <a:spAutoFit/>
          </a:bodyPr>
          <a:lstStyle/>
          <a:p>
            <a:pPr algn="ctr">
              <a:lnSpc>
                <a:spcPct val="80000"/>
              </a:lnSpc>
              <a:defRPr sz="4500" b="1" i="0">
                <a:solidFill>
                  <a:srgbClr val="111827"/>
                </a:solidFill>
                <a:latin typeface="Poppins"/>
              </a:defRPr>
            </a:pPr>
            <a:r>
              <a:rPr sz="4500" b="1" i="0" dirty="0">
                <a:solidFill>
                  <a:srgbClr val="111827"/>
                </a:solidFill>
                <a:latin typeface="+mj-lt"/>
              </a:rPr>
              <a:t>Theoretical</a:t>
            </a:r>
            <a:r>
              <a:rPr lang="en-GB" sz="4500" b="1" i="0" dirty="0">
                <a:solidFill>
                  <a:srgbClr val="111827"/>
                </a:solidFill>
                <a:latin typeface="+mj-lt"/>
              </a:rPr>
              <a:t> </a:t>
            </a:r>
            <a:r>
              <a:rPr sz="4500" b="1" i="0" dirty="0">
                <a:solidFill>
                  <a:srgbClr val="111827"/>
                </a:solidFill>
                <a:latin typeface="+mj-lt"/>
              </a:rPr>
              <a:t>Framework</a:t>
            </a:r>
          </a:p>
        </p:txBody>
      </p:sp>
      <p:sp>
        <p:nvSpPr>
          <p:cNvPr id="6" name="Rounded Rectangle 5"/>
          <p:cNvSpPr/>
          <p:nvPr/>
        </p:nvSpPr>
        <p:spPr>
          <a:xfrm>
            <a:off x="6400800" y="1651054"/>
            <a:ext cx="7620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8" name="Picture 7" descr="A diagram of process and process&#10;&#10;AI-generated content may be incorrect.">
            <a:extLst>
              <a:ext uri="{FF2B5EF4-FFF2-40B4-BE49-F238E27FC236}">
                <a16:creationId xmlns:a16="http://schemas.microsoft.com/office/drawing/2014/main" id="{0B8E02CE-44B1-151D-46CA-D112089B1E99}"/>
              </a:ext>
            </a:extLst>
          </p:cNvPr>
          <p:cNvPicPr>
            <a:picLocks noChangeAspect="1"/>
          </p:cNvPicPr>
          <p:nvPr/>
        </p:nvPicPr>
        <p:blipFill>
          <a:blip r:embed="rId3"/>
          <a:stretch>
            <a:fillRect/>
          </a:stretch>
        </p:blipFill>
        <p:spPr>
          <a:xfrm>
            <a:off x="162353" y="1319067"/>
            <a:ext cx="5628848" cy="2687955"/>
          </a:xfrm>
          <a:prstGeom prst="rect">
            <a:avLst/>
          </a:prstGeom>
        </p:spPr>
      </p:pic>
      <p:pic>
        <p:nvPicPr>
          <p:cNvPr id="9" name="Picture 8" descr="133d2ceb-686e-4c85-b1f5-801f5377758f.png">
            <a:extLst>
              <a:ext uri="{FF2B5EF4-FFF2-40B4-BE49-F238E27FC236}">
                <a16:creationId xmlns:a16="http://schemas.microsoft.com/office/drawing/2014/main" id="{0764F814-F208-9C68-0EED-B9F1F2C52A25}"/>
              </a:ext>
            </a:extLst>
          </p:cNvPr>
          <p:cNvPicPr>
            <a:picLocks noChangeAspect="1"/>
          </p:cNvPicPr>
          <p:nvPr/>
        </p:nvPicPr>
        <p:blipFill>
          <a:blip r:embed="rId4"/>
          <a:stretch>
            <a:fillRect/>
          </a:stretch>
        </p:blipFill>
        <p:spPr>
          <a:xfrm>
            <a:off x="0" y="6096000"/>
            <a:ext cx="12192000" cy="762000"/>
          </a:xfrm>
          <a:prstGeom prst="rect">
            <a:avLst/>
          </a:prstGeom>
        </p:spPr>
      </p:pic>
      <p:graphicFrame>
        <p:nvGraphicFramePr>
          <p:cNvPr id="11" name="TextBox 3">
            <a:extLst>
              <a:ext uri="{FF2B5EF4-FFF2-40B4-BE49-F238E27FC236}">
                <a16:creationId xmlns:a16="http://schemas.microsoft.com/office/drawing/2014/main" id="{B1251468-1675-3F1C-DFC1-C90100BC65B7}"/>
              </a:ext>
            </a:extLst>
          </p:cNvPr>
          <p:cNvGraphicFramePr/>
          <p:nvPr>
            <p:extLst>
              <p:ext uri="{D42A27DB-BD31-4B8C-83A1-F6EECF244321}">
                <p14:modId xmlns:p14="http://schemas.microsoft.com/office/powerpoint/2010/main" val="1999788522"/>
              </p:ext>
            </p:extLst>
          </p:nvPr>
        </p:nvGraphicFramePr>
        <p:xfrm>
          <a:off x="6400800" y="1918045"/>
          <a:ext cx="5048250" cy="4201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80166132-AFF4-C18E-1254-4D8927F58F02}"/>
              </a:ext>
            </a:extLst>
          </p:cNvPr>
          <p:cNvSpPr txBox="1"/>
          <p:nvPr/>
        </p:nvSpPr>
        <p:spPr>
          <a:xfrm>
            <a:off x="1527175" y="3986768"/>
            <a:ext cx="3708400" cy="369332"/>
          </a:xfrm>
          <a:prstGeom prst="rect">
            <a:avLst/>
          </a:prstGeom>
          <a:noFill/>
        </p:spPr>
        <p:txBody>
          <a:bodyPr wrap="square" rtlCol="0">
            <a:spAutoFit/>
          </a:bodyPr>
          <a:lstStyle/>
          <a:p>
            <a:r>
              <a:rPr lang="en-US" b="1" dirty="0"/>
              <a:t>Figure: </a:t>
            </a:r>
            <a:r>
              <a:rPr lang="en-US" dirty="0"/>
              <a:t>Donabedian Model</a:t>
            </a:r>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f1ee6d96-32ee-4d89-b9dd-e507e69889ec.png"/>
          <p:cNvPicPr>
            <a:picLocks noChangeAspect="1"/>
          </p:cNvPicPr>
          <p:nvPr/>
        </p:nvPicPr>
        <p:blipFill>
          <a:blip r:embed="rId3"/>
          <a:stretch>
            <a:fillRect/>
          </a:stretch>
        </p:blipFill>
        <p:spPr>
          <a:xfrm>
            <a:off x="762000" y="1333500"/>
            <a:ext cx="5029200" cy="5219700"/>
          </a:xfrm>
          <a:prstGeom prst="rect">
            <a:avLst/>
          </a:prstGeom>
        </p:spPr>
      </p:pic>
      <p:sp>
        <p:nvSpPr>
          <p:cNvPr id="3" name="TextBox 2"/>
          <p:cNvSpPr txBox="1"/>
          <p:nvPr/>
        </p:nvSpPr>
        <p:spPr>
          <a:xfrm>
            <a:off x="762000" y="457200"/>
            <a:ext cx="10687050" cy="5715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sz="4500" b="1" i="0" dirty="0">
                <a:solidFill>
                  <a:srgbClr val="111827"/>
                </a:solidFill>
                <a:latin typeface="+mj-lt"/>
              </a:rPr>
              <a:t>Policy and Governance Failures</a:t>
            </a:r>
          </a:p>
        </p:txBody>
      </p:sp>
      <p:sp>
        <p:nvSpPr>
          <p:cNvPr id="4" name="TextBox 3"/>
          <p:cNvSpPr txBox="1"/>
          <p:nvPr/>
        </p:nvSpPr>
        <p:spPr>
          <a:xfrm>
            <a:off x="6400800" y="1468361"/>
            <a:ext cx="5562600" cy="8110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350" b="0" i="0">
                <a:solidFill>
                  <a:srgbClr val="4B5563"/>
                </a:solidFill>
                <a:latin typeface="Poppins"/>
              </a:defRPr>
            </a:pPr>
            <a:r>
              <a:rPr lang="en-US" sz="1400" dirty="0">
                <a:latin typeface="+mj-lt"/>
              </a:rPr>
              <a:t>Before 1999, the NHS lacked formal clinical governance, mandatory audits, and transparent outcome reporting (Department of Health, 1998; Scally &amp; Donaldson, 1998).</a:t>
            </a:r>
            <a:endParaRPr sz="1400" b="0" i="0" dirty="0">
              <a:solidFill>
                <a:srgbClr val="4B5563"/>
              </a:solidFill>
              <a:latin typeface="+mj-lt"/>
            </a:endParaRPr>
          </a:p>
        </p:txBody>
      </p:sp>
      <p:sp>
        <p:nvSpPr>
          <p:cNvPr id="5" name="TextBox 4"/>
          <p:cNvSpPr txBox="1"/>
          <p:nvPr/>
        </p:nvSpPr>
        <p:spPr>
          <a:xfrm>
            <a:off x="7010400" y="33039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300" b="0" i="0" dirty="0">
                <a:solidFill>
                  <a:srgbClr val="4B5563"/>
                </a:solidFill>
                <a:latin typeface="+mj-lt"/>
              </a:rPr>
              <a:t>No formal NHS Clinical Governance Framework existed, leading to inconsistent quality standards.</a:t>
            </a:r>
          </a:p>
        </p:txBody>
      </p:sp>
      <p:sp>
        <p:nvSpPr>
          <p:cNvPr id="6" name="TextBox 5"/>
          <p:cNvSpPr txBox="1"/>
          <p:nvPr/>
        </p:nvSpPr>
        <p:spPr>
          <a:xfrm>
            <a:off x="7010400" y="450413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300" b="0" i="0" dirty="0">
                <a:solidFill>
                  <a:srgbClr val="4B5563"/>
                </a:solidFill>
                <a:latin typeface="+mj-lt"/>
              </a:rPr>
              <a:t>Regional health authorities provided inadequate oversight with no national </a:t>
            </a:r>
            <a:r>
              <a:rPr sz="1300" b="0" i="0" dirty="0" err="1">
                <a:solidFill>
                  <a:srgbClr val="4B5563"/>
                </a:solidFill>
                <a:latin typeface="+mj-lt"/>
              </a:rPr>
              <a:t>paediatric</a:t>
            </a:r>
            <a:r>
              <a:rPr sz="1300" b="0" i="0" dirty="0">
                <a:solidFill>
                  <a:srgbClr val="4B5563"/>
                </a:solidFill>
                <a:latin typeface="+mj-lt"/>
              </a:rPr>
              <a:t> cardiac standards.</a:t>
            </a:r>
          </a:p>
        </p:txBody>
      </p:sp>
      <p:sp>
        <p:nvSpPr>
          <p:cNvPr id="7" name="TextBox 6"/>
          <p:cNvSpPr txBox="1"/>
          <p:nvPr/>
        </p:nvSpPr>
        <p:spPr>
          <a:xfrm>
            <a:off x="7010400" y="57042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300" b="0" i="0" dirty="0">
                <a:solidFill>
                  <a:srgbClr val="4B5563"/>
                </a:solidFill>
                <a:latin typeface="+mj-lt"/>
              </a:rPr>
              <a:t>The inquiry catalyzed the </a:t>
            </a:r>
            <a:r>
              <a:rPr lang="en-US" sz="1300" dirty="0">
                <a:solidFill>
                  <a:srgbClr val="4B5563"/>
                </a:solidFill>
                <a:latin typeface="+mj-lt"/>
              </a:rPr>
              <a:t>launch</a:t>
            </a:r>
            <a:r>
              <a:rPr lang="en-US" sz="1300" b="0" i="0" dirty="0">
                <a:solidFill>
                  <a:srgbClr val="4B5563"/>
                </a:solidFill>
                <a:latin typeface="+mj-lt"/>
              </a:rPr>
              <a:t> of NICE and Commission for Health Improvement in 1999.</a:t>
            </a:r>
            <a:endParaRPr sz="1300" b="0" i="0" dirty="0">
              <a:solidFill>
                <a:srgbClr val="4B5563"/>
              </a:solidFill>
              <a:latin typeface="+mj-lt"/>
            </a:endParaRPr>
          </a:p>
        </p:txBody>
      </p:sp>
      <p:sp>
        <p:nvSpPr>
          <p:cNvPr id="8" name="TextBox 7"/>
          <p:cNvSpPr txBox="1"/>
          <p:nvPr/>
        </p:nvSpPr>
        <p:spPr>
          <a:xfrm>
            <a:off x="6991350" y="2582726"/>
            <a:ext cx="44386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Absence of </a:t>
            </a:r>
            <a:r>
              <a:rPr lang="en-GB" sz="1600" b="1" dirty="0">
                <a:latin typeface="+mj-lt"/>
              </a:rPr>
              <a:t>healthcare quality oversight</a:t>
            </a:r>
            <a:r>
              <a:rPr sz="1600" b="1" i="0" dirty="0">
                <a:solidFill>
                  <a:srgbClr val="111827"/>
                </a:solidFill>
                <a:latin typeface="+mj-lt"/>
              </a:rPr>
              <a:t> Framework</a:t>
            </a:r>
          </a:p>
        </p:txBody>
      </p:sp>
      <p:sp>
        <p:nvSpPr>
          <p:cNvPr id="9" name="TextBox 8"/>
          <p:cNvSpPr txBox="1"/>
          <p:nvPr/>
        </p:nvSpPr>
        <p:spPr>
          <a:xfrm>
            <a:off x="7010400" y="4027884"/>
            <a:ext cx="4438650" cy="253531"/>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Weak Regulatory Oversight</a:t>
            </a:r>
          </a:p>
        </p:txBody>
      </p:sp>
      <p:sp>
        <p:nvSpPr>
          <p:cNvPr id="10" name="TextBox 9"/>
          <p:cNvSpPr txBox="1"/>
          <p:nvPr/>
        </p:nvSpPr>
        <p:spPr>
          <a:xfrm>
            <a:off x="7010400" y="5228034"/>
            <a:ext cx="4438650" cy="253531"/>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Birth of NICE and CHI</a:t>
            </a:r>
          </a:p>
        </p:txBody>
      </p:sp>
      <p:sp>
        <p:nvSpPr>
          <p:cNvPr id="11" name="Rounded Rectangle 10"/>
          <p:cNvSpPr/>
          <p:nvPr/>
        </p:nvSpPr>
        <p:spPr>
          <a:xfrm>
            <a:off x="6400800" y="2536626"/>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2" name="Rounded Rectangle 11"/>
          <p:cNvSpPr/>
          <p:nvPr/>
        </p:nvSpPr>
        <p:spPr>
          <a:xfrm>
            <a:off x="6400800" y="402788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3" name="Rounded Rectangle 12"/>
          <p:cNvSpPr/>
          <p:nvPr/>
        </p:nvSpPr>
        <p:spPr>
          <a:xfrm>
            <a:off x="6400800" y="522803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4" name="Picture 13" descr="b7096305-36f6-4720-b50a-2f3a87437f3d.png"/>
          <p:cNvPicPr>
            <a:picLocks noChangeAspect="1"/>
          </p:cNvPicPr>
          <p:nvPr/>
        </p:nvPicPr>
        <p:blipFill>
          <a:blip r:embed="rId4"/>
          <a:stretch>
            <a:fillRect/>
          </a:stretch>
        </p:blipFill>
        <p:spPr>
          <a:xfrm>
            <a:off x="5257800" y="2095500"/>
            <a:ext cx="228600" cy="228600"/>
          </a:xfrm>
          <a:prstGeom prst="rect">
            <a:avLst/>
          </a:prstGeom>
        </p:spPr>
      </p:pic>
      <p:pic>
        <p:nvPicPr>
          <p:cNvPr id="15" name="Picture 14" descr="7cb48fcc-feb7-4d8a-a7b4-17ec46785b24.png"/>
          <p:cNvPicPr>
            <a:picLocks noChangeAspect="1"/>
          </p:cNvPicPr>
          <p:nvPr/>
        </p:nvPicPr>
        <p:blipFill>
          <a:blip r:embed="rId5"/>
          <a:stretch>
            <a:fillRect/>
          </a:stretch>
        </p:blipFill>
        <p:spPr>
          <a:xfrm>
            <a:off x="6525895" y="2627788"/>
            <a:ext cx="228600" cy="228600"/>
          </a:xfrm>
          <a:prstGeom prst="rect">
            <a:avLst/>
          </a:prstGeom>
        </p:spPr>
      </p:pic>
      <p:pic>
        <p:nvPicPr>
          <p:cNvPr id="16" name="Picture 15" descr="4a9a502a-1619-448d-97bc-95c4aab96917.png"/>
          <p:cNvPicPr>
            <a:picLocks noChangeAspect="1"/>
          </p:cNvPicPr>
          <p:nvPr/>
        </p:nvPicPr>
        <p:blipFill>
          <a:blip r:embed="rId6"/>
          <a:stretch>
            <a:fillRect/>
          </a:stretch>
        </p:blipFill>
        <p:spPr>
          <a:xfrm>
            <a:off x="6515100" y="4145012"/>
            <a:ext cx="228600" cy="228600"/>
          </a:xfrm>
          <a:prstGeom prst="rect">
            <a:avLst/>
          </a:prstGeom>
        </p:spPr>
      </p:pic>
      <p:pic>
        <p:nvPicPr>
          <p:cNvPr id="17" name="Picture 16" descr="687eb3e1-56b0-4176-8776-6b30675fa231.png"/>
          <p:cNvPicPr>
            <a:picLocks noChangeAspect="1"/>
          </p:cNvPicPr>
          <p:nvPr/>
        </p:nvPicPr>
        <p:blipFill>
          <a:blip r:embed="rId7"/>
          <a:stretch>
            <a:fillRect/>
          </a:stretch>
        </p:blipFill>
        <p:spPr>
          <a:xfrm>
            <a:off x="6515100" y="5345162"/>
            <a:ext cx="228600" cy="228600"/>
          </a:xfrm>
          <a:prstGeom prst="rect">
            <a:avLst/>
          </a:prstGeom>
        </p:spPr>
      </p:pic>
      <p:sp>
        <p:nvSpPr>
          <p:cNvPr id="18" name="Rounded Rectangle 17"/>
          <p:cNvSpPr/>
          <p:nvPr/>
        </p:nvSpPr>
        <p:spPr>
          <a:xfrm>
            <a:off x="7010400" y="31706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9" name="Rounded Rectangle 18"/>
          <p:cNvSpPr/>
          <p:nvPr/>
        </p:nvSpPr>
        <p:spPr>
          <a:xfrm>
            <a:off x="7010400" y="437078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20" name="Rounded Rectangle 19"/>
          <p:cNvSpPr/>
          <p:nvPr/>
        </p:nvSpPr>
        <p:spPr>
          <a:xfrm>
            <a:off x="7010400" y="55709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21" name="Rounded Rectangle 20"/>
          <p:cNvSpPr/>
          <p:nvPr/>
        </p:nvSpPr>
        <p:spPr>
          <a:xfrm>
            <a:off x="1143000" y="2419350"/>
            <a:ext cx="4267200" cy="304800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2" name="Picture 21" descr="33f1a40e-14e9-4a32-8d89-28b9229ac2fb.png"/>
          <p:cNvPicPr>
            <a:picLocks noChangeAspect="1"/>
          </p:cNvPicPr>
          <p:nvPr/>
        </p:nvPicPr>
        <p:blipFill>
          <a:blip r:embed="rId8"/>
          <a:stretch>
            <a:fillRect/>
          </a:stretch>
        </p:blipFill>
        <p:spPr>
          <a:xfrm>
            <a:off x="1143000" y="2419350"/>
            <a:ext cx="4267200" cy="3048000"/>
          </a:xfrm>
          <a:prstGeom prst="rect">
            <a:avLst/>
          </a:prstGeom>
        </p:spPr>
      </p:pic>
      <p:pic>
        <p:nvPicPr>
          <p:cNvPr id="23" name="Picture 22" descr="133d2ceb-686e-4c85-b1f5-801f5377758f.png">
            <a:extLst>
              <a:ext uri="{FF2B5EF4-FFF2-40B4-BE49-F238E27FC236}">
                <a16:creationId xmlns:a16="http://schemas.microsoft.com/office/drawing/2014/main" id="{DDE29550-1CAD-1AF7-7E46-6D30675DA49B}"/>
              </a:ext>
            </a:extLst>
          </p:cNvPr>
          <p:cNvPicPr>
            <a:picLocks noChangeAspect="1"/>
          </p:cNvPicPr>
          <p:nvPr/>
        </p:nvPicPr>
        <p:blipFill>
          <a:blip r:embed="rId9"/>
          <a:stretch>
            <a:fillRect/>
          </a:stretch>
        </p:blipFill>
        <p:spPr>
          <a:xfrm>
            <a:off x="0" y="6096000"/>
            <a:ext cx="12192000" cy="762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971550" y="2626368"/>
            <a:ext cx="6846570" cy="3677991"/>
          </a:xfrm>
          <a:prstGeom prst="roundRect">
            <a:avLst>
              <a:gd name="adj" fmla="val 1790"/>
            </a:avLst>
          </a:prstGeom>
          <a:solidFill>
            <a:srgbClr val="F5F8FE"/>
          </a:solidFill>
          <a:ln w="9525">
            <a:solidFill>
              <a:srgbClr val="F3F4F6"/>
            </a:solidFill>
          </a:ln>
          <a:effectLst>
            <a:outerShdw blurRad="19050" dist="9525" dir="5400000" rotWithShape="0">
              <a:srgbClr val="000000">
                <a:alpha val="5000"/>
              </a:srgbClr>
            </a:outerShdw>
          </a:effectLst>
        </p:spPr>
        <p:style>
          <a:lnRef idx="1">
            <a:schemeClr val="accent1"/>
          </a:lnRef>
          <a:fillRef idx="3">
            <a:schemeClr val="accent1"/>
          </a:fillRef>
          <a:effectRef idx="2">
            <a:schemeClr val="accent1"/>
          </a:effectRef>
          <a:fontRef idx="minor">
            <a:schemeClr val="lt1"/>
          </a:fontRef>
        </p:style>
        <p:txBody>
          <a:bodyPr wrap="square" lIns="152400" tIns="152400" rIns="152400" bIns="152400" rtlCol="0" anchor="ctr"/>
          <a:lstStyle/>
          <a:p>
            <a:pPr algn="ctr"/>
            <a:endParaRPr/>
          </a:p>
        </p:txBody>
      </p:sp>
      <p:pic>
        <p:nvPicPr>
          <p:cNvPr id="3" name="Picture 2" descr="daf95fda-d630-4f6f-9a34-6a642dcaac30.png"/>
          <p:cNvPicPr>
            <a:picLocks noChangeAspect="1"/>
          </p:cNvPicPr>
          <p:nvPr/>
        </p:nvPicPr>
        <p:blipFill>
          <a:blip r:embed="rId3"/>
          <a:stretch>
            <a:fillRect/>
          </a:stretch>
        </p:blipFill>
        <p:spPr>
          <a:xfrm>
            <a:off x="923925" y="2816869"/>
            <a:ext cx="6538650" cy="3677990"/>
          </a:xfrm>
          <a:prstGeom prst="rect">
            <a:avLst/>
          </a:prstGeom>
        </p:spPr>
      </p:pic>
      <p:sp>
        <p:nvSpPr>
          <p:cNvPr id="4" name="TextBox 3"/>
          <p:cNvSpPr txBox="1"/>
          <p:nvPr/>
        </p:nvSpPr>
        <p:spPr>
          <a:xfrm>
            <a:off x="762000" y="304800"/>
            <a:ext cx="7334250" cy="11430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sz="4500" b="1" i="0" dirty="0">
                <a:solidFill>
                  <a:srgbClr val="111827"/>
                </a:solidFill>
                <a:latin typeface="+mj-lt"/>
              </a:rPr>
              <a:t>Impact on Service Provision</a:t>
            </a:r>
          </a:p>
        </p:txBody>
      </p:sp>
      <p:sp>
        <p:nvSpPr>
          <p:cNvPr id="5" name="Rounded Rectangle 4"/>
          <p:cNvSpPr/>
          <p:nvPr/>
        </p:nvSpPr>
        <p:spPr>
          <a:xfrm>
            <a:off x="8382000" y="2220515"/>
            <a:ext cx="3048000" cy="2188368"/>
          </a:xfrm>
          <a:prstGeom prst="roundRect">
            <a:avLst>
              <a:gd name="adj" fmla="val 6964"/>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228600" rIns="228600" bIns="228600" rtlCol="0" anchor="ctr"/>
          <a:lstStyle/>
          <a:p>
            <a:pPr algn="ctr"/>
            <a:endParaRPr/>
          </a:p>
        </p:txBody>
      </p:sp>
      <p:sp>
        <p:nvSpPr>
          <p:cNvPr id="6" name="Rounded Rectangle 5"/>
          <p:cNvSpPr/>
          <p:nvPr/>
        </p:nvSpPr>
        <p:spPr>
          <a:xfrm>
            <a:off x="8382000" y="4561284"/>
            <a:ext cx="3048000" cy="2188368"/>
          </a:xfrm>
          <a:prstGeom prst="roundRect">
            <a:avLst>
              <a:gd name="adj" fmla="val 6964"/>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228600" rIns="228600" bIns="228600" rtlCol="0" anchor="ctr"/>
          <a:lstStyle/>
          <a:p>
            <a:pPr algn="ctr"/>
            <a:endParaRPr/>
          </a:p>
        </p:txBody>
      </p:sp>
      <p:sp>
        <p:nvSpPr>
          <p:cNvPr id="7" name="Rounded Rectangle 6"/>
          <p:cNvSpPr/>
          <p:nvPr/>
        </p:nvSpPr>
        <p:spPr>
          <a:xfrm>
            <a:off x="8382000" y="108346"/>
            <a:ext cx="3048000" cy="1959768"/>
          </a:xfrm>
          <a:prstGeom prst="roundRect">
            <a:avLst>
              <a:gd name="adj" fmla="val 7776"/>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228600" rIns="228600" bIns="228600" rtlCol="0" anchor="ctr"/>
          <a:lstStyle/>
          <a:p>
            <a:pPr algn="ctr"/>
            <a:endParaRPr/>
          </a:p>
        </p:txBody>
      </p:sp>
      <p:sp>
        <p:nvSpPr>
          <p:cNvPr id="8" name="TextBox 7"/>
          <p:cNvSpPr txBox="1"/>
          <p:nvPr/>
        </p:nvSpPr>
        <p:spPr>
          <a:xfrm>
            <a:off x="762000" y="1600200"/>
            <a:ext cx="7334250" cy="8110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400" b="0" i="0" dirty="0">
                <a:solidFill>
                  <a:srgbClr val="4B5563"/>
                </a:solidFill>
                <a:latin typeface="+mj-lt"/>
              </a:rPr>
              <a:t>The case resulted in profound consequences, from tragic losses and damaged trust to transformative improvements in NHS governance and accountability</a:t>
            </a:r>
            <a:r>
              <a:rPr lang="en-GB" sz="1400" b="0" i="0" dirty="0">
                <a:solidFill>
                  <a:srgbClr val="4B5563"/>
                </a:solidFill>
                <a:latin typeface="+mj-lt"/>
              </a:rPr>
              <a:t> (Francis, 2013; Dixon-Woods et al., 2014).</a:t>
            </a:r>
            <a:endParaRPr sz="1400" b="0" i="0" dirty="0">
              <a:solidFill>
                <a:srgbClr val="4B5563"/>
              </a:solidFill>
              <a:latin typeface="+mj-lt"/>
            </a:endParaRPr>
          </a:p>
        </p:txBody>
      </p:sp>
      <p:sp>
        <p:nvSpPr>
          <p:cNvPr id="9" name="TextBox 8"/>
          <p:cNvSpPr txBox="1"/>
          <p:nvPr/>
        </p:nvSpPr>
        <p:spPr>
          <a:xfrm>
            <a:off x="8610600" y="756046"/>
            <a:ext cx="2609850" cy="823815"/>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FFFFFF"/>
                </a:solidFill>
                <a:latin typeface="Poppins"/>
              </a:defRPr>
            </a:pPr>
            <a:r>
              <a:rPr lang="en-US" sz="1050" dirty="0"/>
              <a:t>Avoidable child deaths and harm, loss of public trust in the NHS, and severe emotional trauma for families (Kennedy, 2001).</a:t>
            </a:r>
            <a:endParaRPr sz="1150" b="0" i="0" dirty="0">
              <a:solidFill>
                <a:srgbClr val="FFFFFF"/>
              </a:solidFill>
              <a:latin typeface="+mj-lt"/>
            </a:endParaRPr>
          </a:p>
        </p:txBody>
      </p:sp>
      <p:sp>
        <p:nvSpPr>
          <p:cNvPr id="10" name="TextBox 9"/>
          <p:cNvSpPr txBox="1"/>
          <p:nvPr/>
        </p:nvSpPr>
        <p:spPr>
          <a:xfrm>
            <a:off x="8610600" y="3096815"/>
            <a:ext cx="2609850" cy="103387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FFFFFF"/>
                </a:solidFill>
                <a:latin typeface="Poppins"/>
              </a:defRPr>
            </a:pPr>
            <a:r>
              <a:rPr lang="en-US" sz="1050" dirty="0"/>
              <a:t>Led to the development of comprehensive NHS clinical governance frameworks to improve quality and patient safety (Scally &amp; Donaldson, 1998).</a:t>
            </a:r>
            <a:endParaRPr sz="1150" b="0" i="0" dirty="0">
              <a:solidFill>
                <a:srgbClr val="FFFFFF"/>
              </a:solidFill>
              <a:latin typeface="+mj-lt"/>
            </a:endParaRPr>
          </a:p>
        </p:txBody>
      </p:sp>
      <p:sp>
        <p:nvSpPr>
          <p:cNvPr id="11" name="TextBox 10"/>
          <p:cNvSpPr txBox="1"/>
          <p:nvPr/>
        </p:nvSpPr>
        <p:spPr>
          <a:xfrm>
            <a:off x="8610600" y="5437584"/>
            <a:ext cx="2609850" cy="103387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FFFFFF"/>
                </a:solidFill>
                <a:latin typeface="Poppins"/>
              </a:defRPr>
            </a:pPr>
            <a:r>
              <a:rPr lang="en-US" sz="1050" dirty="0"/>
              <a:t>Established clearer accountability frameworks and strengthened professional regulation through improved transparency mechanisms (Department of Health, 1998).</a:t>
            </a:r>
            <a:endParaRPr sz="1150" b="0" i="0" dirty="0">
              <a:solidFill>
                <a:srgbClr val="FFFFFF"/>
              </a:solidFill>
              <a:latin typeface="+mj-lt"/>
            </a:endParaRPr>
          </a:p>
        </p:txBody>
      </p:sp>
      <p:sp>
        <p:nvSpPr>
          <p:cNvPr id="12" name="TextBox 11"/>
          <p:cNvSpPr txBox="1"/>
          <p:nvPr/>
        </p:nvSpPr>
        <p:spPr>
          <a:xfrm>
            <a:off x="8954541" y="2449115"/>
            <a:ext cx="2265908" cy="508344"/>
          </a:xfrm>
          <a:prstGeom prst="rect">
            <a:avLst/>
          </a:prstGeom>
          <a:noFill/>
          <a:ln>
            <a:noFill/>
          </a:ln>
          <a:effectLst>
            <a:outerShdw>
              <a:srgbClr val="000000">
                <a:alpha val="0"/>
              </a:srgbClr>
            </a:outerShdw>
          </a:effectLst>
        </p:spPr>
        <p:txBody>
          <a:bodyPr wrap="square" lIns="0" tIns="0" rIns="0" bIns="0">
            <a:spAutoFit/>
          </a:bodyPr>
          <a:lstStyle/>
          <a:p>
            <a:pPr>
              <a:lnSpc>
                <a:spcPct val="124444"/>
              </a:lnSpc>
              <a:defRPr sz="1350" b="0" i="0">
                <a:solidFill>
                  <a:srgbClr val="FFFFFF"/>
                </a:solidFill>
                <a:latin typeface="Poppins"/>
              </a:defRPr>
            </a:pPr>
            <a:r>
              <a:rPr sz="1400" b="1" i="0" dirty="0">
                <a:solidFill>
                  <a:srgbClr val="FFFFFF"/>
                </a:solidFill>
                <a:latin typeface="+mj-lt"/>
              </a:rPr>
              <a:t>Clinical Governance Development</a:t>
            </a:r>
          </a:p>
        </p:txBody>
      </p:sp>
      <p:sp>
        <p:nvSpPr>
          <p:cNvPr id="13" name="TextBox 12"/>
          <p:cNvSpPr txBox="1"/>
          <p:nvPr/>
        </p:nvSpPr>
        <p:spPr>
          <a:xfrm>
            <a:off x="9000083" y="4789884"/>
            <a:ext cx="2220366" cy="499367"/>
          </a:xfrm>
          <a:prstGeom prst="rect">
            <a:avLst/>
          </a:prstGeom>
          <a:noFill/>
          <a:ln>
            <a:noFill/>
          </a:ln>
          <a:effectLst>
            <a:outerShdw>
              <a:srgbClr val="000000">
                <a:alpha val="0"/>
              </a:srgbClr>
            </a:outerShdw>
          </a:effectLst>
        </p:spPr>
        <p:txBody>
          <a:bodyPr wrap="square" lIns="0" tIns="0" rIns="0" bIns="0">
            <a:spAutoFit/>
          </a:bodyPr>
          <a:lstStyle/>
          <a:p>
            <a:pPr>
              <a:lnSpc>
                <a:spcPct val="124444"/>
              </a:lnSpc>
              <a:defRPr sz="1350" b="0" i="0">
                <a:solidFill>
                  <a:srgbClr val="FFFFFF"/>
                </a:solidFill>
                <a:latin typeface="Poppins"/>
              </a:defRPr>
            </a:pPr>
            <a:r>
              <a:rPr sz="1350" b="1" i="0" dirty="0">
                <a:solidFill>
                  <a:srgbClr val="FFFFFF"/>
                </a:solidFill>
                <a:latin typeface="Poppins"/>
              </a:rPr>
              <a:t>Accountability &amp; Regulation</a:t>
            </a:r>
          </a:p>
        </p:txBody>
      </p:sp>
      <p:sp>
        <p:nvSpPr>
          <p:cNvPr id="14" name="TextBox 13"/>
          <p:cNvSpPr txBox="1"/>
          <p:nvPr/>
        </p:nvSpPr>
        <p:spPr>
          <a:xfrm>
            <a:off x="9029700" y="355996"/>
            <a:ext cx="1569839" cy="239681"/>
          </a:xfrm>
          <a:prstGeom prst="rect">
            <a:avLst/>
          </a:prstGeom>
          <a:noFill/>
          <a:ln>
            <a:noFill/>
          </a:ln>
          <a:effectLst>
            <a:outerShdw>
              <a:srgbClr val="000000">
                <a:alpha val="0"/>
              </a:srgbClr>
            </a:outerShdw>
          </a:effectLst>
        </p:spPr>
        <p:txBody>
          <a:bodyPr wrap="square" lIns="0" tIns="0" rIns="0" bIns="0">
            <a:spAutoFit/>
          </a:bodyPr>
          <a:lstStyle/>
          <a:p>
            <a:pPr>
              <a:lnSpc>
                <a:spcPct val="124444"/>
              </a:lnSpc>
              <a:defRPr sz="1350" b="0" i="0">
                <a:solidFill>
                  <a:srgbClr val="FFFFFF"/>
                </a:solidFill>
                <a:latin typeface="Poppins"/>
              </a:defRPr>
            </a:pPr>
            <a:r>
              <a:rPr sz="1400" b="1" i="0" dirty="0">
                <a:solidFill>
                  <a:srgbClr val="FFFFFF"/>
                </a:solidFill>
                <a:latin typeface="+mj-lt"/>
              </a:rPr>
              <a:t>Negative Impacts</a:t>
            </a:r>
          </a:p>
        </p:txBody>
      </p:sp>
      <p:sp>
        <p:nvSpPr>
          <p:cNvPr id="15" name="Rounded Rectangle 14"/>
          <p:cNvSpPr/>
          <p:nvPr/>
        </p:nvSpPr>
        <p:spPr>
          <a:xfrm>
            <a:off x="8610600" y="336946"/>
            <a:ext cx="304800" cy="304800"/>
          </a:xfrm>
          <a:prstGeom prst="roundRect">
            <a:avLst>
              <a:gd name="adj" fmla="val 25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6" name="Rounded Rectangle 15"/>
          <p:cNvSpPr/>
          <p:nvPr/>
        </p:nvSpPr>
        <p:spPr>
          <a:xfrm>
            <a:off x="8610600" y="4904184"/>
            <a:ext cx="275183" cy="304800"/>
          </a:xfrm>
          <a:prstGeom prst="roundRect">
            <a:avLst>
              <a:gd name="adj" fmla="val 2769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7" name="Rounded Rectangle 16"/>
          <p:cNvSpPr/>
          <p:nvPr/>
        </p:nvSpPr>
        <p:spPr>
          <a:xfrm>
            <a:off x="8610600" y="2563415"/>
            <a:ext cx="229641" cy="304800"/>
          </a:xfrm>
          <a:prstGeom prst="roundRect">
            <a:avLst>
              <a:gd name="adj" fmla="val 33182"/>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fa4635cd-9183-4ff4-8187-cb5c68178312.png"/>
          <p:cNvPicPr>
            <a:picLocks noChangeAspect="1"/>
          </p:cNvPicPr>
          <p:nvPr/>
        </p:nvPicPr>
        <p:blipFill>
          <a:blip r:embed="rId4"/>
          <a:stretch>
            <a:fillRect/>
          </a:stretch>
        </p:blipFill>
        <p:spPr>
          <a:xfrm>
            <a:off x="8667750" y="399901"/>
            <a:ext cx="190500" cy="190500"/>
          </a:xfrm>
          <a:prstGeom prst="rect">
            <a:avLst/>
          </a:prstGeom>
        </p:spPr>
      </p:pic>
      <p:pic>
        <p:nvPicPr>
          <p:cNvPr id="19" name="Picture 18" descr="d287d87f-180d-4800-be94-2ceea8ac010f.png"/>
          <p:cNvPicPr>
            <a:picLocks noChangeAspect="1"/>
          </p:cNvPicPr>
          <p:nvPr/>
        </p:nvPicPr>
        <p:blipFill>
          <a:blip r:embed="rId5"/>
          <a:stretch>
            <a:fillRect/>
          </a:stretch>
        </p:blipFill>
        <p:spPr>
          <a:xfrm>
            <a:off x="8630096" y="2626369"/>
            <a:ext cx="190500" cy="190500"/>
          </a:xfrm>
          <a:prstGeom prst="rect">
            <a:avLst/>
          </a:prstGeom>
        </p:spPr>
      </p:pic>
      <p:pic>
        <p:nvPicPr>
          <p:cNvPr id="20" name="Picture 19" descr="614fa2d9-e28d-44af-8159-36f8b388548a.png"/>
          <p:cNvPicPr>
            <a:picLocks noChangeAspect="1"/>
          </p:cNvPicPr>
          <p:nvPr/>
        </p:nvPicPr>
        <p:blipFill>
          <a:blip r:embed="rId6"/>
          <a:stretch>
            <a:fillRect/>
          </a:stretch>
        </p:blipFill>
        <p:spPr>
          <a:xfrm>
            <a:off x="8652867" y="4967138"/>
            <a:ext cx="190500" cy="190500"/>
          </a:xfrm>
          <a:prstGeom prst="rect">
            <a:avLst/>
          </a:prstGeom>
        </p:spPr>
      </p:pic>
      <p:pic>
        <p:nvPicPr>
          <p:cNvPr id="21" name="Picture 20" descr="133d2ceb-686e-4c85-b1f5-801f5377758f.png">
            <a:extLst>
              <a:ext uri="{FF2B5EF4-FFF2-40B4-BE49-F238E27FC236}">
                <a16:creationId xmlns:a16="http://schemas.microsoft.com/office/drawing/2014/main" id="{ECC6531B-3B1A-765D-1D3E-9E3DB5F40A9A}"/>
              </a:ext>
            </a:extLst>
          </p:cNvPr>
          <p:cNvPicPr>
            <a:picLocks noChangeAspect="1"/>
          </p:cNvPicPr>
          <p:nvPr/>
        </p:nvPicPr>
        <p:blipFill>
          <a:blip r:embed="rId7"/>
          <a:stretch>
            <a:fillRect/>
          </a:stretch>
        </p:blipFill>
        <p:spPr>
          <a:xfrm>
            <a:off x="0" y="6096000"/>
            <a:ext cx="12192000" cy="762000"/>
          </a:xfrm>
          <a:prstGeom prst="rect">
            <a:avLst/>
          </a:prstGeom>
        </p:spPr>
      </p:pic>
      <p:graphicFrame>
        <p:nvGraphicFramePr>
          <p:cNvPr id="24" name="Table 23">
            <a:extLst>
              <a:ext uri="{FF2B5EF4-FFF2-40B4-BE49-F238E27FC236}">
                <a16:creationId xmlns:a16="http://schemas.microsoft.com/office/drawing/2014/main" id="{FDFDAF52-929F-8450-DDFD-695EA6DC9E99}"/>
              </a:ext>
            </a:extLst>
          </p:cNvPr>
          <p:cNvGraphicFramePr>
            <a:graphicFrameLocks noGrp="1"/>
          </p:cNvGraphicFramePr>
          <p:nvPr/>
        </p:nvGraphicFramePr>
        <p:xfrm>
          <a:off x="457200" y="3680301"/>
          <a:ext cx="8229600" cy="365760"/>
        </p:xfrm>
        <a:graphic>
          <a:graphicData uri="http://schemas.openxmlformats.org/drawingml/2006/table">
            <a:tbl>
              <a:tblPr/>
              <a:tblGrid>
                <a:gridCol w="8229600">
                  <a:extLst>
                    <a:ext uri="{9D8B030D-6E8A-4147-A177-3AD203B41FA5}">
                      <a16:colId xmlns:a16="http://schemas.microsoft.com/office/drawing/2014/main" val="386313086"/>
                    </a:ext>
                  </a:extLst>
                </a:gridCol>
              </a:tblGrid>
              <a:tr h="0">
                <a:tc>
                  <a:txBody>
                    <a:bodyPr/>
                    <a:lstStyle/>
                    <a:p>
                      <a:pPr>
                        <a:buNone/>
                      </a:pPr>
                      <a:endParaRPr lang="en-GB" dirty="0"/>
                    </a:p>
                  </a:txBody>
                  <a:tcPr anchor="ctr">
                    <a:lnL>
                      <a:noFill/>
                    </a:lnL>
                    <a:lnR>
                      <a:noFill/>
                    </a:lnR>
                    <a:lnT>
                      <a:noFill/>
                    </a:lnT>
                    <a:lnB>
                      <a:noFill/>
                    </a:lnB>
                    <a:noFill/>
                  </a:tcPr>
                </a:tc>
                <a:extLst>
                  <a:ext uri="{0D108BD9-81ED-4DB2-BD59-A6C34878D82A}">
                    <a16:rowId xmlns:a16="http://schemas.microsoft.com/office/drawing/2014/main" val="2135518946"/>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4237cc2c-d96c-427c-979b-bf08ea757bb2.png"/>
          <p:cNvPicPr>
            <a:picLocks noChangeAspect="1"/>
          </p:cNvPicPr>
          <p:nvPr/>
        </p:nvPicPr>
        <p:blipFill>
          <a:blip r:embed="rId3"/>
          <a:stretch>
            <a:fillRect/>
          </a:stretch>
        </p:blipFill>
        <p:spPr>
          <a:xfrm>
            <a:off x="0" y="0"/>
            <a:ext cx="1219200" cy="6858000"/>
          </a:xfrm>
          <a:prstGeom prst="rect">
            <a:avLst/>
          </a:prstGeom>
        </p:spPr>
      </p:pic>
      <p:pic>
        <p:nvPicPr>
          <p:cNvPr id="3" name="Picture 2" descr="1b54dbf1-681d-4ade-aee1-bab843f6ae94.png"/>
          <p:cNvPicPr>
            <a:picLocks noChangeAspect="1"/>
          </p:cNvPicPr>
          <p:nvPr/>
        </p:nvPicPr>
        <p:blipFill>
          <a:blip r:embed="rId4"/>
          <a:stretch>
            <a:fillRect/>
          </a:stretch>
        </p:blipFill>
        <p:spPr>
          <a:xfrm>
            <a:off x="0" y="5638800"/>
            <a:ext cx="1828800" cy="1219200"/>
          </a:xfrm>
          <a:prstGeom prst="rect">
            <a:avLst/>
          </a:prstGeom>
        </p:spPr>
      </p:pic>
      <p:sp>
        <p:nvSpPr>
          <p:cNvPr id="4" name="Rounded Rectangle 3"/>
          <p:cNvSpPr/>
          <p:nvPr/>
        </p:nvSpPr>
        <p:spPr>
          <a:xfrm>
            <a:off x="7772400" y="1981200"/>
            <a:ext cx="3657600" cy="304800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5" name="Picture 4" descr="5b4153ff-8727-4628-965d-b9fe7098ad74.png"/>
          <p:cNvPicPr>
            <a:picLocks noChangeAspect="1"/>
          </p:cNvPicPr>
          <p:nvPr/>
        </p:nvPicPr>
        <p:blipFill>
          <a:blip r:embed="rId5"/>
          <a:stretch>
            <a:fillRect/>
          </a:stretch>
        </p:blipFill>
        <p:spPr>
          <a:xfrm>
            <a:off x="7772400" y="1981200"/>
            <a:ext cx="3657600" cy="3048000"/>
          </a:xfrm>
          <a:prstGeom prst="rect">
            <a:avLst/>
          </a:prstGeom>
        </p:spPr>
      </p:pic>
      <p:sp>
        <p:nvSpPr>
          <p:cNvPr id="6" name="TextBox 5"/>
          <p:cNvSpPr txBox="1"/>
          <p:nvPr/>
        </p:nvSpPr>
        <p:spPr>
          <a:xfrm>
            <a:off x="762000" y="457200"/>
            <a:ext cx="6724650" cy="1131079"/>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sz="4500" b="1" i="0" dirty="0">
                <a:solidFill>
                  <a:srgbClr val="111827"/>
                </a:solidFill>
                <a:latin typeface="+mj-lt"/>
              </a:rPr>
              <a:t>Quality Assurance Lessons</a:t>
            </a:r>
          </a:p>
        </p:txBody>
      </p:sp>
      <p:sp>
        <p:nvSpPr>
          <p:cNvPr id="7" name="TextBox 6"/>
          <p:cNvSpPr txBox="1"/>
          <p:nvPr/>
        </p:nvSpPr>
        <p:spPr>
          <a:xfrm>
            <a:off x="4991100" y="2993231"/>
            <a:ext cx="2343150" cy="896271"/>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sz="1150" b="0" i="0" dirty="0">
                <a:solidFill>
                  <a:srgbClr val="4B5563"/>
                </a:solidFill>
                <a:latin typeface="+mj-lt"/>
              </a:rPr>
              <a:t>Regular </a:t>
            </a:r>
            <a:r>
              <a:rPr sz="1150" b="1" i="0" dirty="0">
                <a:solidFill>
                  <a:srgbClr val="4B5563"/>
                </a:solidFill>
                <a:latin typeface="+mj-lt"/>
              </a:rPr>
              <a:t>data review</a:t>
            </a:r>
            <a:r>
              <a:rPr sz="1150" b="0" i="0" dirty="0">
                <a:solidFill>
                  <a:srgbClr val="4B5563"/>
                </a:solidFill>
                <a:latin typeface="+mj-lt"/>
              </a:rPr>
              <a:t> combined with incident reporting and reflection drives ongoing improvement and professional development.</a:t>
            </a:r>
          </a:p>
        </p:txBody>
      </p:sp>
      <p:sp>
        <p:nvSpPr>
          <p:cNvPr id="8" name="TextBox 7"/>
          <p:cNvSpPr txBox="1"/>
          <p:nvPr/>
        </p:nvSpPr>
        <p:spPr>
          <a:xfrm>
            <a:off x="1524000" y="5181600"/>
            <a:ext cx="2343150" cy="896271"/>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sz="1150" b="1" i="0" dirty="0">
                <a:solidFill>
                  <a:srgbClr val="4B5563"/>
                </a:solidFill>
                <a:latin typeface="+mj-lt"/>
              </a:rPr>
              <a:t>Evidence-based management</a:t>
            </a:r>
            <a:r>
              <a:rPr sz="1150" b="0" i="0" dirty="0">
                <a:solidFill>
                  <a:srgbClr val="4B5563"/>
                </a:solidFill>
                <a:latin typeface="+mj-lt"/>
              </a:rPr>
              <a:t> and incorporating the patient voice are central to effective service redesign and quality assurance.</a:t>
            </a:r>
          </a:p>
        </p:txBody>
      </p:sp>
      <p:sp>
        <p:nvSpPr>
          <p:cNvPr id="9" name="TextBox 8"/>
          <p:cNvSpPr txBox="1"/>
          <p:nvPr/>
        </p:nvSpPr>
        <p:spPr>
          <a:xfrm>
            <a:off x="1524000" y="2993231"/>
            <a:ext cx="2343150" cy="117538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lang="en-US" sz="1200" dirty="0">
                <a:latin typeface="+mj-lt"/>
              </a:rPr>
              <a:t>Clinicians are responsible for upholding quality standards and ensuring patient safety in practice (NHS England, 2013; Care Quality Commission, 2020).</a:t>
            </a:r>
            <a:endParaRPr sz="1200" b="0" i="0" dirty="0">
              <a:solidFill>
                <a:srgbClr val="4B5563"/>
              </a:solidFill>
              <a:latin typeface="+mj-lt"/>
            </a:endParaRPr>
          </a:p>
        </p:txBody>
      </p:sp>
      <p:sp>
        <p:nvSpPr>
          <p:cNvPr id="10" name="TextBox 9"/>
          <p:cNvSpPr txBox="1"/>
          <p:nvPr/>
        </p:nvSpPr>
        <p:spPr>
          <a:xfrm>
            <a:off x="1524000" y="2421731"/>
            <a:ext cx="23431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Clinical Governance &amp; Accountability</a:t>
            </a:r>
          </a:p>
        </p:txBody>
      </p:sp>
      <p:sp>
        <p:nvSpPr>
          <p:cNvPr id="11" name="TextBox 10"/>
          <p:cNvSpPr txBox="1"/>
          <p:nvPr/>
        </p:nvSpPr>
        <p:spPr>
          <a:xfrm>
            <a:off x="4991100" y="2421731"/>
            <a:ext cx="23431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Continuous Audit &amp; Learning Culture</a:t>
            </a:r>
          </a:p>
        </p:txBody>
      </p:sp>
      <p:sp>
        <p:nvSpPr>
          <p:cNvPr id="12" name="TextBox 11"/>
          <p:cNvSpPr txBox="1"/>
          <p:nvPr/>
        </p:nvSpPr>
        <p:spPr>
          <a:xfrm>
            <a:off x="1524000" y="4610100"/>
            <a:ext cx="23431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Leadership &amp; Patient-Centered Care</a:t>
            </a:r>
          </a:p>
        </p:txBody>
      </p:sp>
      <p:sp>
        <p:nvSpPr>
          <p:cNvPr id="13" name="Rounded Rectangle 12"/>
          <p:cNvSpPr/>
          <p:nvPr/>
        </p:nvSpPr>
        <p:spPr>
          <a:xfrm>
            <a:off x="914400" y="2421731"/>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4" name="Rounded Rectangle 13"/>
          <p:cNvSpPr/>
          <p:nvPr/>
        </p:nvSpPr>
        <p:spPr>
          <a:xfrm>
            <a:off x="4381500" y="2421731"/>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5" name="Rounded Rectangle 14"/>
          <p:cNvSpPr/>
          <p:nvPr/>
        </p:nvSpPr>
        <p:spPr>
          <a:xfrm>
            <a:off x="914400" y="4610100"/>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6" name="Picture 15" descr="84cee999-c6f6-40e1-ba01-7c87d22e0ce1.png"/>
          <p:cNvPicPr>
            <a:picLocks noChangeAspect="1"/>
          </p:cNvPicPr>
          <p:nvPr/>
        </p:nvPicPr>
        <p:blipFill>
          <a:blip r:embed="rId6"/>
          <a:stretch>
            <a:fillRect/>
          </a:stretch>
        </p:blipFill>
        <p:spPr>
          <a:xfrm>
            <a:off x="8077200" y="1066800"/>
            <a:ext cx="762000" cy="190500"/>
          </a:xfrm>
          <a:prstGeom prst="rect">
            <a:avLst/>
          </a:prstGeom>
        </p:spPr>
      </p:pic>
      <p:pic>
        <p:nvPicPr>
          <p:cNvPr id="17" name="Picture 16" descr="ff3da8c1-2299-43cc-a703-4c1f080259e7.png"/>
          <p:cNvPicPr>
            <a:picLocks noChangeAspect="1"/>
          </p:cNvPicPr>
          <p:nvPr/>
        </p:nvPicPr>
        <p:blipFill>
          <a:blip r:embed="rId7"/>
          <a:stretch>
            <a:fillRect/>
          </a:stretch>
        </p:blipFill>
        <p:spPr>
          <a:xfrm>
            <a:off x="10820400" y="762000"/>
            <a:ext cx="304800" cy="304800"/>
          </a:xfrm>
          <a:prstGeom prst="rect">
            <a:avLst/>
          </a:prstGeom>
        </p:spPr>
      </p:pic>
      <p:pic>
        <p:nvPicPr>
          <p:cNvPr id="18" name="Picture 17" descr="9fac2ee2-0398-4470-994f-51d99214f4e1.png"/>
          <p:cNvPicPr>
            <a:picLocks noChangeAspect="1"/>
          </p:cNvPicPr>
          <p:nvPr/>
        </p:nvPicPr>
        <p:blipFill>
          <a:blip r:embed="rId8"/>
          <a:stretch>
            <a:fillRect/>
          </a:stretch>
        </p:blipFill>
        <p:spPr>
          <a:xfrm>
            <a:off x="1028700" y="2538858"/>
            <a:ext cx="228600" cy="228600"/>
          </a:xfrm>
          <a:prstGeom prst="rect">
            <a:avLst/>
          </a:prstGeom>
        </p:spPr>
      </p:pic>
      <p:pic>
        <p:nvPicPr>
          <p:cNvPr id="19" name="Picture 18" descr="1195ba9b-64cc-43ec-b6cd-bd37a19125e8.png"/>
          <p:cNvPicPr>
            <a:picLocks noChangeAspect="1"/>
          </p:cNvPicPr>
          <p:nvPr/>
        </p:nvPicPr>
        <p:blipFill>
          <a:blip r:embed="rId9"/>
          <a:stretch>
            <a:fillRect/>
          </a:stretch>
        </p:blipFill>
        <p:spPr>
          <a:xfrm>
            <a:off x="4495800" y="2538858"/>
            <a:ext cx="228600" cy="228600"/>
          </a:xfrm>
          <a:prstGeom prst="rect">
            <a:avLst/>
          </a:prstGeom>
        </p:spPr>
      </p:pic>
      <p:pic>
        <p:nvPicPr>
          <p:cNvPr id="20" name="Picture 19" descr="257ced65-4a70-4606-8f6f-9105647d1f74.png"/>
          <p:cNvPicPr>
            <a:picLocks noChangeAspect="1"/>
          </p:cNvPicPr>
          <p:nvPr/>
        </p:nvPicPr>
        <p:blipFill>
          <a:blip r:embed="rId10"/>
          <a:stretch>
            <a:fillRect/>
          </a:stretch>
        </p:blipFill>
        <p:spPr>
          <a:xfrm>
            <a:off x="1028700" y="4727227"/>
            <a:ext cx="228600" cy="228600"/>
          </a:xfrm>
          <a:prstGeom prst="rect">
            <a:avLst/>
          </a:prstGeom>
        </p:spPr>
      </p:pic>
      <p:pic>
        <p:nvPicPr>
          <p:cNvPr id="21" name="Picture 20" descr="133d2ceb-686e-4c85-b1f5-801f5377758f.png">
            <a:extLst>
              <a:ext uri="{FF2B5EF4-FFF2-40B4-BE49-F238E27FC236}">
                <a16:creationId xmlns:a16="http://schemas.microsoft.com/office/drawing/2014/main" id="{D522B086-1F2B-B240-6267-9FA84BCDC78A}"/>
              </a:ext>
            </a:extLst>
          </p:cNvPr>
          <p:cNvPicPr>
            <a:picLocks noChangeAspect="1"/>
          </p:cNvPicPr>
          <p:nvPr/>
        </p:nvPicPr>
        <p:blipFill>
          <a:blip r:embed="rId11"/>
          <a:stretch>
            <a:fillRect/>
          </a:stretch>
        </p:blipFill>
        <p:spPr>
          <a:xfrm>
            <a:off x="0" y="6096000"/>
            <a:ext cx="12192000" cy="762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F12301F-AF0C-2BC0-FBA5-6301B5D1F03A}"/>
            </a:ext>
          </a:extLst>
        </p:cNvPr>
        <p:cNvGrpSpPr/>
        <p:nvPr/>
      </p:nvGrpSpPr>
      <p:grpSpPr>
        <a:xfrm>
          <a:off x="0" y="0"/>
          <a:ext cx="0" cy="0"/>
          <a:chOff x="0" y="0"/>
          <a:chExt cx="0" cy="0"/>
        </a:xfrm>
      </p:grpSpPr>
      <p:pic>
        <p:nvPicPr>
          <p:cNvPr id="2" name="Picture 1" descr="4237cc2c-d96c-427c-979b-bf08ea757bb2.png">
            <a:extLst>
              <a:ext uri="{FF2B5EF4-FFF2-40B4-BE49-F238E27FC236}">
                <a16:creationId xmlns:a16="http://schemas.microsoft.com/office/drawing/2014/main" id="{5F55731C-E6FF-7DBE-546D-CD7A342A92EE}"/>
              </a:ext>
            </a:extLst>
          </p:cNvPr>
          <p:cNvPicPr>
            <a:picLocks noChangeAspect="1"/>
          </p:cNvPicPr>
          <p:nvPr/>
        </p:nvPicPr>
        <p:blipFill>
          <a:blip r:embed="rId3"/>
          <a:stretch>
            <a:fillRect/>
          </a:stretch>
        </p:blipFill>
        <p:spPr>
          <a:xfrm>
            <a:off x="0" y="0"/>
            <a:ext cx="1219200" cy="6858000"/>
          </a:xfrm>
          <a:prstGeom prst="rect">
            <a:avLst/>
          </a:prstGeom>
        </p:spPr>
      </p:pic>
      <p:pic>
        <p:nvPicPr>
          <p:cNvPr id="3" name="Picture 2" descr="1b54dbf1-681d-4ade-aee1-bab843f6ae94.png">
            <a:extLst>
              <a:ext uri="{FF2B5EF4-FFF2-40B4-BE49-F238E27FC236}">
                <a16:creationId xmlns:a16="http://schemas.microsoft.com/office/drawing/2014/main" id="{FC76D5F2-1C9C-30E3-4486-746CC12A94B8}"/>
              </a:ext>
            </a:extLst>
          </p:cNvPr>
          <p:cNvPicPr>
            <a:picLocks noChangeAspect="1"/>
          </p:cNvPicPr>
          <p:nvPr/>
        </p:nvPicPr>
        <p:blipFill>
          <a:blip r:embed="rId4"/>
          <a:stretch>
            <a:fillRect/>
          </a:stretch>
        </p:blipFill>
        <p:spPr>
          <a:xfrm>
            <a:off x="0" y="5638800"/>
            <a:ext cx="1828800" cy="1219200"/>
          </a:xfrm>
          <a:prstGeom prst="rect">
            <a:avLst/>
          </a:prstGeom>
        </p:spPr>
      </p:pic>
      <p:sp>
        <p:nvSpPr>
          <p:cNvPr id="6" name="TextBox 5">
            <a:extLst>
              <a:ext uri="{FF2B5EF4-FFF2-40B4-BE49-F238E27FC236}">
                <a16:creationId xmlns:a16="http://schemas.microsoft.com/office/drawing/2014/main" id="{D05D342B-0A6B-401F-5CB6-F8583986F577}"/>
              </a:ext>
            </a:extLst>
          </p:cNvPr>
          <p:cNvSpPr txBox="1"/>
          <p:nvPr/>
        </p:nvSpPr>
        <p:spPr>
          <a:xfrm>
            <a:off x="761999" y="457200"/>
            <a:ext cx="8077201" cy="1107996"/>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lang="en-GB" sz="4500" b="1" dirty="0">
                <a:latin typeface="+mj-lt"/>
              </a:rPr>
              <a:t>Leadership Strategies + Lewin’s Model</a:t>
            </a:r>
            <a:endParaRPr sz="4500" b="1" i="0" dirty="0">
              <a:solidFill>
                <a:srgbClr val="111827"/>
              </a:solidFill>
              <a:latin typeface="+mj-lt"/>
            </a:endParaRPr>
          </a:p>
        </p:txBody>
      </p:sp>
      <p:sp>
        <p:nvSpPr>
          <p:cNvPr id="8" name="TextBox 7">
            <a:extLst>
              <a:ext uri="{FF2B5EF4-FFF2-40B4-BE49-F238E27FC236}">
                <a16:creationId xmlns:a16="http://schemas.microsoft.com/office/drawing/2014/main" id="{A2E98878-9A7D-094D-5D17-4D55993F45B9}"/>
              </a:ext>
            </a:extLst>
          </p:cNvPr>
          <p:cNvSpPr txBox="1"/>
          <p:nvPr/>
        </p:nvSpPr>
        <p:spPr>
          <a:xfrm>
            <a:off x="1371599" y="5181600"/>
            <a:ext cx="7628021" cy="148707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lang="en-GB" sz="1500" b="1" i="0" dirty="0">
                <a:solidFill>
                  <a:srgbClr val="4B5563"/>
                </a:solidFill>
                <a:latin typeface="+mj-lt"/>
              </a:rPr>
              <a:t>Unfreeze: </a:t>
            </a:r>
            <a:r>
              <a:rPr lang="en-GB" sz="1500" b="0" i="0" dirty="0">
                <a:solidFill>
                  <a:srgbClr val="4B5563"/>
                </a:solidFill>
                <a:latin typeface="+mj-lt"/>
              </a:rPr>
              <a:t>Raise awareness of risks and system failures (Lewin,1851).</a:t>
            </a:r>
          </a:p>
          <a:p>
            <a:pPr>
              <a:lnSpc>
                <a:spcPct val="130000"/>
              </a:lnSpc>
              <a:defRPr sz="1050" b="0" i="0">
                <a:solidFill>
                  <a:srgbClr val="4B5563"/>
                </a:solidFill>
                <a:latin typeface="Poppins"/>
              </a:defRPr>
            </a:pPr>
            <a:r>
              <a:rPr lang="en-GB" sz="1500" b="1" dirty="0">
                <a:solidFill>
                  <a:srgbClr val="4B5563"/>
                </a:solidFill>
                <a:latin typeface="+mj-lt"/>
              </a:rPr>
              <a:t>Change: </a:t>
            </a:r>
            <a:r>
              <a:rPr lang="en-GB" sz="1500" dirty="0">
                <a:solidFill>
                  <a:srgbClr val="4B5563"/>
                </a:solidFill>
                <a:latin typeface="+mj-lt"/>
              </a:rPr>
              <a:t>Implement new governance processes and improve communication (Cummings &amp; Worley, 2015)</a:t>
            </a:r>
            <a:endParaRPr lang="en-GB" sz="1500" b="1" dirty="0">
              <a:solidFill>
                <a:srgbClr val="4B5563"/>
              </a:solidFill>
              <a:latin typeface="+mj-lt"/>
            </a:endParaRPr>
          </a:p>
          <a:p>
            <a:pPr>
              <a:lnSpc>
                <a:spcPct val="130000"/>
              </a:lnSpc>
              <a:defRPr sz="1050" b="0" i="0">
                <a:solidFill>
                  <a:srgbClr val="4B5563"/>
                </a:solidFill>
                <a:latin typeface="Poppins"/>
              </a:defRPr>
            </a:pPr>
            <a:r>
              <a:rPr lang="en-GB" sz="1500" b="1" i="0" dirty="0">
                <a:solidFill>
                  <a:srgbClr val="4B5563"/>
                </a:solidFill>
                <a:latin typeface="+mj-lt"/>
              </a:rPr>
              <a:t>Refreeze:</a:t>
            </a:r>
            <a:r>
              <a:rPr lang="en-GB" sz="1500" b="0" i="0" dirty="0">
                <a:solidFill>
                  <a:srgbClr val="4B5563"/>
                </a:solidFill>
                <a:latin typeface="+mj-lt"/>
              </a:rPr>
              <a:t> Embed new practices via audits and monit</a:t>
            </a:r>
            <a:r>
              <a:rPr lang="en-GB" sz="1500" dirty="0">
                <a:solidFill>
                  <a:srgbClr val="4B5563"/>
                </a:solidFill>
                <a:latin typeface="+mj-lt"/>
              </a:rPr>
              <a:t>oring (Lewin, 1951).</a:t>
            </a:r>
            <a:endParaRPr lang="en-GB" sz="1500" b="0" i="0" dirty="0">
              <a:solidFill>
                <a:srgbClr val="4B5563"/>
              </a:solidFill>
              <a:latin typeface="+mj-lt"/>
            </a:endParaRPr>
          </a:p>
          <a:p>
            <a:pPr>
              <a:lnSpc>
                <a:spcPct val="130000"/>
              </a:lnSpc>
              <a:defRPr sz="1050" b="0" i="0">
                <a:solidFill>
                  <a:srgbClr val="4B5563"/>
                </a:solidFill>
                <a:latin typeface="Poppins"/>
              </a:defRPr>
            </a:pPr>
            <a:endParaRPr sz="1600" b="0" i="0" dirty="0">
              <a:solidFill>
                <a:srgbClr val="4B5563"/>
              </a:solidFill>
              <a:latin typeface="+mj-lt"/>
            </a:endParaRPr>
          </a:p>
        </p:txBody>
      </p:sp>
      <p:sp>
        <p:nvSpPr>
          <p:cNvPr id="9" name="TextBox 8">
            <a:extLst>
              <a:ext uri="{FF2B5EF4-FFF2-40B4-BE49-F238E27FC236}">
                <a16:creationId xmlns:a16="http://schemas.microsoft.com/office/drawing/2014/main" id="{7CC9EC24-9201-82D1-4948-50DAC763DB63}"/>
              </a:ext>
            </a:extLst>
          </p:cNvPr>
          <p:cNvSpPr txBox="1"/>
          <p:nvPr/>
        </p:nvSpPr>
        <p:spPr>
          <a:xfrm>
            <a:off x="1104900" y="2703291"/>
            <a:ext cx="5930900" cy="1169103"/>
          </a:xfrm>
          <a:prstGeom prst="rect">
            <a:avLst/>
          </a:prstGeom>
          <a:noFill/>
          <a:ln>
            <a:noFill/>
          </a:ln>
          <a:effectLst>
            <a:outerShdw>
              <a:srgbClr val="000000">
                <a:alpha val="0"/>
              </a:srgbClr>
            </a:outerShdw>
          </a:effectLst>
        </p:spPr>
        <p:txBody>
          <a:bodyPr wrap="square" lIns="0" tIns="0" rIns="0" bIns="0">
            <a:spAutoFit/>
          </a:bodyPr>
          <a:lstStyle/>
          <a:p>
            <a:pPr marL="285750" indent="-285750">
              <a:lnSpc>
                <a:spcPct val="130000"/>
              </a:lnSpc>
              <a:buFont typeface="Arial" panose="020B0604020202020204" pitchFamily="34" charset="0"/>
              <a:buChar char="•"/>
              <a:defRPr sz="1050" b="0" i="0">
                <a:solidFill>
                  <a:srgbClr val="4B5563"/>
                </a:solidFill>
                <a:latin typeface="Poppins"/>
              </a:defRPr>
            </a:pPr>
            <a:r>
              <a:rPr lang="en-GB" sz="1500" b="1" i="0" dirty="0">
                <a:solidFill>
                  <a:srgbClr val="4B5563"/>
                </a:solidFill>
                <a:latin typeface="+mj-lt"/>
              </a:rPr>
              <a:t>Transformational leadership: </a:t>
            </a:r>
            <a:r>
              <a:rPr lang="en-GB" sz="1500" i="0" dirty="0">
                <a:solidFill>
                  <a:srgbClr val="4B5563"/>
                </a:solidFill>
                <a:latin typeface="+mj-lt"/>
              </a:rPr>
              <a:t>Inspires shared vision and motivates staff to improve safety (Bass, 1999).</a:t>
            </a:r>
          </a:p>
          <a:p>
            <a:pPr marL="285750" indent="-285750">
              <a:lnSpc>
                <a:spcPct val="130000"/>
              </a:lnSpc>
              <a:buFont typeface="Arial" panose="020B0604020202020204" pitchFamily="34" charset="0"/>
              <a:buChar char="•"/>
              <a:defRPr sz="1050" b="0" i="0">
                <a:solidFill>
                  <a:srgbClr val="4B5563"/>
                </a:solidFill>
                <a:latin typeface="Poppins"/>
              </a:defRPr>
            </a:pPr>
            <a:r>
              <a:rPr lang="en-GB" sz="1500" b="1" dirty="0">
                <a:solidFill>
                  <a:srgbClr val="4B5563"/>
                </a:solidFill>
                <a:latin typeface="+mj-lt"/>
              </a:rPr>
              <a:t>Transactional leadership: </a:t>
            </a:r>
            <a:r>
              <a:rPr lang="en-GB" sz="1500" dirty="0">
                <a:solidFill>
                  <a:srgbClr val="4B5563"/>
                </a:solidFill>
                <a:latin typeface="+mj-lt"/>
              </a:rPr>
              <a:t>Reinforces compliance and accountability through clear expectations (Burn, 1978).</a:t>
            </a:r>
            <a:endParaRPr sz="1500" b="1" i="0" dirty="0">
              <a:solidFill>
                <a:srgbClr val="4B5563"/>
              </a:solidFill>
              <a:latin typeface="+mj-lt"/>
            </a:endParaRPr>
          </a:p>
        </p:txBody>
      </p:sp>
      <p:sp>
        <p:nvSpPr>
          <p:cNvPr id="10" name="TextBox 9">
            <a:extLst>
              <a:ext uri="{FF2B5EF4-FFF2-40B4-BE49-F238E27FC236}">
                <a16:creationId xmlns:a16="http://schemas.microsoft.com/office/drawing/2014/main" id="{16486809-7899-1F2E-8DBF-FEF5D0551A37}"/>
              </a:ext>
            </a:extLst>
          </p:cNvPr>
          <p:cNvSpPr txBox="1"/>
          <p:nvPr/>
        </p:nvSpPr>
        <p:spPr>
          <a:xfrm>
            <a:off x="1371600" y="1971437"/>
            <a:ext cx="4306957" cy="615553"/>
          </a:xfrm>
          <a:prstGeom prst="rect">
            <a:avLst/>
          </a:prstGeom>
          <a:noFill/>
          <a:ln>
            <a:noFill/>
          </a:ln>
          <a:effectLst>
            <a:outerShdw>
              <a:srgbClr val="000000">
                <a:alpha val="0"/>
              </a:srgbClr>
            </a:outerShdw>
          </a:effectLst>
        </p:spPr>
        <p:txBody>
          <a:bodyPr wrap="square" lIns="0" tIns="0" rIns="0" bIns="0">
            <a:spAutoFit/>
          </a:bodyPr>
          <a:lstStyle/>
          <a:p>
            <a:r>
              <a:rPr lang="en-US" sz="2000" b="1" dirty="0"/>
              <a:t>Leadership Strategies for Enacting Change</a:t>
            </a:r>
          </a:p>
        </p:txBody>
      </p:sp>
      <p:sp>
        <p:nvSpPr>
          <p:cNvPr id="12" name="TextBox 11">
            <a:extLst>
              <a:ext uri="{FF2B5EF4-FFF2-40B4-BE49-F238E27FC236}">
                <a16:creationId xmlns:a16="http://schemas.microsoft.com/office/drawing/2014/main" id="{B10DCD01-5EBE-C557-1D39-C00C9E396484}"/>
              </a:ext>
            </a:extLst>
          </p:cNvPr>
          <p:cNvSpPr txBox="1"/>
          <p:nvPr/>
        </p:nvSpPr>
        <p:spPr>
          <a:xfrm>
            <a:off x="1371600" y="4311426"/>
            <a:ext cx="4572000" cy="661656"/>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US" sz="2000" b="1" dirty="0">
                <a:latin typeface="+mj-lt"/>
              </a:rPr>
              <a:t>Lewin’s Change Model (Workforce Preparation)</a:t>
            </a:r>
            <a:endParaRPr sz="2000" b="1" i="0" dirty="0">
              <a:solidFill>
                <a:srgbClr val="111827"/>
              </a:solidFill>
              <a:latin typeface="+mj-lt"/>
            </a:endParaRPr>
          </a:p>
        </p:txBody>
      </p:sp>
      <p:sp>
        <p:nvSpPr>
          <p:cNvPr id="13" name="Rounded Rectangle 12">
            <a:extLst>
              <a:ext uri="{FF2B5EF4-FFF2-40B4-BE49-F238E27FC236}">
                <a16:creationId xmlns:a16="http://schemas.microsoft.com/office/drawing/2014/main" id="{60A4C38E-911C-AF8C-3473-327CD9FCE13C}"/>
              </a:ext>
            </a:extLst>
          </p:cNvPr>
          <p:cNvSpPr/>
          <p:nvPr/>
        </p:nvSpPr>
        <p:spPr>
          <a:xfrm>
            <a:off x="774700" y="1921359"/>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5" name="Rounded Rectangle 14">
            <a:extLst>
              <a:ext uri="{FF2B5EF4-FFF2-40B4-BE49-F238E27FC236}">
                <a16:creationId xmlns:a16="http://schemas.microsoft.com/office/drawing/2014/main" id="{BE158DCE-0F5B-69B5-A7FC-73A697C6AF58}"/>
              </a:ext>
            </a:extLst>
          </p:cNvPr>
          <p:cNvSpPr/>
          <p:nvPr/>
        </p:nvSpPr>
        <p:spPr>
          <a:xfrm>
            <a:off x="774700" y="4290945"/>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6" name="Picture 15" descr="84cee999-c6f6-40e1-ba01-7c87d22e0ce1.png">
            <a:extLst>
              <a:ext uri="{FF2B5EF4-FFF2-40B4-BE49-F238E27FC236}">
                <a16:creationId xmlns:a16="http://schemas.microsoft.com/office/drawing/2014/main" id="{344B7D44-4B10-F638-151D-1EC3A966C63E}"/>
              </a:ext>
            </a:extLst>
          </p:cNvPr>
          <p:cNvPicPr>
            <a:picLocks noChangeAspect="1"/>
          </p:cNvPicPr>
          <p:nvPr/>
        </p:nvPicPr>
        <p:blipFill>
          <a:blip r:embed="rId5"/>
          <a:stretch>
            <a:fillRect/>
          </a:stretch>
        </p:blipFill>
        <p:spPr>
          <a:xfrm>
            <a:off x="8077200" y="1066800"/>
            <a:ext cx="762000" cy="190500"/>
          </a:xfrm>
          <a:prstGeom prst="rect">
            <a:avLst/>
          </a:prstGeom>
        </p:spPr>
      </p:pic>
      <p:pic>
        <p:nvPicPr>
          <p:cNvPr id="17" name="Picture 16" descr="ff3da8c1-2299-43cc-a703-4c1f080259e7.png">
            <a:extLst>
              <a:ext uri="{FF2B5EF4-FFF2-40B4-BE49-F238E27FC236}">
                <a16:creationId xmlns:a16="http://schemas.microsoft.com/office/drawing/2014/main" id="{B503F30D-CAD9-E04D-AB00-55857302CCDE}"/>
              </a:ext>
            </a:extLst>
          </p:cNvPr>
          <p:cNvPicPr>
            <a:picLocks noChangeAspect="1"/>
          </p:cNvPicPr>
          <p:nvPr/>
        </p:nvPicPr>
        <p:blipFill>
          <a:blip r:embed="rId6"/>
          <a:stretch>
            <a:fillRect/>
          </a:stretch>
        </p:blipFill>
        <p:spPr>
          <a:xfrm>
            <a:off x="10820400" y="762000"/>
            <a:ext cx="304800" cy="304800"/>
          </a:xfrm>
          <a:prstGeom prst="rect">
            <a:avLst/>
          </a:prstGeom>
        </p:spPr>
      </p:pic>
      <p:pic>
        <p:nvPicPr>
          <p:cNvPr id="18" name="Picture 17" descr="9fac2ee2-0398-4470-994f-51d99214f4e1.png">
            <a:extLst>
              <a:ext uri="{FF2B5EF4-FFF2-40B4-BE49-F238E27FC236}">
                <a16:creationId xmlns:a16="http://schemas.microsoft.com/office/drawing/2014/main" id="{0B5CAF80-750C-7AE5-703B-35ED17F933A9}"/>
              </a:ext>
            </a:extLst>
          </p:cNvPr>
          <p:cNvPicPr>
            <a:picLocks noChangeAspect="1"/>
          </p:cNvPicPr>
          <p:nvPr/>
        </p:nvPicPr>
        <p:blipFill>
          <a:blip r:embed="rId7"/>
          <a:stretch>
            <a:fillRect/>
          </a:stretch>
        </p:blipFill>
        <p:spPr>
          <a:xfrm>
            <a:off x="889000" y="2035659"/>
            <a:ext cx="228600" cy="228600"/>
          </a:xfrm>
          <a:prstGeom prst="rect">
            <a:avLst/>
          </a:prstGeom>
        </p:spPr>
      </p:pic>
      <p:pic>
        <p:nvPicPr>
          <p:cNvPr id="20" name="Picture 19" descr="257ced65-4a70-4606-8f6f-9105647d1f74.png">
            <a:extLst>
              <a:ext uri="{FF2B5EF4-FFF2-40B4-BE49-F238E27FC236}">
                <a16:creationId xmlns:a16="http://schemas.microsoft.com/office/drawing/2014/main" id="{AFEE5945-B521-550F-4434-3F77A9051B75}"/>
              </a:ext>
            </a:extLst>
          </p:cNvPr>
          <p:cNvPicPr>
            <a:picLocks noChangeAspect="1"/>
          </p:cNvPicPr>
          <p:nvPr/>
        </p:nvPicPr>
        <p:blipFill>
          <a:blip r:embed="rId8"/>
          <a:stretch>
            <a:fillRect/>
          </a:stretch>
        </p:blipFill>
        <p:spPr>
          <a:xfrm>
            <a:off x="889000" y="4395626"/>
            <a:ext cx="228600" cy="228600"/>
          </a:xfrm>
          <a:prstGeom prst="rect">
            <a:avLst/>
          </a:prstGeom>
        </p:spPr>
      </p:pic>
      <p:pic>
        <p:nvPicPr>
          <p:cNvPr id="21" name="Picture 20" descr="133d2ceb-686e-4c85-b1f5-801f5377758f.png">
            <a:extLst>
              <a:ext uri="{FF2B5EF4-FFF2-40B4-BE49-F238E27FC236}">
                <a16:creationId xmlns:a16="http://schemas.microsoft.com/office/drawing/2014/main" id="{C4B3F279-55BC-866E-EE92-B427351A9F6C}"/>
              </a:ext>
            </a:extLst>
          </p:cNvPr>
          <p:cNvPicPr>
            <a:picLocks noChangeAspect="1"/>
          </p:cNvPicPr>
          <p:nvPr/>
        </p:nvPicPr>
        <p:blipFill>
          <a:blip r:embed="rId9"/>
          <a:stretch>
            <a:fillRect/>
          </a:stretch>
        </p:blipFill>
        <p:spPr>
          <a:xfrm>
            <a:off x="0" y="6096000"/>
            <a:ext cx="12192000" cy="762000"/>
          </a:xfrm>
          <a:prstGeom prst="rect">
            <a:avLst/>
          </a:prstGeom>
        </p:spPr>
      </p:pic>
      <p:pic>
        <p:nvPicPr>
          <p:cNvPr id="27" name="Picture 26" descr="A diagram of a refreshment&#10;&#10;AI-generated content may be incorrect.">
            <a:extLst>
              <a:ext uri="{FF2B5EF4-FFF2-40B4-BE49-F238E27FC236}">
                <a16:creationId xmlns:a16="http://schemas.microsoft.com/office/drawing/2014/main" id="{EFF05121-B676-6A69-7D0D-D1BD191CE3F0}"/>
              </a:ext>
            </a:extLst>
          </p:cNvPr>
          <p:cNvPicPr>
            <a:picLocks noChangeAspect="1"/>
          </p:cNvPicPr>
          <p:nvPr/>
        </p:nvPicPr>
        <p:blipFill>
          <a:blip r:embed="rId10"/>
          <a:stretch>
            <a:fillRect/>
          </a:stretch>
        </p:blipFill>
        <p:spPr>
          <a:xfrm>
            <a:off x="6629400" y="1742836"/>
            <a:ext cx="5092700" cy="3170281"/>
          </a:xfrm>
          <a:prstGeom prst="rect">
            <a:avLst/>
          </a:prstGeom>
        </p:spPr>
      </p:pic>
      <p:sp>
        <p:nvSpPr>
          <p:cNvPr id="28" name="TextBox 27">
            <a:extLst>
              <a:ext uri="{FF2B5EF4-FFF2-40B4-BE49-F238E27FC236}">
                <a16:creationId xmlns:a16="http://schemas.microsoft.com/office/drawing/2014/main" id="{120C54A9-2247-D9B9-36F0-4831B428EC8A}"/>
              </a:ext>
            </a:extLst>
          </p:cNvPr>
          <p:cNvSpPr txBox="1"/>
          <p:nvPr/>
        </p:nvSpPr>
        <p:spPr>
          <a:xfrm>
            <a:off x="7848600" y="4973082"/>
            <a:ext cx="3276600" cy="369332"/>
          </a:xfrm>
          <a:prstGeom prst="rect">
            <a:avLst/>
          </a:prstGeom>
          <a:noFill/>
        </p:spPr>
        <p:txBody>
          <a:bodyPr wrap="square" rtlCol="0">
            <a:spAutoFit/>
          </a:bodyPr>
          <a:lstStyle/>
          <a:p>
            <a:r>
              <a:rPr lang="en-GB" b="1" dirty="0"/>
              <a:t>Figure: Lewin's Model</a:t>
            </a:r>
          </a:p>
        </p:txBody>
      </p:sp>
    </p:spTree>
    <p:extLst>
      <p:ext uri="{BB962C8B-B14F-4D97-AF65-F5344CB8AC3E}">
        <p14:creationId xmlns:p14="http://schemas.microsoft.com/office/powerpoint/2010/main" val="3704882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1DD0F4C-B4F0-3B12-AC56-87E79FD1C41E}"/>
            </a:ext>
          </a:extLst>
        </p:cNvPr>
        <p:cNvGrpSpPr/>
        <p:nvPr/>
      </p:nvGrpSpPr>
      <p:grpSpPr>
        <a:xfrm>
          <a:off x="0" y="0"/>
          <a:ext cx="0" cy="0"/>
          <a:chOff x="0" y="0"/>
          <a:chExt cx="0" cy="0"/>
        </a:xfrm>
      </p:grpSpPr>
      <p:pic>
        <p:nvPicPr>
          <p:cNvPr id="2" name="Picture 1" descr="4237cc2c-d96c-427c-979b-bf08ea757bb2.png">
            <a:extLst>
              <a:ext uri="{FF2B5EF4-FFF2-40B4-BE49-F238E27FC236}">
                <a16:creationId xmlns:a16="http://schemas.microsoft.com/office/drawing/2014/main" id="{4027E203-3476-F3A8-0CA9-EB8F1BA378C1}"/>
              </a:ext>
            </a:extLst>
          </p:cNvPr>
          <p:cNvPicPr>
            <a:picLocks noChangeAspect="1"/>
          </p:cNvPicPr>
          <p:nvPr/>
        </p:nvPicPr>
        <p:blipFill>
          <a:blip r:embed="rId3"/>
          <a:stretch>
            <a:fillRect/>
          </a:stretch>
        </p:blipFill>
        <p:spPr>
          <a:xfrm>
            <a:off x="0" y="0"/>
            <a:ext cx="1219200" cy="6858000"/>
          </a:xfrm>
          <a:prstGeom prst="rect">
            <a:avLst/>
          </a:prstGeom>
        </p:spPr>
      </p:pic>
      <p:pic>
        <p:nvPicPr>
          <p:cNvPr id="3" name="Picture 2" descr="1b54dbf1-681d-4ade-aee1-bab843f6ae94.png">
            <a:extLst>
              <a:ext uri="{FF2B5EF4-FFF2-40B4-BE49-F238E27FC236}">
                <a16:creationId xmlns:a16="http://schemas.microsoft.com/office/drawing/2014/main" id="{35831728-ACBA-F138-E0FB-964D55E325A0}"/>
              </a:ext>
            </a:extLst>
          </p:cNvPr>
          <p:cNvPicPr>
            <a:picLocks noChangeAspect="1"/>
          </p:cNvPicPr>
          <p:nvPr/>
        </p:nvPicPr>
        <p:blipFill>
          <a:blip r:embed="rId4"/>
          <a:stretch>
            <a:fillRect/>
          </a:stretch>
        </p:blipFill>
        <p:spPr>
          <a:xfrm>
            <a:off x="0" y="5638800"/>
            <a:ext cx="1828800" cy="1219200"/>
          </a:xfrm>
          <a:prstGeom prst="rect">
            <a:avLst/>
          </a:prstGeom>
        </p:spPr>
      </p:pic>
      <p:sp>
        <p:nvSpPr>
          <p:cNvPr id="4" name="Rounded Rectangle 3">
            <a:extLst>
              <a:ext uri="{FF2B5EF4-FFF2-40B4-BE49-F238E27FC236}">
                <a16:creationId xmlns:a16="http://schemas.microsoft.com/office/drawing/2014/main" id="{B1182525-6757-75D5-E434-4DED505D7665}"/>
              </a:ext>
            </a:extLst>
          </p:cNvPr>
          <p:cNvSpPr/>
          <p:nvPr/>
        </p:nvSpPr>
        <p:spPr>
          <a:xfrm>
            <a:off x="7271116" y="1957656"/>
            <a:ext cx="4731950" cy="320855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dirty="0"/>
          </a:p>
        </p:txBody>
      </p:sp>
      <p:sp>
        <p:nvSpPr>
          <p:cNvPr id="6" name="TextBox 5">
            <a:extLst>
              <a:ext uri="{FF2B5EF4-FFF2-40B4-BE49-F238E27FC236}">
                <a16:creationId xmlns:a16="http://schemas.microsoft.com/office/drawing/2014/main" id="{1C76FBE0-C3AC-9DDA-A471-BE3B4BB813D8}"/>
              </a:ext>
            </a:extLst>
          </p:cNvPr>
          <p:cNvSpPr txBox="1"/>
          <p:nvPr/>
        </p:nvSpPr>
        <p:spPr>
          <a:xfrm>
            <a:off x="914400" y="604200"/>
            <a:ext cx="8328991" cy="553998"/>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lang="en-GB" sz="4500" b="1" dirty="0">
                <a:latin typeface="+mj-lt"/>
              </a:rPr>
              <a:t>DMAIC Framework</a:t>
            </a:r>
            <a:endParaRPr sz="4500" b="1" i="0" dirty="0">
              <a:solidFill>
                <a:srgbClr val="111827"/>
              </a:solidFill>
              <a:latin typeface="+mj-lt"/>
            </a:endParaRPr>
          </a:p>
        </p:txBody>
      </p:sp>
      <p:sp>
        <p:nvSpPr>
          <p:cNvPr id="7" name="TextBox 6">
            <a:extLst>
              <a:ext uri="{FF2B5EF4-FFF2-40B4-BE49-F238E27FC236}">
                <a16:creationId xmlns:a16="http://schemas.microsoft.com/office/drawing/2014/main" id="{885C8A68-27B0-AA5A-CA44-713CFE790B1F}"/>
              </a:ext>
            </a:extLst>
          </p:cNvPr>
          <p:cNvSpPr txBox="1"/>
          <p:nvPr/>
        </p:nvSpPr>
        <p:spPr>
          <a:xfrm>
            <a:off x="914400" y="2087992"/>
            <a:ext cx="6299200" cy="4456220"/>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lang="en-US" sz="1600" b="1" dirty="0">
                <a:latin typeface="+mj-lt"/>
              </a:rPr>
              <a:t>Define:</a:t>
            </a:r>
            <a:r>
              <a:rPr lang="en-US" sz="1600" dirty="0">
                <a:latin typeface="+mj-lt"/>
              </a:rPr>
              <a:t> Identify the main issue (poor governance and outcomes) (Walshe &amp; Offen, 2001).</a:t>
            </a:r>
          </a:p>
          <a:p>
            <a:pPr>
              <a:lnSpc>
                <a:spcPct val="130000"/>
              </a:lnSpc>
              <a:defRPr sz="1050" b="0" i="0">
                <a:solidFill>
                  <a:srgbClr val="4B5563"/>
                </a:solidFill>
                <a:latin typeface="Poppins"/>
              </a:defRPr>
            </a:pPr>
            <a:br>
              <a:rPr lang="en-US" sz="1600" dirty="0">
                <a:latin typeface="+mj-lt"/>
              </a:rPr>
            </a:br>
            <a:r>
              <a:rPr lang="en-US" sz="1600" b="1" dirty="0">
                <a:latin typeface="+mj-lt"/>
              </a:rPr>
              <a:t>Measure:</a:t>
            </a:r>
            <a:r>
              <a:rPr lang="en-US" sz="1600" dirty="0">
                <a:latin typeface="+mj-lt"/>
              </a:rPr>
              <a:t> Collect baseline data on mortality and audit findings (Scally &amp; Donaldson, 1998).</a:t>
            </a:r>
          </a:p>
          <a:p>
            <a:pPr>
              <a:lnSpc>
                <a:spcPct val="130000"/>
              </a:lnSpc>
              <a:defRPr sz="1050" b="0" i="0">
                <a:solidFill>
                  <a:srgbClr val="4B5563"/>
                </a:solidFill>
                <a:latin typeface="Poppins"/>
              </a:defRPr>
            </a:pPr>
            <a:br>
              <a:rPr lang="en-US" sz="1600" dirty="0">
                <a:latin typeface="+mj-lt"/>
              </a:rPr>
            </a:br>
            <a:r>
              <a:rPr lang="en-US" sz="1600" b="1" dirty="0">
                <a:latin typeface="+mj-lt"/>
              </a:rPr>
              <a:t>Analyze:</a:t>
            </a:r>
            <a:r>
              <a:rPr lang="en-US" sz="1600" dirty="0">
                <a:latin typeface="+mj-lt"/>
              </a:rPr>
              <a:t> Determine root causes such as leadership gaps and communication failures (Reason, 2000).</a:t>
            </a:r>
          </a:p>
          <a:p>
            <a:pPr>
              <a:lnSpc>
                <a:spcPct val="130000"/>
              </a:lnSpc>
              <a:defRPr sz="1050" b="0" i="0">
                <a:solidFill>
                  <a:srgbClr val="4B5563"/>
                </a:solidFill>
                <a:latin typeface="Poppins"/>
              </a:defRPr>
            </a:pPr>
            <a:br>
              <a:rPr lang="en-US" sz="1600" dirty="0">
                <a:latin typeface="+mj-lt"/>
              </a:rPr>
            </a:br>
            <a:r>
              <a:rPr lang="en-US" sz="1600" b="1" dirty="0">
                <a:latin typeface="+mj-lt"/>
              </a:rPr>
              <a:t>Improve:</a:t>
            </a:r>
            <a:r>
              <a:rPr lang="en-US" sz="1600" dirty="0">
                <a:latin typeface="+mj-lt"/>
              </a:rPr>
              <a:t> Introduce training, standardized guidelines and safety processes (CQC, 2020).</a:t>
            </a:r>
          </a:p>
          <a:p>
            <a:pPr>
              <a:lnSpc>
                <a:spcPct val="130000"/>
              </a:lnSpc>
              <a:defRPr sz="1050" b="0" i="0">
                <a:solidFill>
                  <a:srgbClr val="4B5563"/>
                </a:solidFill>
                <a:latin typeface="Poppins"/>
              </a:defRPr>
            </a:pPr>
            <a:br>
              <a:rPr lang="en-US" sz="1600" dirty="0">
                <a:latin typeface="+mj-lt"/>
              </a:rPr>
            </a:br>
            <a:r>
              <a:rPr lang="en-US" sz="1600" b="1" dirty="0">
                <a:latin typeface="+mj-lt"/>
              </a:rPr>
              <a:t>Control:</a:t>
            </a:r>
            <a:r>
              <a:rPr lang="en-US" sz="1600" dirty="0">
                <a:latin typeface="+mj-lt"/>
              </a:rPr>
              <a:t> Use audits, KPIs, and dashboards to maintain improvement (NHS England, 2013).</a:t>
            </a:r>
            <a:endParaRPr sz="1600" b="0" i="0" dirty="0">
              <a:latin typeface="+mj-lt"/>
            </a:endParaRPr>
          </a:p>
        </p:txBody>
      </p:sp>
      <p:sp>
        <p:nvSpPr>
          <p:cNvPr id="11" name="TextBox 10">
            <a:extLst>
              <a:ext uri="{FF2B5EF4-FFF2-40B4-BE49-F238E27FC236}">
                <a16:creationId xmlns:a16="http://schemas.microsoft.com/office/drawing/2014/main" id="{FCF53EBB-955B-D65B-17B0-97342C64B4F6}"/>
              </a:ext>
            </a:extLst>
          </p:cNvPr>
          <p:cNvSpPr txBox="1"/>
          <p:nvPr/>
        </p:nvSpPr>
        <p:spPr>
          <a:xfrm>
            <a:off x="914400" y="1351922"/>
            <a:ext cx="5381626" cy="34862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GB" sz="2200" b="1" i="0" dirty="0">
                <a:solidFill>
                  <a:srgbClr val="111827"/>
                </a:solidFill>
                <a:latin typeface="+mj-lt"/>
              </a:rPr>
              <a:t>DMAIC for Quality Improvement</a:t>
            </a:r>
            <a:endParaRPr sz="2200" b="1" i="0" dirty="0">
              <a:solidFill>
                <a:srgbClr val="111827"/>
              </a:solidFill>
              <a:latin typeface="+mj-lt"/>
            </a:endParaRPr>
          </a:p>
        </p:txBody>
      </p:sp>
      <p:pic>
        <p:nvPicPr>
          <p:cNvPr id="16" name="Picture 15" descr="84cee999-c6f6-40e1-ba01-7c87d22e0ce1.png">
            <a:extLst>
              <a:ext uri="{FF2B5EF4-FFF2-40B4-BE49-F238E27FC236}">
                <a16:creationId xmlns:a16="http://schemas.microsoft.com/office/drawing/2014/main" id="{F7F4D1E5-9EDB-3D6E-B58A-C7B5EBCE5CD4}"/>
              </a:ext>
            </a:extLst>
          </p:cNvPr>
          <p:cNvPicPr>
            <a:picLocks noChangeAspect="1"/>
          </p:cNvPicPr>
          <p:nvPr/>
        </p:nvPicPr>
        <p:blipFill>
          <a:blip r:embed="rId5"/>
          <a:stretch>
            <a:fillRect/>
          </a:stretch>
        </p:blipFill>
        <p:spPr>
          <a:xfrm>
            <a:off x="8077200" y="1066800"/>
            <a:ext cx="762000" cy="190500"/>
          </a:xfrm>
          <a:prstGeom prst="rect">
            <a:avLst/>
          </a:prstGeom>
        </p:spPr>
      </p:pic>
      <p:pic>
        <p:nvPicPr>
          <p:cNvPr id="17" name="Picture 16" descr="ff3da8c1-2299-43cc-a703-4c1f080259e7.png">
            <a:extLst>
              <a:ext uri="{FF2B5EF4-FFF2-40B4-BE49-F238E27FC236}">
                <a16:creationId xmlns:a16="http://schemas.microsoft.com/office/drawing/2014/main" id="{5A36419A-C859-DE1F-A71E-1CD56A408293}"/>
              </a:ext>
            </a:extLst>
          </p:cNvPr>
          <p:cNvPicPr>
            <a:picLocks noChangeAspect="1"/>
          </p:cNvPicPr>
          <p:nvPr/>
        </p:nvPicPr>
        <p:blipFill>
          <a:blip r:embed="rId6"/>
          <a:stretch>
            <a:fillRect/>
          </a:stretch>
        </p:blipFill>
        <p:spPr>
          <a:xfrm>
            <a:off x="10820400" y="762000"/>
            <a:ext cx="304800" cy="304800"/>
          </a:xfrm>
          <a:prstGeom prst="rect">
            <a:avLst/>
          </a:prstGeom>
        </p:spPr>
      </p:pic>
      <p:pic>
        <p:nvPicPr>
          <p:cNvPr id="21" name="Picture 20" descr="133d2ceb-686e-4c85-b1f5-801f5377758f.png">
            <a:extLst>
              <a:ext uri="{FF2B5EF4-FFF2-40B4-BE49-F238E27FC236}">
                <a16:creationId xmlns:a16="http://schemas.microsoft.com/office/drawing/2014/main" id="{912A7AE2-AB28-8FC9-1206-664C5ECC5034}"/>
              </a:ext>
            </a:extLst>
          </p:cNvPr>
          <p:cNvPicPr>
            <a:picLocks noChangeAspect="1"/>
          </p:cNvPicPr>
          <p:nvPr/>
        </p:nvPicPr>
        <p:blipFill>
          <a:blip r:embed="rId7"/>
          <a:stretch>
            <a:fillRect/>
          </a:stretch>
        </p:blipFill>
        <p:spPr>
          <a:xfrm>
            <a:off x="0" y="6096000"/>
            <a:ext cx="12192000" cy="762000"/>
          </a:xfrm>
          <a:prstGeom prst="rect">
            <a:avLst/>
          </a:prstGeom>
        </p:spPr>
      </p:pic>
      <p:pic>
        <p:nvPicPr>
          <p:cNvPr id="23" name="Picture 22" descr="A diagram of a diagram&#10;&#10;AI-generated content may be incorrect.">
            <a:extLst>
              <a:ext uri="{FF2B5EF4-FFF2-40B4-BE49-F238E27FC236}">
                <a16:creationId xmlns:a16="http://schemas.microsoft.com/office/drawing/2014/main" id="{C2873DA9-DFD4-CDA0-C21B-942DD13C7A11}"/>
              </a:ext>
            </a:extLst>
          </p:cNvPr>
          <p:cNvPicPr>
            <a:picLocks noChangeAspect="1"/>
          </p:cNvPicPr>
          <p:nvPr/>
        </p:nvPicPr>
        <p:blipFill>
          <a:blip r:embed="rId8"/>
          <a:stretch>
            <a:fillRect/>
          </a:stretch>
        </p:blipFill>
        <p:spPr>
          <a:xfrm>
            <a:off x="7271116" y="1957656"/>
            <a:ext cx="4731950" cy="3208550"/>
          </a:xfrm>
          <a:prstGeom prst="rect">
            <a:avLst/>
          </a:prstGeom>
        </p:spPr>
      </p:pic>
      <p:sp>
        <p:nvSpPr>
          <p:cNvPr id="24" name="TextBox 23">
            <a:extLst>
              <a:ext uri="{FF2B5EF4-FFF2-40B4-BE49-F238E27FC236}">
                <a16:creationId xmlns:a16="http://schemas.microsoft.com/office/drawing/2014/main" id="{57A1BDC0-5EB8-3E35-F752-A1598BAEC34C}"/>
              </a:ext>
            </a:extLst>
          </p:cNvPr>
          <p:cNvSpPr txBox="1"/>
          <p:nvPr/>
        </p:nvSpPr>
        <p:spPr>
          <a:xfrm>
            <a:off x="8343900" y="5306744"/>
            <a:ext cx="3200400" cy="367462"/>
          </a:xfrm>
          <a:prstGeom prst="rect">
            <a:avLst/>
          </a:prstGeom>
          <a:noFill/>
        </p:spPr>
        <p:txBody>
          <a:bodyPr wrap="square" rtlCol="0">
            <a:spAutoFit/>
          </a:bodyPr>
          <a:lstStyle/>
          <a:p>
            <a:r>
              <a:rPr lang="en-US" b="1" dirty="0"/>
              <a:t>Figure: </a:t>
            </a:r>
            <a:r>
              <a:rPr lang="en-GB" b="1" dirty="0"/>
              <a:t>DMAIC Diagram</a:t>
            </a:r>
          </a:p>
        </p:txBody>
      </p:sp>
    </p:spTree>
    <p:extLst>
      <p:ext uri="{BB962C8B-B14F-4D97-AF65-F5344CB8AC3E}">
        <p14:creationId xmlns:p14="http://schemas.microsoft.com/office/powerpoint/2010/main" val="441754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0E5A517-ECDC-089A-A891-321A0CD0F420}"/>
            </a:ext>
          </a:extLst>
        </p:cNvPr>
        <p:cNvGrpSpPr/>
        <p:nvPr/>
      </p:nvGrpSpPr>
      <p:grpSpPr>
        <a:xfrm>
          <a:off x="0" y="0"/>
          <a:ext cx="0" cy="0"/>
          <a:chOff x="0" y="0"/>
          <a:chExt cx="0" cy="0"/>
        </a:xfrm>
      </p:grpSpPr>
      <p:pic>
        <p:nvPicPr>
          <p:cNvPr id="2" name="Picture 1" descr="4237cc2c-d96c-427c-979b-bf08ea757bb2.png">
            <a:extLst>
              <a:ext uri="{FF2B5EF4-FFF2-40B4-BE49-F238E27FC236}">
                <a16:creationId xmlns:a16="http://schemas.microsoft.com/office/drawing/2014/main" id="{B411F10A-3C75-E239-15C1-36B7E7B93CA5}"/>
              </a:ext>
            </a:extLst>
          </p:cNvPr>
          <p:cNvPicPr>
            <a:picLocks noChangeAspect="1"/>
          </p:cNvPicPr>
          <p:nvPr/>
        </p:nvPicPr>
        <p:blipFill>
          <a:blip r:embed="rId3"/>
          <a:stretch>
            <a:fillRect/>
          </a:stretch>
        </p:blipFill>
        <p:spPr>
          <a:xfrm>
            <a:off x="0" y="0"/>
            <a:ext cx="1219200" cy="6858000"/>
          </a:xfrm>
          <a:prstGeom prst="rect">
            <a:avLst/>
          </a:prstGeom>
        </p:spPr>
      </p:pic>
      <p:pic>
        <p:nvPicPr>
          <p:cNvPr id="3" name="Picture 2" descr="1b54dbf1-681d-4ade-aee1-bab843f6ae94.png">
            <a:extLst>
              <a:ext uri="{FF2B5EF4-FFF2-40B4-BE49-F238E27FC236}">
                <a16:creationId xmlns:a16="http://schemas.microsoft.com/office/drawing/2014/main" id="{6DB2E010-F49B-D138-7453-84B3AFDB1A8C}"/>
              </a:ext>
            </a:extLst>
          </p:cNvPr>
          <p:cNvPicPr>
            <a:picLocks noChangeAspect="1"/>
          </p:cNvPicPr>
          <p:nvPr/>
        </p:nvPicPr>
        <p:blipFill>
          <a:blip r:embed="rId4"/>
          <a:stretch>
            <a:fillRect/>
          </a:stretch>
        </p:blipFill>
        <p:spPr>
          <a:xfrm>
            <a:off x="0" y="5638800"/>
            <a:ext cx="1828800" cy="1219200"/>
          </a:xfrm>
          <a:prstGeom prst="rect">
            <a:avLst/>
          </a:prstGeom>
        </p:spPr>
      </p:pic>
      <p:sp>
        <p:nvSpPr>
          <p:cNvPr id="6" name="TextBox 5">
            <a:extLst>
              <a:ext uri="{FF2B5EF4-FFF2-40B4-BE49-F238E27FC236}">
                <a16:creationId xmlns:a16="http://schemas.microsoft.com/office/drawing/2014/main" id="{A4BA419D-707A-5268-A140-F1053A9538D2}"/>
              </a:ext>
            </a:extLst>
          </p:cNvPr>
          <p:cNvSpPr txBox="1"/>
          <p:nvPr/>
        </p:nvSpPr>
        <p:spPr>
          <a:xfrm>
            <a:off x="914400" y="536198"/>
            <a:ext cx="8328991" cy="553998"/>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lang="en-GB" sz="4500" b="1" dirty="0">
                <a:latin typeface="+mj-lt"/>
              </a:rPr>
              <a:t>Barriers &amp; Solution</a:t>
            </a:r>
            <a:endParaRPr sz="4500" b="1" i="0" dirty="0">
              <a:solidFill>
                <a:srgbClr val="111827"/>
              </a:solidFill>
              <a:latin typeface="+mj-lt"/>
            </a:endParaRPr>
          </a:p>
        </p:txBody>
      </p:sp>
      <p:sp>
        <p:nvSpPr>
          <p:cNvPr id="8" name="TextBox 7">
            <a:extLst>
              <a:ext uri="{FF2B5EF4-FFF2-40B4-BE49-F238E27FC236}">
                <a16:creationId xmlns:a16="http://schemas.microsoft.com/office/drawing/2014/main" id="{776C51BF-E264-C7BB-A968-0EE839D26C25}"/>
              </a:ext>
            </a:extLst>
          </p:cNvPr>
          <p:cNvSpPr txBox="1"/>
          <p:nvPr/>
        </p:nvSpPr>
        <p:spPr>
          <a:xfrm>
            <a:off x="914400" y="4522253"/>
            <a:ext cx="6667500" cy="1247008"/>
          </a:xfrm>
          <a:prstGeom prst="rect">
            <a:avLst/>
          </a:prstGeom>
          <a:noFill/>
          <a:ln>
            <a:noFill/>
          </a:ln>
          <a:effectLst>
            <a:outerShdw>
              <a:srgbClr val="000000">
                <a:alpha val="0"/>
              </a:srgbClr>
            </a:outerShdw>
          </a:effectLst>
        </p:spPr>
        <p:txBody>
          <a:bodyPr wrap="square" lIns="0" tIns="0" rIns="0" bIns="0">
            <a:spAutoFit/>
          </a:bodyPr>
          <a:lstStyle/>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Develop a no-blame culture to encourage reporting (CQC, 2020)</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i="0" dirty="0">
                <a:solidFill>
                  <a:srgbClr val="4B5563"/>
                </a:solidFill>
                <a:latin typeface="+mj-lt"/>
              </a:rPr>
              <a:t>Apply Transformational leadership to build trust (Bass, 1999)</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Provide focused training on QA and audit tools (NHS England, 2013).</a:t>
            </a:r>
          </a:p>
          <a:p>
            <a:pPr marL="285750" indent="-285750">
              <a:lnSpc>
                <a:spcPct val="130000"/>
              </a:lnSpc>
              <a:buFont typeface="Arial" panose="020B0604020202020204" pitchFamily="34" charset="0"/>
              <a:buChar char="•"/>
              <a:defRPr sz="1050" b="0" i="0">
                <a:solidFill>
                  <a:srgbClr val="4B5563"/>
                </a:solidFill>
                <a:latin typeface="Poppins"/>
              </a:defRPr>
            </a:pPr>
            <a:endParaRPr sz="1600" i="0" dirty="0">
              <a:solidFill>
                <a:srgbClr val="4B5563"/>
              </a:solidFill>
              <a:latin typeface="+mj-lt"/>
            </a:endParaRPr>
          </a:p>
        </p:txBody>
      </p:sp>
      <p:sp>
        <p:nvSpPr>
          <p:cNvPr id="9" name="TextBox 8">
            <a:extLst>
              <a:ext uri="{FF2B5EF4-FFF2-40B4-BE49-F238E27FC236}">
                <a16:creationId xmlns:a16="http://schemas.microsoft.com/office/drawing/2014/main" id="{6DF438C8-83A5-94ED-4638-B72639C6B9CE}"/>
              </a:ext>
            </a:extLst>
          </p:cNvPr>
          <p:cNvSpPr txBox="1"/>
          <p:nvPr/>
        </p:nvSpPr>
        <p:spPr>
          <a:xfrm>
            <a:off x="914400" y="2025134"/>
            <a:ext cx="6096000" cy="1567096"/>
          </a:xfrm>
          <a:prstGeom prst="rect">
            <a:avLst/>
          </a:prstGeom>
          <a:noFill/>
          <a:ln>
            <a:noFill/>
          </a:ln>
          <a:effectLst>
            <a:outerShdw>
              <a:srgbClr val="000000">
                <a:alpha val="0"/>
              </a:srgbClr>
            </a:outerShdw>
          </a:effectLst>
        </p:spPr>
        <p:txBody>
          <a:bodyPr wrap="square" lIns="0" tIns="0" rIns="0" bIns="0">
            <a:spAutoFit/>
          </a:bodyPr>
          <a:lstStyle/>
          <a:p>
            <a:pPr marL="285750" indent="-285750">
              <a:lnSpc>
                <a:spcPct val="130000"/>
              </a:lnSpc>
              <a:buFont typeface="Arial" panose="020B0604020202020204" pitchFamily="34" charset="0"/>
              <a:buChar char="•"/>
              <a:defRPr sz="1050" b="0" i="0">
                <a:solidFill>
                  <a:srgbClr val="4B5563"/>
                </a:solidFill>
                <a:latin typeface="Poppins"/>
              </a:defRPr>
            </a:pPr>
            <a:r>
              <a:rPr lang="en-GB" sz="1600" b="0" i="0" dirty="0">
                <a:solidFill>
                  <a:srgbClr val="4B5563"/>
                </a:solidFill>
                <a:latin typeface="+mj-lt"/>
              </a:rPr>
              <a:t>Staff Resistance to new processes (</a:t>
            </a:r>
            <a:r>
              <a:rPr lang="en-GB" sz="1600" b="0" i="0" dirty="0" err="1">
                <a:solidFill>
                  <a:srgbClr val="4B5563"/>
                </a:solidFill>
                <a:latin typeface="+mj-lt"/>
              </a:rPr>
              <a:t>kotter</a:t>
            </a:r>
            <a:r>
              <a:rPr lang="en-GB" sz="1600" b="0" i="0" dirty="0">
                <a:solidFill>
                  <a:srgbClr val="4B5563"/>
                </a:solidFill>
                <a:latin typeface="+mj-lt"/>
              </a:rPr>
              <a:t>, 1996)</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Fear of blame or performance scrutiny (Francis, 2013)</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b="0" i="0" dirty="0">
                <a:solidFill>
                  <a:srgbClr val="4B5563"/>
                </a:solidFill>
                <a:latin typeface="+mj-lt"/>
              </a:rPr>
              <a:t>Limited training in QA systems (Dixon-Woods et al., 2014)</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Poor communication or silo working (Ockenden, 2022)</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b="0" i="0" dirty="0">
                <a:solidFill>
                  <a:srgbClr val="4B5563"/>
                </a:solidFill>
                <a:latin typeface="+mj-lt"/>
              </a:rPr>
              <a:t>Sta</a:t>
            </a:r>
            <a:r>
              <a:rPr lang="en-GB" sz="1600" dirty="0">
                <a:solidFill>
                  <a:srgbClr val="4B5563"/>
                </a:solidFill>
                <a:latin typeface="+mj-lt"/>
              </a:rPr>
              <a:t>ffing or resource constraints (Department of Health, 1998)</a:t>
            </a:r>
            <a:endParaRPr sz="1600" b="0" i="0" dirty="0">
              <a:solidFill>
                <a:srgbClr val="4B5563"/>
              </a:solidFill>
              <a:latin typeface="+mj-lt"/>
            </a:endParaRPr>
          </a:p>
        </p:txBody>
      </p:sp>
      <p:sp>
        <p:nvSpPr>
          <p:cNvPr id="12" name="TextBox 11">
            <a:extLst>
              <a:ext uri="{FF2B5EF4-FFF2-40B4-BE49-F238E27FC236}">
                <a16:creationId xmlns:a16="http://schemas.microsoft.com/office/drawing/2014/main" id="{BB516BF3-61C7-BCB4-856C-DFDD2B0D2A9C}"/>
              </a:ext>
            </a:extLst>
          </p:cNvPr>
          <p:cNvSpPr txBox="1"/>
          <p:nvPr/>
        </p:nvSpPr>
        <p:spPr>
          <a:xfrm>
            <a:off x="976795" y="3984004"/>
            <a:ext cx="4102100" cy="34862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GB" sz="2200" b="1" dirty="0">
                <a:latin typeface="+mj-lt"/>
              </a:rPr>
              <a:t>How to Address Them</a:t>
            </a:r>
            <a:endParaRPr sz="2200" b="1" i="0" dirty="0">
              <a:solidFill>
                <a:srgbClr val="111827"/>
              </a:solidFill>
              <a:latin typeface="+mj-lt"/>
            </a:endParaRPr>
          </a:p>
        </p:txBody>
      </p:sp>
      <p:pic>
        <p:nvPicPr>
          <p:cNvPr id="16" name="Picture 15" descr="84cee999-c6f6-40e1-ba01-7c87d22e0ce1.png">
            <a:extLst>
              <a:ext uri="{FF2B5EF4-FFF2-40B4-BE49-F238E27FC236}">
                <a16:creationId xmlns:a16="http://schemas.microsoft.com/office/drawing/2014/main" id="{9979AECB-4520-3FF3-2172-2A59A98D8227}"/>
              </a:ext>
            </a:extLst>
          </p:cNvPr>
          <p:cNvPicPr>
            <a:picLocks noChangeAspect="1"/>
          </p:cNvPicPr>
          <p:nvPr/>
        </p:nvPicPr>
        <p:blipFill>
          <a:blip r:embed="rId5"/>
          <a:stretch>
            <a:fillRect/>
          </a:stretch>
        </p:blipFill>
        <p:spPr>
          <a:xfrm>
            <a:off x="8077200" y="1066800"/>
            <a:ext cx="762000" cy="190500"/>
          </a:xfrm>
          <a:prstGeom prst="rect">
            <a:avLst/>
          </a:prstGeom>
        </p:spPr>
      </p:pic>
      <p:pic>
        <p:nvPicPr>
          <p:cNvPr id="17" name="Picture 16" descr="ff3da8c1-2299-43cc-a703-4c1f080259e7.png">
            <a:extLst>
              <a:ext uri="{FF2B5EF4-FFF2-40B4-BE49-F238E27FC236}">
                <a16:creationId xmlns:a16="http://schemas.microsoft.com/office/drawing/2014/main" id="{8C0E3448-7199-8044-E8CB-273356210335}"/>
              </a:ext>
            </a:extLst>
          </p:cNvPr>
          <p:cNvPicPr>
            <a:picLocks noChangeAspect="1"/>
          </p:cNvPicPr>
          <p:nvPr/>
        </p:nvPicPr>
        <p:blipFill>
          <a:blip r:embed="rId6"/>
          <a:stretch>
            <a:fillRect/>
          </a:stretch>
        </p:blipFill>
        <p:spPr>
          <a:xfrm>
            <a:off x="10820400" y="762000"/>
            <a:ext cx="304800" cy="304800"/>
          </a:xfrm>
          <a:prstGeom prst="rect">
            <a:avLst/>
          </a:prstGeom>
        </p:spPr>
      </p:pic>
      <p:pic>
        <p:nvPicPr>
          <p:cNvPr id="21" name="Picture 20" descr="133d2ceb-686e-4c85-b1f5-801f5377758f.png">
            <a:extLst>
              <a:ext uri="{FF2B5EF4-FFF2-40B4-BE49-F238E27FC236}">
                <a16:creationId xmlns:a16="http://schemas.microsoft.com/office/drawing/2014/main" id="{DBC3DBF8-C771-0CAB-9FF5-C842BB61A7A3}"/>
              </a:ext>
            </a:extLst>
          </p:cNvPr>
          <p:cNvPicPr>
            <a:picLocks noChangeAspect="1"/>
          </p:cNvPicPr>
          <p:nvPr/>
        </p:nvPicPr>
        <p:blipFill>
          <a:blip r:embed="rId7"/>
          <a:stretch>
            <a:fillRect/>
          </a:stretch>
        </p:blipFill>
        <p:spPr>
          <a:xfrm>
            <a:off x="0" y="6096000"/>
            <a:ext cx="12192000" cy="762000"/>
          </a:xfrm>
          <a:prstGeom prst="rect">
            <a:avLst/>
          </a:prstGeom>
        </p:spPr>
      </p:pic>
      <p:sp>
        <p:nvSpPr>
          <p:cNvPr id="23" name="TextBox 22">
            <a:extLst>
              <a:ext uri="{FF2B5EF4-FFF2-40B4-BE49-F238E27FC236}">
                <a16:creationId xmlns:a16="http://schemas.microsoft.com/office/drawing/2014/main" id="{8290E273-DE77-F156-4D98-C049D5BAF00E}"/>
              </a:ext>
            </a:extLst>
          </p:cNvPr>
          <p:cNvSpPr txBox="1"/>
          <p:nvPr/>
        </p:nvSpPr>
        <p:spPr>
          <a:xfrm>
            <a:off x="914400" y="1510727"/>
            <a:ext cx="6096000" cy="440955"/>
          </a:xfrm>
          <a:prstGeom prst="rect">
            <a:avLst/>
          </a:prstGeom>
          <a:noFill/>
        </p:spPr>
        <p:txBody>
          <a:bodyPr wrap="square">
            <a:spAutoFit/>
          </a:bodyPr>
          <a:lstStyle/>
          <a:p>
            <a:pPr>
              <a:lnSpc>
                <a:spcPct val="112000"/>
              </a:lnSpc>
              <a:defRPr sz="1500" b="0" i="0">
                <a:solidFill>
                  <a:srgbClr val="111827"/>
                </a:solidFill>
                <a:latin typeface="Poppins"/>
              </a:defRPr>
            </a:pPr>
            <a:r>
              <a:rPr lang="en-GB" sz="2200" b="1" i="0" dirty="0">
                <a:solidFill>
                  <a:srgbClr val="111827"/>
                </a:solidFill>
                <a:latin typeface="+mj-lt"/>
              </a:rPr>
              <a:t>Potential Barriers</a:t>
            </a:r>
          </a:p>
        </p:txBody>
      </p:sp>
    </p:spTree>
    <p:extLst>
      <p:ext uri="{BB962C8B-B14F-4D97-AF65-F5344CB8AC3E}">
        <p14:creationId xmlns:p14="http://schemas.microsoft.com/office/powerpoint/2010/main" val="4150782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TextBox 2"/>
          <p:cNvSpPr txBox="1"/>
          <p:nvPr/>
        </p:nvSpPr>
        <p:spPr>
          <a:xfrm>
            <a:off x="762000" y="457200"/>
            <a:ext cx="10687050" cy="861774"/>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lang="en-GB" sz="3500" b="1" dirty="0">
                <a:solidFill>
                  <a:srgbClr val="111827"/>
                </a:solidFill>
                <a:latin typeface="+mj-lt"/>
              </a:rPr>
              <a:t>Lessons &amp; Recommendations (Kotter’s change Leadership process)</a:t>
            </a:r>
            <a:endParaRPr sz="3500" b="1" i="0" dirty="0">
              <a:solidFill>
                <a:srgbClr val="111827"/>
              </a:solidFill>
              <a:latin typeface="+mj-lt"/>
            </a:endParaRPr>
          </a:p>
        </p:txBody>
      </p:sp>
      <p:sp>
        <p:nvSpPr>
          <p:cNvPr id="4" name="TextBox 3"/>
          <p:cNvSpPr txBox="1"/>
          <p:nvPr/>
        </p:nvSpPr>
        <p:spPr>
          <a:xfrm>
            <a:off x="5695950" y="1577023"/>
            <a:ext cx="6236969" cy="5150962"/>
          </a:xfrm>
          <a:prstGeom prst="rect">
            <a:avLst/>
          </a:prstGeom>
          <a:noFill/>
          <a:ln>
            <a:noFill/>
          </a:ln>
          <a:effectLst>
            <a:outerShdw>
              <a:srgbClr val="000000">
                <a:alpha val="0"/>
              </a:srgbClr>
            </a:outerShdw>
          </a:effectLst>
        </p:spPr>
        <p:txBody>
          <a:bodyPr wrap="square" lIns="0" tIns="0" rIns="0" bIns="0">
            <a:spAutoFit/>
          </a:bodyPr>
          <a:lstStyle/>
          <a:p>
            <a:pPr>
              <a:lnSpc>
                <a:spcPct val="150000"/>
              </a:lnSpc>
              <a:spcBef>
                <a:spcPts val="600"/>
              </a:spcBef>
              <a:defRPr sz="1350" b="0" i="0">
                <a:solidFill>
                  <a:srgbClr val="4B5563"/>
                </a:solidFill>
                <a:latin typeface="Poppins"/>
              </a:defRPr>
            </a:pPr>
            <a:r>
              <a:rPr lang="en-US" sz="1500" b="1" dirty="0">
                <a:latin typeface="Arial" panose="020B0604020202020204" pitchFamily="34" charset="0"/>
                <a:cs typeface="Arial" panose="020B0604020202020204" pitchFamily="34" charset="0"/>
              </a:rPr>
              <a:t>1. Create Urgency</a:t>
            </a:r>
            <a:r>
              <a:rPr lang="en-US" sz="1500" dirty="0">
                <a:latin typeface="Arial" panose="020B0604020202020204" pitchFamily="34" charset="0"/>
                <a:cs typeface="Arial" panose="020B0604020202020204" pitchFamily="34" charset="0"/>
              </a:rPr>
              <a:t> – Highlight high mortality and system failures to drive immediate action (Walshe and Offen, 2001; Dixon-Woods et al., 2014)</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2.</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Build a Coalition</a:t>
            </a:r>
            <a:r>
              <a:rPr lang="en-US" sz="1500" dirty="0">
                <a:latin typeface="Arial" panose="020B0604020202020204" pitchFamily="34" charset="0"/>
                <a:cs typeface="Arial" panose="020B0604020202020204" pitchFamily="34" charset="0"/>
              </a:rPr>
              <a:t> – Form strong multidisciplinary and leadership teams.</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3. Create a Vision</a:t>
            </a:r>
            <a:r>
              <a:rPr lang="en-US" sz="1500" dirty="0">
                <a:latin typeface="Arial" panose="020B0604020202020204" pitchFamily="34" charset="0"/>
                <a:cs typeface="Arial" panose="020B0604020202020204" pitchFamily="34" charset="0"/>
              </a:rPr>
              <a:t> – “Safe, transparent, and accountable healthcare.”</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4. Communicate the Vision</a:t>
            </a:r>
            <a:r>
              <a:rPr lang="en-US" sz="1500" dirty="0">
                <a:latin typeface="Arial" panose="020B0604020202020204" pitchFamily="34" charset="0"/>
                <a:cs typeface="Arial" panose="020B0604020202020204" pitchFamily="34" charset="0"/>
              </a:rPr>
              <a:t> – Promote open dialogue, reporting, and learning culture.</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5. Empower Action</a:t>
            </a:r>
            <a:r>
              <a:rPr lang="en-US" sz="1500" dirty="0">
                <a:latin typeface="Arial" panose="020B0604020202020204" pitchFamily="34" charset="0"/>
                <a:cs typeface="Arial" panose="020B0604020202020204" pitchFamily="34" charset="0"/>
              </a:rPr>
              <a:t> – Remove hierarchy barriers; train staff in QA and safety.</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6. Short-Term Wins</a:t>
            </a:r>
            <a:r>
              <a:rPr lang="en-US" sz="1500" dirty="0">
                <a:latin typeface="Arial" panose="020B0604020202020204" pitchFamily="34" charset="0"/>
                <a:cs typeface="Arial" panose="020B0604020202020204" pitchFamily="34" charset="0"/>
              </a:rPr>
              <a:t> – Early audits, visible quality improvements, share success.</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7. Consolidate Change</a:t>
            </a:r>
            <a:r>
              <a:rPr lang="en-US" sz="1500" dirty="0">
                <a:latin typeface="Arial" panose="020B0604020202020204" pitchFamily="34" charset="0"/>
                <a:cs typeface="Arial" panose="020B0604020202020204" pitchFamily="34" charset="0"/>
              </a:rPr>
              <a:t> – Strengthen governance, expand audits trust-wide.</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8. Anchor in Culture</a:t>
            </a:r>
            <a:r>
              <a:rPr lang="en-US" sz="1500" dirty="0">
                <a:latin typeface="Arial" panose="020B0604020202020204" pitchFamily="34" charset="0"/>
                <a:cs typeface="Arial" panose="020B0604020202020204" pitchFamily="34" charset="0"/>
              </a:rPr>
              <a:t> – Embed continuous learning, accountability, and clinical governance in everyday practice.</a:t>
            </a:r>
            <a:endParaRPr sz="1500" b="0" i="0" dirty="0">
              <a:solidFill>
                <a:srgbClr val="4B5563"/>
              </a:solidFill>
              <a:latin typeface="Arial" panose="020B0604020202020204" pitchFamily="34" charset="0"/>
              <a:cs typeface="Arial" panose="020B0604020202020204" pitchFamily="34" charset="0"/>
            </a:endParaRPr>
          </a:p>
        </p:txBody>
      </p:sp>
      <p:pic>
        <p:nvPicPr>
          <p:cNvPr id="28" name="Picture 27" descr="A diagram of a step change model&#10;&#10;AI-generated content may be incorrect.">
            <a:extLst>
              <a:ext uri="{FF2B5EF4-FFF2-40B4-BE49-F238E27FC236}">
                <a16:creationId xmlns:a16="http://schemas.microsoft.com/office/drawing/2014/main" id="{1BCDAA53-D9E2-AB90-3AC3-ADE0D82EBC9C}"/>
              </a:ext>
            </a:extLst>
          </p:cNvPr>
          <p:cNvPicPr>
            <a:picLocks noChangeAspect="1"/>
          </p:cNvPicPr>
          <p:nvPr/>
        </p:nvPicPr>
        <p:blipFill>
          <a:blip r:embed="rId3"/>
          <a:stretch>
            <a:fillRect/>
          </a:stretch>
        </p:blipFill>
        <p:spPr>
          <a:xfrm>
            <a:off x="259081" y="1781299"/>
            <a:ext cx="5132780" cy="4619501"/>
          </a:xfrm>
          <a:prstGeom prst="rect">
            <a:avLst/>
          </a:prstGeom>
        </p:spPr>
      </p:pic>
      <p:pic>
        <p:nvPicPr>
          <p:cNvPr id="29" name="Picture 28" descr="133d2ceb-686e-4c85-b1f5-801f5377758f.png">
            <a:extLst>
              <a:ext uri="{FF2B5EF4-FFF2-40B4-BE49-F238E27FC236}">
                <a16:creationId xmlns:a16="http://schemas.microsoft.com/office/drawing/2014/main" id="{FCD733C4-E3CA-A936-6D79-5A5DCFBF7082}"/>
              </a:ext>
            </a:extLst>
          </p:cNvPr>
          <p:cNvPicPr>
            <a:picLocks noChangeAspect="1"/>
          </p:cNvPicPr>
          <p:nvPr/>
        </p:nvPicPr>
        <p:blipFill>
          <a:blip r:embed="rId4"/>
          <a:stretch>
            <a:fillRect/>
          </a:stretch>
        </p:blipFill>
        <p:spPr>
          <a:xfrm>
            <a:off x="0" y="6096000"/>
            <a:ext cx="12192000" cy="762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1A82584-45F1-05D4-E7FF-7DEDF4BC042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5F7D5B1-553E-7F98-1FD7-79FCBB6B584F}"/>
              </a:ext>
            </a:extLst>
          </p:cNvPr>
          <p:cNvSpPr txBox="1"/>
          <p:nvPr/>
        </p:nvSpPr>
        <p:spPr>
          <a:xfrm>
            <a:off x="752474" y="672643"/>
            <a:ext cx="10687050" cy="430887"/>
          </a:xfrm>
          <a:prstGeom prst="rect">
            <a:avLst/>
          </a:prstGeom>
          <a:noFill/>
          <a:ln>
            <a:noFill/>
          </a:ln>
          <a:effectLst>
            <a:outerShdw>
              <a:srgbClr val="000000">
                <a:alpha val="0"/>
              </a:srgbClr>
            </a:outerShdw>
          </a:effectLst>
        </p:spPr>
        <p:txBody>
          <a:bodyPr wrap="square" lIns="0" tIns="0" rIns="0" bIns="0">
            <a:spAutoFit/>
          </a:bodyPr>
          <a:lstStyle/>
          <a:p>
            <a:pPr algn="ctr">
              <a:lnSpc>
                <a:spcPct val="80000"/>
              </a:lnSpc>
              <a:defRPr sz="4500" b="1" i="0">
                <a:solidFill>
                  <a:srgbClr val="111827"/>
                </a:solidFill>
                <a:latin typeface="Poppins"/>
              </a:defRPr>
            </a:pPr>
            <a:r>
              <a:rPr lang="en-GB" sz="3500" b="1" dirty="0">
                <a:solidFill>
                  <a:srgbClr val="111827"/>
                </a:solidFill>
                <a:latin typeface="+mj-lt"/>
              </a:rPr>
              <a:t>Conclusion</a:t>
            </a:r>
            <a:endParaRPr sz="3500" b="1" i="0" dirty="0">
              <a:solidFill>
                <a:srgbClr val="111827"/>
              </a:solidFill>
              <a:latin typeface="+mj-lt"/>
            </a:endParaRPr>
          </a:p>
        </p:txBody>
      </p:sp>
      <p:sp>
        <p:nvSpPr>
          <p:cNvPr id="4" name="TextBox 3">
            <a:extLst>
              <a:ext uri="{FF2B5EF4-FFF2-40B4-BE49-F238E27FC236}">
                <a16:creationId xmlns:a16="http://schemas.microsoft.com/office/drawing/2014/main" id="{B51CDF3D-F00C-1363-FDDF-94251F91D54A}"/>
              </a:ext>
            </a:extLst>
          </p:cNvPr>
          <p:cNvSpPr txBox="1"/>
          <p:nvPr/>
        </p:nvSpPr>
        <p:spPr>
          <a:xfrm>
            <a:off x="312420" y="1706939"/>
            <a:ext cx="11567159" cy="4001095"/>
          </a:xfrm>
          <a:prstGeom prst="rect">
            <a:avLst/>
          </a:prstGeom>
          <a:noFill/>
          <a:ln>
            <a:noFill/>
          </a:ln>
          <a:effectLst>
            <a:outerShdw>
              <a:srgbClr val="000000">
                <a:alpha val="0"/>
              </a:srgbClr>
            </a:outerShdw>
          </a:effectLst>
        </p:spPr>
        <p:txBody>
          <a:bodyPr wrap="square" lIns="0" tIns="0" rIns="0" bIns="0">
            <a:spAutoFit/>
          </a:bodyPr>
          <a:lstStyle/>
          <a:p>
            <a:pPr marL="285750" indent="-285750">
              <a:buFont typeface="Arial" panose="020B0604020202020204" pitchFamily="34" charset="0"/>
              <a:buChar char="•"/>
            </a:pPr>
            <a:r>
              <a:rPr lang="en-US" sz="2000" dirty="0"/>
              <a:t>The inquiry into the Bristol Royal Infirmary (1984–1995) exposed major shortcomings in clinical oversight, management, and communication, which led to avoidable patient deaths and damaged public confidence (Department of Health, 2001).</a:t>
            </a:r>
          </a:p>
          <a:p>
            <a:endParaRPr lang="en-US" sz="2000" dirty="0">
              <a:latin typeface="+mj-lt"/>
            </a:endParaRPr>
          </a:p>
          <a:p>
            <a:pPr marL="285750" indent="-285750">
              <a:buFont typeface="Arial" panose="020B0604020202020204" pitchFamily="34" charset="0"/>
              <a:buChar char="•"/>
            </a:pPr>
            <a:r>
              <a:rPr lang="en-US" sz="2000" dirty="0">
                <a:latin typeface="+mj-lt"/>
              </a:rPr>
              <a:t>Weak audit systems and poor oversight highlighted the urgent need for effective quality assurance and accountability within healthcare (Scally and Donaldson, 1998).</a:t>
            </a:r>
          </a:p>
          <a:p>
            <a:pPr marL="285750" indent="-285750">
              <a:buFont typeface="Arial" panose="020B0604020202020204" pitchFamily="34" charset="0"/>
              <a:buChar char="•"/>
            </a:pPr>
            <a:endParaRPr lang="en-US" sz="2000" dirty="0">
              <a:latin typeface="+mj-lt"/>
            </a:endParaRPr>
          </a:p>
          <a:p>
            <a:pPr marL="285750" indent="-285750">
              <a:buFont typeface="Arial" panose="020B0604020202020204" pitchFamily="34" charset="0"/>
              <a:buChar char="•"/>
            </a:pPr>
            <a:r>
              <a:rPr lang="en-US" sz="2000" dirty="0">
                <a:latin typeface="+mj-lt"/>
              </a:rPr>
              <a:t>The case led to major NHS reforms, including the establishment of NICE, the CHI, and mandatory clinical governance (Walshe and Offen, 2001). </a:t>
            </a:r>
          </a:p>
          <a:p>
            <a:pPr marL="285750" indent="-285750">
              <a:buFont typeface="Arial" panose="020B0604020202020204" pitchFamily="34" charset="0"/>
              <a:buChar char="•"/>
            </a:pPr>
            <a:endParaRPr lang="en-US" sz="2000" dirty="0">
              <a:latin typeface="+mj-lt"/>
            </a:endParaRPr>
          </a:p>
          <a:p>
            <a:pPr marL="285750" indent="-285750">
              <a:buFont typeface="Arial" panose="020B0604020202020204" pitchFamily="34" charset="0"/>
              <a:buChar char="•"/>
            </a:pPr>
            <a:r>
              <a:rPr lang="en-US" sz="2000" dirty="0">
                <a:latin typeface="+mj-lt"/>
              </a:rPr>
              <a:t>It underscores the importance of a transparent, learning culture supported by continuous audit, open reporting, and strong leadership to sustain patient safety and service improvement (Dixon-Woods, 2014).</a:t>
            </a:r>
          </a:p>
        </p:txBody>
      </p:sp>
      <p:pic>
        <p:nvPicPr>
          <p:cNvPr id="29" name="Picture 28" descr="133d2ceb-686e-4c85-b1f5-801f5377758f.png">
            <a:extLst>
              <a:ext uri="{FF2B5EF4-FFF2-40B4-BE49-F238E27FC236}">
                <a16:creationId xmlns:a16="http://schemas.microsoft.com/office/drawing/2014/main" id="{C938720E-7614-EEE3-511B-CB7425B747AA}"/>
              </a:ext>
            </a:extLst>
          </p:cNvPr>
          <p:cNvPicPr>
            <a:picLocks noChangeAspect="1"/>
          </p:cNvPicPr>
          <p:nvPr/>
        </p:nvPicPr>
        <p:blipFill>
          <a:blip r:embed="rId3"/>
          <a:stretch>
            <a:fillRect/>
          </a:stretch>
        </p:blipFill>
        <p:spPr>
          <a:xfrm>
            <a:off x="0" y="6096000"/>
            <a:ext cx="12192000" cy="762000"/>
          </a:xfrm>
          <a:prstGeom prst="rect">
            <a:avLst/>
          </a:prstGeom>
        </p:spPr>
      </p:pic>
    </p:spTree>
    <p:extLst>
      <p:ext uri="{BB962C8B-B14F-4D97-AF65-F5344CB8AC3E}">
        <p14:creationId xmlns:p14="http://schemas.microsoft.com/office/powerpoint/2010/main" val="3969822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443F889-8914-F49E-8AB5-5C33E349F38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F8F5D7-61EA-FADF-2417-89F9AAFF4EB6}"/>
              </a:ext>
            </a:extLst>
          </p:cNvPr>
          <p:cNvSpPr txBox="1"/>
          <p:nvPr/>
        </p:nvSpPr>
        <p:spPr>
          <a:xfrm>
            <a:off x="752474" y="672643"/>
            <a:ext cx="10687050" cy="430887"/>
          </a:xfrm>
          <a:prstGeom prst="rect">
            <a:avLst/>
          </a:prstGeom>
          <a:noFill/>
          <a:ln>
            <a:noFill/>
          </a:ln>
          <a:effectLst>
            <a:outerShdw>
              <a:srgbClr val="000000">
                <a:alpha val="0"/>
              </a:srgbClr>
            </a:outerShdw>
          </a:effectLst>
        </p:spPr>
        <p:txBody>
          <a:bodyPr wrap="square" lIns="0" tIns="0" rIns="0" bIns="0">
            <a:spAutoFit/>
          </a:bodyPr>
          <a:lstStyle/>
          <a:p>
            <a:pPr algn="ctr">
              <a:lnSpc>
                <a:spcPct val="80000"/>
              </a:lnSpc>
              <a:defRPr sz="4500" b="1" i="0">
                <a:solidFill>
                  <a:srgbClr val="111827"/>
                </a:solidFill>
                <a:latin typeface="Poppins"/>
              </a:defRPr>
            </a:pPr>
            <a:r>
              <a:rPr lang="en-GB" sz="3500" b="1" dirty="0">
                <a:solidFill>
                  <a:srgbClr val="111827"/>
                </a:solidFill>
                <a:latin typeface="+mj-lt"/>
              </a:rPr>
              <a:t>References</a:t>
            </a:r>
            <a:endParaRPr sz="3500" b="1" i="0" dirty="0">
              <a:solidFill>
                <a:srgbClr val="111827"/>
              </a:solidFill>
              <a:latin typeface="+mj-lt"/>
            </a:endParaRPr>
          </a:p>
        </p:txBody>
      </p:sp>
      <p:sp>
        <p:nvSpPr>
          <p:cNvPr id="4" name="TextBox 3">
            <a:extLst>
              <a:ext uri="{FF2B5EF4-FFF2-40B4-BE49-F238E27FC236}">
                <a16:creationId xmlns:a16="http://schemas.microsoft.com/office/drawing/2014/main" id="{E53D635C-3693-CDDC-A1CE-229475EE40EB}"/>
              </a:ext>
            </a:extLst>
          </p:cNvPr>
          <p:cNvSpPr txBox="1"/>
          <p:nvPr/>
        </p:nvSpPr>
        <p:spPr>
          <a:xfrm>
            <a:off x="312420" y="1279921"/>
            <a:ext cx="11567159" cy="5509200"/>
          </a:xfrm>
          <a:prstGeom prst="rect">
            <a:avLst/>
          </a:prstGeom>
          <a:noFill/>
          <a:ln>
            <a:noFill/>
          </a:ln>
          <a:effectLst>
            <a:outerShdw>
              <a:srgbClr val="000000">
                <a:alpha val="0"/>
              </a:srgbClr>
            </a:outerShdw>
          </a:effectLst>
        </p:spPr>
        <p:txBody>
          <a:bodyPr wrap="square" lIns="0" tIns="0" rIns="0" bIns="0">
            <a:spAutoFit/>
          </a:bodyPr>
          <a:lstStyle/>
          <a:p>
            <a:pPr marL="285750" indent="-285750">
              <a:buFont typeface="Arial" panose="020B0604020202020204" pitchFamily="34" charset="0"/>
              <a:buChar char="•"/>
            </a:pPr>
            <a:r>
              <a:rPr lang="en-US" sz="1400" dirty="0"/>
              <a:t>Bass, B.M. (1999) ‘Two decades of research and development in transformational leadership’, </a:t>
            </a:r>
            <a:r>
              <a:rPr lang="en-US" sz="1400" i="1" dirty="0"/>
              <a:t>European Journal of Work and Organizational Psychology</a:t>
            </a:r>
            <a:r>
              <a:rPr lang="en-US" sz="1400" dirty="0"/>
              <a:t>, 8(1), pp. 9–32.</a:t>
            </a:r>
          </a:p>
          <a:p>
            <a:pPr marL="285750" indent="-285750">
              <a:buFont typeface="Arial" panose="020B0604020202020204" pitchFamily="34" charset="0"/>
              <a:buChar char="•"/>
            </a:pPr>
            <a:r>
              <a:rPr lang="en-US" sz="1400" dirty="0"/>
              <a:t>Bristol Royal Infirmary Inquiry (2001) </a:t>
            </a:r>
            <a:r>
              <a:rPr lang="en-US" sz="1400" i="1" dirty="0"/>
              <a:t>Learning from Bristol: The report of the public inquiry into children’s heart surgery at the Bristol Royal Infirmary 1984–1995</a:t>
            </a:r>
            <a:r>
              <a:rPr lang="en-US" sz="1400" dirty="0"/>
              <a:t>. London: The Stationery Office.</a:t>
            </a:r>
          </a:p>
          <a:p>
            <a:pPr marL="285750" indent="-285750">
              <a:buFont typeface="Arial" panose="020B0604020202020204" pitchFamily="34" charset="0"/>
              <a:buChar char="•"/>
            </a:pPr>
            <a:r>
              <a:rPr lang="en-US" sz="1400" dirty="0"/>
              <a:t>Burns, J.M. (1978) </a:t>
            </a:r>
            <a:r>
              <a:rPr lang="en-US" sz="1400" i="1" dirty="0"/>
              <a:t>Leadership</a:t>
            </a:r>
            <a:r>
              <a:rPr lang="en-US" sz="1400" dirty="0"/>
              <a:t>. New York: Harper &amp; Row.</a:t>
            </a:r>
          </a:p>
          <a:p>
            <a:pPr marL="285750" indent="-285750">
              <a:buFont typeface="Arial" panose="020B0604020202020204" pitchFamily="34" charset="0"/>
              <a:buChar char="•"/>
            </a:pPr>
            <a:r>
              <a:rPr lang="en-US" sz="1400" dirty="0"/>
              <a:t>Care Quality Commission (CQC) (2020) </a:t>
            </a:r>
            <a:r>
              <a:rPr lang="en-US" sz="1400" i="1" dirty="0"/>
              <a:t>Learning from safety incidents</a:t>
            </a:r>
            <a:r>
              <a:rPr lang="en-US" sz="1400" dirty="0"/>
              <a:t>. London: CQC.</a:t>
            </a:r>
          </a:p>
          <a:p>
            <a:pPr marL="285750" indent="-285750">
              <a:buFont typeface="Arial" panose="020B0604020202020204" pitchFamily="34" charset="0"/>
              <a:buChar char="•"/>
            </a:pPr>
            <a:r>
              <a:rPr lang="en-US" sz="1400" dirty="0"/>
              <a:t>Cummings, T. and Worley, C. (2015) </a:t>
            </a:r>
            <a:r>
              <a:rPr lang="en-US" sz="1400" i="1" dirty="0"/>
              <a:t>Organization development and change</a:t>
            </a:r>
            <a:r>
              <a:rPr lang="en-US" sz="1400" dirty="0"/>
              <a:t>. 10th </a:t>
            </a:r>
            <a:r>
              <a:rPr lang="en-US" sz="1400" dirty="0" err="1"/>
              <a:t>edn</a:t>
            </a:r>
            <a:r>
              <a:rPr lang="en-US" sz="1400" dirty="0"/>
              <a:t>. Stamford: Cengage.</a:t>
            </a:r>
          </a:p>
          <a:p>
            <a:pPr marL="285750" indent="-285750">
              <a:buFont typeface="Arial" panose="020B0604020202020204" pitchFamily="34" charset="0"/>
              <a:buChar char="•"/>
            </a:pPr>
            <a:r>
              <a:rPr lang="en-US" sz="1400" dirty="0"/>
              <a:t>Department of Health (1998) </a:t>
            </a:r>
            <a:r>
              <a:rPr lang="en-US" sz="1400" i="1" dirty="0"/>
              <a:t>A first class service: Quality in the new NHS</a:t>
            </a:r>
            <a:r>
              <a:rPr lang="en-US" sz="1400" dirty="0"/>
              <a:t>. London: Department of Health.</a:t>
            </a:r>
          </a:p>
          <a:p>
            <a:pPr marL="285750" indent="-285750">
              <a:buFont typeface="Arial" panose="020B0604020202020204" pitchFamily="34" charset="0"/>
              <a:buChar char="•"/>
            </a:pPr>
            <a:r>
              <a:rPr lang="en-US" sz="1400" dirty="0"/>
              <a:t>Department of Health (2001) </a:t>
            </a:r>
            <a:r>
              <a:rPr lang="en-US" sz="1400" i="1" dirty="0"/>
              <a:t>The report of the public inquiry into children’s heart surgery at the Bristol Royal Infirmary 1984–1995</a:t>
            </a:r>
            <a:r>
              <a:rPr lang="en-US" sz="1400" dirty="0"/>
              <a:t>. London: The Stationery Office.</a:t>
            </a:r>
          </a:p>
          <a:p>
            <a:pPr marL="285750" indent="-285750">
              <a:buFont typeface="Arial" panose="020B0604020202020204" pitchFamily="34" charset="0"/>
              <a:buChar char="•"/>
            </a:pPr>
            <a:r>
              <a:rPr lang="en-US" sz="1400" dirty="0"/>
              <a:t>Donabedian, A. (1988) ‘The quality of care: How can it be assessed?’, </a:t>
            </a:r>
            <a:r>
              <a:rPr lang="en-US" sz="1400" i="1" dirty="0"/>
              <a:t>JAMA</a:t>
            </a:r>
            <a:r>
              <a:rPr lang="en-US" sz="1400" dirty="0"/>
              <a:t>, 260(12), pp. 1743–1748.</a:t>
            </a:r>
          </a:p>
          <a:p>
            <a:pPr marL="285750" indent="-285750">
              <a:buFont typeface="Arial" panose="020B0604020202020204" pitchFamily="34" charset="0"/>
              <a:buChar char="•"/>
            </a:pPr>
            <a:r>
              <a:rPr lang="en-US" sz="1400" dirty="0"/>
              <a:t>Dixon-Woods, M. et al. (2014) ‘Culture and </a:t>
            </a:r>
            <a:r>
              <a:rPr lang="en-US" sz="1400" dirty="0" err="1"/>
              <a:t>behaviour</a:t>
            </a:r>
            <a:r>
              <a:rPr lang="en-US" sz="1400" dirty="0"/>
              <a:t> in the English National Health Service: Overview of lessons from a large multimethod study’, </a:t>
            </a:r>
            <a:r>
              <a:rPr lang="en-US" sz="1400" i="1" dirty="0"/>
              <a:t>BMJ Quality &amp; Safety</a:t>
            </a:r>
            <a:r>
              <a:rPr lang="en-US" sz="1400" dirty="0"/>
              <a:t>, 23(8), pp. 741–749.</a:t>
            </a:r>
          </a:p>
          <a:p>
            <a:pPr marL="285750" indent="-285750">
              <a:buFont typeface="Arial" panose="020B0604020202020204" pitchFamily="34" charset="0"/>
              <a:buChar char="•"/>
            </a:pPr>
            <a:r>
              <a:rPr lang="en-US" sz="1400" dirty="0"/>
              <a:t>Francis, R. (2013) </a:t>
            </a:r>
            <a:r>
              <a:rPr lang="en-US" sz="1400" i="1" dirty="0"/>
              <a:t>Report of the Mid Staffordshire NHS Foundation Trust Public Inquiry</a:t>
            </a:r>
            <a:r>
              <a:rPr lang="en-US" sz="1400" dirty="0"/>
              <a:t>. London: The Stationery Office.</a:t>
            </a:r>
          </a:p>
          <a:p>
            <a:pPr marL="285750" indent="-285750">
              <a:buFont typeface="Arial" panose="020B0604020202020204" pitchFamily="34" charset="0"/>
              <a:buChar char="•"/>
            </a:pPr>
            <a:r>
              <a:rPr lang="en-US" sz="1400" dirty="0"/>
              <a:t>George, M. (2003) </a:t>
            </a:r>
            <a:r>
              <a:rPr lang="en-US" sz="1400" i="1" dirty="0"/>
              <a:t>Lean Six Sigma for service</a:t>
            </a:r>
            <a:r>
              <a:rPr lang="en-US" sz="1400" dirty="0"/>
              <a:t>. New York: McGraw-Hill.</a:t>
            </a:r>
          </a:p>
          <a:p>
            <a:pPr marL="285750" indent="-285750">
              <a:buFont typeface="Arial" panose="020B0604020202020204" pitchFamily="34" charset="0"/>
              <a:buChar char="•"/>
            </a:pPr>
            <a:r>
              <a:rPr lang="en-US" sz="1400" dirty="0"/>
              <a:t>Kennedy, I. (2001) </a:t>
            </a:r>
            <a:r>
              <a:rPr lang="en-US" sz="1400" i="1" dirty="0"/>
              <a:t>The Bristol Royal Infirmary Inquiry: Learning from Bristol – The Report of the Public Inquiry into children’s heart surgery at the Bristol Royal Infirmary 1984–1995</a:t>
            </a:r>
            <a:r>
              <a:rPr lang="en-US" sz="1400" dirty="0"/>
              <a:t>. London: The Stationery </a:t>
            </a:r>
            <a:r>
              <a:rPr lang="en-US" sz="1400" dirty="0" err="1"/>
              <a:t>Office.Kotter</a:t>
            </a:r>
            <a:r>
              <a:rPr lang="en-US" sz="1400" dirty="0"/>
              <a:t>, J. (1996) </a:t>
            </a:r>
            <a:r>
              <a:rPr lang="en-US" sz="1400" i="1" dirty="0"/>
              <a:t>Leading change</a:t>
            </a:r>
            <a:r>
              <a:rPr lang="en-US" sz="1400" dirty="0"/>
              <a:t>. Boston: Harvard Business School Press.</a:t>
            </a:r>
          </a:p>
          <a:p>
            <a:pPr marL="285750" indent="-285750">
              <a:buFont typeface="Arial" panose="020B0604020202020204" pitchFamily="34" charset="0"/>
              <a:buChar char="•"/>
            </a:pPr>
            <a:r>
              <a:rPr lang="en-US" sz="1400" dirty="0"/>
              <a:t>Lewin, K. (1951) </a:t>
            </a:r>
            <a:r>
              <a:rPr lang="en-US" sz="1400" i="1" dirty="0"/>
              <a:t>Field theory in social science</a:t>
            </a:r>
            <a:r>
              <a:rPr lang="en-US" sz="1400" dirty="0"/>
              <a:t>. New York: Harper &amp; Row.</a:t>
            </a:r>
          </a:p>
          <a:p>
            <a:pPr marL="285750" indent="-285750">
              <a:buFont typeface="Arial" panose="020B0604020202020204" pitchFamily="34" charset="0"/>
              <a:buChar char="•"/>
            </a:pPr>
            <a:r>
              <a:rPr lang="en-US" sz="1400" dirty="0"/>
              <a:t>NHS England (2013) </a:t>
            </a:r>
            <a:r>
              <a:rPr lang="en-US" sz="1400" i="1" dirty="0"/>
              <a:t>Developing the culture of safety and quality</a:t>
            </a:r>
            <a:r>
              <a:rPr lang="en-US" sz="1400" dirty="0"/>
              <a:t>. London: NHS England.</a:t>
            </a:r>
          </a:p>
          <a:p>
            <a:pPr marL="285750" indent="-285750">
              <a:buFont typeface="Arial" panose="020B0604020202020204" pitchFamily="34" charset="0"/>
              <a:buChar char="•"/>
            </a:pPr>
            <a:r>
              <a:rPr lang="en-US" sz="1400" dirty="0" err="1"/>
              <a:t>Ockenden</a:t>
            </a:r>
            <a:r>
              <a:rPr lang="en-US" sz="1400" dirty="0"/>
              <a:t>, D. (2022) </a:t>
            </a:r>
            <a:r>
              <a:rPr lang="en-US" sz="1400" i="1" dirty="0"/>
              <a:t>Final report of the independent review of maternity services</a:t>
            </a:r>
            <a:r>
              <a:rPr lang="en-US" sz="1400" dirty="0"/>
              <a:t>. London: Department of Health and Social Care.</a:t>
            </a:r>
          </a:p>
          <a:p>
            <a:pPr marL="285750" indent="-285750">
              <a:buFont typeface="Arial" panose="020B0604020202020204" pitchFamily="34" charset="0"/>
              <a:buChar char="•"/>
            </a:pPr>
            <a:r>
              <a:rPr lang="en-US" sz="1400" dirty="0"/>
              <a:t>Reason, J. (2000) ‘Human error: Models and management’, </a:t>
            </a:r>
            <a:r>
              <a:rPr lang="en-US" sz="1400" i="1" dirty="0"/>
              <a:t>BMJ</a:t>
            </a:r>
            <a:r>
              <a:rPr lang="en-US" sz="1400" dirty="0"/>
              <a:t>, 320(7237), pp. 768–770.</a:t>
            </a:r>
          </a:p>
          <a:p>
            <a:pPr marL="285750" indent="-285750">
              <a:buFont typeface="Arial" panose="020B0604020202020204" pitchFamily="34" charset="0"/>
              <a:buChar char="•"/>
            </a:pPr>
            <a:r>
              <a:rPr lang="en-US" sz="1400" dirty="0"/>
              <a:t>Scally, G. and Donaldson, L.J. (1998) ‘Clinical governance and the drive for quality improvement in the NHS’, </a:t>
            </a:r>
            <a:r>
              <a:rPr lang="en-US" sz="1400" i="1" dirty="0"/>
              <a:t>BMJ</a:t>
            </a:r>
            <a:r>
              <a:rPr lang="en-US" sz="1400" dirty="0"/>
              <a:t>, 317(7150), pp. 61–65.</a:t>
            </a:r>
          </a:p>
          <a:p>
            <a:pPr marL="285750" indent="-285750">
              <a:buFont typeface="Arial" panose="020B0604020202020204" pitchFamily="34" charset="0"/>
              <a:buChar char="•"/>
            </a:pPr>
            <a:r>
              <a:rPr lang="en-US" sz="1400" dirty="0"/>
              <a:t>Walshe, K. and Offen, N. (2001) ‘A very public failure: Lessons for quality improvement in healthcare </a:t>
            </a:r>
            <a:r>
              <a:rPr lang="en-US" sz="1400" dirty="0" err="1"/>
              <a:t>organisations</a:t>
            </a:r>
            <a:r>
              <a:rPr lang="en-US" sz="1400" dirty="0"/>
              <a:t> from the Bristol Royal Infirmary’, </a:t>
            </a:r>
            <a:r>
              <a:rPr lang="en-US" sz="1400" i="1" dirty="0"/>
              <a:t>Quality in Health Care</a:t>
            </a:r>
            <a:r>
              <a:rPr lang="en-US" sz="1400" dirty="0"/>
              <a:t>, 10(4), pp. 250–256.</a:t>
            </a:r>
          </a:p>
        </p:txBody>
      </p:sp>
      <p:pic>
        <p:nvPicPr>
          <p:cNvPr id="29" name="Picture 28" descr="133d2ceb-686e-4c85-b1f5-801f5377758f.png">
            <a:extLst>
              <a:ext uri="{FF2B5EF4-FFF2-40B4-BE49-F238E27FC236}">
                <a16:creationId xmlns:a16="http://schemas.microsoft.com/office/drawing/2014/main" id="{66B8520B-2F68-F32D-CC4D-D8C9E8F5EFC2}"/>
              </a:ext>
            </a:extLst>
          </p:cNvPr>
          <p:cNvPicPr>
            <a:picLocks noChangeAspect="1"/>
          </p:cNvPicPr>
          <p:nvPr/>
        </p:nvPicPr>
        <p:blipFill>
          <a:blip r:embed="rId3"/>
          <a:stretch>
            <a:fillRect/>
          </a:stretch>
        </p:blipFill>
        <p:spPr>
          <a:xfrm>
            <a:off x="0" y="6096000"/>
            <a:ext cx="12192000" cy="762000"/>
          </a:xfrm>
          <a:prstGeom prst="rect">
            <a:avLst/>
          </a:prstGeom>
        </p:spPr>
      </p:pic>
    </p:spTree>
    <p:extLst>
      <p:ext uri="{BB962C8B-B14F-4D97-AF65-F5344CB8AC3E}">
        <p14:creationId xmlns:p14="http://schemas.microsoft.com/office/powerpoint/2010/main" val="477975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219</TotalTime>
  <Words>2872</Words>
  <Application>Microsoft Office PowerPoint</Application>
  <PresentationFormat>Widescreen</PresentationFormat>
  <Paragraphs>141</Paragraphs>
  <Slides>15</Slides>
  <Notes>15</Notes>
  <HiddenSlides>2</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Vishal Hirani</dc:creator>
  <cp:keywords/>
  <dc:description>generated using python-pptx</dc:description>
  <cp:lastModifiedBy>suresh varsani</cp:lastModifiedBy>
  <cp:revision>9</cp:revision>
  <dcterms:created xsi:type="dcterms:W3CDTF">2013-01-27T09:14:16Z</dcterms:created>
  <dcterms:modified xsi:type="dcterms:W3CDTF">2025-11-14T09:17:36Z</dcterms:modified>
  <cp:category/>
</cp:coreProperties>
</file>