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0"/>
  </p:notesMasterIdLst>
  <p:sldIdLst>
    <p:sldId id="261" r:id="rId2"/>
    <p:sldId id="257" r:id="rId3"/>
    <p:sldId id="258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000" autoAdjust="0"/>
    <p:restoredTop sz="94660"/>
  </p:normalViewPr>
  <p:slideViewPr>
    <p:cSldViewPr snapToGrid="0">
      <p:cViewPr varScale="1">
        <p:scale>
          <a:sx n="68" d="100"/>
          <a:sy n="68" d="100"/>
        </p:scale>
        <p:origin x="73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A99A7E0-9162-4707-813C-D0CB6A46483B}" type="datetimeFigureOut">
              <a:rPr lang="en-US" smtClean="0"/>
              <a:t>11/8/2020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34330DA-2C66-4666-83CA-6AA5B6137B6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6130299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Slide Image Placeholder 1">
            <a:extLst>
              <a:ext uri="{FF2B5EF4-FFF2-40B4-BE49-F238E27FC236}">
                <a16:creationId xmlns:a16="http://schemas.microsoft.com/office/drawing/2014/main" id="{F660D9E1-E774-4408-893F-9D48A748BAB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4515" name="Notes Placeholder 2">
            <a:extLst>
              <a:ext uri="{FF2B5EF4-FFF2-40B4-BE49-F238E27FC236}">
                <a16:creationId xmlns:a16="http://schemas.microsoft.com/office/drawing/2014/main" id="{01D5A607-B0D5-4178-9435-8C3E33E233ED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4516" name="Slide Number Placeholder 3">
            <a:extLst>
              <a:ext uri="{FF2B5EF4-FFF2-40B4-BE49-F238E27FC236}">
                <a16:creationId xmlns:a16="http://schemas.microsoft.com/office/drawing/2014/main" id="{ECA84FFA-333D-49C3-B378-CC801068AE11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C2B12692-5823-492D-B3F5-809465D082CA}" type="slidenum">
              <a:rPr lang="en-US" altLang="en-US">
                <a:latin typeface="Calibri" panose="020F0502020204030204" pitchFamily="34" charset="0"/>
              </a:rPr>
              <a:pPr eaLnBrk="1" hangingPunct="1"/>
              <a:t>4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Slide Image Placeholder 1">
            <a:extLst>
              <a:ext uri="{FF2B5EF4-FFF2-40B4-BE49-F238E27FC236}">
                <a16:creationId xmlns:a16="http://schemas.microsoft.com/office/drawing/2014/main" id="{85A8F19C-29F3-4D21-BA9C-458F130D6976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5539" name="Notes Placeholder 2">
            <a:extLst>
              <a:ext uri="{FF2B5EF4-FFF2-40B4-BE49-F238E27FC236}">
                <a16:creationId xmlns:a16="http://schemas.microsoft.com/office/drawing/2014/main" id="{CA313D9F-72A9-4955-862F-CB1FCE25DFF3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5540" name="Slide Number Placeholder 3">
            <a:extLst>
              <a:ext uri="{FF2B5EF4-FFF2-40B4-BE49-F238E27FC236}">
                <a16:creationId xmlns:a16="http://schemas.microsoft.com/office/drawing/2014/main" id="{439CF08F-F2D6-4BAE-896B-8DBAA5677866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817C4727-73B1-4724-BCE7-8CA9544A4B5C}" type="slidenum">
              <a:rPr lang="en-US" altLang="en-US">
                <a:latin typeface="Calibri" panose="020F0502020204030204" pitchFamily="34" charset="0"/>
              </a:rPr>
              <a:pPr eaLnBrk="1" hangingPunct="1"/>
              <a:t>5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Slide Image Placeholder 1">
            <a:extLst>
              <a:ext uri="{FF2B5EF4-FFF2-40B4-BE49-F238E27FC236}">
                <a16:creationId xmlns:a16="http://schemas.microsoft.com/office/drawing/2014/main" id="{7180A0B2-0ED8-4F18-80ED-3ABD8E7B99C1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6563" name="Notes Placeholder 2">
            <a:extLst>
              <a:ext uri="{FF2B5EF4-FFF2-40B4-BE49-F238E27FC236}">
                <a16:creationId xmlns:a16="http://schemas.microsoft.com/office/drawing/2014/main" id="{A67B17CE-46D1-4144-BE05-206381E97215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6564" name="Slide Number Placeholder 3">
            <a:extLst>
              <a:ext uri="{FF2B5EF4-FFF2-40B4-BE49-F238E27FC236}">
                <a16:creationId xmlns:a16="http://schemas.microsoft.com/office/drawing/2014/main" id="{F44773B6-9FA1-45BF-AECF-723FA2F720FE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811658F1-C87B-4350-B7A4-54EB9A822EBD}" type="slidenum">
              <a:rPr lang="en-US" altLang="en-US">
                <a:latin typeface="Calibri" panose="020F0502020204030204" pitchFamily="34" charset="0"/>
              </a:rPr>
              <a:pPr eaLnBrk="1" hangingPunct="1"/>
              <a:t>6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Slide Image Placeholder 1">
            <a:extLst>
              <a:ext uri="{FF2B5EF4-FFF2-40B4-BE49-F238E27FC236}">
                <a16:creationId xmlns:a16="http://schemas.microsoft.com/office/drawing/2014/main" id="{FE76FD7A-BA5D-4CC9-9614-53E4F19D74E3}"/>
              </a:ext>
            </a:extLst>
          </p:cNvPr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67587" name="Notes Placeholder 2">
            <a:extLst>
              <a:ext uri="{FF2B5EF4-FFF2-40B4-BE49-F238E27FC236}">
                <a16:creationId xmlns:a16="http://schemas.microsoft.com/office/drawing/2014/main" id="{A888CEBC-E57F-411B-8DFA-2964789CDFF8}"/>
              </a:ext>
            </a:extLst>
          </p:cNvPr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/>
          </a:p>
        </p:txBody>
      </p:sp>
      <p:sp>
        <p:nvSpPr>
          <p:cNvPr id="67588" name="Slide Number Placeholder 3">
            <a:extLst>
              <a:ext uri="{FF2B5EF4-FFF2-40B4-BE49-F238E27FC236}">
                <a16:creationId xmlns:a16="http://schemas.microsoft.com/office/drawing/2014/main" id="{98D2AE37-DEDB-4B0B-82EA-D586888DE3E0}"/>
              </a:ext>
            </a:extLst>
          </p:cNvPr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E52B02DF-2B24-4E49-857C-07B09D949B15}" type="slidenum">
              <a:rPr lang="en-US" altLang="en-US">
                <a:latin typeface="Calibri" panose="020F0502020204030204" pitchFamily="34" charset="0"/>
              </a:rPr>
              <a:pPr eaLnBrk="1" hangingPunct="1"/>
              <a:t>7</a:t>
            </a:fld>
            <a:endParaRPr lang="en-US" altLang="en-US">
              <a:latin typeface="Calibri" panose="020F0502020204030204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16E5664-4DFE-4AC9-B06A-5D0B3BEC09D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72FD6A4-0719-4688-973A-143FD2C4C20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48C851A-7A89-4D8F-9B9B-33BAB4F85F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A774F4-9463-4232-84DA-DB22DC8CC718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12C8935-EAA9-4E8E-B62E-ABC3BC6634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MCDA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607C14C-9E0C-4AAE-874D-25F9ADD692C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A6D83-0BA6-42A5-8EB1-2111EF3D0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406119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0FBD1C-59DB-4276-8C43-69911EAE58D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DD5A742-C7E5-43B9-916C-B7700F220E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35552C-262A-4C57-9B60-976FAE5FF68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5CA7D10-390A-48EF-AA12-2DFD386041E0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48757AE-9A25-4BFE-B59B-6498B67269E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MCDA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1A1595A-4B92-4D3C-9FC2-FBDAE6EC920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A6D83-0BA6-42A5-8EB1-2111EF3D0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7791118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B6EB9FB-FD8D-4458-9F55-ED1C29AC97C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543E6B3-6AAA-468A-AF17-C0D1B92CB21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0FDCF1-DF6B-4FA0-AC5E-3F0165EDBBE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A9B00B1-25CF-476B-8E67-E38A73B5786B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091CEC-3902-41E9-AB7A-EACE0B46C1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MCDA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8C0533B-FD04-4AEA-A218-E0CADE04528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A6D83-0BA6-42A5-8EB1-2111EF3D0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3947708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211514-7500-4DA8-B299-F8BCEF37E95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BD073DA-9AD2-4D03-A2A0-C4A3A3D9409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378FF2C-451A-4A0D-B3D3-334791DC77E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EE6CD94-FB6B-4953-B2F2-C1DF38D9F9A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4F6D5E-D849-43B7-85EE-BC9220AF04CA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E8FFA879-A503-46E4-9882-7C844023E0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MCDA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B742CC9-C355-43AD-A11C-5F17836B674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A6D83-0BA6-42A5-8EB1-2111EF3D0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791855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F8C5D2-B710-43BC-81AC-D5C9AE2884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1082A4D-9E75-4C18-92D1-19754F0108A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7DE35E-5F91-4FC2-AECC-D313D340A1A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B7E736E-6EA3-4439-A2C9-20558C279C7C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8BFEDB28-FB2D-4A07-A214-1E26A58B6858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7B28203-32B9-46BA-82C0-5E6EB407AB3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617D95-EE3C-40C5-97B0-E1B638B8CA10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6E345B3-E5AA-4DFE-A5D4-D72DFBCC36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MCDA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65DD2FB-DEFA-4EBC-94C7-099323F906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A6D83-0BA6-42A5-8EB1-2111EF3D0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4357057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8D953-FB7A-4B8C-AFCF-6D01C9EB4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2673EFF-07A1-4C50-828D-7DAFAC28F37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0F416D-04BD-4B90-89E9-A7B27539D014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31344A01-CBB4-4DE4-A029-F7DABC00B3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MCDA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F4D4262-607A-4CA3-A95C-C5F92162CA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A6D83-0BA6-42A5-8EB1-2111EF3D0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2124908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739C24D-CEF8-4006-AA84-CE4841F0AE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C242484-F9D8-4A76-B3D2-47582D52C4F0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702D650-FF3E-4562-A678-7EFEC7A82F1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MCDA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2598446-50E2-4752-9FE2-C765BA89CDE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A6D83-0BA6-42A5-8EB1-2111EF3D0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6391805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6B1C7DF-FD50-4157-BD2C-FDAA43377CD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B0C00A2-26D2-4A15-A66E-D1212F84AED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8602B97-F9D6-4EF8-A4A2-91D5109EFDA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552BFA9-15C1-4940-B5D6-A23DADFBC5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8CBB5-2AE1-480D-A57F-F54D96F39F36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8E514DC-DBD5-4B35-9313-BB1B2E8572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MCDA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FB1E57-6D84-4861-B1E8-F88C1E716D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A6D83-0BA6-42A5-8EB1-2111EF3D0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8759822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D1839D-367E-4973-B078-41623D30D3E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DFFD39D-1555-49BD-97EA-927084885A4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BD49941-E9A2-4CFE-B211-68339740BE69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147F543-59C1-4CA9-A281-42E16FD21E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2F21210-83F5-403E-A4F4-D7ABF01247E5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8ADB3FA-31D3-457C-9A36-FD50226DA44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MCDA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3AFF1A5-840D-420E-811D-1575EBADC9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A6D83-0BA6-42A5-8EB1-2111EF3D0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58802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AB2FD4-C760-4A8F-9C84-24434C4BA6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6A0B47E-CDA7-4E8D-9194-52BEA27193B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B12DFE-CDE7-4946-B102-E7A2A2B8A83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DB47058-D7FD-417E-8D3D-B29F0988C2C1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B267AE4-3C6E-4B42-8C70-7360DFB7EDB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MCDA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F3D8DD5-4F63-4AEA-9AC8-0BA2FBAA018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A6D83-0BA6-42A5-8EB1-2111EF3D0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60731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FA3133A-0935-41BB-B520-244233D201C6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26E73A68-AE23-4E70-BF8B-28A9A1730F9A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12AE498-0D62-4720-8ED4-F44150171A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EE81312-5867-452C-B6DF-546878191E09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C0D514B-B891-4B3C-B2A3-22F0088A1B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MCDA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BA18222-88BD-47EC-B71F-CD46E60058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A6D83-0BA6-42A5-8EB1-2111EF3D0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99175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928C81-9AF6-4C23-91E0-5EB0ECC485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B468D38-4157-49F7-9474-318EB5591D31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94354E6-4B51-427E-A90A-F61BABFE4D3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9F6C515-2BC1-44DA-B875-A2B8EE06F12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F4EB97B3-ED7C-428E-9933-E440EF0CDD85}" type="datetime8">
              <a:rPr lang="en-GB" altLang="en-US" smtClean="0"/>
              <a:t>08/11/2020 18:26</a:t>
            </a:fld>
            <a:endParaRPr lang="en-US" alt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7C99BE-2CFB-47D2-9C46-EB1469EF9E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MCDA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DEA9252-68FE-43CD-B456-431938E01A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EC7D14E0-6C58-40E1-9BDA-EEF580656E3B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86806183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4C6E495-47AB-4DFE-AC98-7D60582323F7}"/>
              </a:ext>
            </a:extLst>
          </p:cNvPr>
          <p:cNvSpPr>
            <a:spLocks noGrp="1"/>
          </p:cNvSpPr>
          <p:nvPr>
            <p:ph type="title" sz="quarter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025883-3F85-4061-A09E-F25A24FB307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5384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F492BA8-F610-41A0-B6CE-F051AE93B243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75B13223-3A4D-479B-A02F-82FEF60BDAAC}"/>
              </a:ext>
            </a:extLst>
          </p:cNvPr>
          <p:cNvSpPr>
            <a:spLocks noGrp="1"/>
          </p:cNvSpPr>
          <p:nvPr>
            <p:ph sz="quarter" idx="3"/>
          </p:nvPr>
        </p:nvSpPr>
        <p:spPr>
          <a:xfrm>
            <a:off x="609600" y="3938589"/>
            <a:ext cx="5384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0C79556-4A76-4A12-8676-6FDEFD89738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6633BD1-AB68-4BBC-8995-6A80AF6F343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3170B2CE-3E33-4221-9E5B-8041766D7D5B}" type="datetime8">
              <a:rPr lang="en-GB" altLang="en-US" smtClean="0"/>
              <a:t>08/11/2020 18:26</a:t>
            </a:fld>
            <a:endParaRPr lang="en-US" alt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DDC4055-89F0-45D5-A6D0-E8F0803201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MCDA</a:t>
            </a:r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4FB316D-9840-4F6D-8750-7130A7296D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7DA459B3-DF92-4D0B-9E2B-437ABA524DB1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194832098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txAndTwoObj">
  <p:cSld name="Title, Tex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077EC7B-894B-44C6-983F-BB1862C6E5A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AA15EA7-B38E-4F93-92BF-57A245D02E10}"/>
              </a:ext>
            </a:extLst>
          </p:cNvPr>
          <p:cNvSpPr>
            <a:spLocks noGrp="1"/>
          </p:cNvSpPr>
          <p:nvPr>
            <p:ph type="body" sz="half" idx="1"/>
          </p:nvPr>
        </p:nvSpPr>
        <p:spPr>
          <a:xfrm>
            <a:off x="609600" y="1600201"/>
            <a:ext cx="5384800" cy="452596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B1CCD8D-0554-4F17-9466-282B3A890909}"/>
              </a:ext>
            </a:extLst>
          </p:cNvPr>
          <p:cNvSpPr>
            <a:spLocks noGrp="1"/>
          </p:cNvSpPr>
          <p:nvPr>
            <p:ph sz="quarter" idx="2"/>
          </p:nvPr>
        </p:nvSpPr>
        <p:spPr>
          <a:xfrm>
            <a:off x="6197600" y="1600200"/>
            <a:ext cx="5384800" cy="21859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Content Placeholder 4">
            <a:extLst>
              <a:ext uri="{FF2B5EF4-FFF2-40B4-BE49-F238E27FC236}">
                <a16:creationId xmlns:a16="http://schemas.microsoft.com/office/drawing/2014/main" id="{AB22CB7B-0F65-453E-87B5-F02FA89C9EEA}"/>
              </a:ext>
            </a:extLst>
          </p:cNvPr>
          <p:cNvSpPr>
            <a:spLocks noGrp="1"/>
          </p:cNvSpPr>
          <p:nvPr>
            <p:ph sz="quarter" idx="3"/>
          </p:nvPr>
        </p:nvSpPr>
        <p:spPr>
          <a:xfrm>
            <a:off x="6197600" y="3938589"/>
            <a:ext cx="5384800" cy="2187575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Date Placeholder 5">
            <a:extLst>
              <a:ext uri="{FF2B5EF4-FFF2-40B4-BE49-F238E27FC236}">
                <a16:creationId xmlns:a16="http://schemas.microsoft.com/office/drawing/2014/main" id="{7BF3E72D-C6DF-4DDD-8C33-1E9AE835225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609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C2845E63-394A-424B-8B9C-0F690659E8F6}" type="datetime8">
              <a:rPr lang="en-GB" altLang="en-US" smtClean="0"/>
              <a:t>08/11/2020 18:26</a:t>
            </a:fld>
            <a:endParaRPr lang="en-US" altLang="en-US"/>
          </a:p>
        </p:txBody>
      </p:sp>
      <p:sp>
        <p:nvSpPr>
          <p:cNvPr id="7" name="Footer Placeholder 6">
            <a:extLst>
              <a:ext uri="{FF2B5EF4-FFF2-40B4-BE49-F238E27FC236}">
                <a16:creationId xmlns:a16="http://schemas.microsoft.com/office/drawing/2014/main" id="{703FB87B-6AC6-4BA1-9A8E-675BBFABDA1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65600" y="6245225"/>
            <a:ext cx="3860800" cy="476250"/>
          </a:xfrm>
        </p:spPr>
        <p:txBody>
          <a:bodyPr/>
          <a:lstStyle>
            <a:lvl1pPr>
              <a:defRPr/>
            </a:lvl1pPr>
          </a:lstStyle>
          <a:p>
            <a:r>
              <a:rPr lang="en-US" altLang="en-US"/>
              <a:t>MCDA</a:t>
            </a:r>
          </a:p>
        </p:txBody>
      </p:sp>
      <p:sp>
        <p:nvSpPr>
          <p:cNvPr id="8" name="Slide Number Placeholder 7">
            <a:extLst>
              <a:ext uri="{FF2B5EF4-FFF2-40B4-BE49-F238E27FC236}">
                <a16:creationId xmlns:a16="http://schemas.microsoft.com/office/drawing/2014/main" id="{C19F633B-B1C3-4B1F-8ECF-2DE254AE58E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8737600" y="6245225"/>
            <a:ext cx="2844800" cy="476250"/>
          </a:xfrm>
        </p:spPr>
        <p:txBody>
          <a:bodyPr/>
          <a:lstStyle>
            <a:lvl1pPr>
              <a:defRPr/>
            </a:lvl1pPr>
          </a:lstStyle>
          <a:p>
            <a:fld id="{6BE44D58-B0CE-4105-A348-D242EE992F96}" type="slidenum">
              <a:rPr lang="en-US" altLang="en-US"/>
              <a:pPr/>
              <a:t>‹#›</a:t>
            </a:fld>
            <a:endParaRPr lang="en-US" altLang="en-US"/>
          </a:p>
        </p:txBody>
      </p:sp>
    </p:spTree>
    <p:extLst>
      <p:ext uri="{BB962C8B-B14F-4D97-AF65-F5344CB8AC3E}">
        <p14:creationId xmlns:p14="http://schemas.microsoft.com/office/powerpoint/2010/main" val="20255854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9F18D7E-4C53-43BF-8946-96CE63B38F3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C7A65ED-F347-41BF-802E-C70F8D2FAEC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2E99E43-E9BB-41B2-812F-AA8424943CC6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1F7E8F-B4A6-4310-81C1-7D85A9FA3B34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EB011AD-9BF9-4730-84D8-8025DC74861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MCDA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586D421-241D-45E7-8E5B-97BC9E7F10D0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0DA6D83-0BA6-42A5-8EB1-2111EF3D0EC3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708850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1" r:id="rId13"/>
    <p:sldLayoutId id="2147483662" r:id="rId14"/>
  </p:sldLayoutIdLst>
  <p:hf hdr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55742" y="0"/>
            <a:ext cx="7934178" cy="945588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Multi Criteria Decision Analysis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09800" y="1388471"/>
            <a:ext cx="7498080" cy="4407418"/>
          </a:xfrm>
        </p:spPr>
        <p:txBody>
          <a:bodyPr>
            <a:no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MCDM definition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Problem solving steps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Criteria specifications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Weighting the criteria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Standardizing the raw scores</a:t>
            </a:r>
          </a:p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Problem solving techniques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3D5653-961D-4D4A-8179-F096CDAA08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DED950-16B4-4164-9B2C-36FA5F36A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339B6BC-B159-4015-BEDC-498EE6EBF8C1}" type="datetime8">
              <a:rPr lang="en-GB" smtClean="0"/>
              <a:t>08/11/2020 18:26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F50DC7-44E1-43BB-9C14-CAF2EF04A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MCDA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4F5C83-8302-4664-9C1F-AFCE544F3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66312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038600" y="0"/>
            <a:ext cx="6273018" cy="945588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Definition of MCDA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3218" y="988228"/>
            <a:ext cx="11704319" cy="5410762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Multiple-criteria decision-making or multiple-criteria decision analysis is a sub-discipline of operations research that explicitly evaluates multiple conflicting criteria in decision making.</a:t>
            </a:r>
          </a:p>
          <a:p>
            <a:pPr algn="just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The decision criteria in a business setting are those variables or characteristics that are important to the organisation making the decision. They should help evaluate the alternatives from which you are choosing.</a:t>
            </a:r>
          </a:p>
          <a:p>
            <a:pPr algn="just">
              <a:lnSpc>
                <a:spcPct val="150000"/>
              </a:lnSpc>
            </a:pP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Advantages of MCDA include: It can structure an assessment of a complex problem along both cognitive and normative dimensions, both of which are essential in evaluating ecosystem services (</a:t>
            </a:r>
            <a:r>
              <a:rPr lang="en-GB" b="1" dirty="0" err="1">
                <a:latin typeface="Arial" panose="020B0604020202020204" pitchFamily="34" charset="0"/>
                <a:cs typeface="Arial" panose="020B0604020202020204" pitchFamily="34" charset="0"/>
              </a:rPr>
              <a:t>Vatn</a:t>
            </a:r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, 2009).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3D5653-961D-4D4A-8179-F096CDAA08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DED950-16B4-4164-9B2C-36FA5F36A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0513-4156-43F0-A936-5368A250355D}" type="datetime8">
              <a:rPr lang="en-GB" smtClean="0"/>
              <a:t>08/11/2020 18:26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F50DC7-44E1-43BB-9C14-CAF2EF04A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MCDA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4F5C83-8302-4664-9C1F-AFCE544F3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739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855742" y="0"/>
            <a:ext cx="7934178" cy="945588"/>
          </a:xfrm>
        </p:spPr>
        <p:txBody>
          <a:bodyPr>
            <a:normAutofit/>
          </a:bodyPr>
          <a:lstStyle/>
          <a:p>
            <a:r>
              <a:rPr lang="en-GB" sz="4000" b="1" dirty="0">
                <a:solidFill>
                  <a:schemeClr val="accent5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Core Books and Journal  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9317" y="1252733"/>
            <a:ext cx="10860258" cy="4486885"/>
          </a:xfrm>
        </p:spPr>
        <p:txBody>
          <a:bodyPr>
            <a:noAutofit/>
          </a:bodyPr>
          <a:lstStyle/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Greco, S.,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Figueira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J., &amp; </a:t>
            </a:r>
            <a:r>
              <a:rPr lang="en-US" b="1" dirty="0" err="1">
                <a:latin typeface="Arial" panose="020B0604020202020204" pitchFamily="34" charset="0"/>
                <a:cs typeface="Arial" panose="020B0604020202020204" pitchFamily="34" charset="0"/>
              </a:rPr>
              <a:t>Ehrgott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, M. (2016). 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Multiple criteria decision analysis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New York: Springer.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Belton, V., &amp; Stewart, T. (2002). 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Multiple criteria decision analysis: an integrated approach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. Springer Science &amp; Business Media.</a:t>
            </a:r>
          </a:p>
          <a:p>
            <a:pPr marL="342900" indent="-34290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Belton, V., &amp; Stewart, T. (2010). Problem structuring and multiple criteria decision analysis. In </a:t>
            </a:r>
            <a:r>
              <a:rPr lang="en-US" b="1" i="1" dirty="0">
                <a:latin typeface="Arial" panose="020B0604020202020204" pitchFamily="34" charset="0"/>
                <a:cs typeface="Arial" panose="020B0604020202020204" pitchFamily="34" charset="0"/>
              </a:rPr>
              <a:t>Trends in multiple criteria decision analysis</a:t>
            </a: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 (pp. 209-239). Springer, Boston, MA.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13D5653-961D-4D4A-8179-F096CDAA08B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DED950-16B4-4164-9B2C-36FA5F36A6D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0E93165-79C6-47CA-9108-4D9B3AE45B39}" type="datetime8">
              <a:rPr lang="en-GB" smtClean="0"/>
              <a:t>08/11/2020 18:26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7F50DC7-44E1-43BB-9C14-CAF2EF04AC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GB"/>
              <a:t>MCDA</a:t>
            </a:r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C4F5C83-8302-4664-9C1F-AFCE544F3D8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162D62F-7F4E-4368-92F6-75B5568EF99F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37900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Title 1">
            <a:extLst>
              <a:ext uri="{FF2B5EF4-FFF2-40B4-BE49-F238E27FC236}">
                <a16:creationId xmlns:a16="http://schemas.microsoft.com/office/drawing/2014/main" id="{7EA3750C-2BC5-42A2-A700-0AC6627327F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845483" y="118891"/>
            <a:ext cx="7772400" cy="914400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MCDM problem has four elements: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C9A34F4-2092-4C18-9C4B-0C542D8CEA8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38D59276-A5C5-4A83-BA9D-C5BC09207FEF}" type="slidenum">
              <a:rPr lang="en-US" altLang="en-US">
                <a:solidFill>
                  <a:srgbClr val="FFFFFF"/>
                </a:solidFill>
                <a:latin typeface="Franklin Gothic Book" panose="020B0503020102020204" pitchFamily="34" charset="0"/>
              </a:rPr>
              <a:pPr eaLnBrk="1" hangingPunct="1"/>
              <a:t>4</a:t>
            </a:fld>
            <a:endParaRPr lang="en-US" altLang="en-US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A4AD20B-0455-4B8D-8DC1-22E5A187F01C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2381250" y="2286001"/>
            <a:ext cx="7829550" cy="3787775"/>
          </a:xfrm>
        </p:spPr>
        <p:txBody>
          <a:bodyPr>
            <a:normAutofit/>
          </a:bodyPr>
          <a:lstStyle/>
          <a:p>
            <a:pPr marL="274320" indent="-274320">
              <a:lnSpc>
                <a:spcPct val="150000"/>
              </a:lnSpc>
              <a:spcBef>
                <a:spcPts val="580"/>
              </a:spcBef>
              <a:buFont typeface="Wingdings 2"/>
              <a:buChar char=""/>
              <a:defRPr/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Goal</a:t>
            </a:r>
          </a:p>
          <a:p>
            <a:pPr marL="274320" indent="-274320">
              <a:lnSpc>
                <a:spcPct val="150000"/>
              </a:lnSpc>
              <a:spcBef>
                <a:spcPts val="580"/>
              </a:spcBef>
              <a:buFont typeface="Wingdings 2"/>
              <a:buChar char=""/>
              <a:defRPr/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Objectives</a:t>
            </a:r>
          </a:p>
          <a:p>
            <a:pPr marL="274320" indent="-274320">
              <a:lnSpc>
                <a:spcPct val="150000"/>
              </a:lnSpc>
              <a:spcBef>
                <a:spcPts val="580"/>
              </a:spcBef>
              <a:buFont typeface="Wingdings 2"/>
              <a:buChar char=""/>
              <a:defRPr/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Criteria</a:t>
            </a:r>
          </a:p>
          <a:p>
            <a:pPr marL="274320" indent="-274320">
              <a:lnSpc>
                <a:spcPct val="150000"/>
              </a:lnSpc>
              <a:spcBef>
                <a:spcPts val="580"/>
              </a:spcBef>
              <a:buFont typeface="Wingdings 2"/>
              <a:buChar char=""/>
              <a:defRPr/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Alternatives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D9BAC620-624F-4703-A7CF-E4572058021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7DC8F6F-0DF0-4CE3-A61E-12ACC15CAFB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86C319-7DF4-48A9-92F6-EA6B299F12CC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67A9797-E9B1-4AF3-8840-F6C4AD5DB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MCDA</a:t>
            </a:r>
          </a:p>
        </p:txBody>
      </p:sp>
    </p:spTree>
  </p:cSld>
  <p:clrMapOvr>
    <a:masterClrMapping/>
  </p:clrMapOvr>
  <p:transition>
    <p:fade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Title 1">
            <a:extLst>
              <a:ext uri="{FF2B5EF4-FFF2-40B4-BE49-F238E27FC236}">
                <a16:creationId xmlns:a16="http://schemas.microsoft.com/office/drawing/2014/main" id="{ACD01636-E0E4-4B2F-9584-F6AF9F9362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35237" y="34121"/>
            <a:ext cx="9018563" cy="954107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Multi-Criteria Problems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C890D3-99D4-4B19-A9DD-3B1549B29FF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EBAD3C1D-18A8-4FA1-9254-62FE44EA957D}" type="slidenum">
              <a:rPr lang="en-US" altLang="en-US">
                <a:solidFill>
                  <a:srgbClr val="FFFFFF"/>
                </a:solidFill>
                <a:latin typeface="Franklin Gothic Book" panose="020B0503020102020204" pitchFamily="34" charset="0"/>
              </a:rPr>
              <a:pPr eaLnBrk="1" hangingPunct="1"/>
              <a:t>5</a:t>
            </a:fld>
            <a:endParaRPr lang="en-US" altLang="en-US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1356ED0-F5F3-4586-91D0-A8906D4D4BA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739726" y="1253331"/>
            <a:ext cx="10515600" cy="4809844"/>
          </a:xfrm>
        </p:spPr>
        <p:txBody>
          <a:bodyPr>
            <a:normAutofit lnSpcReduction="10000"/>
          </a:bodyPr>
          <a:lstStyle/>
          <a:p>
            <a:pPr marL="274320" indent="-274320">
              <a:lnSpc>
                <a:spcPct val="150000"/>
              </a:lnSpc>
              <a:spcBef>
                <a:spcPts val="580"/>
              </a:spcBef>
              <a:buFont typeface="Wingdings 2"/>
              <a:buChar char=""/>
              <a:defRPr/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In determining an electric route  for power transmission in a city, several criteria could be considered:</a:t>
            </a:r>
          </a:p>
          <a:p>
            <a:pPr marL="274320" indent="-274320">
              <a:lnSpc>
                <a:spcPct val="150000"/>
              </a:lnSpc>
              <a:spcBef>
                <a:spcPts val="580"/>
              </a:spcBef>
              <a:buFont typeface="Wingdings 2"/>
              <a:buChar char=""/>
              <a:defRPr/>
            </a:pPr>
            <a:endParaRPr lang="en-US" b="1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548640" lvl="1">
              <a:lnSpc>
                <a:spcPct val="150000"/>
              </a:lnSpc>
              <a:spcBef>
                <a:spcPts val="370"/>
              </a:spcBef>
              <a:buFont typeface="Wingdings 2"/>
              <a:buChar char=""/>
              <a:defRPr/>
            </a:pPr>
            <a:r>
              <a:rPr lang="en-US" sz="30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Cost</a:t>
            </a:r>
          </a:p>
          <a:p>
            <a:pPr marL="548640" lvl="1">
              <a:lnSpc>
                <a:spcPct val="150000"/>
              </a:lnSpc>
              <a:spcBef>
                <a:spcPts val="370"/>
              </a:spcBef>
              <a:buFont typeface="Wingdings 2"/>
              <a:buChar char=""/>
              <a:defRPr/>
            </a:pPr>
            <a:r>
              <a:rPr lang="en-US" sz="30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Health</a:t>
            </a:r>
          </a:p>
          <a:p>
            <a:pPr marL="548640" lvl="1">
              <a:lnSpc>
                <a:spcPct val="150000"/>
              </a:lnSpc>
              <a:spcBef>
                <a:spcPts val="370"/>
              </a:spcBef>
              <a:buFont typeface="Wingdings 2"/>
              <a:buChar char=""/>
              <a:defRPr/>
            </a:pPr>
            <a:r>
              <a:rPr lang="en-US" sz="30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Reliability</a:t>
            </a:r>
          </a:p>
          <a:p>
            <a:pPr marL="548640" lvl="1">
              <a:lnSpc>
                <a:spcPct val="150000"/>
              </a:lnSpc>
              <a:spcBef>
                <a:spcPts val="370"/>
              </a:spcBef>
              <a:buFont typeface="Wingdings 2"/>
              <a:buChar char=""/>
              <a:defRPr/>
            </a:pPr>
            <a:r>
              <a:rPr lang="en-US" sz="30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Importance of areas</a:t>
            </a:r>
          </a:p>
          <a:p>
            <a:pPr marL="274320" indent="-274320">
              <a:spcBef>
                <a:spcPts val="580"/>
              </a:spcBef>
              <a:buFont typeface="Wingdings 2"/>
              <a:buChar char=""/>
              <a:defRPr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DE2EE73-2E9A-4377-B209-501F5AB2CD4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24E77A96-4DAD-4D45-AE56-8A3F194EFF7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5EFC86E-F0A2-4474-96D2-77D5AB4261D7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AC43EE1-5416-4C02-BBBA-65F35BDAEA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MCDA</a:t>
            </a:r>
          </a:p>
        </p:txBody>
      </p:sp>
    </p:spTree>
  </p:cSld>
  <p:clrMapOvr>
    <a:masterClrMapping/>
  </p:clrMapOvr>
  <p:transition>
    <p:fade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>
            <a:extLst>
              <a:ext uri="{FF2B5EF4-FFF2-40B4-BE49-F238E27FC236}">
                <a16:creationId xmlns:a16="http://schemas.microsoft.com/office/drawing/2014/main" id="{0ECA9F09-6C49-4C5D-9B4D-A456A3BA14D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349305" y="81363"/>
            <a:ext cx="9004495" cy="906865"/>
          </a:xfrm>
        </p:spPr>
        <p:txBody>
          <a:bodyPr>
            <a:normAutofit/>
          </a:bodyPr>
          <a:lstStyle/>
          <a:p>
            <a:pPr eaLnBrk="1" hangingPunct="1"/>
            <a:r>
              <a:rPr lang="en-US" altLang="en-US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Examples of Multi-Criteria Problems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27B028B-EA67-4C6A-BCB9-1175D94777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3664BF76-0E76-4DCC-BD01-6947C9EA1680}" type="slidenum">
              <a:rPr lang="en-US" altLang="en-US">
                <a:solidFill>
                  <a:srgbClr val="FFFFFF"/>
                </a:solidFill>
                <a:latin typeface="Franklin Gothic Book" panose="020B0503020102020204" pitchFamily="34" charset="0"/>
              </a:rPr>
              <a:pPr eaLnBrk="1" hangingPunct="1"/>
              <a:t>6</a:t>
            </a:fld>
            <a:endParaRPr lang="en-US" altLang="en-US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F983E7-104A-497E-BC54-42B7EBCB7E0C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725658" y="1253331"/>
            <a:ext cx="10515600" cy="4351338"/>
          </a:xfrm>
        </p:spPr>
        <p:txBody>
          <a:bodyPr>
            <a:normAutofit/>
          </a:bodyPr>
          <a:lstStyle/>
          <a:p>
            <a:pPr marL="274320" indent="-274320">
              <a:lnSpc>
                <a:spcPct val="150000"/>
              </a:lnSpc>
              <a:spcBef>
                <a:spcPts val="580"/>
              </a:spcBef>
              <a:buFont typeface="Wingdings 2"/>
              <a:buChar char=""/>
              <a:defRPr/>
            </a:pPr>
            <a:r>
              <a:rPr lang="en-US" sz="24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 Locating  a nuclear power plant involves criteria such as:</a:t>
            </a:r>
          </a:p>
          <a:p>
            <a:pPr marL="0" indent="0">
              <a:lnSpc>
                <a:spcPct val="150000"/>
              </a:lnSpc>
              <a:spcBef>
                <a:spcPts val="580"/>
              </a:spcBef>
              <a:buNone/>
              <a:defRPr/>
            </a:pPr>
            <a:endParaRPr lang="en-US" sz="2400" b="1" dirty="0">
              <a:latin typeface="Arial" panose="020B0604020202020204" pitchFamily="34" charset="0"/>
              <a:ea typeface="+mj-ea"/>
              <a:cs typeface="Arial" panose="020B0604020202020204" pitchFamily="34" charset="0"/>
            </a:endParaRPr>
          </a:p>
          <a:p>
            <a:pPr marL="548640" lvl="1">
              <a:lnSpc>
                <a:spcPct val="150000"/>
              </a:lnSpc>
              <a:spcBef>
                <a:spcPts val="370"/>
              </a:spcBef>
              <a:buFont typeface="Wingdings 2"/>
              <a:buChar char=""/>
              <a:defRPr/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Safety</a:t>
            </a:r>
          </a:p>
          <a:p>
            <a:pPr marL="548640" lvl="1">
              <a:lnSpc>
                <a:spcPct val="150000"/>
              </a:lnSpc>
              <a:spcBef>
                <a:spcPts val="370"/>
              </a:spcBef>
              <a:buFont typeface="Wingdings 2"/>
              <a:buChar char=""/>
              <a:defRPr/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Health</a:t>
            </a:r>
          </a:p>
          <a:p>
            <a:pPr marL="548640" lvl="1">
              <a:lnSpc>
                <a:spcPct val="150000"/>
              </a:lnSpc>
              <a:spcBef>
                <a:spcPts val="370"/>
              </a:spcBef>
              <a:buFont typeface="Wingdings 2"/>
              <a:buChar char=""/>
              <a:defRPr/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Environment</a:t>
            </a:r>
          </a:p>
          <a:p>
            <a:pPr marL="548640" lvl="1">
              <a:lnSpc>
                <a:spcPct val="150000"/>
              </a:lnSpc>
              <a:spcBef>
                <a:spcPts val="370"/>
              </a:spcBef>
              <a:buFont typeface="Wingdings 2"/>
              <a:buChar char=""/>
              <a:defRPr/>
            </a:pPr>
            <a:r>
              <a:rPr lang="en-US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Cost </a:t>
            </a:r>
          </a:p>
          <a:p>
            <a:pPr marL="274320" indent="-274320">
              <a:spcBef>
                <a:spcPts val="580"/>
              </a:spcBef>
              <a:buFont typeface="Wingdings 2"/>
              <a:buChar char=""/>
              <a:defRPr/>
            </a:pPr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5524358-259C-47BC-A0D0-E8EEFE50FAC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1A3F3AF-68DA-48E6-8C71-D5BE7345CB0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A5F2D2-BA1D-45E5-9CD1-33C7E21E2767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723247F-7B40-44F0-86F9-7536B36EE72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MCDA</a:t>
            </a:r>
          </a:p>
        </p:txBody>
      </p:sp>
    </p:spTree>
  </p:cSld>
  <p:clrMapOvr>
    <a:masterClrMapping/>
  </p:clrMapOvr>
  <p:transition>
    <p:fade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Title 1">
            <a:extLst>
              <a:ext uri="{FF2B5EF4-FFF2-40B4-BE49-F238E27FC236}">
                <a16:creationId xmlns:a16="http://schemas.microsoft.com/office/drawing/2014/main" id="{65B113E5-8AFF-45A6-8031-9A561DD3160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631172" y="34121"/>
            <a:ext cx="7772400" cy="954106"/>
          </a:xfrm>
        </p:spPr>
        <p:txBody>
          <a:bodyPr/>
          <a:lstStyle/>
          <a:p>
            <a:pPr eaLnBrk="1" hangingPunct="1"/>
            <a:r>
              <a:rPr lang="en-US" altLang="en-US" sz="3600" b="1" dirty="0">
                <a:solidFill>
                  <a:schemeClr val="accent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Problem Solving Steps: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443E29A-7015-4DFF-AD21-3E00CD7112C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pPr eaLnBrk="1" hangingPunct="1"/>
            <a:fld id="{D1FEE486-7E1F-4021-8C9B-D380F9F802FC}" type="slidenum">
              <a:rPr lang="en-US" altLang="en-US">
                <a:solidFill>
                  <a:srgbClr val="FFFFFF"/>
                </a:solidFill>
                <a:latin typeface="Franklin Gothic Book" panose="020B0503020102020204" pitchFamily="34" charset="0"/>
              </a:rPr>
              <a:pPr eaLnBrk="1" hangingPunct="1"/>
              <a:t>7</a:t>
            </a:fld>
            <a:endParaRPr lang="en-US" altLang="en-US">
              <a:solidFill>
                <a:srgbClr val="FFFFFF"/>
              </a:solidFill>
              <a:latin typeface="Franklin Gothic Book" panose="020B0503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6E158EC-F36F-4477-9FD3-5AA3940082B7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1097280" y="1181027"/>
            <a:ext cx="8842058" cy="3770800"/>
          </a:xfrm>
        </p:spPr>
        <p:txBody>
          <a:bodyPr>
            <a:normAutofit/>
          </a:bodyPr>
          <a:lstStyle/>
          <a:p>
            <a:pPr marL="274320" indent="-274320">
              <a:lnSpc>
                <a:spcPct val="150000"/>
              </a:lnSpc>
              <a:spcBef>
                <a:spcPts val="580"/>
              </a:spcBef>
              <a:buNone/>
              <a:defRPr/>
            </a:pPr>
            <a:r>
              <a:rPr lang="en-GB" sz="24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1. Establish the decision context, the decision   objectives (goals), and identify the decision maker(s).</a:t>
            </a:r>
          </a:p>
          <a:p>
            <a:pPr marL="274320" indent="-274320">
              <a:lnSpc>
                <a:spcPct val="150000"/>
              </a:lnSpc>
              <a:spcBef>
                <a:spcPts val="580"/>
              </a:spcBef>
              <a:buNone/>
              <a:defRPr/>
            </a:pPr>
            <a:r>
              <a:rPr lang="en-GB" sz="24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2. Identify the alternatives. </a:t>
            </a:r>
          </a:p>
          <a:p>
            <a:pPr marL="274320" indent="-274320">
              <a:lnSpc>
                <a:spcPct val="150000"/>
              </a:lnSpc>
              <a:spcBef>
                <a:spcPts val="580"/>
              </a:spcBef>
              <a:buNone/>
              <a:defRPr/>
            </a:pPr>
            <a:r>
              <a:rPr lang="en-GB" sz="2400" b="1" dirty="0">
                <a:latin typeface="Arial" panose="020B0604020202020204" pitchFamily="34" charset="0"/>
                <a:ea typeface="+mj-ea"/>
                <a:cs typeface="Arial" panose="020B0604020202020204" pitchFamily="34" charset="0"/>
              </a:rPr>
              <a:t>3. Identify the criteria (attributes) that are relevant to the decision problem. </a:t>
            </a:r>
          </a:p>
          <a:p>
            <a:pPr marL="274320" indent="-274320">
              <a:spcBef>
                <a:spcPts val="580"/>
              </a:spcBef>
              <a:buNone/>
              <a:defRPr/>
            </a:pPr>
            <a:endParaRPr lang="en-US" dirty="0">
              <a:latin typeface="Times New Roman" pitchFamily="18" charset="0"/>
              <a:ea typeface="+mj-ea"/>
              <a:cs typeface="Times New Roman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35E89A01-1C97-41F5-B443-C43163318D0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0147B71-A38F-4737-9BD5-CC9634D5067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ABB35E4-6115-47B4-96B6-4BB999079D03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0E0138-D46F-4EEE-9D07-875EE0EA98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MCDA</a:t>
            </a:r>
          </a:p>
        </p:txBody>
      </p:sp>
    </p:spTree>
  </p:cSld>
  <p:clrMapOvr>
    <a:masterClrMapping/>
  </p:clrMapOvr>
  <p:transition>
    <p:fade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FF3A106F-9A8D-4D8F-A19A-657CC321402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13538" y="34121"/>
            <a:ext cx="8540262" cy="954107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Demonstrating AHP Technique 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C2892661-479D-46AB-A99F-E68D227BE786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604911" y="1255514"/>
            <a:ext cx="10748889" cy="462696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Identified three potential location alternatives: A,B, and C</a:t>
            </a:r>
          </a:p>
          <a:p>
            <a:pPr>
              <a:lnSpc>
                <a:spcPct val="15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Identified four criteria: Market, Infrastructure, Income level, and Transportation, </a:t>
            </a:r>
          </a:p>
          <a:p>
            <a:pPr>
              <a:lnSpc>
                <a:spcPct val="15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1</a:t>
            </a:r>
            <a:r>
              <a:rPr lang="en-US" altLang="en-US" sz="24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st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level: Goal (select the best location)</a:t>
            </a:r>
          </a:p>
          <a:p>
            <a:pPr>
              <a:lnSpc>
                <a:spcPct val="15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2</a:t>
            </a:r>
            <a:r>
              <a:rPr lang="en-US" altLang="en-US" sz="24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nd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level: How each of the 4 criteria contributes to achieving objective</a:t>
            </a:r>
          </a:p>
          <a:p>
            <a:pPr>
              <a:lnSpc>
                <a:spcPct val="15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3</a:t>
            </a:r>
            <a:r>
              <a:rPr lang="en-US" altLang="en-US" sz="2400" b="1" baseline="30000" dirty="0">
                <a:latin typeface="Arial" panose="020B0604020202020204" pitchFamily="34" charset="0"/>
                <a:cs typeface="Arial" panose="020B0604020202020204" pitchFamily="34" charset="0"/>
              </a:rPr>
              <a:t>rd</a:t>
            </a: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 level: How each of the locations contributes to each of the 4 criteria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800A0917-BC8C-4BBD-AEE7-8A0501453ABB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E4EC31F-219E-4547-BB6B-A2F5AA271BF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2E10E61-48B7-4765-A1F4-1C456D550C6B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654328E-0573-481F-8804-C8C6F05B161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MCDA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606AA7E-E722-4034-A4C3-97CE5336E1B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A6D83-0BA6-42A5-8EB1-2111EF3D0EC3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>
            <a:extLst>
              <a:ext uri="{FF2B5EF4-FFF2-40B4-BE49-F238E27FC236}">
                <a16:creationId xmlns:a16="http://schemas.microsoft.com/office/drawing/2014/main" id="{E1287C7A-9503-4A8C-9C7E-EDEEBD66E1B9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489982" y="81363"/>
            <a:ext cx="7540283" cy="906865"/>
          </a:xfrm>
        </p:spPr>
        <p:txBody>
          <a:bodyPr>
            <a:normAutofit fontScale="90000"/>
          </a:bodyPr>
          <a:lstStyle/>
          <a:p>
            <a:r>
              <a:rPr lang="en-US" altLang="en-US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General Mathematical Process</a:t>
            </a:r>
          </a:p>
        </p:txBody>
      </p:sp>
      <p:sp>
        <p:nvSpPr>
          <p:cNvPr id="6147" name="Rectangle 3">
            <a:extLst>
              <a:ext uri="{FF2B5EF4-FFF2-40B4-BE49-F238E27FC236}">
                <a16:creationId xmlns:a16="http://schemas.microsoft.com/office/drawing/2014/main" id="{026E511B-2414-4FCD-9CE7-7170779C6808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200" y="1167618"/>
            <a:ext cx="10515600" cy="4881490"/>
          </a:xfrm>
        </p:spPr>
        <p:txBody>
          <a:bodyPr/>
          <a:lstStyle/>
          <a:p>
            <a:pPr>
              <a:lnSpc>
                <a:spcPct val="15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Establish preferences at each of the levels</a:t>
            </a:r>
          </a:p>
          <a:p>
            <a:pPr lvl="1">
              <a:lnSpc>
                <a:spcPct val="15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Determine our preferences for each location for each criteria</a:t>
            </a:r>
          </a:p>
          <a:p>
            <a:pPr lvl="2">
              <a:lnSpc>
                <a:spcPct val="15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 might have a better infrastructure over the other two</a:t>
            </a:r>
          </a:p>
          <a:p>
            <a:pPr lvl="1">
              <a:lnSpc>
                <a:spcPct val="15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Determine our preferences for the criteria </a:t>
            </a:r>
          </a:p>
          <a:p>
            <a:pPr lvl="2">
              <a:lnSpc>
                <a:spcPct val="15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which one is the most important</a:t>
            </a:r>
          </a:p>
          <a:p>
            <a:pPr lvl="1">
              <a:lnSpc>
                <a:spcPct val="15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Combine these two sets of preferences to mathematically derive a score for each location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752EB5-F51B-4F15-B238-57B8B22FE88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E37723F-4D1D-47B6-AE50-4643F9DC49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01A8C7E-FBDA-4C7A-9918-0703D858D9DA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F5918BA-1FA4-4403-B3D3-3B4D5F2B0A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MCDA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BA1C677-09ED-4BF1-AF86-1FDCA8F14A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A6D83-0BA6-42A5-8EB1-2111EF3D0EC3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2">
            <a:extLst>
              <a:ext uri="{FF2B5EF4-FFF2-40B4-BE49-F238E27FC236}">
                <a16:creationId xmlns:a16="http://schemas.microsoft.com/office/drawing/2014/main" id="{52ED54E7-F8A3-4E81-9C47-7FEAF7E10E8C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024554" y="34121"/>
            <a:ext cx="8557846" cy="1142218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Pairwise Comparisons</a:t>
            </a:r>
          </a:p>
        </p:txBody>
      </p:sp>
      <p:sp>
        <p:nvSpPr>
          <p:cNvPr id="7171" name="Rectangle 3">
            <a:extLst>
              <a:ext uri="{FF2B5EF4-FFF2-40B4-BE49-F238E27FC236}">
                <a16:creationId xmlns:a16="http://schemas.microsoft.com/office/drawing/2014/main" id="{753863AC-1D9C-4CF8-84AA-BC59D2871A39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09600" y="1295400"/>
            <a:ext cx="5384800" cy="4830764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Used to score each alternative on a criterion</a:t>
            </a:r>
          </a:p>
          <a:p>
            <a:pPr>
              <a:lnSpc>
                <a:spcPct val="15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Compare two alternatives according to a criterion and indicate the preference using a preference scale</a:t>
            </a:r>
          </a:p>
          <a:p>
            <a:pPr>
              <a:lnSpc>
                <a:spcPct val="15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Standard scale used in AHP</a:t>
            </a:r>
          </a:p>
        </p:txBody>
      </p:sp>
      <p:graphicFrame>
        <p:nvGraphicFramePr>
          <p:cNvPr id="7237" name="Group 69">
            <a:extLst>
              <a:ext uri="{FF2B5EF4-FFF2-40B4-BE49-F238E27FC236}">
                <a16:creationId xmlns:a16="http://schemas.microsoft.com/office/drawing/2014/main" id="{669CECED-4D56-4F89-A15B-5A2942CC34CA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146079212"/>
              </p:ext>
            </p:extLst>
          </p:nvPr>
        </p:nvGraphicFramePr>
        <p:xfrm>
          <a:off x="6798041" y="1020760"/>
          <a:ext cx="4419600" cy="5462590"/>
        </p:xfrm>
        <a:graphic>
          <a:graphicData uri="http://schemas.openxmlformats.org/drawingml/2006/table">
            <a:tbl>
              <a:tblPr/>
              <a:tblGrid>
                <a:gridCol w="3200400">
                  <a:extLst>
                    <a:ext uri="{9D8B030D-6E8A-4147-A177-3AD203B41FA5}">
                      <a16:colId xmlns:a16="http://schemas.microsoft.com/office/drawing/2014/main" val="3999271992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879627878"/>
                    </a:ext>
                  </a:extLst>
                </a:gridCol>
              </a:tblGrid>
              <a:tr h="452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Preference Level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Numerical Value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31889433"/>
                  </a:ext>
                </a:extLst>
              </a:tr>
              <a:tr h="452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Equally preferred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30399176"/>
                  </a:ext>
                </a:extLst>
              </a:tr>
              <a:tr h="452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Equally to moderately preferred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19975456"/>
                  </a:ext>
                </a:extLst>
              </a:tr>
              <a:tr h="452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Moderately preferred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47321958"/>
                  </a:ext>
                </a:extLst>
              </a:tr>
              <a:tr h="4540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Moderately to strongly preferred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69974261"/>
                  </a:ext>
                </a:extLst>
              </a:tr>
              <a:tr h="452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Strongly preferred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54841755"/>
                  </a:ext>
                </a:extLst>
              </a:tr>
              <a:tr h="452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Strongly to very strongly preferred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4714696"/>
                  </a:ext>
                </a:extLst>
              </a:tr>
              <a:tr h="452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Very strongly preferred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1028926"/>
                  </a:ext>
                </a:extLst>
              </a:tr>
              <a:tr h="452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Very strongly to extremely preferred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56523910"/>
                  </a:ext>
                </a:extLst>
              </a:tr>
              <a:tr h="452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Extremely preferred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945969986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6326CF52-B2C4-43DF-A784-7C3FD05F037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6A8A078-30E1-4F31-9D5C-B3EE9C5C40D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8B3AF27-1E3A-4CD3-8DC8-B24FA77B6D00}" type="datetime8">
              <a:rPr lang="en-GB" altLang="en-US" smtClean="0"/>
              <a:t>08/11/2020 18:26</a:t>
            </a:fld>
            <a:endParaRPr lang="en-U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34BBCA7-4F55-46C9-AA39-BA1C2A92DD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en-US"/>
              <a:t>MCDA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0F4AA17-BDE1-4BB7-884E-7E1FD0FFFF3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14E0-6C58-40E1-9BDA-EEF580656E3B}" type="slidenum">
              <a:rPr lang="en-US" altLang="en-US" smtClean="0"/>
              <a:pPr/>
              <a:t>10</a:t>
            </a:fld>
            <a:endParaRPr lang="en-US" alt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2">
            <a:extLst>
              <a:ext uri="{FF2B5EF4-FFF2-40B4-BE49-F238E27FC236}">
                <a16:creationId xmlns:a16="http://schemas.microsoft.com/office/drawing/2014/main" id="{FEBB0B86-E845-4C2C-89D6-1767C64D31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346917" y="34121"/>
            <a:ext cx="7235483" cy="954107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Pairwise Comparison</a:t>
            </a:r>
          </a:p>
        </p:txBody>
      </p:sp>
      <p:sp>
        <p:nvSpPr>
          <p:cNvPr id="9219" name="Rectangle 3">
            <a:extLst>
              <a:ext uri="{FF2B5EF4-FFF2-40B4-BE49-F238E27FC236}">
                <a16:creationId xmlns:a16="http://schemas.microsoft.com/office/drawing/2014/main" id="{851255B5-F70F-45F6-85BA-96ED2A9A1BF4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/>
        <p:txBody>
          <a:bodyPr>
            <a:normAutofit lnSpcReduction="10000"/>
          </a:bodyPr>
          <a:lstStyle/>
          <a:p>
            <a:pPr>
              <a:lnSpc>
                <a:spcPct val="15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If A is compared with B for a criterion and preference value is 3, then the preference value of comparing B with A is 1/3</a:t>
            </a:r>
          </a:p>
          <a:p>
            <a:pPr>
              <a:lnSpc>
                <a:spcPct val="15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Pairwise comparison ratings for the market criterion</a:t>
            </a:r>
          </a:p>
          <a:p>
            <a:pPr>
              <a:lnSpc>
                <a:spcPct val="15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Any location compared to itself, must equally preferred</a:t>
            </a:r>
          </a:p>
          <a:p>
            <a:pPr>
              <a:lnSpc>
                <a:spcPct val="90000"/>
              </a:lnSpc>
            </a:pPr>
            <a:endParaRPr lang="en-US" altLang="en-US" sz="2400" dirty="0"/>
          </a:p>
        </p:txBody>
      </p:sp>
      <p:graphicFrame>
        <p:nvGraphicFramePr>
          <p:cNvPr id="9249" name="Group 33">
            <a:extLst>
              <a:ext uri="{FF2B5EF4-FFF2-40B4-BE49-F238E27FC236}">
                <a16:creationId xmlns:a16="http://schemas.microsoft.com/office/drawing/2014/main" id="{EA92B2FC-8C31-46F4-B32D-144B41F010EF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866019013"/>
              </p:ext>
            </p:extLst>
          </p:nvPr>
        </p:nvGraphicFramePr>
        <p:xfrm>
          <a:off x="6172199" y="1600201"/>
          <a:ext cx="4477044" cy="4525963"/>
        </p:xfrm>
        <a:graphic>
          <a:graphicData uri="http://schemas.openxmlformats.org/drawingml/2006/table">
            <a:tbl>
              <a:tblPr/>
              <a:tblGrid>
                <a:gridCol w="1267088">
                  <a:extLst>
                    <a:ext uri="{9D8B030D-6E8A-4147-A177-3AD203B41FA5}">
                      <a16:colId xmlns:a16="http://schemas.microsoft.com/office/drawing/2014/main" val="2528698161"/>
                    </a:ext>
                  </a:extLst>
                </a:gridCol>
                <a:gridCol w="971434">
                  <a:extLst>
                    <a:ext uri="{9D8B030D-6E8A-4147-A177-3AD203B41FA5}">
                      <a16:colId xmlns:a16="http://schemas.microsoft.com/office/drawing/2014/main" val="3413765123"/>
                    </a:ext>
                  </a:extLst>
                </a:gridCol>
                <a:gridCol w="1119261">
                  <a:extLst>
                    <a:ext uri="{9D8B030D-6E8A-4147-A177-3AD203B41FA5}">
                      <a16:colId xmlns:a16="http://schemas.microsoft.com/office/drawing/2014/main" val="1222671874"/>
                    </a:ext>
                  </a:extLst>
                </a:gridCol>
                <a:gridCol w="1119261">
                  <a:extLst>
                    <a:ext uri="{9D8B030D-6E8A-4147-A177-3AD203B41FA5}">
                      <a16:colId xmlns:a16="http://schemas.microsoft.com/office/drawing/2014/main" val="3365967609"/>
                    </a:ext>
                  </a:extLst>
                </a:gridCol>
              </a:tblGrid>
              <a:tr h="904875">
                <a:tc gridSpan="4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Market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271226051"/>
                  </a:ext>
                </a:extLst>
              </a:tr>
              <a:tr h="9048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location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131732124"/>
                  </a:ext>
                </a:extLst>
              </a:tr>
              <a:tr h="9064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63149767"/>
                  </a:ext>
                </a:extLst>
              </a:tr>
              <a:tr h="9048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1/3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1/5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36914414"/>
                  </a:ext>
                </a:extLst>
              </a:tr>
              <a:tr h="9048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1/2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  <a:cs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218765186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9993B577-14D9-4E0C-A0F9-8339809E03C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6B4B4552-E204-4786-895C-DD31C2B1415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E11AB4-49B3-42B4-8F2D-C140282A57F6}" type="datetime8">
              <a:rPr lang="en-GB" altLang="en-US" smtClean="0"/>
              <a:t>08/11/2020 18:26</a:t>
            </a:fld>
            <a:endParaRPr lang="en-U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94E5BB49-CBD6-497F-BF78-E561E429BC5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en-US"/>
              <a:t>MCDA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631E3B75-3FCA-4809-B49B-3981C1D04FE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14E0-6C58-40E1-9BDA-EEF580656E3B}" type="slidenum">
              <a:rPr lang="en-US" altLang="en-US" smtClean="0"/>
              <a:pPr/>
              <a:t>11</a:t>
            </a:fld>
            <a:endParaRPr lang="en-US" alt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2">
            <a:extLst>
              <a:ext uri="{FF2B5EF4-FFF2-40B4-BE49-F238E27FC236}">
                <a16:creationId xmlns:a16="http://schemas.microsoft.com/office/drawing/2014/main" id="{B14124F7-D6EA-46E1-9074-8B014144B583}"/>
              </a:ext>
            </a:extLst>
          </p:cNvPr>
          <p:cNvSpPr>
            <a:spLocks noGrp="1" noChangeArrowheads="1"/>
          </p:cNvSpPr>
          <p:nvPr>
            <p:ph type="title" sz="quarter"/>
          </p:nvPr>
        </p:nvSpPr>
        <p:spPr>
          <a:xfrm>
            <a:off x="4165600" y="34121"/>
            <a:ext cx="7165144" cy="954107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Pairwise Comparison </a:t>
            </a:r>
          </a:p>
        </p:txBody>
      </p:sp>
      <p:graphicFrame>
        <p:nvGraphicFramePr>
          <p:cNvPr id="10364" name="Group 124">
            <a:extLst>
              <a:ext uri="{FF2B5EF4-FFF2-40B4-BE49-F238E27FC236}">
                <a16:creationId xmlns:a16="http://schemas.microsoft.com/office/drawing/2014/main" id="{85F36923-F367-41B5-844D-5C8A988F4BF9}"/>
              </a:ext>
            </a:extLst>
          </p:cNvPr>
          <p:cNvGraphicFramePr>
            <a:graphicFrameLocks noGrp="1"/>
          </p:cNvGraphicFramePr>
          <p:nvPr>
            <p:ph sz="quarter" idx="2"/>
          </p:nvPr>
        </p:nvGraphicFramePr>
        <p:xfrm>
          <a:off x="6172200" y="1600200"/>
          <a:ext cx="4038600" cy="2267586"/>
        </p:xfrm>
        <a:graphic>
          <a:graphicData uri="http://schemas.openxmlformats.org/drawingml/2006/table">
            <a:tbl>
              <a:tblPr/>
              <a:tblGrid>
                <a:gridCol w="1066800">
                  <a:extLst>
                    <a:ext uri="{9D8B030D-6E8A-4147-A177-3AD203B41FA5}">
                      <a16:colId xmlns:a16="http://schemas.microsoft.com/office/drawing/2014/main" val="3796702785"/>
                    </a:ext>
                  </a:extLst>
                </a:gridCol>
                <a:gridCol w="952500">
                  <a:extLst>
                    <a:ext uri="{9D8B030D-6E8A-4147-A177-3AD203B41FA5}">
                      <a16:colId xmlns:a16="http://schemas.microsoft.com/office/drawing/2014/main" val="385689477"/>
                    </a:ext>
                  </a:extLst>
                </a:gridCol>
                <a:gridCol w="1009650">
                  <a:extLst>
                    <a:ext uri="{9D8B030D-6E8A-4147-A177-3AD203B41FA5}">
                      <a16:colId xmlns:a16="http://schemas.microsoft.com/office/drawing/2014/main" val="2443890683"/>
                    </a:ext>
                  </a:extLst>
                </a:gridCol>
                <a:gridCol w="1009650">
                  <a:extLst>
                    <a:ext uri="{9D8B030D-6E8A-4147-A177-3AD203B41FA5}">
                      <a16:colId xmlns:a16="http://schemas.microsoft.com/office/drawing/2014/main" val="2081326848"/>
                    </a:ext>
                  </a:extLst>
                </a:gridCol>
              </a:tblGrid>
              <a:tr h="436563">
                <a:tc gridSpan="4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Income level 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23805516"/>
                  </a:ext>
                </a:extLst>
              </a:tr>
              <a:tr h="4381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location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91267739"/>
                  </a:ext>
                </a:extLst>
              </a:tr>
              <a:tr h="4365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40241726"/>
                  </a:ext>
                </a:extLst>
              </a:tr>
              <a:tr h="4381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82103540"/>
                  </a:ext>
                </a:extLst>
              </a:tr>
              <a:tr h="4365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28049421"/>
                  </a:ext>
                </a:extLst>
              </a:tr>
            </a:tbl>
          </a:graphicData>
        </a:graphic>
      </p:graphicFrame>
      <p:graphicFrame>
        <p:nvGraphicFramePr>
          <p:cNvPr id="10363" name="Group 123">
            <a:extLst>
              <a:ext uri="{FF2B5EF4-FFF2-40B4-BE49-F238E27FC236}">
                <a16:creationId xmlns:a16="http://schemas.microsoft.com/office/drawing/2014/main" id="{0182EAE9-5B6D-466B-A0B1-345AA9FAD473}"/>
              </a:ext>
            </a:extLst>
          </p:cNvPr>
          <p:cNvGraphicFramePr>
            <a:graphicFrameLocks noGrp="1"/>
          </p:cNvGraphicFramePr>
          <p:nvPr>
            <p:ph sz="quarter" idx="4"/>
          </p:nvPr>
        </p:nvGraphicFramePr>
        <p:xfrm>
          <a:off x="6172200" y="3938588"/>
          <a:ext cx="4038600" cy="2267586"/>
        </p:xfrm>
        <a:graphic>
          <a:graphicData uri="http://schemas.openxmlformats.org/drawingml/2006/table">
            <a:tbl>
              <a:tblPr/>
              <a:tblGrid>
                <a:gridCol w="1066800">
                  <a:extLst>
                    <a:ext uri="{9D8B030D-6E8A-4147-A177-3AD203B41FA5}">
                      <a16:colId xmlns:a16="http://schemas.microsoft.com/office/drawing/2014/main" val="695837796"/>
                    </a:ext>
                  </a:extLst>
                </a:gridCol>
                <a:gridCol w="952500">
                  <a:extLst>
                    <a:ext uri="{9D8B030D-6E8A-4147-A177-3AD203B41FA5}">
                      <a16:colId xmlns:a16="http://schemas.microsoft.com/office/drawing/2014/main" val="392024100"/>
                    </a:ext>
                  </a:extLst>
                </a:gridCol>
                <a:gridCol w="1009650">
                  <a:extLst>
                    <a:ext uri="{9D8B030D-6E8A-4147-A177-3AD203B41FA5}">
                      <a16:colId xmlns:a16="http://schemas.microsoft.com/office/drawing/2014/main" val="619914230"/>
                    </a:ext>
                  </a:extLst>
                </a:gridCol>
                <a:gridCol w="1009650">
                  <a:extLst>
                    <a:ext uri="{9D8B030D-6E8A-4147-A177-3AD203B41FA5}">
                      <a16:colId xmlns:a16="http://schemas.microsoft.com/office/drawing/2014/main" val="2504775402"/>
                    </a:ext>
                  </a:extLst>
                </a:gridCol>
              </a:tblGrid>
              <a:tr h="438150">
                <a:tc gridSpan="4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Transportation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20614503"/>
                  </a:ext>
                </a:extLst>
              </a:tr>
              <a:tr h="4365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location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574417514"/>
                  </a:ext>
                </a:extLst>
              </a:tr>
              <a:tr h="4381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24405578"/>
                  </a:ext>
                </a:extLst>
              </a:tr>
              <a:tr h="4365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67161621"/>
                  </a:ext>
                </a:extLst>
              </a:tr>
              <a:tr h="4381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80588784"/>
                  </a:ext>
                </a:extLst>
              </a:tr>
            </a:tbl>
          </a:graphicData>
        </a:graphic>
      </p:graphicFrame>
      <p:graphicFrame>
        <p:nvGraphicFramePr>
          <p:cNvPr id="10362" name="Group 122">
            <a:extLst>
              <a:ext uri="{FF2B5EF4-FFF2-40B4-BE49-F238E27FC236}">
                <a16:creationId xmlns:a16="http://schemas.microsoft.com/office/drawing/2014/main" id="{A6B3846F-1086-4ACA-AFD4-9CF1D12D9DD5}"/>
              </a:ext>
            </a:extLst>
          </p:cNvPr>
          <p:cNvGraphicFramePr>
            <a:graphicFrameLocks noGrp="1"/>
          </p:cNvGraphicFramePr>
          <p:nvPr>
            <p:ph sz="quarter" idx="3"/>
          </p:nvPr>
        </p:nvGraphicFramePr>
        <p:xfrm>
          <a:off x="1981200" y="3938588"/>
          <a:ext cx="4038600" cy="2267586"/>
        </p:xfrm>
        <a:graphic>
          <a:graphicData uri="http://schemas.openxmlformats.org/drawingml/2006/table">
            <a:tbl>
              <a:tblPr/>
              <a:tblGrid>
                <a:gridCol w="1066800">
                  <a:extLst>
                    <a:ext uri="{9D8B030D-6E8A-4147-A177-3AD203B41FA5}">
                      <a16:colId xmlns:a16="http://schemas.microsoft.com/office/drawing/2014/main" val="3754938264"/>
                    </a:ext>
                  </a:extLst>
                </a:gridCol>
                <a:gridCol w="952500">
                  <a:extLst>
                    <a:ext uri="{9D8B030D-6E8A-4147-A177-3AD203B41FA5}">
                      <a16:colId xmlns:a16="http://schemas.microsoft.com/office/drawing/2014/main" val="3163974210"/>
                    </a:ext>
                  </a:extLst>
                </a:gridCol>
                <a:gridCol w="1009650">
                  <a:extLst>
                    <a:ext uri="{9D8B030D-6E8A-4147-A177-3AD203B41FA5}">
                      <a16:colId xmlns:a16="http://schemas.microsoft.com/office/drawing/2014/main" val="2640040654"/>
                    </a:ext>
                  </a:extLst>
                </a:gridCol>
                <a:gridCol w="1009650">
                  <a:extLst>
                    <a:ext uri="{9D8B030D-6E8A-4147-A177-3AD203B41FA5}">
                      <a16:colId xmlns:a16="http://schemas.microsoft.com/office/drawing/2014/main" val="3213742313"/>
                    </a:ext>
                  </a:extLst>
                </a:gridCol>
              </a:tblGrid>
              <a:tr h="438150">
                <a:tc gridSpan="4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Infrastructure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003507673"/>
                  </a:ext>
                </a:extLst>
              </a:tr>
              <a:tr h="4365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location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558426884"/>
                  </a:ext>
                </a:extLst>
              </a:tr>
              <a:tr h="4381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93846347"/>
                  </a:ext>
                </a:extLst>
              </a:tr>
              <a:tr h="4365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840923500"/>
                  </a:ext>
                </a:extLst>
              </a:tr>
              <a:tr h="4381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99149849"/>
                  </a:ext>
                </a:extLst>
              </a:tr>
            </a:tbl>
          </a:graphicData>
        </a:graphic>
      </p:graphicFrame>
      <p:graphicFrame>
        <p:nvGraphicFramePr>
          <p:cNvPr id="10360" name="Group 120">
            <a:extLst>
              <a:ext uri="{FF2B5EF4-FFF2-40B4-BE49-F238E27FC236}">
                <a16:creationId xmlns:a16="http://schemas.microsoft.com/office/drawing/2014/main" id="{3D72E68A-6BED-4594-AD8B-5503DC61AEDB}"/>
              </a:ext>
            </a:extLst>
          </p:cNvPr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3235187125"/>
              </p:ext>
            </p:extLst>
          </p:nvPr>
        </p:nvGraphicFramePr>
        <p:xfrm>
          <a:off x="1981200" y="1600200"/>
          <a:ext cx="4038600" cy="2267586"/>
        </p:xfrm>
        <a:graphic>
          <a:graphicData uri="http://schemas.openxmlformats.org/drawingml/2006/table">
            <a:tbl>
              <a:tblPr/>
              <a:tblGrid>
                <a:gridCol w="1066800">
                  <a:extLst>
                    <a:ext uri="{9D8B030D-6E8A-4147-A177-3AD203B41FA5}">
                      <a16:colId xmlns:a16="http://schemas.microsoft.com/office/drawing/2014/main" val="1182186692"/>
                    </a:ext>
                  </a:extLst>
                </a:gridCol>
                <a:gridCol w="952500">
                  <a:extLst>
                    <a:ext uri="{9D8B030D-6E8A-4147-A177-3AD203B41FA5}">
                      <a16:colId xmlns:a16="http://schemas.microsoft.com/office/drawing/2014/main" val="4194518998"/>
                    </a:ext>
                  </a:extLst>
                </a:gridCol>
                <a:gridCol w="1009650">
                  <a:extLst>
                    <a:ext uri="{9D8B030D-6E8A-4147-A177-3AD203B41FA5}">
                      <a16:colId xmlns:a16="http://schemas.microsoft.com/office/drawing/2014/main" val="3831812990"/>
                    </a:ext>
                  </a:extLst>
                </a:gridCol>
                <a:gridCol w="1009650">
                  <a:extLst>
                    <a:ext uri="{9D8B030D-6E8A-4147-A177-3AD203B41FA5}">
                      <a16:colId xmlns:a16="http://schemas.microsoft.com/office/drawing/2014/main" val="2760867588"/>
                    </a:ext>
                  </a:extLst>
                </a:gridCol>
              </a:tblGrid>
              <a:tr h="436563">
                <a:tc gridSpan="4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8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Market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38762001"/>
                  </a:ext>
                </a:extLst>
              </a:tr>
              <a:tr h="4381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location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79560114"/>
                  </a:ext>
                </a:extLst>
              </a:tr>
              <a:tr h="4365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59898789"/>
                  </a:ext>
                </a:extLst>
              </a:tr>
              <a:tr h="4381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41909288"/>
                  </a:ext>
                </a:extLst>
              </a:tr>
              <a:tr h="4365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270148763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E748C69D-D169-489F-8EFE-4B13164B5F5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C9209F8-33B1-46FB-B0DC-94837583C98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F559C7-DE8A-4315-946D-2A12D6797D13}" type="datetime8">
              <a:rPr lang="en-GB" altLang="en-US" smtClean="0"/>
              <a:t>08/11/2020 18:26</a:t>
            </a:fld>
            <a:endParaRPr lang="en-U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780697B-38B1-4A7E-A4EA-4DA97C7E39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en-US"/>
              <a:t>MCDA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E857B47-3465-48EE-BFF8-571CA7632AD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DA459B3-DF92-4D0B-9E2B-437ABA524DB1}" type="slidenum">
              <a:rPr lang="en-US" altLang="en-US" smtClean="0"/>
              <a:pPr/>
              <a:t>12</a:t>
            </a:fld>
            <a:endParaRPr lang="en-US" alt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2">
            <a:extLst>
              <a:ext uri="{FF2B5EF4-FFF2-40B4-BE49-F238E27FC236}">
                <a16:creationId xmlns:a16="http://schemas.microsoft.com/office/drawing/2014/main" id="{468076A4-0AC4-4EC5-B5DF-BF060E10E5C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377441" y="34121"/>
            <a:ext cx="9566030" cy="715962"/>
          </a:xfrm>
        </p:spPr>
        <p:txBody>
          <a:bodyPr>
            <a:noAutofit/>
          </a:bodyPr>
          <a:lstStyle/>
          <a:p>
            <a:r>
              <a:rPr lang="en-US" altLang="en-US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Developing Preferences within Criteria</a:t>
            </a:r>
          </a:p>
        </p:txBody>
      </p:sp>
      <p:sp>
        <p:nvSpPr>
          <p:cNvPr id="11267" name="Rectangle 3">
            <a:extLst>
              <a:ext uri="{FF2B5EF4-FFF2-40B4-BE49-F238E27FC236}">
                <a16:creationId xmlns:a16="http://schemas.microsoft.com/office/drawing/2014/main" id="{E7B0E584-01F4-4411-A260-4D46962285FF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609600" y="990600"/>
            <a:ext cx="5486400" cy="5254625"/>
          </a:xfrm>
        </p:spPr>
        <p:txBody>
          <a:bodyPr>
            <a:normAutofit lnSpcReduction="10000"/>
          </a:bodyPr>
          <a:lstStyle/>
          <a:p>
            <a:pPr>
              <a:lnSpc>
                <a:spcPct val="10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Prioritize the decision alternatives within each criterion</a:t>
            </a:r>
          </a:p>
          <a:p>
            <a:pPr>
              <a:lnSpc>
                <a:spcPct val="10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Referred to synthetisation</a:t>
            </a:r>
          </a:p>
          <a:p>
            <a:pPr lvl="1">
              <a:lnSpc>
                <a:spcPct val="100000"/>
              </a:lnSpc>
            </a:pP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Sum the values in each column of the pairwise comparison matrices</a:t>
            </a:r>
          </a:p>
          <a:p>
            <a:pPr lvl="1">
              <a:lnSpc>
                <a:spcPct val="100000"/>
              </a:lnSpc>
            </a:pP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Divide each value in a column by its corresponding column sum to normalize preference values</a:t>
            </a:r>
          </a:p>
          <a:p>
            <a:pPr lvl="2">
              <a:lnSpc>
                <a:spcPct val="100000"/>
              </a:lnSpc>
            </a:pPr>
            <a:r>
              <a:rPr lang="en-GB" altLang="en-US" sz="1800" b="1" dirty="0">
                <a:latin typeface="Arial" panose="020B0604020202020204" pitchFamily="34" charset="0"/>
                <a:cs typeface="Arial" panose="020B0604020202020204" pitchFamily="34" charset="0"/>
              </a:rPr>
              <a:t>Values in each column sum to 1</a:t>
            </a:r>
          </a:p>
          <a:p>
            <a:pPr lvl="1">
              <a:lnSpc>
                <a:spcPct val="100000"/>
              </a:lnSpc>
            </a:pPr>
            <a:r>
              <a:rPr lang="en-GB" altLang="en-US" sz="2000" b="1" dirty="0">
                <a:latin typeface="Arial" panose="020B0604020202020204" pitchFamily="34" charset="0"/>
                <a:cs typeface="Arial" panose="020B0604020202020204" pitchFamily="34" charset="0"/>
              </a:rPr>
              <a:t>Average the values in each row</a:t>
            </a:r>
          </a:p>
          <a:p>
            <a:pPr>
              <a:lnSpc>
                <a:spcPct val="10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Provides the most preferred alternative (A, C, B)</a:t>
            </a:r>
          </a:p>
          <a:p>
            <a:pPr>
              <a:lnSpc>
                <a:spcPct val="10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Last column is called preference vector</a:t>
            </a:r>
          </a:p>
        </p:txBody>
      </p:sp>
      <p:graphicFrame>
        <p:nvGraphicFramePr>
          <p:cNvPr id="11268" name="Group 4">
            <a:extLst>
              <a:ext uri="{FF2B5EF4-FFF2-40B4-BE49-F238E27FC236}">
                <a16:creationId xmlns:a16="http://schemas.microsoft.com/office/drawing/2014/main" id="{A43DF082-7A89-4425-9F8E-CC33BD845181}"/>
              </a:ext>
            </a:extLst>
          </p:cNvPr>
          <p:cNvGraphicFramePr>
            <a:graphicFrameLocks noGrp="1"/>
          </p:cNvGraphicFramePr>
          <p:nvPr>
            <p:ph sz="quarter" idx="2"/>
          </p:nvPr>
        </p:nvGraphicFramePr>
        <p:xfrm>
          <a:off x="6400800" y="990600"/>
          <a:ext cx="4038600" cy="1828800"/>
        </p:xfrm>
        <a:graphic>
          <a:graphicData uri="http://schemas.openxmlformats.org/drawingml/2006/table">
            <a:tbl>
              <a:tblPr/>
              <a:tblGrid>
                <a:gridCol w="1009650">
                  <a:extLst>
                    <a:ext uri="{9D8B030D-6E8A-4147-A177-3AD203B41FA5}">
                      <a16:colId xmlns:a16="http://schemas.microsoft.com/office/drawing/2014/main" val="3850999742"/>
                    </a:ext>
                  </a:extLst>
                </a:gridCol>
                <a:gridCol w="1009650">
                  <a:extLst>
                    <a:ext uri="{9D8B030D-6E8A-4147-A177-3AD203B41FA5}">
                      <a16:colId xmlns:a16="http://schemas.microsoft.com/office/drawing/2014/main" val="2310731487"/>
                    </a:ext>
                  </a:extLst>
                </a:gridCol>
                <a:gridCol w="1009650">
                  <a:extLst>
                    <a:ext uri="{9D8B030D-6E8A-4147-A177-3AD203B41FA5}">
                      <a16:colId xmlns:a16="http://schemas.microsoft.com/office/drawing/2014/main" val="3681535446"/>
                    </a:ext>
                  </a:extLst>
                </a:gridCol>
                <a:gridCol w="1009650">
                  <a:extLst>
                    <a:ext uri="{9D8B030D-6E8A-4147-A177-3AD203B41FA5}">
                      <a16:colId xmlns:a16="http://schemas.microsoft.com/office/drawing/2014/main" val="3494503390"/>
                    </a:ext>
                  </a:extLst>
                </a:gridCol>
              </a:tblGrid>
              <a:tr h="254000">
                <a:tc gridSpan="4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Market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56234030"/>
                  </a:ext>
                </a:extLst>
              </a:tr>
              <a:tr h="2540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location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763277521"/>
                  </a:ext>
                </a:extLst>
              </a:tr>
              <a:tr h="2444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589191659"/>
                  </a:ext>
                </a:extLst>
              </a:tr>
              <a:tr h="2540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47035"/>
                  </a:ext>
                </a:extLst>
              </a:tr>
              <a:tr h="2540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69392260"/>
                  </a:ext>
                </a:extLst>
              </a:tr>
              <a:tr h="1809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11/6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16/5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91829067"/>
                  </a:ext>
                </a:extLst>
              </a:tr>
            </a:tbl>
          </a:graphicData>
        </a:graphic>
      </p:graphicFrame>
      <p:graphicFrame>
        <p:nvGraphicFramePr>
          <p:cNvPr id="11302" name="Group 38">
            <a:extLst>
              <a:ext uri="{FF2B5EF4-FFF2-40B4-BE49-F238E27FC236}">
                <a16:creationId xmlns:a16="http://schemas.microsoft.com/office/drawing/2014/main" id="{6F128998-3263-4462-B6F4-3F3C7FCD2D7D}"/>
              </a:ext>
            </a:extLst>
          </p:cNvPr>
          <p:cNvGraphicFramePr>
            <a:graphicFrameLocks noGrp="1"/>
          </p:cNvGraphicFramePr>
          <p:nvPr>
            <p:ph sz="quarter" idx="3"/>
          </p:nvPr>
        </p:nvGraphicFramePr>
        <p:xfrm>
          <a:off x="6400800" y="2895600"/>
          <a:ext cx="4038600" cy="1839914"/>
        </p:xfrm>
        <a:graphic>
          <a:graphicData uri="http://schemas.openxmlformats.org/drawingml/2006/table">
            <a:tbl>
              <a:tblPr/>
              <a:tblGrid>
                <a:gridCol w="1009650">
                  <a:extLst>
                    <a:ext uri="{9D8B030D-6E8A-4147-A177-3AD203B41FA5}">
                      <a16:colId xmlns:a16="http://schemas.microsoft.com/office/drawing/2014/main" val="2571605941"/>
                    </a:ext>
                  </a:extLst>
                </a:gridCol>
                <a:gridCol w="1009650">
                  <a:extLst>
                    <a:ext uri="{9D8B030D-6E8A-4147-A177-3AD203B41FA5}">
                      <a16:colId xmlns:a16="http://schemas.microsoft.com/office/drawing/2014/main" val="744111117"/>
                    </a:ext>
                  </a:extLst>
                </a:gridCol>
                <a:gridCol w="1009650">
                  <a:extLst>
                    <a:ext uri="{9D8B030D-6E8A-4147-A177-3AD203B41FA5}">
                      <a16:colId xmlns:a16="http://schemas.microsoft.com/office/drawing/2014/main" val="3055370757"/>
                    </a:ext>
                  </a:extLst>
                </a:gridCol>
                <a:gridCol w="1009650">
                  <a:extLst>
                    <a:ext uri="{9D8B030D-6E8A-4147-A177-3AD203B41FA5}">
                      <a16:colId xmlns:a16="http://schemas.microsoft.com/office/drawing/2014/main" val="3163446223"/>
                    </a:ext>
                  </a:extLst>
                </a:gridCol>
              </a:tblGrid>
              <a:tr h="452438">
                <a:tc gridSpan="4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Market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2573396"/>
                  </a:ext>
                </a:extLst>
              </a:tr>
              <a:tr h="3460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location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61775689"/>
                  </a:ext>
                </a:extLst>
              </a:tr>
              <a:tr h="347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6/11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3/9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5/8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6993412"/>
                  </a:ext>
                </a:extLst>
              </a:tr>
              <a:tr h="3460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2/11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1/16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73093066"/>
                  </a:ext>
                </a:extLst>
              </a:tr>
              <a:tr h="347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3/11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5/9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5/16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20043826"/>
                  </a:ext>
                </a:extLst>
              </a:tr>
            </a:tbl>
          </a:graphicData>
        </a:graphic>
      </p:graphicFrame>
      <p:graphicFrame>
        <p:nvGraphicFramePr>
          <p:cNvPr id="11331" name="Group 67">
            <a:extLst>
              <a:ext uri="{FF2B5EF4-FFF2-40B4-BE49-F238E27FC236}">
                <a16:creationId xmlns:a16="http://schemas.microsoft.com/office/drawing/2014/main" id="{5BBDB18F-ECEF-4A62-825F-B0545F44A7E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31408827"/>
              </p:ext>
            </p:extLst>
          </p:nvPr>
        </p:nvGraphicFramePr>
        <p:xfrm>
          <a:off x="6210300" y="4815231"/>
          <a:ext cx="4419600" cy="1839914"/>
        </p:xfrm>
        <a:graphic>
          <a:graphicData uri="http://schemas.openxmlformats.org/drawingml/2006/table">
            <a:tbl>
              <a:tblPr/>
              <a:tblGrid>
                <a:gridCol w="884238">
                  <a:extLst>
                    <a:ext uri="{9D8B030D-6E8A-4147-A177-3AD203B41FA5}">
                      <a16:colId xmlns:a16="http://schemas.microsoft.com/office/drawing/2014/main" val="4224115728"/>
                    </a:ext>
                  </a:extLst>
                </a:gridCol>
                <a:gridCol w="884237">
                  <a:extLst>
                    <a:ext uri="{9D8B030D-6E8A-4147-A177-3AD203B41FA5}">
                      <a16:colId xmlns:a16="http://schemas.microsoft.com/office/drawing/2014/main" val="3877964033"/>
                    </a:ext>
                  </a:extLst>
                </a:gridCol>
                <a:gridCol w="882650">
                  <a:extLst>
                    <a:ext uri="{9D8B030D-6E8A-4147-A177-3AD203B41FA5}">
                      <a16:colId xmlns:a16="http://schemas.microsoft.com/office/drawing/2014/main" val="983671645"/>
                    </a:ext>
                  </a:extLst>
                </a:gridCol>
                <a:gridCol w="884238">
                  <a:extLst>
                    <a:ext uri="{9D8B030D-6E8A-4147-A177-3AD203B41FA5}">
                      <a16:colId xmlns:a16="http://schemas.microsoft.com/office/drawing/2014/main" val="3394067012"/>
                    </a:ext>
                  </a:extLst>
                </a:gridCol>
                <a:gridCol w="884237">
                  <a:extLst>
                    <a:ext uri="{9D8B030D-6E8A-4147-A177-3AD203B41FA5}">
                      <a16:colId xmlns:a16="http://schemas.microsoft.com/office/drawing/2014/main" val="438424268"/>
                    </a:ext>
                  </a:extLst>
                </a:gridCol>
              </a:tblGrid>
              <a:tr h="452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4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Market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64884139"/>
                  </a:ext>
                </a:extLst>
              </a:tr>
              <a:tr h="3460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location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Average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361027859"/>
                  </a:ext>
                </a:extLst>
              </a:tr>
              <a:tr h="347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0.5455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0.333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0.6250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0.5012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04858591"/>
                  </a:ext>
                </a:extLst>
              </a:tr>
              <a:tr h="34607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0.1818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0.1111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0.0625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0.1185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390388978"/>
                  </a:ext>
                </a:extLst>
              </a:tr>
              <a:tr h="34766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0.2727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0.5556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0.3125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400" b="0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0.3803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47771206"/>
                  </a:ext>
                </a:extLst>
              </a:tr>
            </a:tbl>
          </a:graphicData>
        </a:graphic>
      </p:graphicFrame>
      <p:pic>
        <p:nvPicPr>
          <p:cNvPr id="7" name="Picture 6">
            <a:extLst>
              <a:ext uri="{FF2B5EF4-FFF2-40B4-BE49-F238E27FC236}">
                <a16:creationId xmlns:a16="http://schemas.microsoft.com/office/drawing/2014/main" id="{328FD468-94ED-4804-9225-F917E1432F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8915B94-39EB-485F-A54B-DD36FCF52F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723C0D-8F52-48D3-981F-B66C8EF41947}" type="datetime8">
              <a:rPr lang="en-GB" altLang="en-US" smtClean="0"/>
              <a:t>08/11/2020 18:26</a:t>
            </a:fld>
            <a:endParaRPr lang="en-U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9752C40-DD79-4DDB-AD7D-634667CE318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en-US"/>
              <a:t>MCDA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73BC59A1-497C-43E7-A739-A9CA0FC2003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E44D58-B0CE-4105-A348-D242EE992F96}" type="slidenum">
              <a:rPr lang="en-US" altLang="en-US" smtClean="0"/>
              <a:pPr/>
              <a:t>13</a:t>
            </a:fld>
            <a:endParaRPr lang="en-US" alt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2">
            <a:extLst>
              <a:ext uri="{FF2B5EF4-FFF2-40B4-BE49-F238E27FC236}">
                <a16:creationId xmlns:a16="http://schemas.microsoft.com/office/drawing/2014/main" id="{8C2289D6-2BEE-4C45-B90A-519ABFF1A37D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713870" y="34121"/>
            <a:ext cx="7587175" cy="954107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Other Preference Vectors</a:t>
            </a:r>
          </a:p>
        </p:txBody>
      </p:sp>
      <p:graphicFrame>
        <p:nvGraphicFramePr>
          <p:cNvPr id="12325" name="Group 37">
            <a:extLst>
              <a:ext uri="{FF2B5EF4-FFF2-40B4-BE49-F238E27FC236}">
                <a16:creationId xmlns:a16="http://schemas.microsoft.com/office/drawing/2014/main" id="{95097E99-AC9F-4BE2-8F72-BB0F317AB52D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521838321"/>
              </p:ext>
            </p:extLst>
          </p:nvPr>
        </p:nvGraphicFramePr>
        <p:xfrm>
          <a:off x="1378634" y="1600199"/>
          <a:ext cx="9551964" cy="3914336"/>
        </p:xfrm>
        <a:graphic>
          <a:graphicData uri="http://schemas.openxmlformats.org/drawingml/2006/table">
            <a:tbl>
              <a:tblPr/>
              <a:tblGrid>
                <a:gridCol w="1620679">
                  <a:extLst>
                    <a:ext uri="{9D8B030D-6E8A-4147-A177-3AD203B41FA5}">
                      <a16:colId xmlns:a16="http://schemas.microsoft.com/office/drawing/2014/main" val="3334599272"/>
                    </a:ext>
                  </a:extLst>
                </a:gridCol>
                <a:gridCol w="1803543">
                  <a:extLst>
                    <a:ext uri="{9D8B030D-6E8A-4147-A177-3AD203B41FA5}">
                      <a16:colId xmlns:a16="http://schemas.microsoft.com/office/drawing/2014/main" val="3781704383"/>
                    </a:ext>
                  </a:extLst>
                </a:gridCol>
                <a:gridCol w="2163893">
                  <a:extLst>
                    <a:ext uri="{9D8B030D-6E8A-4147-A177-3AD203B41FA5}">
                      <a16:colId xmlns:a16="http://schemas.microsoft.com/office/drawing/2014/main" val="3138894307"/>
                    </a:ext>
                  </a:extLst>
                </a:gridCol>
                <a:gridCol w="1898560">
                  <a:extLst>
                    <a:ext uri="{9D8B030D-6E8A-4147-A177-3AD203B41FA5}">
                      <a16:colId xmlns:a16="http://schemas.microsoft.com/office/drawing/2014/main" val="750106259"/>
                    </a:ext>
                  </a:extLst>
                </a:gridCol>
                <a:gridCol w="2065289">
                  <a:extLst>
                    <a:ext uri="{9D8B030D-6E8A-4147-A177-3AD203B41FA5}">
                      <a16:colId xmlns:a16="http://schemas.microsoft.com/office/drawing/2014/main" val="1690037288"/>
                    </a:ext>
                  </a:extLst>
                </a:gridCol>
              </a:tblGrid>
              <a:tr h="97585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Location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Market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Income Level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Infrastructure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Transportation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121527250"/>
                  </a:ext>
                </a:extLst>
              </a:tr>
              <a:tr h="9813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0.5012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0.2819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0.1780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0.1561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585353245"/>
                  </a:ext>
                </a:extLst>
              </a:tr>
              <a:tr h="97585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0.1185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0.0598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0.6850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0.6196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5160901"/>
                  </a:ext>
                </a:extLst>
              </a:tr>
              <a:tr h="98131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0.3803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0.6583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0.1360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0.2243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641354916"/>
                  </a:ext>
                </a:extLst>
              </a:tr>
            </a:tbl>
          </a:graphicData>
        </a:graphic>
      </p:graphicFrame>
      <p:pic>
        <p:nvPicPr>
          <p:cNvPr id="4" name="Picture 3">
            <a:extLst>
              <a:ext uri="{FF2B5EF4-FFF2-40B4-BE49-F238E27FC236}">
                <a16:creationId xmlns:a16="http://schemas.microsoft.com/office/drawing/2014/main" id="{9C73361E-B12F-4976-A3A4-6E28B1C8AA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795531F-6883-4976-A0C9-5EE1C908F65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0F56BAA-457E-412D-98BB-F38E914A8A60}" type="datetime8">
              <a:rPr lang="en-GB" altLang="en-US" smtClean="0"/>
              <a:t>08/11/2020 18:26</a:t>
            </a:fld>
            <a:endParaRPr lang="en-U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3C47F18-0ABC-4229-8B2B-D5C74B65B8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en-US"/>
              <a:t>MCDA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57E9258-DAE5-4D80-B920-A30BF9C640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14E0-6C58-40E1-9BDA-EEF580656E3B}" type="slidenum">
              <a:rPr lang="en-US" altLang="en-US" smtClean="0"/>
              <a:pPr/>
              <a:t>14</a:t>
            </a:fld>
            <a:endParaRPr lang="en-US" alt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2">
            <a:extLst>
              <a:ext uri="{FF2B5EF4-FFF2-40B4-BE49-F238E27FC236}">
                <a16:creationId xmlns:a16="http://schemas.microsoft.com/office/drawing/2014/main" id="{B8B69531-0ACA-4366-9B83-00F6259E4407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633741" y="34121"/>
            <a:ext cx="6785317" cy="954107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Ranking the Criteria</a:t>
            </a:r>
          </a:p>
        </p:txBody>
      </p:sp>
      <p:sp>
        <p:nvSpPr>
          <p:cNvPr id="13315" name="Rectangle 3">
            <a:extLst>
              <a:ext uri="{FF2B5EF4-FFF2-40B4-BE49-F238E27FC236}">
                <a16:creationId xmlns:a16="http://schemas.microsoft.com/office/drawing/2014/main" id="{984D0482-D4B7-4E72-8BDD-F3274C44B435}"/>
              </a:ext>
            </a:extLst>
          </p:cNvPr>
          <p:cNvSpPr>
            <a:spLocks noGrp="1" noChangeArrowheads="1"/>
          </p:cNvSpPr>
          <p:nvPr>
            <p:ph type="body" sz="half" idx="1"/>
          </p:nvPr>
        </p:nvSpPr>
        <p:spPr>
          <a:xfrm>
            <a:off x="584592" y="998779"/>
            <a:ext cx="5384800" cy="5246446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Determine the relative importance or weight of the criteria</a:t>
            </a:r>
          </a:p>
          <a:p>
            <a:pPr lvl="1">
              <a:lnSpc>
                <a:spcPct val="150000"/>
              </a:lnSpc>
            </a:pPr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which one is the most important and which one is the least important one</a:t>
            </a:r>
          </a:p>
          <a:p>
            <a:pPr>
              <a:lnSpc>
                <a:spcPct val="150000"/>
              </a:lnSpc>
            </a:pPr>
            <a:r>
              <a:rPr lang="en-US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Accomplished the same way we ranked the locations within each criterion, using pairwise comparison</a:t>
            </a:r>
          </a:p>
        </p:txBody>
      </p:sp>
      <p:graphicFrame>
        <p:nvGraphicFramePr>
          <p:cNvPr id="13398" name="Group 86">
            <a:extLst>
              <a:ext uri="{FF2B5EF4-FFF2-40B4-BE49-F238E27FC236}">
                <a16:creationId xmlns:a16="http://schemas.microsoft.com/office/drawing/2014/main" id="{AB43F068-C68D-40EF-862C-A2C1C9D790DC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1377599716"/>
              </p:ext>
            </p:extLst>
          </p:nvPr>
        </p:nvGraphicFramePr>
        <p:xfrm>
          <a:off x="6642100" y="1183444"/>
          <a:ext cx="4191000" cy="4491112"/>
        </p:xfrm>
        <a:graphic>
          <a:graphicData uri="http://schemas.openxmlformats.org/drawingml/2006/table">
            <a:tbl>
              <a:tblPr/>
              <a:tblGrid>
                <a:gridCol w="1976438">
                  <a:extLst>
                    <a:ext uri="{9D8B030D-6E8A-4147-A177-3AD203B41FA5}">
                      <a16:colId xmlns:a16="http://schemas.microsoft.com/office/drawing/2014/main" val="542657001"/>
                    </a:ext>
                  </a:extLst>
                </a:gridCol>
                <a:gridCol w="554037">
                  <a:extLst>
                    <a:ext uri="{9D8B030D-6E8A-4147-A177-3AD203B41FA5}">
                      <a16:colId xmlns:a16="http://schemas.microsoft.com/office/drawing/2014/main" val="2404560737"/>
                    </a:ext>
                  </a:extLst>
                </a:gridCol>
                <a:gridCol w="631825">
                  <a:extLst>
                    <a:ext uri="{9D8B030D-6E8A-4147-A177-3AD203B41FA5}">
                      <a16:colId xmlns:a16="http://schemas.microsoft.com/office/drawing/2014/main" val="2163666743"/>
                    </a:ext>
                  </a:extLst>
                </a:gridCol>
                <a:gridCol w="571500">
                  <a:extLst>
                    <a:ext uri="{9D8B030D-6E8A-4147-A177-3AD203B41FA5}">
                      <a16:colId xmlns:a16="http://schemas.microsoft.com/office/drawing/2014/main" val="3023275577"/>
                    </a:ext>
                  </a:extLst>
                </a:gridCol>
                <a:gridCol w="457200">
                  <a:extLst>
                    <a:ext uri="{9D8B030D-6E8A-4147-A177-3AD203B41FA5}">
                      <a16:colId xmlns:a16="http://schemas.microsoft.com/office/drawing/2014/main" val="882972302"/>
                    </a:ext>
                  </a:extLst>
                </a:gridCol>
              </a:tblGrid>
              <a:tr h="191288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0" b="1" i="0" u="none" strike="noStrike" cap="none" normalizeH="0" baseline="0" dirty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Criteria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Market</a:t>
                      </a:r>
                    </a:p>
                  </a:txBody>
                  <a:tcPr vert="eaVert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Income</a:t>
                      </a:r>
                    </a:p>
                  </a:txBody>
                  <a:tcPr vert="eaVert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infrastructure</a:t>
                      </a:r>
                    </a:p>
                  </a:txBody>
                  <a:tcPr vert="eaVert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Transportation</a:t>
                      </a:r>
                    </a:p>
                  </a:txBody>
                  <a:tcPr vert="eaVert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041995667"/>
                  </a:ext>
                </a:extLst>
              </a:tr>
              <a:tr h="6653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Market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247599638"/>
                  </a:ext>
                </a:extLst>
              </a:tr>
              <a:tr h="6653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Income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871020358"/>
                  </a:ext>
                </a:extLst>
              </a:tr>
              <a:tr h="582181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infrastructure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24002554"/>
                  </a:ext>
                </a:extLst>
              </a:tr>
              <a:tr h="66535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Transportation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1/2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17584107"/>
                  </a:ext>
                </a:extLst>
              </a:tr>
            </a:tbl>
          </a:graphicData>
        </a:graphic>
      </p:graphicFrame>
      <p:pic>
        <p:nvPicPr>
          <p:cNvPr id="5" name="Picture 4">
            <a:extLst>
              <a:ext uri="{FF2B5EF4-FFF2-40B4-BE49-F238E27FC236}">
                <a16:creationId xmlns:a16="http://schemas.microsoft.com/office/drawing/2014/main" id="{B6A35789-FF74-4E15-A9A5-C3AFD26D224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7F5A249-311D-43CE-82A6-C561858AB45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F4F0A-A37D-4E48-A075-5582D6A868B6}" type="datetime8">
              <a:rPr lang="en-GB" altLang="en-US" smtClean="0"/>
              <a:t>08/11/2020 18:26</a:t>
            </a:fld>
            <a:endParaRPr lang="en-U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4B0A5F1-2591-47F3-9129-D38B6A750C3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en-US"/>
              <a:t>MCDA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D21FA7E-55DB-4AB9-B5BA-54E2645C39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14E0-6C58-40E1-9BDA-EEF580656E3B}" type="slidenum">
              <a:rPr lang="en-US" altLang="en-US" smtClean="0"/>
              <a:pPr/>
              <a:t>15</a:t>
            </a:fld>
            <a:endParaRPr lang="en-US" alt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8" name="Rectangle 4">
            <a:extLst>
              <a:ext uri="{FF2B5EF4-FFF2-40B4-BE49-F238E27FC236}">
                <a16:creationId xmlns:a16="http://schemas.microsoft.com/office/drawing/2014/main" id="{B8D6A978-DBF6-4510-A0FF-1A0D5744D3FA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037427" y="34121"/>
            <a:ext cx="3988974" cy="954107"/>
          </a:xfrm>
        </p:spPr>
        <p:txBody>
          <a:bodyPr>
            <a:normAutofit/>
          </a:bodyPr>
          <a:lstStyle/>
          <a:p>
            <a:r>
              <a:rPr lang="en-GB" altLang="en-US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Normalisation </a:t>
            </a:r>
          </a:p>
        </p:txBody>
      </p:sp>
      <p:graphicFrame>
        <p:nvGraphicFramePr>
          <p:cNvPr id="16459" name="Group 75">
            <a:extLst>
              <a:ext uri="{FF2B5EF4-FFF2-40B4-BE49-F238E27FC236}">
                <a16:creationId xmlns:a16="http://schemas.microsoft.com/office/drawing/2014/main" id="{B66D8165-D763-4180-8491-819E97A4DE70}"/>
              </a:ext>
            </a:extLst>
          </p:cNvPr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2899302554"/>
              </p:ext>
            </p:extLst>
          </p:nvPr>
        </p:nvGraphicFramePr>
        <p:xfrm>
          <a:off x="1828800" y="1123951"/>
          <a:ext cx="8534400" cy="4411663"/>
        </p:xfrm>
        <a:graphic>
          <a:graphicData uri="http://schemas.openxmlformats.org/drawingml/2006/table">
            <a:tbl>
              <a:tblPr/>
              <a:tblGrid>
                <a:gridCol w="2514600">
                  <a:extLst>
                    <a:ext uri="{9D8B030D-6E8A-4147-A177-3AD203B41FA5}">
                      <a16:colId xmlns:a16="http://schemas.microsoft.com/office/drawing/2014/main" val="637038437"/>
                    </a:ext>
                  </a:extLst>
                </a:gridCol>
                <a:gridCol w="1295400">
                  <a:extLst>
                    <a:ext uri="{9D8B030D-6E8A-4147-A177-3AD203B41FA5}">
                      <a16:colId xmlns:a16="http://schemas.microsoft.com/office/drawing/2014/main" val="3770815432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1971864644"/>
                    </a:ext>
                  </a:extLst>
                </a:gridCol>
                <a:gridCol w="1143000">
                  <a:extLst>
                    <a:ext uri="{9D8B030D-6E8A-4147-A177-3AD203B41FA5}">
                      <a16:colId xmlns:a16="http://schemas.microsoft.com/office/drawing/2014/main" val="831490272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2667304188"/>
                    </a:ext>
                  </a:extLst>
                </a:gridCol>
                <a:gridCol w="1219200">
                  <a:extLst>
                    <a:ext uri="{9D8B030D-6E8A-4147-A177-3AD203B41FA5}">
                      <a16:colId xmlns:a16="http://schemas.microsoft.com/office/drawing/2014/main" val="627736033"/>
                    </a:ext>
                  </a:extLst>
                </a:gridCol>
              </a:tblGrid>
              <a:tr h="19272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2000" b="1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Criteria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Market</a:t>
                      </a:r>
                    </a:p>
                  </a:txBody>
                  <a:tcPr vert="eaVert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Income</a:t>
                      </a:r>
                    </a:p>
                  </a:txBody>
                  <a:tcPr vert="eaVert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Infrastructure</a:t>
                      </a:r>
                    </a:p>
                  </a:txBody>
                  <a:tcPr vert="eaVert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Transportation</a:t>
                      </a:r>
                    </a:p>
                  </a:txBody>
                  <a:tcPr vert="eaVert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Average</a:t>
                      </a:r>
                    </a:p>
                  </a:txBody>
                  <a:tcPr vert="eaVert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761368816"/>
                  </a:ext>
                </a:extLst>
              </a:tr>
              <a:tr h="6715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Market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0.1519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0.1375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0.2222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0.2857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0.1993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87389231"/>
                  </a:ext>
                </a:extLst>
              </a:tr>
              <a:tr h="6699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Income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0.7595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0.6878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0.6667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0.5000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0.6535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2797609236"/>
                  </a:ext>
                </a:extLst>
              </a:tr>
              <a:tr h="533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Infrastructure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0.0506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0.0764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0.0741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0.1429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0.0860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09573747"/>
                  </a:ext>
                </a:extLst>
              </a:tr>
              <a:tr h="6096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Transportation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0.0380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0.0983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0.0370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0.0714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2000" b="1" i="0" u="none" strike="noStrike" cap="none" normalizeH="0" baseline="0" dirty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0.0612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648054701"/>
                  </a:ext>
                </a:extLst>
              </a:tr>
            </a:tbl>
          </a:graphicData>
        </a:graphic>
      </p:graphicFrame>
      <p:sp>
        <p:nvSpPr>
          <p:cNvPr id="16460" name="Text Box 76">
            <a:extLst>
              <a:ext uri="{FF2B5EF4-FFF2-40B4-BE49-F238E27FC236}">
                <a16:creationId xmlns:a16="http://schemas.microsoft.com/office/drawing/2014/main" id="{BD9D2381-89C3-4882-AE28-A0000B32694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005634" y="5761354"/>
            <a:ext cx="718658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Income level is the highest priority criterion followed by market 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426DEE-37BD-4499-BEE6-AA189394B14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D30B7AC-3E53-4D07-A85F-6D8A00F03C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60C3C8-B0C1-446F-8369-C55689468516}" type="datetime8">
              <a:rPr lang="en-GB" altLang="en-US" smtClean="0"/>
              <a:t>08/11/2020 18:26</a:t>
            </a:fld>
            <a:endParaRPr lang="en-US" alt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7CB6F40A-A03B-4ECB-9180-2C8D59A3C2C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 altLang="en-US"/>
              <a:t>MCDA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C3A68A-AA4A-437C-A7D8-B5D6EF13B6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C7D14E0-6C58-40E1-9BDA-EEF580656E3B}" type="slidenum">
              <a:rPr lang="en-US" altLang="en-US" smtClean="0"/>
              <a:pPr/>
              <a:t>16</a:t>
            </a:fld>
            <a:endParaRPr lang="en-US" alt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2">
            <a:extLst>
              <a:ext uri="{FF2B5EF4-FFF2-40B4-BE49-F238E27FC236}">
                <a16:creationId xmlns:a16="http://schemas.microsoft.com/office/drawing/2014/main" id="{C7DF994A-1662-4358-862D-2B1803ED5371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729132" y="365125"/>
            <a:ext cx="8624668" cy="1325563"/>
          </a:xfrm>
        </p:spPr>
        <p:txBody>
          <a:bodyPr/>
          <a:lstStyle/>
          <a:p>
            <a:r>
              <a:rPr lang="en-US" altLang="en-US" dirty="0"/>
              <a:t>Developing Overall Ranking</a:t>
            </a:r>
          </a:p>
        </p:txBody>
      </p:sp>
      <p:graphicFrame>
        <p:nvGraphicFramePr>
          <p:cNvPr id="18525" name="Group 93">
            <a:extLst>
              <a:ext uri="{FF2B5EF4-FFF2-40B4-BE49-F238E27FC236}">
                <a16:creationId xmlns:a16="http://schemas.microsoft.com/office/drawing/2014/main" id="{CF939449-07B9-498B-AA05-2396F1165AB5}"/>
              </a:ext>
            </a:extLst>
          </p:cNvPr>
          <p:cNvGraphicFramePr>
            <a:graphicFrameLocks noGrp="1"/>
          </p:cNvGraphicFramePr>
          <p:nvPr>
            <p:ph sz="half" idx="1"/>
          </p:nvPr>
        </p:nvGraphicFramePr>
        <p:xfrm>
          <a:off x="1981200" y="1600201"/>
          <a:ext cx="4800600" cy="2971801"/>
        </p:xfrm>
        <a:graphic>
          <a:graphicData uri="http://schemas.openxmlformats.org/drawingml/2006/table">
            <a:tbl>
              <a:tblPr/>
              <a:tblGrid>
                <a:gridCol w="815975">
                  <a:extLst>
                    <a:ext uri="{9D8B030D-6E8A-4147-A177-3AD203B41FA5}">
                      <a16:colId xmlns:a16="http://schemas.microsoft.com/office/drawing/2014/main" val="2269070877"/>
                    </a:ext>
                  </a:extLst>
                </a:gridCol>
                <a:gridCol w="904875">
                  <a:extLst>
                    <a:ext uri="{9D8B030D-6E8A-4147-A177-3AD203B41FA5}">
                      <a16:colId xmlns:a16="http://schemas.microsoft.com/office/drawing/2014/main" val="429924266"/>
                    </a:ext>
                  </a:extLst>
                </a:gridCol>
                <a:gridCol w="1087438">
                  <a:extLst>
                    <a:ext uri="{9D8B030D-6E8A-4147-A177-3AD203B41FA5}">
                      <a16:colId xmlns:a16="http://schemas.microsoft.com/office/drawing/2014/main" val="1842568354"/>
                    </a:ext>
                  </a:extLst>
                </a:gridCol>
                <a:gridCol w="954087">
                  <a:extLst>
                    <a:ext uri="{9D8B030D-6E8A-4147-A177-3AD203B41FA5}">
                      <a16:colId xmlns:a16="http://schemas.microsoft.com/office/drawing/2014/main" val="4167642054"/>
                    </a:ext>
                  </a:extLst>
                </a:gridCol>
                <a:gridCol w="1038225">
                  <a:extLst>
                    <a:ext uri="{9D8B030D-6E8A-4147-A177-3AD203B41FA5}">
                      <a16:colId xmlns:a16="http://schemas.microsoft.com/office/drawing/2014/main" val="1789335299"/>
                    </a:ext>
                  </a:extLst>
                </a:gridCol>
              </a:tblGrid>
              <a:tr h="15859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Location</a:t>
                      </a:r>
                    </a:p>
                  </a:txBody>
                  <a:tcPr vert="eaVert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Market</a:t>
                      </a:r>
                    </a:p>
                  </a:txBody>
                  <a:tcPr vert="eaVert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Income Level</a:t>
                      </a:r>
                    </a:p>
                  </a:txBody>
                  <a:tcPr vert="eaVert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Infrastructure</a:t>
                      </a:r>
                    </a:p>
                  </a:txBody>
                  <a:tcPr vert="eaVert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Transportation</a:t>
                      </a:r>
                    </a:p>
                  </a:txBody>
                  <a:tcPr vert="eaVert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05626734"/>
                  </a:ext>
                </a:extLst>
              </a:tr>
              <a:tr h="47148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0.5012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0.2819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0.1780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0.1561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3951049132"/>
                  </a:ext>
                </a:extLst>
              </a:tr>
              <a:tr h="3810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B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0.1185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0.0598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0.6850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0.6196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718802527"/>
                  </a:ext>
                </a:extLst>
              </a:tr>
              <a:tr h="533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0.3803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0.6583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0.1360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0.2243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477680566"/>
                  </a:ext>
                </a:extLst>
              </a:tr>
            </a:tbl>
          </a:graphicData>
        </a:graphic>
      </p:graphicFrame>
      <p:graphicFrame>
        <p:nvGraphicFramePr>
          <p:cNvPr id="18527" name="Group 95">
            <a:extLst>
              <a:ext uri="{FF2B5EF4-FFF2-40B4-BE49-F238E27FC236}">
                <a16:creationId xmlns:a16="http://schemas.microsoft.com/office/drawing/2014/main" id="{D05AB715-7281-4423-9905-0EBC7AB0A744}"/>
              </a:ext>
            </a:extLst>
          </p:cNvPr>
          <p:cNvGraphicFramePr>
            <a:graphicFrameLocks noGrp="1"/>
          </p:cNvGraphicFramePr>
          <p:nvPr>
            <p:ph sz="half" idx="2"/>
          </p:nvPr>
        </p:nvGraphicFramePr>
        <p:xfrm>
          <a:off x="7467600" y="1600200"/>
          <a:ext cx="2819400" cy="4460876"/>
        </p:xfrm>
        <a:graphic>
          <a:graphicData uri="http://schemas.openxmlformats.org/drawingml/2006/table">
            <a:tbl>
              <a:tblPr/>
              <a:tblGrid>
                <a:gridCol w="1900238">
                  <a:extLst>
                    <a:ext uri="{9D8B030D-6E8A-4147-A177-3AD203B41FA5}">
                      <a16:colId xmlns:a16="http://schemas.microsoft.com/office/drawing/2014/main" val="2653185609"/>
                    </a:ext>
                  </a:extLst>
                </a:gridCol>
                <a:gridCol w="919162">
                  <a:extLst>
                    <a:ext uri="{9D8B030D-6E8A-4147-A177-3AD203B41FA5}">
                      <a16:colId xmlns:a16="http://schemas.microsoft.com/office/drawing/2014/main" val="615210642"/>
                    </a:ext>
                  </a:extLst>
                </a:gridCol>
              </a:tblGrid>
              <a:tr h="1976438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en-US" altLang="en-US" sz="1800" b="0" i="0" u="none" strike="noStrike" cap="none" normalizeH="0" baseline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panose="020B0604020202020204" pitchFamily="34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Criteria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Average</a:t>
                      </a:r>
                    </a:p>
                  </a:txBody>
                  <a:tcPr vert="eaVert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857521028"/>
                  </a:ext>
                </a:extLst>
              </a:tr>
              <a:tr h="671513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Market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0.1993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036326410"/>
                  </a:ext>
                </a:extLst>
              </a:tr>
              <a:tr h="669925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Income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0.6535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308950555"/>
                  </a:ext>
                </a:extLst>
              </a:tr>
              <a:tr h="5334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Infrastructure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0.0860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4182895700"/>
                  </a:ext>
                </a:extLst>
              </a:tr>
              <a:tr h="609600"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Transportation</a:t>
                      </a:r>
                    </a:p>
                  </a:txBody>
                  <a:tcPr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>
                      <a:lvl1pPr>
                        <a:spcBef>
                          <a:spcPct val="20000"/>
                        </a:spcBef>
                        <a:defRPr sz="28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1pPr>
                      <a:lvl2pPr>
                        <a:spcBef>
                          <a:spcPct val="20000"/>
                        </a:spcBef>
                        <a:defRPr sz="24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2pPr>
                      <a:lvl3pPr>
                        <a:spcBef>
                          <a:spcPct val="20000"/>
                        </a:spcBef>
                        <a:defRPr sz="2000"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3pPr>
                      <a:lvl4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4pPr>
                      <a:lvl5pPr>
                        <a:spcBef>
                          <a:spcPct val="20000"/>
                        </a:spcBef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5pPr>
                      <a:lvl6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6pPr>
                      <a:lvl7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7pPr>
                      <a:lvl8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8pPr>
                      <a:lvl9pPr fontAlgn="base">
                        <a:spcBef>
                          <a:spcPct val="20000"/>
                        </a:spcBef>
                        <a:spcAft>
                          <a:spcPct val="0"/>
                        </a:spcAft>
                        <a:defRPr>
                          <a:solidFill>
                            <a:schemeClr val="tx1"/>
                          </a:solidFill>
                          <a:latin typeface="Arial" panose="020B0604020202020204" pitchFamily="34" charset="0"/>
                        </a:defRPr>
                      </a:lvl9pPr>
                    </a:lstStyle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en-US" altLang="en-US" sz="1800" b="0" i="0" u="none" strike="noStrike" cap="none" normalizeH="0" baseline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anose="020B0604020202020204" pitchFamily="34" charset="0"/>
                        </a:rPr>
                        <a:t>0.0612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extLst>
                  <a:ext uri="{0D108BD9-81ED-4DB2-BD59-A6C34878D82A}">
                    <a16:rowId xmlns:a16="http://schemas.microsoft.com/office/drawing/2014/main" val="1205349393"/>
                  </a:ext>
                </a:extLst>
              </a:tr>
            </a:tbl>
          </a:graphicData>
        </a:graphic>
      </p:graphicFrame>
      <p:sp>
        <p:nvSpPr>
          <p:cNvPr id="18528" name="Text Box 96">
            <a:extLst>
              <a:ext uri="{FF2B5EF4-FFF2-40B4-BE49-F238E27FC236}">
                <a16:creationId xmlns:a16="http://schemas.microsoft.com/office/drawing/2014/main" id="{566C014A-3BF8-4B2F-A042-0CA3FDFEBFE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76401" y="4876800"/>
            <a:ext cx="5397631" cy="147732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Overall Score A=	(0.1993)(0.5012)+(0.6535)(0.2819)+</a:t>
            </a:r>
          </a:p>
          <a:p>
            <a:r>
              <a:rPr lang="en-US" altLang="en-US"/>
              <a:t>		(0.1780)(0.0860)+(0.1561)(0.0612)</a:t>
            </a:r>
          </a:p>
          <a:p>
            <a:r>
              <a:rPr lang="en-US" altLang="en-US"/>
              <a:t>		=0.3091</a:t>
            </a:r>
          </a:p>
          <a:p>
            <a:r>
              <a:rPr lang="en-US" altLang="en-US"/>
              <a:t>Overall Score B	=0.1595</a:t>
            </a:r>
          </a:p>
          <a:p>
            <a:r>
              <a:rPr lang="en-US" altLang="en-US"/>
              <a:t>Overall Score C	=0.5314</a:t>
            </a:r>
          </a:p>
        </p:txBody>
      </p:sp>
      <p:sp>
        <p:nvSpPr>
          <p:cNvPr id="18529" name="Text Box 97">
            <a:extLst>
              <a:ext uri="{FF2B5EF4-FFF2-40B4-BE49-F238E27FC236}">
                <a16:creationId xmlns:a16="http://schemas.microsoft.com/office/drawing/2014/main" id="{D7761A15-5F7B-488C-A1F7-5F24BE5970F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001001" y="6248400"/>
            <a:ext cx="1864293" cy="36933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/>
          <a:p>
            <a:r>
              <a:rPr lang="en-US" altLang="en-US"/>
              <a:t>Preference Vector</a:t>
            </a: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BA8942F3-0D67-4857-BDEC-05001835A23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09AE5548-FDF1-44DD-AD1E-C258616928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2C377-E0AB-4DFB-8D23-E4268B009B89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553A79E-F09A-457B-9C88-D1EC9EEDEA2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MCDA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2346998-CDDC-4298-A38F-A370A9AA4F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A6D83-0BA6-42A5-8EB1-2111EF3D0EC3}" type="slidenum">
              <a:rPr lang="en-US" smtClean="0"/>
              <a:t>17</a:t>
            </a:fld>
            <a:endParaRPr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>
            <a:extLst>
              <a:ext uri="{FF2B5EF4-FFF2-40B4-BE49-F238E27FC236}">
                <a16:creationId xmlns:a16="http://schemas.microsoft.com/office/drawing/2014/main" id="{CDC3588B-AF48-4471-87B3-8CA198CA4E2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460652" y="81364"/>
            <a:ext cx="2635348" cy="790834"/>
          </a:xfrm>
        </p:spPr>
        <p:txBody>
          <a:bodyPr>
            <a:normAutofit/>
          </a:bodyPr>
          <a:lstStyle/>
          <a:p>
            <a:r>
              <a:rPr lang="en-US" altLang="en-US" sz="4000" b="1" dirty="0">
                <a:solidFill>
                  <a:schemeClr val="accent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21507" name="Rectangle 3">
            <a:extLst>
              <a:ext uri="{FF2B5EF4-FFF2-40B4-BE49-F238E27FC236}">
                <a16:creationId xmlns:a16="http://schemas.microsoft.com/office/drawing/2014/main" id="{B35742DD-B787-448A-97D9-54FAA3271C81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>
          <a:xfrm>
            <a:off x="838200" y="1311785"/>
            <a:ext cx="10515600" cy="4666984"/>
          </a:xfrm>
        </p:spPr>
        <p:txBody>
          <a:bodyPr>
            <a:normAutofit/>
          </a:bodyPr>
          <a:lstStyle/>
          <a:p>
            <a:pPr>
              <a:lnSpc>
                <a:spcPct val="8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Develop a pairwise comparison matrix for each decision alternative for each criterion</a:t>
            </a:r>
          </a:p>
          <a:p>
            <a:pPr>
              <a:lnSpc>
                <a:spcPct val="8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Synthetisation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Sum values in each column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Divide each value in each column by the corresponding column sum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Average the values in each row (provides preference vector for decision alternatives)</a:t>
            </a:r>
          </a:p>
          <a:p>
            <a:pPr lvl="1">
              <a:lnSpc>
                <a:spcPct val="80000"/>
              </a:lnSpc>
            </a:pPr>
            <a:r>
              <a:rPr lang="en-GB" altLang="en-US" b="1" dirty="0">
                <a:latin typeface="Arial" panose="020B0604020202020204" pitchFamily="34" charset="0"/>
                <a:cs typeface="Arial" panose="020B0604020202020204" pitchFamily="34" charset="0"/>
              </a:rPr>
              <a:t>Combine the preference vectors</a:t>
            </a:r>
          </a:p>
          <a:p>
            <a:pPr>
              <a:lnSpc>
                <a:spcPct val="8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Develop the preference vector for criteria in the same way</a:t>
            </a:r>
          </a:p>
          <a:p>
            <a:pPr>
              <a:lnSpc>
                <a:spcPct val="8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Compute an overall score for each decision alternative</a:t>
            </a:r>
          </a:p>
          <a:p>
            <a:pPr>
              <a:lnSpc>
                <a:spcPct val="80000"/>
              </a:lnSpc>
            </a:pPr>
            <a:r>
              <a:rPr lang="en-GB" alt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Rank the decision alternatives</a:t>
            </a:r>
          </a:p>
          <a:p>
            <a:pPr>
              <a:lnSpc>
                <a:spcPct val="80000"/>
              </a:lnSpc>
            </a:pPr>
            <a:endParaRPr lang="en-US" altLang="en-US" sz="2400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F41E18E-2D85-4F6D-B6C9-0A2622B352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13" y="34121"/>
            <a:ext cx="2209800" cy="954107"/>
          </a:xfrm>
          <a:prstGeom prst="rect">
            <a:avLst/>
          </a:prstGeom>
        </p:spPr>
      </p:pic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E91AFE0B-9C29-4ABB-A9E9-8DD5A35734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C3E03-E8BC-407E-9912-AC0724C2669C}" type="datetime8">
              <a:rPr lang="en-GB" smtClean="0"/>
              <a:t>08/11/2020 18:26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2697B778-C83E-47FB-BAD5-90F091E73B6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MCDA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2BC3CCF-043E-42B3-86F5-E305B28CCC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0DA6D83-0BA6-42A5-8EB1-2111EF3D0EC3}" type="slidenum">
              <a:rPr lang="en-US" smtClean="0"/>
              <a:t>18</a:t>
            </a:fld>
            <a:endParaRPr lang="en-US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1069</TotalTime>
  <Words>1111</Words>
  <Application>Microsoft Office PowerPoint</Application>
  <PresentationFormat>Widescreen</PresentationFormat>
  <Paragraphs>425</Paragraphs>
  <Slides>18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26" baseType="lpstr">
      <vt:lpstr>Arial</vt:lpstr>
      <vt:lpstr>Calibri</vt:lpstr>
      <vt:lpstr>Calibri Light</vt:lpstr>
      <vt:lpstr>Franklin Gothic Book</vt:lpstr>
      <vt:lpstr>Times New Roman</vt:lpstr>
      <vt:lpstr>Wingdings</vt:lpstr>
      <vt:lpstr>Wingdings 2</vt:lpstr>
      <vt:lpstr>Office Theme</vt:lpstr>
      <vt:lpstr>Multi Criteria Decision Analysis </vt:lpstr>
      <vt:lpstr>Definition of MCDA </vt:lpstr>
      <vt:lpstr>Core Books and Journal  </vt:lpstr>
      <vt:lpstr>MCDM problem has four elements:</vt:lpstr>
      <vt:lpstr>Examples of Multi-Criteria Problems</vt:lpstr>
      <vt:lpstr>Examples of Multi-Criteria Problems</vt:lpstr>
      <vt:lpstr>Problem Solving Steps:</vt:lpstr>
      <vt:lpstr>Demonstrating AHP Technique </vt:lpstr>
      <vt:lpstr>General Mathematical Process</vt:lpstr>
      <vt:lpstr>Pairwise Comparisons</vt:lpstr>
      <vt:lpstr>Pairwise Comparison</vt:lpstr>
      <vt:lpstr>Other Pairwise Comparison </vt:lpstr>
      <vt:lpstr>Developing Preferences within Criteria</vt:lpstr>
      <vt:lpstr>Other Preference Vectors</vt:lpstr>
      <vt:lpstr>Ranking the Criteria</vt:lpstr>
      <vt:lpstr>Normalisation </vt:lpstr>
      <vt:lpstr>Developing Overall Ranking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Multi Criteria Decision Analysis</dc:title>
  <dc:creator>Jacob Gwa</dc:creator>
  <cp:lastModifiedBy>Jacob Gwa</cp:lastModifiedBy>
  <cp:revision>18</cp:revision>
  <dcterms:created xsi:type="dcterms:W3CDTF">2020-11-08T04:40:16Z</dcterms:created>
  <dcterms:modified xsi:type="dcterms:W3CDTF">2020-11-08T22:30:14Z</dcterms:modified>
</cp:coreProperties>
</file>