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5"/>
  </p:notesMasterIdLst>
  <p:sldIdLst>
    <p:sldId id="256" r:id="rId2"/>
    <p:sldId id="274" r:id="rId3"/>
    <p:sldId id="258" r:id="rId4"/>
    <p:sldId id="266" r:id="rId5"/>
    <p:sldId id="260" r:id="rId6"/>
    <p:sldId id="261" r:id="rId7"/>
    <p:sldId id="262" r:id="rId8"/>
    <p:sldId id="263" r:id="rId9"/>
    <p:sldId id="270" r:id="rId10"/>
    <p:sldId id="273" r:id="rId11"/>
    <p:sldId id="268" r:id="rId12"/>
    <p:sldId id="271" r:id="rId13"/>
    <p:sldId id="2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21" autoAdjust="0"/>
    <p:restoredTop sz="94291" autoAdjust="0"/>
  </p:normalViewPr>
  <p:slideViewPr>
    <p:cSldViewPr snapToGrid="0">
      <p:cViewPr varScale="1">
        <p:scale>
          <a:sx n="72" d="100"/>
          <a:sy n="72" d="100"/>
        </p:scale>
        <p:origin x="54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E5EBEF-CC08-4FD5-AE53-1C80A99E7288}" type="datetimeFigureOut">
              <a:rPr lang="en-GB" smtClean="0"/>
              <a:t>13/12/2018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8BC740-6EB0-4A10-A5FB-C6301FC3C6F0}" type="slidenum">
              <a:rPr lang="en-GB" smtClean="0"/>
              <a:t>‹#›</a:t>
            </a:fld>
            <a:endParaRPr lang="en-GB"/>
          </a:p>
        </p:txBody>
      </p:sp>
    </p:spTree>
    <p:extLst>
      <p:ext uri="{BB962C8B-B14F-4D97-AF65-F5344CB8AC3E}">
        <p14:creationId xmlns:p14="http://schemas.microsoft.com/office/powerpoint/2010/main" val="1713369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8BC740-6EB0-4A10-A5FB-C6301FC3C6F0}" type="slidenum">
              <a:rPr lang="en-GB" smtClean="0"/>
              <a:t>1</a:t>
            </a:fld>
            <a:endParaRPr lang="en-GB"/>
          </a:p>
        </p:txBody>
      </p:sp>
    </p:spTree>
    <p:extLst>
      <p:ext uri="{BB962C8B-B14F-4D97-AF65-F5344CB8AC3E}">
        <p14:creationId xmlns:p14="http://schemas.microsoft.com/office/powerpoint/2010/main" val="424924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6B8BC740-6EB0-4A10-A5FB-C6301FC3C6F0}" type="slidenum">
              <a:rPr lang="en-GB" smtClean="0"/>
              <a:t>3</a:t>
            </a:fld>
            <a:endParaRPr lang="en-GB"/>
          </a:p>
        </p:txBody>
      </p:sp>
    </p:spTree>
    <p:extLst>
      <p:ext uri="{BB962C8B-B14F-4D97-AF65-F5344CB8AC3E}">
        <p14:creationId xmlns:p14="http://schemas.microsoft.com/office/powerpoint/2010/main" val="3158952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8BC740-6EB0-4A10-A5FB-C6301FC3C6F0}" type="slidenum">
              <a:rPr lang="en-GB" smtClean="0"/>
              <a:t>4</a:t>
            </a:fld>
            <a:endParaRPr lang="en-GB"/>
          </a:p>
        </p:txBody>
      </p:sp>
    </p:spTree>
    <p:extLst>
      <p:ext uri="{BB962C8B-B14F-4D97-AF65-F5344CB8AC3E}">
        <p14:creationId xmlns:p14="http://schemas.microsoft.com/office/powerpoint/2010/main" val="1219657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8BC740-6EB0-4A10-A5FB-C6301FC3C6F0}" type="slidenum">
              <a:rPr lang="en-GB" smtClean="0"/>
              <a:t>5</a:t>
            </a:fld>
            <a:endParaRPr lang="en-GB"/>
          </a:p>
        </p:txBody>
      </p:sp>
    </p:spTree>
    <p:extLst>
      <p:ext uri="{BB962C8B-B14F-4D97-AF65-F5344CB8AC3E}">
        <p14:creationId xmlns:p14="http://schemas.microsoft.com/office/powerpoint/2010/main" val="46973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8BC740-6EB0-4A10-A5FB-C6301FC3C6F0}" type="slidenum">
              <a:rPr lang="en-GB" smtClean="0"/>
              <a:t>6</a:t>
            </a:fld>
            <a:endParaRPr lang="en-GB"/>
          </a:p>
        </p:txBody>
      </p:sp>
    </p:spTree>
    <p:extLst>
      <p:ext uri="{BB962C8B-B14F-4D97-AF65-F5344CB8AC3E}">
        <p14:creationId xmlns:p14="http://schemas.microsoft.com/office/powerpoint/2010/main" val="2684338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B8BC740-6EB0-4A10-A5FB-C6301FC3C6F0}" type="slidenum">
              <a:rPr lang="en-GB" smtClean="0"/>
              <a:t>7</a:t>
            </a:fld>
            <a:endParaRPr lang="en-GB"/>
          </a:p>
        </p:txBody>
      </p:sp>
    </p:spTree>
    <p:extLst>
      <p:ext uri="{BB962C8B-B14F-4D97-AF65-F5344CB8AC3E}">
        <p14:creationId xmlns:p14="http://schemas.microsoft.com/office/powerpoint/2010/main" val="1657075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8BC740-6EB0-4A10-A5FB-C6301FC3C6F0}" type="slidenum">
              <a:rPr lang="en-GB" smtClean="0"/>
              <a:t>8</a:t>
            </a:fld>
            <a:endParaRPr lang="en-GB"/>
          </a:p>
        </p:txBody>
      </p:sp>
    </p:spTree>
    <p:extLst>
      <p:ext uri="{BB962C8B-B14F-4D97-AF65-F5344CB8AC3E}">
        <p14:creationId xmlns:p14="http://schemas.microsoft.com/office/powerpoint/2010/main" val="1954361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8BC740-6EB0-4A10-A5FB-C6301FC3C6F0}" type="slidenum">
              <a:rPr lang="en-GB" smtClean="0"/>
              <a:t>9</a:t>
            </a:fld>
            <a:endParaRPr lang="en-GB"/>
          </a:p>
        </p:txBody>
      </p:sp>
    </p:spTree>
    <p:extLst>
      <p:ext uri="{BB962C8B-B14F-4D97-AF65-F5344CB8AC3E}">
        <p14:creationId xmlns:p14="http://schemas.microsoft.com/office/powerpoint/2010/main" val="1691933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8BC740-6EB0-4A10-A5FB-C6301FC3C6F0}" type="slidenum">
              <a:rPr lang="en-GB" smtClean="0"/>
              <a:t>11</a:t>
            </a:fld>
            <a:endParaRPr lang="en-GB"/>
          </a:p>
        </p:txBody>
      </p:sp>
    </p:spTree>
    <p:extLst>
      <p:ext uri="{BB962C8B-B14F-4D97-AF65-F5344CB8AC3E}">
        <p14:creationId xmlns:p14="http://schemas.microsoft.com/office/powerpoint/2010/main" val="290027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AC29C-208C-42C5-B92A-505E71E1F3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88C5C5-3185-4DBC-BD17-C08CA00957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42A8A9-9C71-4137-8EC0-A0AD163B0286}"/>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5" name="Footer Placeholder 4">
            <a:extLst>
              <a:ext uri="{FF2B5EF4-FFF2-40B4-BE49-F238E27FC236}">
                <a16:creationId xmlns:a16="http://schemas.microsoft.com/office/drawing/2014/main" id="{38DE0C91-7597-4D8E-83A0-6AF0CC495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2E873E-DD86-4E0F-877A-064DFD293F65}"/>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222583786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355B9-4DD4-405E-B21B-1FB7C2F942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6190BF-B017-43DD-85DA-6F10AC43B8F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4E1C2-F8B5-4387-BCD6-F7324CD09096}"/>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5" name="Footer Placeholder 4">
            <a:extLst>
              <a:ext uri="{FF2B5EF4-FFF2-40B4-BE49-F238E27FC236}">
                <a16:creationId xmlns:a16="http://schemas.microsoft.com/office/drawing/2014/main" id="{C89E1CBA-3E6E-4499-85D8-D1FAE8873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DFE302-0814-460E-8718-997B0148DE8B}"/>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2759336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0972E-3764-4006-9AF1-1FCA48DF4D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B17235-A6B6-4A28-B86E-52E0CD7A8C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E57795F-DF0E-4CED-B933-C048828B7288}"/>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5" name="Footer Placeholder 4">
            <a:extLst>
              <a:ext uri="{FF2B5EF4-FFF2-40B4-BE49-F238E27FC236}">
                <a16:creationId xmlns:a16="http://schemas.microsoft.com/office/drawing/2014/main" id="{57F1C5FB-D4CD-40EF-A68C-D6C58F5C0C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4B7E5E-972F-4FC9-A82E-53D4B8E3F3FA}"/>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392509988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EA8F-41EA-4E32-945D-262C80D164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47E3BC-7EA4-45DE-B430-FF1FF7E59EE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0182CB-92E2-45BD-B448-1BB39A2B25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CA9121-445F-4A72-935A-65109CACEBE4}"/>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6" name="Footer Placeholder 5">
            <a:extLst>
              <a:ext uri="{FF2B5EF4-FFF2-40B4-BE49-F238E27FC236}">
                <a16:creationId xmlns:a16="http://schemas.microsoft.com/office/drawing/2014/main" id="{15D67759-E874-4D8D-BEE4-0E4BA1DF8D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9A2743-A83C-48A4-880D-125171B5346D}"/>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319676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FC5D2-137C-4250-9DF7-1167FD4A13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FB9AEC-DA16-4B3C-B55E-76BCDC8E5D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59DC3E2-DC26-4F4F-A1A5-D93BE130069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480EBE-9C7F-456F-8080-363B2A8F56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B4AAD52-FF74-4757-A38B-D60AE23DAF8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F58D6A-D905-4E0F-A777-7435BA6663C5}"/>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8" name="Footer Placeholder 7">
            <a:extLst>
              <a:ext uri="{FF2B5EF4-FFF2-40B4-BE49-F238E27FC236}">
                <a16:creationId xmlns:a16="http://schemas.microsoft.com/office/drawing/2014/main" id="{A8AAC51B-3964-4F43-8707-0460EB7B0A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62A6CC-C881-4640-AF10-CE69BB2EA218}"/>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2886912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30924-6390-4C83-8EF3-67120E40A1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AB7497B-821D-4231-8F83-45D39ABAEA1D}"/>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4" name="Footer Placeholder 3">
            <a:extLst>
              <a:ext uri="{FF2B5EF4-FFF2-40B4-BE49-F238E27FC236}">
                <a16:creationId xmlns:a16="http://schemas.microsoft.com/office/drawing/2014/main" id="{02326B28-E6BD-4BBA-89B0-4343735912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426245-9F69-49CC-996F-1BF1EBFA955A}"/>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156240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775A8D-144D-47B6-8FE8-F0609A7137EB}"/>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3" name="Footer Placeholder 2">
            <a:extLst>
              <a:ext uri="{FF2B5EF4-FFF2-40B4-BE49-F238E27FC236}">
                <a16:creationId xmlns:a16="http://schemas.microsoft.com/office/drawing/2014/main" id="{2179BF37-C86B-4911-9299-3E3D43F987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EFA474-441F-4ECE-9ABC-039F7B25D08C}"/>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2234927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DCE37-2702-4341-B7B0-4D4508A6A4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8996C3-66C9-4E76-89E2-BBE04A02C1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0DE198-3AF6-4625-8FEB-62C700D795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66DA210-CCEC-40A3-8012-7F2B4B5E0C02}"/>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6" name="Footer Placeholder 5">
            <a:extLst>
              <a:ext uri="{FF2B5EF4-FFF2-40B4-BE49-F238E27FC236}">
                <a16:creationId xmlns:a16="http://schemas.microsoft.com/office/drawing/2014/main" id="{F2432A2B-6993-412F-B5F0-D4F988E89E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D889EA-EE18-4FFD-AE5E-6C3A10803F44}"/>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131303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8D96-968D-426E-9FD1-1F20239FD5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1CB938-A08A-4D9F-A505-EF2A542127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86C7FE-369A-4C12-8B0E-A03D9597AA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3D9C54-65EC-4790-A2F0-D2586AD1F6D5}"/>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6" name="Footer Placeholder 5">
            <a:extLst>
              <a:ext uri="{FF2B5EF4-FFF2-40B4-BE49-F238E27FC236}">
                <a16:creationId xmlns:a16="http://schemas.microsoft.com/office/drawing/2014/main" id="{B0752B74-7A46-4D8C-A1FD-F24176386D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D3642F-729B-458D-8398-4E37C2FB88F4}"/>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1552590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1610F-A39E-4532-8153-65B0BAA441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303BAA-601C-46FB-AF06-6FB083D43DA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43D30D-E926-4E7B-86B4-D7B4B7A3F2B3}"/>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5" name="Footer Placeholder 4">
            <a:extLst>
              <a:ext uri="{FF2B5EF4-FFF2-40B4-BE49-F238E27FC236}">
                <a16:creationId xmlns:a16="http://schemas.microsoft.com/office/drawing/2014/main" id="{1911649B-DBFB-4631-92A8-053132C6B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42AE2-05E2-4E4C-A056-8B1F4E9ADCEE}"/>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1439711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2013EF-C63C-4E4F-82EA-7A73CB509F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E26CEA-3CBB-4AAB-9EC0-FBCE1EAA9F4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DD68EE-DB43-4628-A6E3-675315A48711}"/>
              </a:ext>
            </a:extLst>
          </p:cNvPr>
          <p:cNvSpPr>
            <a:spLocks noGrp="1"/>
          </p:cNvSpPr>
          <p:nvPr>
            <p:ph type="dt" sz="half" idx="10"/>
          </p:nvPr>
        </p:nvSpPr>
        <p:spPr/>
        <p:txBody>
          <a:bodyPr/>
          <a:lstStyle/>
          <a:p>
            <a:fld id="{4242FF5F-2A78-413D-A415-64FE95B33C6D}" type="datetimeFigureOut">
              <a:rPr lang="en-GB" smtClean="0"/>
              <a:t>13/12/2018</a:t>
            </a:fld>
            <a:endParaRPr lang="en-GB"/>
          </a:p>
        </p:txBody>
      </p:sp>
      <p:sp>
        <p:nvSpPr>
          <p:cNvPr id="5" name="Footer Placeholder 4">
            <a:extLst>
              <a:ext uri="{FF2B5EF4-FFF2-40B4-BE49-F238E27FC236}">
                <a16:creationId xmlns:a16="http://schemas.microsoft.com/office/drawing/2014/main" id="{B7C67C9D-6B00-422C-8D03-30030AAA96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F6A40A-FFB1-4AE6-8E78-E490ABBBE9D7}"/>
              </a:ext>
            </a:extLst>
          </p:cNvPr>
          <p:cNvSpPr>
            <a:spLocks noGrp="1"/>
          </p:cNvSpPr>
          <p:nvPr>
            <p:ph type="sldNum" sz="quarter" idx="12"/>
          </p:nvPr>
        </p:nvSpPr>
        <p:spPr/>
        <p:txBody>
          <a:bodyPr/>
          <a:lstStyle/>
          <a:p>
            <a:fld id="{EF98D191-6944-4F37-8263-DED01E1AB575}" type="slidenum">
              <a:rPr lang="en-GB" smtClean="0"/>
              <a:t>‹#›</a:t>
            </a:fld>
            <a:endParaRPr lang="en-GB"/>
          </a:p>
        </p:txBody>
      </p:sp>
    </p:spTree>
    <p:extLst>
      <p:ext uri="{BB962C8B-B14F-4D97-AF65-F5344CB8AC3E}">
        <p14:creationId xmlns:p14="http://schemas.microsoft.com/office/powerpoint/2010/main" val="1962130861"/>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2E62EF-368E-40E0-B8DC-F08C6DEFE6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78BBFD-8EA5-4A09-85F9-2364184A18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57D44B-ADEF-4DD7-B1BA-2CDCD6A54F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42FF5F-2A78-413D-A415-64FE95B33C6D}" type="datetimeFigureOut">
              <a:rPr lang="en-GB" smtClean="0"/>
              <a:t>13/12/2018</a:t>
            </a:fld>
            <a:endParaRPr lang="en-GB"/>
          </a:p>
        </p:txBody>
      </p:sp>
      <p:sp>
        <p:nvSpPr>
          <p:cNvPr id="5" name="Footer Placeholder 4">
            <a:extLst>
              <a:ext uri="{FF2B5EF4-FFF2-40B4-BE49-F238E27FC236}">
                <a16:creationId xmlns:a16="http://schemas.microsoft.com/office/drawing/2014/main" id="{8789E62F-C54B-405F-84AF-DD3C8F13A4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83B35A-7DD0-4C02-BE18-CD92AE1929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98D191-6944-4F37-8263-DED01E1AB575}" type="slidenum">
              <a:rPr lang="en-GB" smtClean="0"/>
              <a:t>‹#›</a:t>
            </a:fld>
            <a:endParaRPr lang="en-GB"/>
          </a:p>
        </p:txBody>
      </p:sp>
    </p:spTree>
    <p:extLst>
      <p:ext uri="{BB962C8B-B14F-4D97-AF65-F5344CB8AC3E}">
        <p14:creationId xmlns:p14="http://schemas.microsoft.com/office/powerpoint/2010/main" val="1246169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news.bbc.co.uk/1/hi/programmes/this_world/4446342.stm" TargetMode="External"/><Relationship Id="rId3" Type="http://schemas.openxmlformats.org/officeDocument/2006/relationships/hyperlink" Target="http://www.spiegel.de/kultur/musik/musik-festival-wacken-darf-laut-bleiben-a-879534.html" TargetMode="External"/><Relationship Id="rId7" Type="http://schemas.openxmlformats.org/officeDocument/2006/relationships/hyperlink" Target="https://www.sanluisobispo.com/news/local/crime/article158541919.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theoperatormusic.com/lp/reign-in-blood/11398391" TargetMode="External"/><Relationship Id="rId5" Type="http://schemas.openxmlformats.org/officeDocument/2006/relationships/hyperlink" Target="https://www.britannica.com/art/heavy-metal-music" TargetMode="External"/><Relationship Id="rId10" Type="http://schemas.openxmlformats.org/officeDocument/2006/relationships/hyperlink" Target="https://www.sanluisobispo.com/news/local/crime/article39122823.html" TargetMode="External"/><Relationship Id="rId4" Type="http://schemas.openxmlformats.org/officeDocument/2006/relationships/hyperlink" Target="https://www.mz-web.de/panorama/heavy-metal-festival-laut--lauter--wacken-2738622" TargetMode="External"/><Relationship Id="rId9" Type="http://schemas.openxmlformats.org/officeDocument/2006/relationships/hyperlink" Target="https://songmeanings.com/songs/view/2548/"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darkroom.baltimoresun.com/2013/08/metalheads-descend-on-24th-wacken-open-air-festival-in-germany/#1" TargetMode="External"/><Relationship Id="rId2" Type="http://schemas.openxmlformats.org/officeDocument/2006/relationships/hyperlink" Target="https://www.telegraph.co.uk/news/newstopics/howaboutthat/7079312/Fans-campaign-for-heavy-metal-to-be-recognised-as-religion.html" TargetMode="External"/><Relationship Id="rId1" Type="http://schemas.openxmlformats.org/officeDocument/2006/relationships/slideLayout" Target="../slideLayouts/slideLayout2.xml"/><Relationship Id="rId4" Type="http://schemas.openxmlformats.org/officeDocument/2006/relationships/hyperlink" Target="https://en.oxforddictionaries.com/definition/religion"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spiegel.de/kultur/musik/musik-festival-wacken-darf-laut-bleiben-a-879534.html" TargetMode="External"/><Relationship Id="rId3" Type="http://schemas.openxmlformats.org/officeDocument/2006/relationships/hyperlink" Target="http://news.bbc.co.uk/1/hi/programmes/this_world/4446342.stm" TargetMode="External"/><Relationship Id="rId7" Type="http://schemas.openxmlformats.org/officeDocument/2006/relationships/hyperlink" Target="https://en.oxforddictionaries.com/definition/religion" TargetMode="External"/><Relationship Id="rId12" Type="http://schemas.openxmlformats.org/officeDocument/2006/relationships/hyperlink" Target="https://www.sanluisobispo.com/news/local/crime/article39122823.html" TargetMode="External"/><Relationship Id="rId2" Type="http://schemas.openxmlformats.org/officeDocument/2006/relationships/hyperlink" Target="https://songmeanings.com/songs/view/2548/" TargetMode="External"/><Relationship Id="rId1" Type="http://schemas.openxmlformats.org/officeDocument/2006/relationships/slideLayout" Target="../slideLayouts/slideLayout2.xml"/><Relationship Id="rId6" Type="http://schemas.openxmlformats.org/officeDocument/2006/relationships/hyperlink" Target="https://www.mz-web.de/panorama/heavy-metal-festival-laut--lauter--wacken-2738622" TargetMode="External"/><Relationship Id="rId11" Type="http://schemas.openxmlformats.org/officeDocument/2006/relationships/hyperlink" Target="https://www.telegraph.co.uk/news/newstopics/howaboutthat/7079312/Fans-campaign-for-heavy-metal-to-be-recognised-as-religion.html" TargetMode="External"/><Relationship Id="rId5" Type="http://schemas.openxmlformats.org/officeDocument/2006/relationships/hyperlink" Target="https://www.sanluisobispo.com/news/local/crime/article158541919.html" TargetMode="External"/><Relationship Id="rId10" Type="http://schemas.openxmlformats.org/officeDocument/2006/relationships/hyperlink" Target="https://www.theoperatormusic.com/lp/reign-in-blood/11398391" TargetMode="External"/><Relationship Id="rId4" Type="http://schemas.openxmlformats.org/officeDocument/2006/relationships/hyperlink" Target="https://www.britannica.com/art/heavy-metal-music" TargetMode="External"/><Relationship Id="rId9" Type="http://schemas.openxmlformats.org/officeDocument/2006/relationships/hyperlink" Target="http://darkroom.baltimoresun.com/2013/08/metalheads-descend-on-24th-wacken-open-air-festival-in-german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BCAD968-6D27-4671-B1D8-55EDD9A3D9E9}"/>
              </a:ext>
            </a:extLst>
          </p:cNvPr>
          <p:cNvPicPr>
            <a:picLocks noChangeAspect="1"/>
          </p:cNvPicPr>
          <p:nvPr/>
        </p:nvPicPr>
        <p:blipFill rotWithShape="1">
          <a:blip r:embed="rId3">
            <a:alphaModFix amt="50000"/>
            <a:extLst/>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71AD5E57-F7C0-4CE3-BBD9-947B1197D50A}"/>
              </a:ext>
            </a:extLst>
          </p:cNvPr>
          <p:cNvSpPr>
            <a:spLocks noGrp="1"/>
          </p:cNvSpPr>
          <p:nvPr>
            <p:ph type="ctrTitle"/>
          </p:nvPr>
        </p:nvSpPr>
        <p:spPr>
          <a:xfrm>
            <a:off x="1524000" y="1122362"/>
            <a:ext cx="9144000" cy="2900518"/>
          </a:xfrm>
        </p:spPr>
        <p:txBody>
          <a:bodyPr>
            <a:normAutofit/>
          </a:bodyPr>
          <a:lstStyle/>
          <a:p>
            <a:r>
              <a:rPr lang="en-GB" sz="7200" dirty="0">
                <a:solidFill>
                  <a:srgbClr val="FFFFFF"/>
                </a:solidFill>
                <a:latin typeface="Narkisim" panose="020E0502050101010101" pitchFamily="34" charset="-79"/>
                <a:cs typeface="Narkisim" panose="020E0502050101010101" pitchFamily="34" charset="-79"/>
              </a:rPr>
              <a:t>Heavy Metal</a:t>
            </a:r>
          </a:p>
        </p:txBody>
      </p:sp>
      <p:sp>
        <p:nvSpPr>
          <p:cNvPr id="3" name="Subtitle 2">
            <a:extLst>
              <a:ext uri="{FF2B5EF4-FFF2-40B4-BE49-F238E27FC236}">
                <a16:creationId xmlns:a16="http://schemas.microsoft.com/office/drawing/2014/main" id="{6E6AF406-8DAD-4F4D-8E74-E179ED8E6477}"/>
              </a:ext>
            </a:extLst>
          </p:cNvPr>
          <p:cNvSpPr>
            <a:spLocks noGrp="1"/>
          </p:cNvSpPr>
          <p:nvPr>
            <p:ph type="subTitle" idx="1"/>
          </p:nvPr>
        </p:nvSpPr>
        <p:spPr>
          <a:xfrm>
            <a:off x="1524000" y="4159404"/>
            <a:ext cx="9144000" cy="1098395"/>
          </a:xfrm>
        </p:spPr>
        <p:txBody>
          <a:bodyPr>
            <a:normAutofit lnSpcReduction="10000"/>
          </a:bodyPr>
          <a:lstStyle/>
          <a:p>
            <a:r>
              <a:rPr lang="en-GB" dirty="0">
                <a:solidFill>
                  <a:srgbClr val="FFFFFF"/>
                </a:solidFill>
                <a:latin typeface="Narkisim" panose="020E0502050101010101" pitchFamily="34" charset="-79"/>
                <a:cs typeface="Narkisim" panose="020E0502050101010101" pitchFamily="34" charset="-79"/>
              </a:rPr>
              <a:t>Popular Music as a Religion</a:t>
            </a:r>
          </a:p>
          <a:p>
            <a:endParaRPr lang="en-GB" sz="1700" dirty="0">
              <a:solidFill>
                <a:srgbClr val="FFFFFF"/>
              </a:solidFill>
              <a:latin typeface="Narkisim" panose="020E0502050101010101" pitchFamily="34" charset="-79"/>
              <a:cs typeface="Narkisim" panose="020E0502050101010101" pitchFamily="34" charset="-79"/>
            </a:endParaRPr>
          </a:p>
          <a:p>
            <a:r>
              <a:rPr lang="en-GB" sz="1800" dirty="0">
                <a:solidFill>
                  <a:srgbClr val="FFFFFF"/>
                </a:solidFill>
                <a:latin typeface="Narkisim" panose="020E0502050101010101" pitchFamily="34" charset="-79"/>
                <a:cs typeface="Narkisim" panose="020E0502050101010101" pitchFamily="34" charset="-79"/>
              </a:rPr>
              <a:t>Hannah Howells</a:t>
            </a:r>
          </a:p>
        </p:txBody>
      </p:sp>
      <p:sp>
        <p:nvSpPr>
          <p:cNvPr id="5" name="TextBox 4">
            <a:extLst>
              <a:ext uri="{FF2B5EF4-FFF2-40B4-BE49-F238E27FC236}">
                <a16:creationId xmlns:a16="http://schemas.microsoft.com/office/drawing/2014/main" id="{27EC9062-D92B-4139-B2D3-D6C32EEFE656}"/>
              </a:ext>
            </a:extLst>
          </p:cNvPr>
          <p:cNvSpPr txBox="1"/>
          <p:nvPr/>
        </p:nvSpPr>
        <p:spPr>
          <a:xfrm>
            <a:off x="0" y="39132"/>
            <a:ext cx="482600" cy="369332"/>
          </a:xfrm>
          <a:prstGeom prst="rect">
            <a:avLst/>
          </a:prstGeom>
          <a:noFill/>
        </p:spPr>
        <p:txBody>
          <a:bodyPr wrap="square" rtlCol="0">
            <a:spAutoFit/>
          </a:bodyPr>
          <a:lstStyle/>
          <a:p>
            <a:r>
              <a:rPr lang="en-GB" dirty="0">
                <a:latin typeface="Narkisim" panose="020E0502050101010101" pitchFamily="34" charset="-79"/>
                <a:cs typeface="Narkisim" panose="020E0502050101010101" pitchFamily="34" charset="-79"/>
              </a:rPr>
              <a:t>(1</a:t>
            </a:r>
            <a:r>
              <a:rPr lang="en-GB" dirty="0"/>
              <a:t>)</a:t>
            </a:r>
          </a:p>
        </p:txBody>
      </p:sp>
    </p:spTree>
    <p:extLst>
      <p:ext uri="{BB962C8B-B14F-4D97-AF65-F5344CB8AC3E}">
        <p14:creationId xmlns:p14="http://schemas.microsoft.com/office/powerpoint/2010/main" val="329655787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73B3E91-CC4F-45A6-AD2C-C9CB4F487ADC}"/>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latin typeface="Narkisim" panose="020E0502050101010101" pitchFamily="34" charset="-79"/>
                <a:cs typeface="Narkisim" panose="020E0502050101010101" pitchFamily="34" charset="-79"/>
              </a:rPr>
              <a:t>What will I be discussing?</a:t>
            </a:r>
          </a:p>
        </p:txBody>
      </p:sp>
      <p:sp>
        <p:nvSpPr>
          <p:cNvPr id="3" name="Content Placeholder 2">
            <a:extLst>
              <a:ext uri="{FF2B5EF4-FFF2-40B4-BE49-F238E27FC236}">
                <a16:creationId xmlns:a16="http://schemas.microsoft.com/office/drawing/2014/main" id="{EF4AE333-7F79-448E-B6F9-96DAC2CF7702}"/>
              </a:ext>
            </a:extLst>
          </p:cNvPr>
          <p:cNvSpPr>
            <a:spLocks noGrp="1"/>
          </p:cNvSpPr>
          <p:nvPr>
            <p:ph idx="1"/>
          </p:nvPr>
        </p:nvSpPr>
        <p:spPr>
          <a:xfrm>
            <a:off x="841252" y="3337344"/>
            <a:ext cx="10509191" cy="2693976"/>
          </a:xfrm>
        </p:spPr>
        <p:txBody>
          <a:bodyPr>
            <a:normAutofit/>
          </a:bodyPr>
          <a:lstStyle/>
          <a:p>
            <a:r>
              <a:rPr lang="en-GB" sz="2000" dirty="0">
                <a:solidFill>
                  <a:srgbClr val="000000"/>
                </a:solidFill>
                <a:latin typeface="Narkisim" panose="020E0502050101010101" pitchFamily="34" charset="-79"/>
                <a:cs typeface="Narkisim" panose="020E0502050101010101" pitchFamily="34" charset="-79"/>
              </a:rPr>
              <a:t>What is Heavy Metal? </a:t>
            </a:r>
          </a:p>
          <a:p>
            <a:r>
              <a:rPr lang="en-GB" sz="2000">
                <a:solidFill>
                  <a:srgbClr val="000000"/>
                </a:solidFill>
                <a:latin typeface="Narkisim" panose="020E0502050101010101" pitchFamily="34" charset="-79"/>
                <a:cs typeface="Narkisim" panose="020E0502050101010101" pitchFamily="34" charset="-79"/>
              </a:rPr>
              <a:t>How </a:t>
            </a:r>
            <a:r>
              <a:rPr lang="en-GB" sz="2000" dirty="0">
                <a:solidFill>
                  <a:srgbClr val="000000"/>
                </a:solidFill>
                <a:latin typeface="Narkisim" panose="020E0502050101010101" pitchFamily="34" charset="-79"/>
                <a:cs typeface="Narkisim" panose="020E0502050101010101" pitchFamily="34" charset="-79"/>
              </a:rPr>
              <a:t>people see popular music as a religion.</a:t>
            </a:r>
          </a:p>
          <a:p>
            <a:r>
              <a:rPr lang="en-GB" sz="2000" dirty="0">
                <a:solidFill>
                  <a:srgbClr val="000000"/>
                </a:solidFill>
                <a:latin typeface="Narkisim" panose="020E0502050101010101" pitchFamily="34" charset="-79"/>
                <a:cs typeface="Narkisim" panose="020E0502050101010101" pitchFamily="34" charset="-79"/>
              </a:rPr>
              <a:t>Religious themes found in Metal music, focusing specifically on Satanism. </a:t>
            </a:r>
          </a:p>
          <a:p>
            <a:r>
              <a:rPr lang="en-GB" sz="2000" dirty="0">
                <a:solidFill>
                  <a:srgbClr val="000000"/>
                </a:solidFill>
                <a:latin typeface="Narkisim" panose="020E0502050101010101" pitchFamily="34" charset="-79"/>
                <a:cs typeface="Narkisim" panose="020E0502050101010101" pitchFamily="34" charset="-79"/>
              </a:rPr>
              <a:t>Exploring how Heavy Metal can be seen as a religion?</a:t>
            </a:r>
          </a:p>
          <a:p>
            <a:r>
              <a:rPr lang="en-GB" sz="2000" dirty="0">
                <a:solidFill>
                  <a:srgbClr val="000000"/>
                </a:solidFill>
                <a:latin typeface="Narkisim" panose="020E0502050101010101" pitchFamily="34" charset="-79"/>
                <a:cs typeface="Narkisim" panose="020E0502050101010101" pitchFamily="34" charset="-79"/>
              </a:rPr>
              <a:t>Metal music as a religious experience.</a:t>
            </a:r>
          </a:p>
          <a:p>
            <a:r>
              <a:rPr lang="en-GB" sz="2000" dirty="0">
                <a:solidFill>
                  <a:srgbClr val="000000"/>
                </a:solidFill>
                <a:latin typeface="Narkisim" panose="020E0502050101010101" pitchFamily="34" charset="-79"/>
                <a:cs typeface="Narkisim" panose="020E0502050101010101" pitchFamily="34" charset="-79"/>
              </a:rPr>
              <a:t>Evaluation – is Heavy Metal and it’s surrounding culture a religion?</a:t>
            </a:r>
          </a:p>
          <a:p>
            <a:endParaRPr lang="en-GB" sz="2000" dirty="0">
              <a:solidFill>
                <a:srgbClr val="000000"/>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2615892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B855F3A-0B2B-4D11-BB86-15F6440FE00C}"/>
              </a:ext>
            </a:extLst>
          </p:cNvPr>
          <p:cNvPicPr>
            <a:picLocks noChangeAspect="1"/>
          </p:cNvPicPr>
          <p:nvPr/>
        </p:nvPicPr>
        <p:blipFill rotWithShape="1">
          <a:blip r:embed="rId3"/>
          <a:srcRect l="37130" r="16759"/>
          <a:stretch/>
        </p:blipFill>
        <p:spPr>
          <a:xfrm>
            <a:off x="0" y="0"/>
            <a:ext cx="6324601" cy="6857990"/>
          </a:xfrm>
          <a:prstGeom prst="rect">
            <a:avLst/>
          </a:prstGeom>
        </p:spPr>
      </p:pic>
      <p:pic>
        <p:nvPicPr>
          <p:cNvPr id="23" name="Picture 16">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782C2B6-8D81-4DB6-B1E9-FF37C4A82639}"/>
              </a:ext>
            </a:extLst>
          </p:cNvPr>
          <p:cNvSpPr>
            <a:spLocks noGrp="1"/>
          </p:cNvSpPr>
          <p:nvPr>
            <p:ph type="title"/>
          </p:nvPr>
        </p:nvSpPr>
        <p:spPr>
          <a:xfrm>
            <a:off x="6408423" y="340555"/>
            <a:ext cx="6099810" cy="1325563"/>
          </a:xfrm>
        </p:spPr>
        <p:txBody>
          <a:bodyPr>
            <a:normAutofit/>
          </a:bodyPr>
          <a:lstStyle/>
          <a:p>
            <a:r>
              <a:rPr lang="en-GB" dirty="0">
                <a:solidFill>
                  <a:srgbClr val="000000"/>
                </a:solidFill>
                <a:latin typeface="Narkisim" panose="020E0502050101010101" pitchFamily="34" charset="-79"/>
                <a:cs typeface="Narkisim" panose="020E0502050101010101" pitchFamily="34" charset="-79"/>
              </a:rPr>
              <a:t>What is Heavy Metal?</a:t>
            </a:r>
          </a:p>
        </p:txBody>
      </p:sp>
      <p:sp>
        <p:nvSpPr>
          <p:cNvPr id="3" name="Content Placeholder 2">
            <a:extLst>
              <a:ext uri="{FF2B5EF4-FFF2-40B4-BE49-F238E27FC236}">
                <a16:creationId xmlns:a16="http://schemas.microsoft.com/office/drawing/2014/main" id="{E6A2E9A0-041B-40D1-953A-8A95C3DFF480}"/>
              </a:ext>
            </a:extLst>
          </p:cNvPr>
          <p:cNvSpPr>
            <a:spLocks noGrp="1"/>
          </p:cNvSpPr>
          <p:nvPr>
            <p:ph idx="1"/>
          </p:nvPr>
        </p:nvSpPr>
        <p:spPr>
          <a:xfrm>
            <a:off x="6202681" y="488632"/>
            <a:ext cx="5989319" cy="5437236"/>
          </a:xfrm>
        </p:spPr>
        <p:txBody>
          <a:bodyPr anchor="b">
            <a:normAutofit/>
          </a:bodyPr>
          <a:lstStyle/>
          <a:p>
            <a:r>
              <a:rPr lang="en-GB" sz="2000" dirty="0">
                <a:solidFill>
                  <a:srgbClr val="000000"/>
                </a:solidFill>
                <a:latin typeface="Narkisim" panose="020E0502050101010101" pitchFamily="34" charset="-79"/>
                <a:cs typeface="Narkisim" panose="020E0502050101010101" pitchFamily="34" charset="-79"/>
              </a:rPr>
              <a:t>Heavy Metal is a genre of rock music that developed in the late 1960s, early 1970s.</a:t>
            </a:r>
          </a:p>
          <a:p>
            <a:r>
              <a:rPr lang="en-GB" sz="2000" dirty="0">
                <a:solidFill>
                  <a:srgbClr val="000000"/>
                </a:solidFill>
                <a:latin typeface="Narkisim" panose="020E0502050101010101" pitchFamily="34" charset="-79"/>
                <a:cs typeface="Narkisim" panose="020E0502050101010101" pitchFamily="34" charset="-79"/>
              </a:rPr>
              <a:t>The mid-1960s, British Bands - Yardbirds, The Jeff Beck Group, Jimi Hendrix = developing heavy metal.</a:t>
            </a:r>
          </a:p>
          <a:p>
            <a:r>
              <a:rPr lang="en-GB" sz="2000" dirty="0">
                <a:solidFill>
                  <a:srgbClr val="000000"/>
                </a:solidFill>
                <a:latin typeface="Narkisim" panose="020E0502050101010101" pitchFamily="34" charset="-79"/>
                <a:cs typeface="Narkisim" panose="020E0502050101010101" pitchFamily="34" charset="-79"/>
              </a:rPr>
              <a:t>The 1970s – Led Zeppelin, Deep Purple, and Black Sabbath.</a:t>
            </a:r>
          </a:p>
          <a:p>
            <a:r>
              <a:rPr lang="en-GB" sz="2000" dirty="0">
                <a:solidFill>
                  <a:srgbClr val="000000"/>
                </a:solidFill>
                <a:latin typeface="Narkisim" panose="020E0502050101010101" pitchFamily="34" charset="-79"/>
                <a:cs typeface="Narkisim" panose="020E0502050101010101" pitchFamily="34" charset="-79"/>
              </a:rPr>
              <a:t>Biggest fan bases in the 70s – KISS, AC/DC, Aerosmith</a:t>
            </a:r>
          </a:p>
          <a:p>
            <a:r>
              <a:rPr lang="en-GB" sz="2000" dirty="0">
                <a:solidFill>
                  <a:srgbClr val="000000"/>
                </a:solidFill>
                <a:latin typeface="Narkisim" panose="020E0502050101010101" pitchFamily="34" charset="-79"/>
                <a:cs typeface="Narkisim" panose="020E0502050101010101" pitchFamily="34" charset="-79"/>
              </a:rPr>
              <a:t>Heavy metal’s popularity decreased in the disco years but revived again in the 1980s. </a:t>
            </a:r>
          </a:p>
          <a:p>
            <a:r>
              <a:rPr lang="en-GB" sz="2000" dirty="0">
                <a:solidFill>
                  <a:srgbClr val="000000"/>
                </a:solidFill>
                <a:latin typeface="Narkisim" panose="020E0502050101010101" pitchFamily="34" charset="-79"/>
                <a:cs typeface="Narkisim" panose="020E0502050101010101" pitchFamily="34" charset="-79"/>
              </a:rPr>
              <a:t>Establishing international fan bases. (3)</a:t>
            </a:r>
          </a:p>
        </p:txBody>
      </p:sp>
      <p:sp>
        <p:nvSpPr>
          <p:cNvPr id="5" name="TextBox 4">
            <a:extLst>
              <a:ext uri="{FF2B5EF4-FFF2-40B4-BE49-F238E27FC236}">
                <a16:creationId xmlns:a16="http://schemas.microsoft.com/office/drawing/2014/main" id="{57C26D2E-32B4-4630-B5B1-091A4F71616C}"/>
              </a:ext>
            </a:extLst>
          </p:cNvPr>
          <p:cNvSpPr txBox="1"/>
          <p:nvPr/>
        </p:nvSpPr>
        <p:spPr>
          <a:xfrm>
            <a:off x="0" y="56601"/>
            <a:ext cx="533400" cy="369332"/>
          </a:xfrm>
          <a:prstGeom prst="rect">
            <a:avLst/>
          </a:prstGeom>
          <a:noFill/>
        </p:spPr>
        <p:txBody>
          <a:bodyPr wrap="square" rtlCol="0">
            <a:spAutoFit/>
          </a:bodyPr>
          <a:lstStyle/>
          <a:p>
            <a:r>
              <a:rPr lang="en-GB" dirty="0">
                <a:latin typeface="Narkisim" panose="020E0502050101010101" pitchFamily="34" charset="-79"/>
                <a:cs typeface="Narkisim" panose="020E0502050101010101" pitchFamily="34" charset="-79"/>
              </a:rPr>
              <a:t>(2)</a:t>
            </a:r>
          </a:p>
        </p:txBody>
      </p:sp>
      <p:sp>
        <p:nvSpPr>
          <p:cNvPr id="6" name="TextBox 5">
            <a:extLst>
              <a:ext uri="{FF2B5EF4-FFF2-40B4-BE49-F238E27FC236}">
                <a16:creationId xmlns:a16="http://schemas.microsoft.com/office/drawing/2014/main" id="{DA6162A4-95F7-4C5F-A5F1-459C5D2583C2}"/>
              </a:ext>
            </a:extLst>
          </p:cNvPr>
          <p:cNvSpPr txBox="1"/>
          <p:nvPr/>
        </p:nvSpPr>
        <p:spPr>
          <a:xfrm>
            <a:off x="5806440" y="5239110"/>
            <a:ext cx="6263640" cy="615553"/>
          </a:xfrm>
          <a:prstGeom prst="rect">
            <a:avLst/>
          </a:prstGeom>
          <a:noFill/>
        </p:spPr>
        <p:txBody>
          <a:bodyPr wrap="square" rtlCol="0">
            <a:spAutoFit/>
          </a:bodyPr>
          <a:lstStyle/>
          <a:p>
            <a:endParaRPr lang="en-GB" sz="1600" dirty="0">
              <a:latin typeface="Narkisim" panose="020E0502050101010101" pitchFamily="34" charset="-79"/>
              <a:cs typeface="Narkisim" panose="020E0502050101010101" pitchFamily="34" charset="-79"/>
            </a:endParaRPr>
          </a:p>
          <a:p>
            <a:endParaRPr lang="en-GB" dirty="0"/>
          </a:p>
        </p:txBody>
      </p:sp>
    </p:spTree>
    <p:extLst>
      <p:ext uri="{BB962C8B-B14F-4D97-AF65-F5344CB8AC3E}">
        <p14:creationId xmlns:p14="http://schemas.microsoft.com/office/powerpoint/2010/main" val="64067018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DB5869B-2320-43F0-B805-E4E01DFEC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2693976"/>
          </a:xfrm>
          <a:prstGeom prst="rect">
            <a:avLst/>
          </a:prstGeom>
          <a:gradFill>
            <a:gsLst>
              <a:gs pos="0">
                <a:srgbClr val="E3411B">
                  <a:lumMod val="90000"/>
                </a:srgbClr>
              </a:gs>
              <a:gs pos="25000">
                <a:srgbClr val="E3411B">
                  <a:lumMod val="90000"/>
                </a:srgb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EDC1891-8AEC-423B-B388-8D21937E6A3B}"/>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latin typeface="Narkisim" panose="020E0502050101010101" pitchFamily="34" charset="-79"/>
                <a:cs typeface="Narkisim" panose="020E0502050101010101" pitchFamily="34" charset="-79"/>
              </a:rPr>
              <a:t>Religion in Popular Culture:</a:t>
            </a:r>
            <a:br>
              <a:rPr lang="en-GB" sz="4000" dirty="0">
                <a:solidFill>
                  <a:srgbClr val="FFFFFF"/>
                </a:solidFill>
                <a:latin typeface="Narkisim" panose="020E0502050101010101" pitchFamily="34" charset="-79"/>
                <a:cs typeface="Narkisim" panose="020E0502050101010101" pitchFamily="34" charset="-79"/>
              </a:rPr>
            </a:br>
            <a:r>
              <a:rPr lang="en-GB" sz="3200" dirty="0">
                <a:solidFill>
                  <a:srgbClr val="FFFFFF"/>
                </a:solidFill>
                <a:latin typeface="Narkisim" panose="020E0502050101010101" pitchFamily="34" charset="-79"/>
                <a:cs typeface="Narkisim" panose="020E0502050101010101" pitchFamily="34" charset="-79"/>
              </a:rPr>
              <a:t>Popular music as a religion</a:t>
            </a:r>
            <a:endParaRPr lang="en-GB" sz="4000" dirty="0">
              <a:solidFill>
                <a:srgbClr val="FFFFFF"/>
              </a:solidFill>
            </a:endParaRPr>
          </a:p>
        </p:txBody>
      </p:sp>
      <p:sp>
        <p:nvSpPr>
          <p:cNvPr id="3" name="Content Placeholder 2">
            <a:extLst>
              <a:ext uri="{FF2B5EF4-FFF2-40B4-BE49-F238E27FC236}">
                <a16:creationId xmlns:a16="http://schemas.microsoft.com/office/drawing/2014/main" id="{67C7DEA1-3157-4EA8-8703-23866B0638A6}"/>
              </a:ext>
            </a:extLst>
          </p:cNvPr>
          <p:cNvSpPr>
            <a:spLocks noGrp="1"/>
          </p:cNvSpPr>
          <p:nvPr>
            <p:ph idx="1"/>
          </p:nvPr>
        </p:nvSpPr>
        <p:spPr>
          <a:xfrm>
            <a:off x="342901" y="2434048"/>
            <a:ext cx="11849099" cy="4130772"/>
          </a:xfrm>
        </p:spPr>
        <p:txBody>
          <a:bodyPr>
            <a:normAutofit/>
          </a:bodyPr>
          <a:lstStyle/>
          <a:p>
            <a:pPr marL="0" indent="0">
              <a:buNone/>
            </a:pPr>
            <a:endParaRPr lang="en-GB" sz="1800" dirty="0">
              <a:solidFill>
                <a:srgbClr val="000000"/>
              </a:solidFill>
              <a:latin typeface="Narkisim" panose="020E0502050101010101" pitchFamily="34" charset="-79"/>
              <a:cs typeface="Narkisim" panose="020E0502050101010101" pitchFamily="34" charset="-79"/>
            </a:endParaRPr>
          </a:p>
          <a:p>
            <a:endParaRPr lang="en-GB" sz="1800" dirty="0">
              <a:solidFill>
                <a:srgbClr val="000000"/>
              </a:solidFill>
              <a:latin typeface="Narkisim" panose="020E0502050101010101" pitchFamily="34" charset="-79"/>
              <a:cs typeface="Narkisim" panose="020E0502050101010101" pitchFamily="34" charset="-79"/>
            </a:endParaRPr>
          </a:p>
          <a:p>
            <a:r>
              <a:rPr lang="en-GB" sz="2200" dirty="0">
                <a:solidFill>
                  <a:srgbClr val="000000"/>
                </a:solidFill>
                <a:latin typeface="Narkisim" panose="020E0502050101010101" pitchFamily="34" charset="-79"/>
                <a:cs typeface="Narkisim" panose="020E0502050101010101" pitchFamily="34" charset="-79"/>
              </a:rPr>
              <a:t>Subcultures of popular forms constitutes a religion. (4)</a:t>
            </a:r>
          </a:p>
          <a:p>
            <a:endParaRPr lang="en-GB" sz="2200" dirty="0">
              <a:solidFill>
                <a:srgbClr val="000000"/>
              </a:solidFill>
              <a:latin typeface="Narkisim" panose="020E0502050101010101" pitchFamily="34" charset="-79"/>
              <a:cs typeface="Narkisim" panose="020E0502050101010101" pitchFamily="34" charset="-79"/>
            </a:endParaRPr>
          </a:p>
          <a:p>
            <a:r>
              <a:rPr lang="en-GB" sz="2200" dirty="0">
                <a:solidFill>
                  <a:srgbClr val="000000"/>
                </a:solidFill>
                <a:latin typeface="Narkisim" panose="020E0502050101010101" pitchFamily="34" charset="-79"/>
                <a:cs typeface="Narkisim" panose="020E0502050101010101" pitchFamily="34" charset="-79"/>
              </a:rPr>
              <a:t>Marcus Moberg – 2 main areas to explore this further.</a:t>
            </a:r>
          </a:p>
          <a:p>
            <a:pPr marL="457200" indent="-457200">
              <a:buAutoNum type="arabicPeriod"/>
            </a:pPr>
            <a:r>
              <a:rPr lang="en-GB" sz="2200" dirty="0">
                <a:solidFill>
                  <a:srgbClr val="000000"/>
                </a:solidFill>
                <a:latin typeface="Narkisim" panose="020E0502050101010101" pitchFamily="34" charset="-79"/>
                <a:cs typeface="Narkisim" panose="020E0502050101010101" pitchFamily="34" charset="-79"/>
              </a:rPr>
              <a:t>The study of religion in popular culture, the symbolism/language/cultures indicate religious beliefs. (4)</a:t>
            </a:r>
          </a:p>
          <a:p>
            <a:pPr marL="457200" indent="-457200">
              <a:buAutoNum type="arabicPeriod"/>
            </a:pPr>
            <a:r>
              <a:rPr lang="en-GB" sz="2200" dirty="0">
                <a:solidFill>
                  <a:srgbClr val="000000"/>
                </a:solidFill>
                <a:latin typeface="Narkisim" panose="020E0502050101010101" pitchFamily="34" charset="-79"/>
                <a:cs typeface="Narkisim" panose="020E0502050101010101" pitchFamily="34" charset="-79"/>
              </a:rPr>
              <a:t>The latest study – the relationship between Heavy Metal and religion are characterised on the ways in which religious/spiritual themes appear in the aesthetics/imagery of certain metal bands. (4)</a:t>
            </a:r>
          </a:p>
          <a:p>
            <a:pPr marL="0" indent="0">
              <a:buNone/>
            </a:pPr>
            <a:endParaRPr lang="en-GB" sz="2200" dirty="0">
              <a:solidFill>
                <a:srgbClr val="000000"/>
              </a:solidFill>
              <a:latin typeface="Narkisim" panose="020E0502050101010101" pitchFamily="34" charset="-79"/>
              <a:cs typeface="Narkisim" panose="020E0502050101010101" pitchFamily="34" charset="-79"/>
            </a:endParaRPr>
          </a:p>
          <a:p>
            <a:r>
              <a:rPr lang="en-GB" sz="2200" dirty="0">
                <a:solidFill>
                  <a:srgbClr val="000000"/>
                </a:solidFill>
                <a:latin typeface="Narkisim" panose="020E0502050101010101" pitchFamily="34" charset="-79"/>
                <a:cs typeface="Narkisim" panose="020E0502050101010101" pitchFamily="34" charset="-79"/>
              </a:rPr>
              <a:t>Kahn Harris – ‘</a:t>
            </a:r>
            <a:r>
              <a:rPr lang="en-GB" sz="2200" dirty="0">
                <a:latin typeface="Narkisim" panose="020E0502050101010101" pitchFamily="34" charset="-79"/>
                <a:cs typeface="Narkisim" panose="020E0502050101010101" pitchFamily="34" charset="-79"/>
              </a:rPr>
              <a:t>Popular music and culture are sites of identity construction.’ (5</a:t>
            </a:r>
            <a:r>
              <a:rPr lang="en-GB" sz="1900" dirty="0">
                <a:latin typeface="Narkisim" panose="020E0502050101010101" pitchFamily="34" charset="-79"/>
                <a:cs typeface="Narkisim" panose="020E0502050101010101" pitchFamily="34" charset="-79"/>
              </a:rPr>
              <a:t>)</a:t>
            </a:r>
          </a:p>
          <a:p>
            <a:endParaRPr lang="en-GB" sz="1800" dirty="0">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91526756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621E0-63D6-4E49-B486-1A30B666F579}"/>
              </a:ext>
            </a:extLst>
          </p:cNvPr>
          <p:cNvSpPr>
            <a:spLocks noGrp="1"/>
          </p:cNvSpPr>
          <p:nvPr>
            <p:ph type="title"/>
          </p:nvPr>
        </p:nvSpPr>
        <p:spPr>
          <a:xfrm>
            <a:off x="0" y="-198216"/>
            <a:ext cx="6586491" cy="1676603"/>
          </a:xfrm>
        </p:spPr>
        <p:txBody>
          <a:bodyPr>
            <a:normAutofit/>
          </a:bodyPr>
          <a:lstStyle/>
          <a:p>
            <a:r>
              <a:rPr lang="en-GB" sz="3600" dirty="0">
                <a:solidFill>
                  <a:schemeClr val="bg1"/>
                </a:solidFill>
                <a:latin typeface="Narkisim" panose="020E0502050101010101" pitchFamily="34" charset="-79"/>
                <a:cs typeface="Narkisim" panose="020E0502050101010101" pitchFamily="34" charset="-79"/>
              </a:rPr>
              <a:t>Religious themes in Heavy Metal: </a:t>
            </a:r>
            <a:r>
              <a:rPr lang="en-GB" sz="3600" b="1" dirty="0">
                <a:solidFill>
                  <a:schemeClr val="bg1"/>
                </a:solidFill>
                <a:latin typeface="Narkisim" panose="020E0502050101010101" pitchFamily="34" charset="-79"/>
                <a:cs typeface="Narkisim" panose="020E0502050101010101" pitchFamily="34" charset="-79"/>
              </a:rPr>
              <a:t>SATANISM</a:t>
            </a:r>
          </a:p>
        </p:txBody>
      </p:sp>
      <p:sp>
        <p:nvSpPr>
          <p:cNvPr id="3" name="Content Placeholder 2">
            <a:extLst>
              <a:ext uri="{FF2B5EF4-FFF2-40B4-BE49-F238E27FC236}">
                <a16:creationId xmlns:a16="http://schemas.microsoft.com/office/drawing/2014/main" id="{393EBD15-87CD-4A62-996C-2BCBF9E0F1C8}"/>
              </a:ext>
            </a:extLst>
          </p:cNvPr>
          <p:cNvSpPr>
            <a:spLocks noGrp="1"/>
          </p:cNvSpPr>
          <p:nvPr>
            <p:ph idx="1"/>
          </p:nvPr>
        </p:nvSpPr>
        <p:spPr>
          <a:xfrm>
            <a:off x="56224" y="1246839"/>
            <a:ext cx="7450628" cy="5595808"/>
          </a:xfrm>
        </p:spPr>
        <p:txBody>
          <a:bodyPr>
            <a:normAutofit lnSpcReduction="10000"/>
          </a:bodyPr>
          <a:lstStyle/>
          <a:p>
            <a:r>
              <a:rPr lang="en-GB" sz="1800" dirty="0">
                <a:solidFill>
                  <a:schemeClr val="bg1"/>
                </a:solidFill>
                <a:latin typeface="Narkisim" panose="020E0502050101010101" pitchFamily="34" charset="-79"/>
                <a:cs typeface="Narkisim" panose="020E0502050101010101" pitchFamily="34" charset="-79"/>
              </a:rPr>
              <a:t>Moberg: ‘pervasive religious and spiritual themes within metal culture’ (7)</a:t>
            </a:r>
          </a:p>
          <a:p>
            <a:endParaRPr lang="en-GB" sz="1800" dirty="0">
              <a:solidFill>
                <a:schemeClr val="bg1"/>
              </a:solidFill>
              <a:latin typeface="Narkisim" panose="020E0502050101010101" pitchFamily="34" charset="-79"/>
              <a:cs typeface="Narkisim" panose="020E0502050101010101" pitchFamily="34" charset="-79"/>
            </a:endParaRPr>
          </a:p>
          <a:p>
            <a:r>
              <a:rPr lang="en-GB" sz="1800" dirty="0">
                <a:solidFill>
                  <a:schemeClr val="bg1"/>
                </a:solidFill>
                <a:latin typeface="Narkisim" panose="020E0502050101010101" pitchFamily="34" charset="-79"/>
                <a:cs typeface="Narkisim" panose="020E0502050101010101" pitchFamily="34" charset="-79"/>
              </a:rPr>
              <a:t>Carl </a:t>
            </a:r>
            <a:r>
              <a:rPr lang="en-GB" sz="1800" dirty="0" err="1">
                <a:solidFill>
                  <a:schemeClr val="bg1"/>
                </a:solidFill>
                <a:latin typeface="Narkisim" panose="020E0502050101010101" pitchFamily="34" charset="-79"/>
                <a:cs typeface="Narkisim" panose="020E0502050101010101" pitchFamily="34" charset="-79"/>
              </a:rPr>
              <a:t>Raschke</a:t>
            </a:r>
            <a:r>
              <a:rPr lang="en-GB" sz="1800" dirty="0">
                <a:solidFill>
                  <a:schemeClr val="bg1"/>
                </a:solidFill>
                <a:latin typeface="Narkisim" panose="020E0502050101010101" pitchFamily="34" charset="-79"/>
                <a:cs typeface="Narkisim" panose="020E0502050101010101" pitchFamily="34" charset="-79"/>
              </a:rPr>
              <a:t> – Heavy metal increased crime and ‘cultic excitement.’ (8)</a:t>
            </a:r>
          </a:p>
          <a:p>
            <a:pPr marL="0" indent="0">
              <a:buNone/>
            </a:pPr>
            <a:endParaRPr lang="en-GB" sz="1800" dirty="0">
              <a:solidFill>
                <a:schemeClr val="bg1"/>
              </a:solidFill>
              <a:latin typeface="Narkisim" panose="020E0502050101010101" pitchFamily="34" charset="-79"/>
              <a:cs typeface="Narkisim" panose="020E0502050101010101" pitchFamily="34" charset="-79"/>
            </a:endParaRPr>
          </a:p>
          <a:p>
            <a:r>
              <a:rPr lang="en-GB" sz="1800" dirty="0">
                <a:solidFill>
                  <a:schemeClr val="bg1"/>
                </a:solidFill>
                <a:latin typeface="Narkisim" panose="020E0502050101010101" pitchFamily="34" charset="-79"/>
                <a:cs typeface="Narkisim" panose="020E0502050101010101" pitchFamily="34" charset="-79"/>
              </a:rPr>
              <a:t>1995 - Royce Casey, Jacob </a:t>
            </a:r>
            <a:r>
              <a:rPr lang="en-GB" sz="1800" dirty="0" err="1">
                <a:solidFill>
                  <a:schemeClr val="bg1"/>
                </a:solidFill>
                <a:latin typeface="Narkisim" panose="020E0502050101010101" pitchFamily="34" charset="-79"/>
                <a:cs typeface="Narkisim" panose="020E0502050101010101" pitchFamily="34" charset="-79"/>
              </a:rPr>
              <a:t>Delashmutt</a:t>
            </a:r>
            <a:r>
              <a:rPr lang="en-GB" sz="1800" dirty="0">
                <a:solidFill>
                  <a:schemeClr val="bg1"/>
                </a:solidFill>
                <a:latin typeface="Narkisim" panose="020E0502050101010101" pitchFamily="34" charset="-79"/>
                <a:cs typeface="Narkisim" panose="020E0502050101010101" pitchFamily="34" charset="-79"/>
              </a:rPr>
              <a:t>, and Joseph Fiorella, all devoted followers of the metal band, Slayer, murdered their friend, Elyse </a:t>
            </a:r>
            <a:r>
              <a:rPr lang="en-GB" sz="1800" dirty="0" err="1">
                <a:solidFill>
                  <a:schemeClr val="bg1"/>
                </a:solidFill>
                <a:latin typeface="Narkisim" panose="020E0502050101010101" pitchFamily="34" charset="-79"/>
                <a:cs typeface="Narkisim" panose="020E0502050101010101" pitchFamily="34" charset="-79"/>
              </a:rPr>
              <a:t>Pahler</a:t>
            </a:r>
            <a:r>
              <a:rPr lang="en-GB" sz="1800" dirty="0">
                <a:solidFill>
                  <a:schemeClr val="bg1"/>
                </a:solidFill>
                <a:latin typeface="Narkisim" panose="020E0502050101010101" pitchFamily="34" charset="-79"/>
                <a:cs typeface="Narkisim" panose="020E0502050101010101" pitchFamily="34" charset="-79"/>
              </a:rPr>
              <a:t> as a ‘sacrifice to the Devil’ after Slayer’s song influenced them. (9)</a:t>
            </a:r>
          </a:p>
          <a:p>
            <a:endParaRPr lang="en-GB" sz="1800" dirty="0">
              <a:solidFill>
                <a:schemeClr val="bg1"/>
              </a:solidFill>
              <a:latin typeface="Narkisim" panose="020E0502050101010101" pitchFamily="34" charset="-79"/>
              <a:cs typeface="Narkisim" panose="020E0502050101010101" pitchFamily="34" charset="-79"/>
            </a:endParaRPr>
          </a:p>
          <a:p>
            <a:r>
              <a:rPr lang="en-GB" sz="1800" dirty="0">
                <a:solidFill>
                  <a:schemeClr val="bg1"/>
                </a:solidFill>
                <a:latin typeface="Narkisim" panose="020E0502050101010101" pitchFamily="34" charset="-79"/>
                <a:cs typeface="Narkisim" panose="020E0502050101010101" pitchFamily="34" charset="-79"/>
              </a:rPr>
              <a:t>They murdered </a:t>
            </a:r>
            <a:r>
              <a:rPr lang="en-GB" sz="1800" dirty="0" err="1">
                <a:solidFill>
                  <a:schemeClr val="bg1"/>
                </a:solidFill>
                <a:latin typeface="Narkisim" panose="020E0502050101010101" pitchFamily="34" charset="-79"/>
                <a:cs typeface="Narkisim" panose="020E0502050101010101" pitchFamily="34" charset="-79"/>
              </a:rPr>
              <a:t>Pahler</a:t>
            </a:r>
            <a:r>
              <a:rPr lang="en-GB" sz="1800" dirty="0">
                <a:solidFill>
                  <a:schemeClr val="bg1"/>
                </a:solidFill>
                <a:latin typeface="Narkisim" panose="020E0502050101010101" pitchFamily="34" charset="-79"/>
                <a:cs typeface="Narkisim" panose="020E0502050101010101" pitchFamily="34" charset="-79"/>
              </a:rPr>
              <a:t> = perfect sacrifice for the Devil. (10)</a:t>
            </a:r>
          </a:p>
          <a:p>
            <a:endParaRPr lang="en-GB" sz="1800" dirty="0">
              <a:solidFill>
                <a:schemeClr val="bg1"/>
              </a:solidFill>
              <a:latin typeface="Narkisim" panose="020E0502050101010101" pitchFamily="34" charset="-79"/>
              <a:cs typeface="Narkisim" panose="020E0502050101010101" pitchFamily="34" charset="-79"/>
            </a:endParaRPr>
          </a:p>
          <a:p>
            <a:r>
              <a:rPr lang="en-GB" sz="1800" dirty="0">
                <a:solidFill>
                  <a:schemeClr val="bg1"/>
                </a:solidFill>
                <a:latin typeface="Narkisim" panose="020E0502050101010101" pitchFamily="34" charset="-79"/>
                <a:cs typeface="Narkisim" panose="020E0502050101010101" pitchFamily="34" charset="-79"/>
              </a:rPr>
              <a:t>1996, parents of </a:t>
            </a:r>
            <a:r>
              <a:rPr lang="en-GB" sz="1800" dirty="0" err="1">
                <a:solidFill>
                  <a:schemeClr val="bg1"/>
                </a:solidFill>
                <a:latin typeface="Narkisim" panose="020E0502050101010101" pitchFamily="34" charset="-79"/>
                <a:cs typeface="Narkisim" panose="020E0502050101010101" pitchFamily="34" charset="-79"/>
              </a:rPr>
              <a:t>Pahler</a:t>
            </a:r>
            <a:r>
              <a:rPr lang="en-GB" sz="1800" dirty="0">
                <a:solidFill>
                  <a:schemeClr val="bg1"/>
                </a:solidFill>
                <a:latin typeface="Narkisim" panose="020E0502050101010101" pitchFamily="34" charset="-79"/>
                <a:cs typeface="Narkisim" panose="020E0502050101010101" pitchFamily="34" charset="-79"/>
              </a:rPr>
              <a:t> took the Death Metal band and record label to court. (11)</a:t>
            </a:r>
          </a:p>
          <a:p>
            <a:endParaRPr lang="en-GB" sz="1800" dirty="0">
              <a:solidFill>
                <a:schemeClr val="bg1"/>
              </a:solidFill>
              <a:latin typeface="Narkisim" panose="020E0502050101010101" pitchFamily="34" charset="-79"/>
              <a:cs typeface="Narkisim" panose="020E0502050101010101" pitchFamily="34" charset="-79"/>
            </a:endParaRPr>
          </a:p>
          <a:p>
            <a:pPr marL="0" indent="0">
              <a:buNone/>
            </a:pPr>
            <a:r>
              <a:rPr lang="en-GB" sz="1800" dirty="0">
                <a:solidFill>
                  <a:schemeClr val="bg1"/>
                </a:solidFill>
                <a:latin typeface="Narkisim" panose="020E0502050101010101" pitchFamily="34" charset="-79"/>
                <a:cs typeface="Narkisim" panose="020E0502050101010101" pitchFamily="34" charset="-79"/>
              </a:rPr>
              <a:t>“High priest awaiting dagger in hand / Spilling the pure virgin blood / Satan's slaughter, ceremonial death / Answer his every command” –Slayer, lyrics ‘Altar of Sacrifice’ (12) </a:t>
            </a:r>
          </a:p>
          <a:p>
            <a:pPr marL="0" indent="0">
              <a:buNone/>
            </a:pPr>
            <a:endParaRPr lang="en-GB" sz="1800" dirty="0">
              <a:solidFill>
                <a:schemeClr val="bg1"/>
              </a:solidFill>
              <a:latin typeface="Narkisim" panose="020E0502050101010101" pitchFamily="34" charset="-79"/>
              <a:cs typeface="Narkisim" panose="020E0502050101010101" pitchFamily="34" charset="-79"/>
            </a:endParaRPr>
          </a:p>
          <a:p>
            <a:r>
              <a:rPr lang="en-GB" sz="1800" dirty="0">
                <a:solidFill>
                  <a:schemeClr val="bg1"/>
                </a:solidFill>
                <a:latin typeface="Narkisim" panose="020E0502050101010101" pitchFamily="34" charset="-79"/>
                <a:cs typeface="Narkisim" panose="020E0502050101010101" pitchFamily="34" charset="-79"/>
              </a:rPr>
              <a:t>Californian Supreme Judge ruled Slayer not guilty. </a:t>
            </a:r>
            <a:r>
              <a:rPr lang="en-GB" sz="2000" dirty="0">
                <a:solidFill>
                  <a:schemeClr val="bg1"/>
                </a:solidFill>
                <a:latin typeface="Narkisim" panose="020E0502050101010101" pitchFamily="34" charset="-79"/>
                <a:cs typeface="Narkisim" panose="020E0502050101010101" pitchFamily="34" charset="-79"/>
              </a:rPr>
              <a:t>(13)</a:t>
            </a:r>
          </a:p>
          <a:p>
            <a:pPr marL="0" indent="0">
              <a:buNone/>
            </a:pPr>
            <a:endParaRPr lang="en-GB" sz="1900" dirty="0">
              <a:latin typeface="Narkisim" panose="020E0502050101010101" pitchFamily="34" charset="-79"/>
              <a:cs typeface="Narkisim" panose="020E0502050101010101" pitchFamily="34" charset="-79"/>
            </a:endParaRPr>
          </a:p>
          <a:p>
            <a:pPr marL="0" indent="0">
              <a:buNone/>
            </a:pPr>
            <a:endParaRPr lang="en-GB" sz="1900" dirty="0">
              <a:latin typeface="Narkisim" panose="020E0502050101010101" pitchFamily="34" charset="-79"/>
              <a:cs typeface="Narkisim" panose="020E0502050101010101" pitchFamily="34" charset="-79"/>
            </a:endParaRPr>
          </a:p>
          <a:p>
            <a:pPr marL="0" indent="0">
              <a:buNone/>
            </a:pPr>
            <a:endParaRPr lang="en-GB" sz="1900" dirty="0">
              <a:latin typeface="Narkisim" panose="020E0502050101010101" pitchFamily="34" charset="-79"/>
              <a:cs typeface="Narkisim" panose="020E0502050101010101" pitchFamily="34" charset="-79"/>
            </a:endParaRPr>
          </a:p>
          <a:p>
            <a:pPr marL="0" indent="0">
              <a:buNone/>
            </a:pPr>
            <a:endParaRPr lang="en-GB" sz="1900" dirty="0">
              <a:latin typeface="Narkisim" panose="020E0502050101010101" pitchFamily="34" charset="-79"/>
              <a:cs typeface="Narkisim" panose="020E0502050101010101" pitchFamily="34" charset="-79"/>
            </a:endParaRPr>
          </a:p>
          <a:p>
            <a:pPr marL="0" indent="0">
              <a:buNone/>
            </a:pPr>
            <a:endParaRPr lang="en-GB" sz="1900" dirty="0">
              <a:latin typeface="Narkisim" panose="020E0502050101010101" pitchFamily="34" charset="-79"/>
              <a:cs typeface="Narkisim" panose="020E0502050101010101" pitchFamily="34" charset="-79"/>
            </a:endParaRPr>
          </a:p>
          <a:p>
            <a:pPr marL="0" indent="0">
              <a:buNone/>
            </a:pPr>
            <a:endParaRPr lang="en-GB" sz="2000" dirty="0">
              <a:latin typeface="Narkisim" panose="020E0502050101010101" pitchFamily="34" charset="-79"/>
              <a:cs typeface="Narkisim" panose="020E0502050101010101" pitchFamily="34" charset="-79"/>
            </a:endParaRPr>
          </a:p>
          <a:p>
            <a:endParaRPr lang="en-GB" sz="2400" dirty="0">
              <a:latin typeface="Narkisim" panose="020E0502050101010101" pitchFamily="34" charset="-79"/>
              <a:cs typeface="Narkisim" panose="020E0502050101010101" pitchFamily="34" charset="-79"/>
            </a:endParaRPr>
          </a:p>
          <a:p>
            <a:endParaRPr lang="en-GB" sz="2400" dirty="0">
              <a:latin typeface="Narkisim" panose="020E0502050101010101" pitchFamily="34" charset="-79"/>
              <a:cs typeface="Narkisim" panose="020E0502050101010101" pitchFamily="34" charset="-79"/>
            </a:endParaRPr>
          </a:p>
          <a:p>
            <a:endParaRPr lang="en-GB" sz="2400" dirty="0">
              <a:latin typeface="Narkisim" panose="020E0502050101010101" pitchFamily="34" charset="-79"/>
              <a:cs typeface="Narkisim" panose="020E0502050101010101" pitchFamily="34" charset="-79"/>
            </a:endParaRPr>
          </a:p>
          <a:p>
            <a:endParaRPr lang="en-GB" sz="2400" dirty="0">
              <a:latin typeface="Narkisim" panose="020E0502050101010101" pitchFamily="34" charset="-79"/>
              <a:cs typeface="Narkisim" panose="020E0502050101010101" pitchFamily="34" charset="-79"/>
            </a:endParaRPr>
          </a:p>
          <a:p>
            <a:endParaRPr lang="en-GB" sz="2400" dirty="0">
              <a:latin typeface="Narkisim" panose="020E0502050101010101" pitchFamily="34" charset="-79"/>
              <a:cs typeface="Narkisim" panose="020E0502050101010101" pitchFamily="34" charset="-79"/>
            </a:endParaRPr>
          </a:p>
          <a:p>
            <a:endParaRPr lang="en-GB" sz="2400" dirty="0">
              <a:latin typeface="Narkisim" panose="020E0502050101010101" pitchFamily="34" charset="-79"/>
              <a:cs typeface="Narkisim" panose="020E0502050101010101" pitchFamily="34" charset="-79"/>
            </a:endParaRPr>
          </a:p>
        </p:txBody>
      </p:sp>
      <p:sp>
        <p:nvSpPr>
          <p:cNvPr id="11" name="TextBox 10">
            <a:extLst>
              <a:ext uri="{FF2B5EF4-FFF2-40B4-BE49-F238E27FC236}">
                <a16:creationId xmlns:a16="http://schemas.microsoft.com/office/drawing/2014/main" id="{8E54CBFC-6E6C-4FD7-87D4-578C0434DB73}"/>
              </a:ext>
            </a:extLst>
          </p:cNvPr>
          <p:cNvSpPr txBox="1"/>
          <p:nvPr/>
        </p:nvSpPr>
        <p:spPr>
          <a:xfrm>
            <a:off x="11906250" y="908285"/>
            <a:ext cx="812800" cy="338554"/>
          </a:xfrm>
          <a:prstGeom prst="rect">
            <a:avLst/>
          </a:prstGeom>
          <a:noFill/>
        </p:spPr>
        <p:txBody>
          <a:bodyPr wrap="square" rtlCol="0">
            <a:spAutoFit/>
          </a:bodyPr>
          <a:lstStyle/>
          <a:p>
            <a:r>
              <a:rPr lang="en-GB" sz="1600" dirty="0">
                <a:solidFill>
                  <a:schemeClr val="bg1"/>
                </a:solidFill>
                <a:latin typeface="Narkisim" panose="020E0502050101010101" pitchFamily="34" charset="-79"/>
                <a:cs typeface="Narkisim" panose="020E0502050101010101" pitchFamily="34" charset="-79"/>
              </a:rPr>
              <a:t>(6)</a:t>
            </a:r>
          </a:p>
        </p:txBody>
      </p:sp>
      <p:pic>
        <p:nvPicPr>
          <p:cNvPr id="5" name="Picture 4">
            <a:extLst>
              <a:ext uri="{FF2B5EF4-FFF2-40B4-BE49-F238E27FC236}">
                <a16:creationId xmlns:a16="http://schemas.microsoft.com/office/drawing/2014/main" id="{C5E0A36C-4E68-46CA-A628-3D21524F9BCA}"/>
              </a:ext>
            </a:extLst>
          </p:cNvPr>
          <p:cNvPicPr>
            <a:picLocks noChangeAspect="1"/>
          </p:cNvPicPr>
          <p:nvPr/>
        </p:nvPicPr>
        <p:blipFill>
          <a:blip r:embed="rId3"/>
          <a:stretch>
            <a:fillRect/>
          </a:stretch>
        </p:blipFill>
        <p:spPr>
          <a:xfrm>
            <a:off x="7262191" y="1246839"/>
            <a:ext cx="4929809" cy="4806563"/>
          </a:xfrm>
          <a:prstGeom prst="rect">
            <a:avLst/>
          </a:prstGeom>
        </p:spPr>
      </p:pic>
    </p:spTree>
    <p:extLst>
      <p:ext uri="{BB962C8B-B14F-4D97-AF65-F5344CB8AC3E}">
        <p14:creationId xmlns:p14="http://schemas.microsoft.com/office/powerpoint/2010/main" val="3189647579"/>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0572" cy="6858000"/>
          </a:xfrm>
          <a:prstGeom prst="rect">
            <a:avLst/>
          </a:prstGeom>
          <a:gradFill>
            <a:gsLst>
              <a:gs pos="0">
                <a:schemeClr val="accent6">
                  <a:lumMod val="90000"/>
                </a:schemeClr>
              </a:gs>
              <a:gs pos="25000">
                <a:schemeClr val="accent6">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1738896-7A88-483C-B786-A66280C58D42}"/>
              </a:ext>
            </a:extLst>
          </p:cNvPr>
          <p:cNvSpPr>
            <a:spLocks noGrp="1"/>
          </p:cNvSpPr>
          <p:nvPr>
            <p:ph type="title"/>
          </p:nvPr>
        </p:nvSpPr>
        <p:spPr>
          <a:xfrm>
            <a:off x="229225" y="1754326"/>
            <a:ext cx="4370071" cy="2760098"/>
          </a:xfrm>
        </p:spPr>
        <p:txBody>
          <a:bodyPr>
            <a:normAutofit/>
          </a:bodyPr>
          <a:lstStyle/>
          <a:p>
            <a:r>
              <a:rPr lang="en-GB" dirty="0">
                <a:solidFill>
                  <a:srgbClr val="FFFFFF"/>
                </a:solidFill>
                <a:latin typeface="Narkisim" panose="020E0502050101010101" pitchFamily="34" charset="-79"/>
                <a:cs typeface="Narkisim" panose="020E0502050101010101" pitchFamily="34" charset="-79"/>
              </a:rPr>
              <a:t>How can Heavy Metal be seen as a Religion?</a:t>
            </a:r>
          </a:p>
        </p:txBody>
      </p:sp>
      <p:sp>
        <p:nvSpPr>
          <p:cNvPr id="3" name="Content Placeholder 2">
            <a:extLst>
              <a:ext uri="{FF2B5EF4-FFF2-40B4-BE49-F238E27FC236}">
                <a16:creationId xmlns:a16="http://schemas.microsoft.com/office/drawing/2014/main" id="{97F345B9-4102-41E5-BC7B-16713BDF418A}"/>
              </a:ext>
            </a:extLst>
          </p:cNvPr>
          <p:cNvSpPr>
            <a:spLocks noGrp="1"/>
          </p:cNvSpPr>
          <p:nvPr>
            <p:ph idx="1"/>
          </p:nvPr>
        </p:nvSpPr>
        <p:spPr>
          <a:xfrm>
            <a:off x="5630082" y="1188006"/>
            <a:ext cx="6408421" cy="5230634"/>
          </a:xfrm>
        </p:spPr>
        <p:txBody>
          <a:bodyPr anchor="ctr">
            <a:normAutofit fontScale="92500" lnSpcReduction="10000"/>
          </a:bodyPr>
          <a:lstStyle/>
          <a:p>
            <a:r>
              <a:rPr lang="en-GB" sz="2400" dirty="0">
                <a:solidFill>
                  <a:srgbClr val="000000"/>
                </a:solidFill>
                <a:latin typeface="Narkisim" panose="020E0502050101010101" pitchFamily="34" charset="-79"/>
                <a:cs typeface="Narkisim" panose="020E0502050101010101" pitchFamily="34" charset="-79"/>
              </a:rPr>
              <a:t>Can be seen as a functioning religion for its devoted followers. (14)</a:t>
            </a:r>
          </a:p>
          <a:p>
            <a:endParaRPr lang="en-GB" sz="2400" dirty="0">
              <a:solidFill>
                <a:srgbClr val="000000"/>
              </a:solidFill>
              <a:latin typeface="Narkisim" panose="020E0502050101010101" pitchFamily="34" charset="-79"/>
              <a:cs typeface="Narkisim" panose="020E0502050101010101" pitchFamily="34" charset="-79"/>
            </a:endParaRPr>
          </a:p>
          <a:p>
            <a:r>
              <a:rPr lang="en-GB" sz="2400" dirty="0">
                <a:solidFill>
                  <a:srgbClr val="000000"/>
                </a:solidFill>
                <a:latin typeface="Narkisim" panose="020E0502050101010101" pitchFamily="34" charset="-79"/>
                <a:cs typeface="Narkisim" panose="020E0502050101010101" pitchFamily="34" charset="-79"/>
              </a:rPr>
              <a:t>Deena Weinstein – Heavy Metal gives its followers a sense of belonging to a community. (15)</a:t>
            </a:r>
          </a:p>
          <a:p>
            <a:endParaRPr lang="en-GB" sz="2400" dirty="0">
              <a:solidFill>
                <a:srgbClr val="000000"/>
              </a:solidFill>
              <a:latin typeface="Narkisim" panose="020E0502050101010101" pitchFamily="34" charset="-79"/>
              <a:cs typeface="Narkisim" panose="020E0502050101010101" pitchFamily="34" charset="-79"/>
            </a:endParaRPr>
          </a:p>
          <a:p>
            <a:r>
              <a:rPr lang="en-GB" sz="2400" dirty="0">
                <a:solidFill>
                  <a:srgbClr val="000000"/>
                </a:solidFill>
                <a:latin typeface="Narkisim" panose="020E0502050101010101" pitchFamily="34" charset="-79"/>
                <a:cs typeface="Narkisim" panose="020E0502050101010101" pitchFamily="34" charset="-79"/>
              </a:rPr>
              <a:t>Heavy Metal – personal and cultural identity. (16)</a:t>
            </a:r>
          </a:p>
          <a:p>
            <a:endParaRPr lang="en-GB" sz="2400" dirty="0">
              <a:solidFill>
                <a:srgbClr val="000000"/>
              </a:solidFill>
              <a:latin typeface="Narkisim" panose="020E0502050101010101" pitchFamily="34" charset="-79"/>
              <a:cs typeface="Narkisim" panose="020E0502050101010101" pitchFamily="34" charset="-79"/>
            </a:endParaRPr>
          </a:p>
          <a:p>
            <a:r>
              <a:rPr lang="en-GB" sz="2400" dirty="0">
                <a:solidFill>
                  <a:srgbClr val="000000"/>
                </a:solidFill>
                <a:latin typeface="Narkisim" panose="020E0502050101010101" pitchFamily="34" charset="-79"/>
                <a:cs typeface="Narkisim" panose="020E0502050101010101" pitchFamily="34" charset="-79"/>
              </a:rPr>
              <a:t>Gordon Lynch - </a:t>
            </a:r>
            <a:r>
              <a:rPr lang="en-GB" sz="2400" dirty="0">
                <a:latin typeface="Narkisim" panose="020E0502050101010101" pitchFamily="34" charset="-79"/>
                <a:cs typeface="Narkisim" panose="020E0502050101010101" pitchFamily="34" charset="-79"/>
              </a:rPr>
              <a:t>a ‘socio-cultural system which binds people into a particular set of social identifications, values, and beliefs.’ (17)</a:t>
            </a:r>
          </a:p>
          <a:p>
            <a:pPr marL="0" indent="0">
              <a:buNone/>
            </a:pPr>
            <a:endParaRPr lang="en-GB" sz="2400" dirty="0">
              <a:solidFill>
                <a:srgbClr val="000000"/>
              </a:solidFill>
              <a:latin typeface="Narkisim" panose="020E0502050101010101" pitchFamily="34" charset="-79"/>
              <a:cs typeface="Narkisim" panose="020E0502050101010101" pitchFamily="34" charset="-79"/>
            </a:endParaRPr>
          </a:p>
          <a:p>
            <a:r>
              <a:rPr lang="en-GB" sz="2400" dirty="0">
                <a:solidFill>
                  <a:srgbClr val="000000"/>
                </a:solidFill>
                <a:latin typeface="Narkisim" panose="020E0502050101010101" pitchFamily="34" charset="-79"/>
                <a:cs typeface="Narkisim" panose="020E0502050101010101" pitchFamily="34" charset="-79"/>
              </a:rPr>
              <a:t>ONS, 2011 = 6242 people said Heavy Metal was their religion. (18)</a:t>
            </a:r>
          </a:p>
          <a:p>
            <a:endParaRPr lang="en-GB" sz="2400" dirty="0">
              <a:solidFill>
                <a:srgbClr val="000000"/>
              </a:solidFill>
              <a:latin typeface="Narkisim" panose="020E0502050101010101" pitchFamily="34" charset="-79"/>
              <a:cs typeface="Narkisim" panose="020E0502050101010101" pitchFamily="34" charset="-79"/>
            </a:endParaRPr>
          </a:p>
          <a:p>
            <a:endParaRPr lang="en-GB" sz="2400" dirty="0">
              <a:solidFill>
                <a:srgbClr val="000000"/>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1302898356"/>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6" descr="Image result for wacken heavy metal concert">
            <a:extLst>
              <a:ext uri="{FF2B5EF4-FFF2-40B4-BE49-F238E27FC236}">
                <a16:creationId xmlns:a16="http://schemas.microsoft.com/office/drawing/2014/main" id="{0650A758-C42B-4731-AF74-ECC090A4F3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5" b="1"/>
          <a:stretch/>
        </p:blipFill>
        <p:spPr bwMode="auto">
          <a:xfrm>
            <a:off x="-1" y="-6445"/>
            <a:ext cx="12192001" cy="3351079"/>
          </a:xfrm>
          <a:prstGeom prst="rect">
            <a:avLst/>
          </a:prstGeom>
          <a:noFill/>
          <a:extLst>
            <a:ext uri="{909E8E84-426E-40DD-AFC4-6F175D3DCCD1}">
              <a14:hiddenFill xmlns:a14="http://schemas.microsoft.com/office/drawing/2010/main">
                <a:solidFill>
                  <a:srgbClr val="FFFFFF"/>
                </a:solidFill>
              </a14:hiddenFill>
            </a:ext>
          </a:extLst>
        </p:spPr>
      </p:pic>
      <p:pic>
        <p:nvPicPr>
          <p:cNvPr id="76" name="Picture 75">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8" name="Oval 77">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DB3AE-08F6-4156-9D47-F690B906B134}"/>
              </a:ext>
            </a:extLst>
          </p:cNvPr>
          <p:cNvSpPr>
            <a:spLocks noGrp="1"/>
          </p:cNvSpPr>
          <p:nvPr>
            <p:ph type="title"/>
          </p:nvPr>
        </p:nvSpPr>
        <p:spPr>
          <a:xfrm>
            <a:off x="4192706" y="-416412"/>
            <a:ext cx="11198880" cy="1509931"/>
          </a:xfrm>
        </p:spPr>
        <p:txBody>
          <a:bodyPr>
            <a:normAutofit/>
          </a:bodyPr>
          <a:lstStyle/>
          <a:p>
            <a:r>
              <a:rPr lang="en-GB" sz="4000" dirty="0">
                <a:solidFill>
                  <a:schemeClr val="bg1"/>
                </a:solidFill>
                <a:latin typeface="Narkisim" panose="020E0502050101010101" pitchFamily="34" charset="-79"/>
                <a:cs typeface="Narkisim" panose="020E0502050101010101" pitchFamily="34" charset="-79"/>
              </a:rPr>
              <a:t>Heavy Metal as a Religious Experience</a:t>
            </a:r>
          </a:p>
        </p:txBody>
      </p:sp>
      <p:sp>
        <p:nvSpPr>
          <p:cNvPr id="3" name="Content Placeholder 2">
            <a:extLst>
              <a:ext uri="{FF2B5EF4-FFF2-40B4-BE49-F238E27FC236}">
                <a16:creationId xmlns:a16="http://schemas.microsoft.com/office/drawing/2014/main" id="{EBBCD015-E51C-4C21-BF8B-7A9D69F26425}"/>
              </a:ext>
            </a:extLst>
          </p:cNvPr>
          <p:cNvSpPr>
            <a:spLocks noGrp="1"/>
          </p:cNvSpPr>
          <p:nvPr>
            <p:ph idx="1"/>
          </p:nvPr>
        </p:nvSpPr>
        <p:spPr>
          <a:xfrm>
            <a:off x="761999" y="3630305"/>
            <a:ext cx="10729908" cy="3513366"/>
          </a:xfrm>
        </p:spPr>
        <p:txBody>
          <a:bodyPr anchor="ctr">
            <a:normAutofit/>
          </a:bodyPr>
          <a:lstStyle/>
          <a:p>
            <a:r>
              <a:rPr lang="en-GB" sz="2000" dirty="0" err="1">
                <a:solidFill>
                  <a:srgbClr val="000000"/>
                </a:solidFill>
                <a:latin typeface="Narkisim" panose="020E0502050101010101" pitchFamily="34" charset="-79"/>
                <a:cs typeface="Narkisim" panose="020E0502050101010101" pitchFamily="34" charset="-79"/>
              </a:rPr>
              <a:t>Heelen</a:t>
            </a:r>
            <a:r>
              <a:rPr lang="en-GB" sz="2000" dirty="0">
                <a:solidFill>
                  <a:srgbClr val="000000"/>
                </a:solidFill>
                <a:latin typeface="Narkisim" panose="020E0502050101010101" pitchFamily="34" charset="-79"/>
                <a:cs typeface="Narkisim" panose="020E0502050101010101" pitchFamily="34" charset="-79"/>
              </a:rPr>
              <a:t> </a:t>
            </a:r>
            <a:r>
              <a:rPr lang="en-GB" sz="2000" dirty="0" err="1">
                <a:solidFill>
                  <a:srgbClr val="000000"/>
                </a:solidFill>
                <a:latin typeface="Narkisim" panose="020E0502050101010101" pitchFamily="34" charset="-79"/>
                <a:cs typeface="Narkisim" panose="020E0502050101010101" pitchFamily="34" charset="-79"/>
              </a:rPr>
              <a:t>Kommers</a:t>
            </a:r>
            <a:r>
              <a:rPr lang="en-GB" sz="2000" dirty="0">
                <a:solidFill>
                  <a:srgbClr val="000000"/>
                </a:solidFill>
                <a:latin typeface="Narkisim" panose="020E0502050101010101" pitchFamily="34" charset="-79"/>
                <a:cs typeface="Narkisim" panose="020E0502050101010101" pitchFamily="34" charset="-79"/>
              </a:rPr>
              <a:t> – ‘can festivals offer young people opportunities to experience transcendental ideas, resulting in religiosity?’ (20)</a:t>
            </a:r>
          </a:p>
          <a:p>
            <a:r>
              <a:rPr lang="en-GB" sz="2000" dirty="0">
                <a:solidFill>
                  <a:srgbClr val="000000"/>
                </a:solidFill>
                <a:latin typeface="Narkisim" panose="020E0502050101010101" pitchFamily="34" charset="-79"/>
                <a:cs typeface="Narkisim" panose="020E0502050101010101" pitchFamily="34" charset="-79"/>
              </a:rPr>
              <a:t>Weinstein – ‘heavy metal concert bears a striking resemblance to the celebrations, festivals, and ceremonies that characterise religions around the world.’ (21)</a:t>
            </a:r>
          </a:p>
          <a:p>
            <a:r>
              <a:rPr lang="en-GB" sz="2000" dirty="0">
                <a:solidFill>
                  <a:srgbClr val="000000"/>
                </a:solidFill>
                <a:latin typeface="Narkisim" panose="020E0502050101010101" pitchFamily="34" charset="-79"/>
                <a:cs typeface="Narkisim" panose="020E0502050101010101" pitchFamily="34" charset="-79"/>
              </a:rPr>
              <a:t>Weinstein says it's not just about the music ‘but an entire meaning system and way of looking at the world, a surrogate of religiosity if you will.’ (22)</a:t>
            </a:r>
          </a:p>
          <a:p>
            <a:r>
              <a:rPr lang="en-GB" sz="2000" dirty="0">
                <a:solidFill>
                  <a:srgbClr val="000000"/>
                </a:solidFill>
                <a:latin typeface="Narkisim" panose="020E0502050101010101" pitchFamily="34" charset="-79"/>
                <a:cs typeface="Narkisim" panose="020E0502050101010101" pitchFamily="34" charset="-79"/>
              </a:rPr>
              <a:t>Robin Sylvan says metal music becomes sacred = interplay between religion and popular culture. (23)</a:t>
            </a:r>
          </a:p>
          <a:p>
            <a:pPr marL="0" indent="0">
              <a:buNone/>
            </a:pPr>
            <a:endParaRPr lang="en-GB" sz="1800" dirty="0">
              <a:solidFill>
                <a:srgbClr val="000000"/>
              </a:solidFill>
              <a:latin typeface="Narkisim" panose="020E0502050101010101" pitchFamily="34" charset="-79"/>
              <a:cs typeface="Narkisim" panose="020E0502050101010101" pitchFamily="34" charset="-79"/>
            </a:endParaRPr>
          </a:p>
        </p:txBody>
      </p:sp>
      <p:sp>
        <p:nvSpPr>
          <p:cNvPr id="11" name="TextBox 10">
            <a:extLst>
              <a:ext uri="{FF2B5EF4-FFF2-40B4-BE49-F238E27FC236}">
                <a16:creationId xmlns:a16="http://schemas.microsoft.com/office/drawing/2014/main" id="{15278F7E-333D-4B13-ABC6-818D0AAA94E5}"/>
              </a:ext>
            </a:extLst>
          </p:cNvPr>
          <p:cNvSpPr txBox="1"/>
          <p:nvPr/>
        </p:nvSpPr>
        <p:spPr>
          <a:xfrm>
            <a:off x="-1" y="0"/>
            <a:ext cx="762000" cy="338554"/>
          </a:xfrm>
          <a:prstGeom prst="rect">
            <a:avLst/>
          </a:prstGeom>
          <a:noFill/>
        </p:spPr>
        <p:txBody>
          <a:bodyPr wrap="square" rtlCol="0">
            <a:spAutoFit/>
          </a:bodyPr>
          <a:lstStyle/>
          <a:p>
            <a:r>
              <a:rPr lang="en-GB" sz="1600" dirty="0">
                <a:solidFill>
                  <a:schemeClr val="bg1"/>
                </a:solidFill>
              </a:rPr>
              <a:t>(19)</a:t>
            </a:r>
          </a:p>
        </p:txBody>
      </p:sp>
    </p:spTree>
    <p:extLst>
      <p:ext uri="{BB962C8B-B14F-4D97-AF65-F5344CB8AC3E}">
        <p14:creationId xmlns:p14="http://schemas.microsoft.com/office/powerpoint/2010/main" val="1978928585"/>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FDE80-A94A-43FA-B6F0-AB494BA7FA24}"/>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latin typeface="Narkisim" panose="020E0502050101010101" pitchFamily="34" charset="-79"/>
                <a:cs typeface="Narkisim" panose="020E0502050101010101" pitchFamily="34" charset="-79"/>
              </a:rPr>
              <a:t>Evaluation – is Metal Music and it’s culture a Religion?</a:t>
            </a:r>
          </a:p>
        </p:txBody>
      </p:sp>
      <p:cxnSp>
        <p:nvCxnSpPr>
          <p:cNvPr id="34" name="Straight Connector 3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1BD027-2A9E-424B-A09E-63B00478671B}"/>
              </a:ext>
            </a:extLst>
          </p:cNvPr>
          <p:cNvSpPr>
            <a:spLocks noGrp="1"/>
          </p:cNvSpPr>
          <p:nvPr>
            <p:ph idx="1"/>
          </p:nvPr>
        </p:nvSpPr>
        <p:spPr>
          <a:xfrm>
            <a:off x="4976031" y="963877"/>
            <a:ext cx="6377769" cy="4930246"/>
          </a:xfrm>
        </p:spPr>
        <p:txBody>
          <a:bodyPr anchor="ctr">
            <a:normAutofit/>
          </a:bodyPr>
          <a:lstStyle/>
          <a:p>
            <a:r>
              <a:rPr lang="en-GB" sz="2000" dirty="0">
                <a:latin typeface="Narkisim" panose="020E0502050101010101" pitchFamily="34" charset="-79"/>
                <a:cs typeface="Narkisim" panose="020E0502050101010101" pitchFamily="34" charset="-79"/>
              </a:rPr>
              <a:t>Robin Sylvan – Heavy Metal ‘provides almost everything for its adherents that a traditional religion would.’ (24) </a:t>
            </a:r>
          </a:p>
          <a:p>
            <a:pPr>
              <a:buFontTx/>
              <a:buChar char="-"/>
            </a:pPr>
            <a:r>
              <a:rPr lang="en-GB" sz="2000" dirty="0">
                <a:latin typeface="Narkisim" panose="020E0502050101010101" pitchFamily="34" charset="-79"/>
                <a:cs typeface="Narkisim" panose="020E0502050101010101" pitchFamily="34" charset="-79"/>
              </a:rPr>
              <a:t>Sylvan says metal concerts offer ‘communal ceremonies’ and a ‘philosophy and worldview.’ (25)</a:t>
            </a:r>
          </a:p>
          <a:p>
            <a:r>
              <a:rPr lang="en-GB" sz="2000" dirty="0">
                <a:latin typeface="Narkisim" panose="020E0502050101010101" pitchFamily="34" charset="-79"/>
                <a:cs typeface="Narkisim" panose="020E0502050101010101" pitchFamily="34" charset="-79"/>
              </a:rPr>
              <a:t>Marc Moberg – Engage religiously but unconsciously.. (26)</a:t>
            </a:r>
          </a:p>
          <a:p>
            <a:r>
              <a:rPr lang="en-GB" sz="2000" dirty="0">
                <a:latin typeface="Narkisim" panose="020E0502050101010101" pitchFamily="34" charset="-79"/>
                <a:cs typeface="Narkisim" panose="020E0502050101010101" pitchFamily="34" charset="-79"/>
              </a:rPr>
              <a:t>Sylvan emphasises music subculture functions as a religion, but they are not aware of it. (26)</a:t>
            </a:r>
          </a:p>
          <a:p>
            <a:r>
              <a:rPr lang="en-GB" sz="2000" dirty="0">
                <a:latin typeface="Narkisim" panose="020E0502050101010101" pitchFamily="34" charset="-79"/>
                <a:cs typeface="Narkisim" panose="020E0502050101010101" pitchFamily="34" charset="-79"/>
              </a:rPr>
              <a:t>Robert Walser – ‘If religion functions both to explain the world – providing models for how we live, tenets of faith and empowerment, and comfort…then heavy metal surely qualifies as a religious phenomenon.’ (27)</a:t>
            </a:r>
          </a:p>
          <a:p>
            <a:pPr>
              <a:buFontTx/>
              <a:buChar char="-"/>
            </a:pPr>
            <a:r>
              <a:rPr lang="en-GB" sz="2000" dirty="0">
                <a:latin typeface="Narkisim" panose="020E0502050101010101" pitchFamily="34" charset="-79"/>
                <a:cs typeface="Narkisim" panose="020E0502050101010101" pitchFamily="34" charset="-79"/>
              </a:rPr>
              <a:t>Lynn Schofield Clark – ‘music is evocative and affective, something deeply personal and emotionally connective.’ (28)</a:t>
            </a:r>
          </a:p>
        </p:txBody>
      </p:sp>
    </p:spTree>
    <p:extLst>
      <p:ext uri="{BB962C8B-B14F-4D97-AF65-F5344CB8AC3E}">
        <p14:creationId xmlns:p14="http://schemas.microsoft.com/office/powerpoint/2010/main" val="37566824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FDE80-A94A-43FA-B6F0-AB494BA7FA24}"/>
              </a:ext>
            </a:extLst>
          </p:cNvPr>
          <p:cNvSpPr>
            <a:spLocks noGrp="1"/>
          </p:cNvSpPr>
          <p:nvPr>
            <p:ph type="title"/>
          </p:nvPr>
        </p:nvSpPr>
        <p:spPr>
          <a:xfrm>
            <a:off x="1136428" y="627564"/>
            <a:ext cx="7474172" cy="1325563"/>
          </a:xfrm>
        </p:spPr>
        <p:txBody>
          <a:bodyPr>
            <a:normAutofit/>
          </a:bodyPr>
          <a:lstStyle/>
          <a:p>
            <a:r>
              <a:rPr lang="en-GB" dirty="0">
                <a:latin typeface="Narkisim" panose="020E0502050101010101" pitchFamily="34" charset="-79"/>
                <a:cs typeface="Narkisim" panose="020E0502050101010101" pitchFamily="34" charset="-79"/>
              </a:rPr>
              <a:t>Continued… is Metal Music and it’s culture a Religion?</a:t>
            </a:r>
          </a:p>
        </p:txBody>
      </p:sp>
      <p:sp>
        <p:nvSpPr>
          <p:cNvPr id="3" name="Content Placeholder 2">
            <a:extLst>
              <a:ext uri="{FF2B5EF4-FFF2-40B4-BE49-F238E27FC236}">
                <a16:creationId xmlns:a16="http://schemas.microsoft.com/office/drawing/2014/main" id="{391BD027-2A9E-424B-A09E-63B00478671B}"/>
              </a:ext>
            </a:extLst>
          </p:cNvPr>
          <p:cNvSpPr>
            <a:spLocks noGrp="1"/>
          </p:cNvSpPr>
          <p:nvPr>
            <p:ph idx="1"/>
          </p:nvPr>
        </p:nvSpPr>
        <p:spPr>
          <a:xfrm>
            <a:off x="245660" y="2115649"/>
            <a:ext cx="8581587" cy="3775659"/>
          </a:xfrm>
        </p:spPr>
        <p:txBody>
          <a:bodyPr anchor="ctr">
            <a:normAutofit/>
          </a:bodyPr>
          <a:lstStyle/>
          <a:p>
            <a:endParaRPr lang="en-GB" sz="1500" dirty="0">
              <a:latin typeface="Narkisim" panose="020E0502050101010101" pitchFamily="34" charset="-79"/>
              <a:cs typeface="Narkisim" panose="020E0502050101010101" pitchFamily="34" charset="-79"/>
            </a:endParaRPr>
          </a:p>
          <a:p>
            <a:endParaRPr lang="en-GB" sz="1500" dirty="0">
              <a:latin typeface="Narkisim" panose="020E0502050101010101" pitchFamily="34" charset="-79"/>
              <a:cs typeface="Narkisim" panose="020E0502050101010101" pitchFamily="34" charset="-79"/>
            </a:endParaRPr>
          </a:p>
          <a:p>
            <a:endParaRPr lang="en-GB" sz="1500" dirty="0">
              <a:latin typeface="Narkisim" panose="020E0502050101010101" pitchFamily="34" charset="-79"/>
              <a:cs typeface="Narkisim" panose="020E0502050101010101" pitchFamily="34" charset="-79"/>
            </a:endParaRPr>
          </a:p>
        </p:txBody>
      </p:sp>
      <p:sp>
        <p:nvSpPr>
          <p:cNvPr id="27" name="Rectangle 2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4208B98-D1C4-47F4-914F-D43F20A99E41}"/>
              </a:ext>
            </a:extLst>
          </p:cNvPr>
          <p:cNvSpPr txBox="1"/>
          <p:nvPr/>
        </p:nvSpPr>
        <p:spPr>
          <a:xfrm>
            <a:off x="440703" y="2751987"/>
            <a:ext cx="8386544" cy="3754874"/>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Narkisim" panose="020E0502050101010101" pitchFamily="34" charset="-79"/>
                <a:cs typeface="Narkisim" panose="020E0502050101010101" pitchFamily="34" charset="-79"/>
              </a:rPr>
              <a:t>Mohammad </a:t>
            </a:r>
            <a:r>
              <a:rPr lang="en-GB" sz="2000" dirty="0" err="1">
                <a:latin typeface="Narkisim" panose="020E0502050101010101" pitchFamily="34" charset="-79"/>
                <a:cs typeface="Narkisim" panose="020E0502050101010101" pitchFamily="34" charset="-79"/>
              </a:rPr>
              <a:t>Magout</a:t>
            </a:r>
            <a:r>
              <a:rPr lang="en-GB" sz="2000" dirty="0">
                <a:latin typeface="Narkisim" panose="020E0502050101010101" pitchFamily="34" charset="-79"/>
                <a:cs typeface="Narkisim" panose="020E0502050101010101" pitchFamily="34" charset="-79"/>
              </a:rPr>
              <a:t> argues, even if people were serious stating their religion as “Heavy Metal”, does that justify changing the definition of religion? Is it fair to have Heavy Metal in the same category as Christianity, Buddhism, Hinduism? (29)</a:t>
            </a:r>
          </a:p>
          <a:p>
            <a:pPr marL="285750" indent="-285750">
              <a:buFont typeface="Arial" panose="020B0604020202020204" pitchFamily="34" charset="0"/>
              <a:buChar char="•"/>
            </a:pPr>
            <a:endParaRPr lang="en-GB" sz="2000" dirty="0">
              <a:latin typeface="Narkisim" panose="020E0502050101010101" pitchFamily="34" charset="-79"/>
              <a:cs typeface="Narkisim" panose="020E0502050101010101" pitchFamily="34" charset="-79"/>
            </a:endParaRPr>
          </a:p>
          <a:p>
            <a:pPr marL="285750" indent="-285750">
              <a:buFont typeface="Arial" panose="020B0604020202020204" pitchFamily="34" charset="0"/>
              <a:buChar char="•"/>
            </a:pPr>
            <a:r>
              <a:rPr lang="en-GB" sz="2000" dirty="0">
                <a:latin typeface="Narkisim" panose="020E0502050101010101" pitchFamily="34" charset="-79"/>
                <a:cs typeface="Narkisim" panose="020E0502050101010101" pitchFamily="34" charset="-79"/>
              </a:rPr>
              <a:t>Rave culture = it’s a social identity not religious. (29)</a:t>
            </a:r>
          </a:p>
          <a:p>
            <a:endParaRPr lang="en-GB" sz="2000" dirty="0">
              <a:latin typeface="Narkisim" panose="020E0502050101010101" pitchFamily="34" charset="-79"/>
              <a:cs typeface="Narkisim" panose="020E0502050101010101" pitchFamily="34" charset="-79"/>
            </a:endParaRPr>
          </a:p>
          <a:p>
            <a:pPr marL="285750" indent="-285750">
              <a:buFont typeface="Arial" panose="020B0604020202020204" pitchFamily="34" charset="0"/>
              <a:buChar char="•"/>
            </a:pPr>
            <a:r>
              <a:rPr lang="en-GB" sz="2000" dirty="0">
                <a:latin typeface="Narkisim" panose="020E0502050101010101" pitchFamily="34" charset="-79"/>
                <a:cs typeface="Narkisim" panose="020E0502050101010101" pitchFamily="34" charset="-79"/>
              </a:rPr>
              <a:t>Oxford Dictionary – Definition of religion:</a:t>
            </a:r>
          </a:p>
          <a:p>
            <a:pPr marL="285750" indent="-285750">
              <a:buFontTx/>
              <a:buChar char="-"/>
            </a:pPr>
            <a:r>
              <a:rPr lang="en-GB" sz="2000" dirty="0">
                <a:latin typeface="Narkisim" panose="020E0502050101010101" pitchFamily="34" charset="-79"/>
                <a:cs typeface="Narkisim" panose="020E0502050101010101" pitchFamily="34" charset="-79"/>
              </a:rPr>
              <a:t>‘the belief in and worship of a superhuman controlling power, especially a personal God or gods.’ (30)</a:t>
            </a:r>
          </a:p>
          <a:p>
            <a:r>
              <a:rPr lang="en-GB" sz="2000" dirty="0">
                <a:latin typeface="Narkisim" panose="020E0502050101010101" pitchFamily="34" charset="-79"/>
                <a:cs typeface="Narkisim" panose="020E0502050101010101" pitchFamily="34" charset="-79"/>
              </a:rPr>
              <a:t>- ‘A pursuit or interest followed with great devotion.’ (30)</a:t>
            </a:r>
          </a:p>
          <a:p>
            <a:pPr marL="285750" indent="-285750">
              <a:buFont typeface="Arial" panose="020B0604020202020204" pitchFamily="34" charset="0"/>
              <a:buChar char="•"/>
            </a:pPr>
            <a:endParaRPr lang="en-GB" dirty="0">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14209573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73A8B51-8496-4EDE-A6F8-07428B7D448B}"/>
              </a:ext>
            </a:extLst>
          </p:cNvPr>
          <p:cNvSpPr>
            <a:spLocks noGrp="1"/>
          </p:cNvSpPr>
          <p:nvPr>
            <p:ph type="title"/>
          </p:nvPr>
        </p:nvSpPr>
        <p:spPr>
          <a:xfrm>
            <a:off x="1906300" y="2413472"/>
            <a:ext cx="8048667" cy="2031055"/>
          </a:xfrm>
        </p:spPr>
        <p:txBody>
          <a:bodyPr vert="horz" lIns="91440" tIns="45720" rIns="91440" bIns="45720" rtlCol="0" anchor="b">
            <a:normAutofit fontScale="90000"/>
          </a:bodyPr>
          <a:lstStyle/>
          <a:p>
            <a:pPr algn="ctr"/>
            <a:r>
              <a:rPr lang="en-US" sz="6000" kern="1200" dirty="0">
                <a:solidFill>
                  <a:srgbClr val="FFFFFF"/>
                </a:solidFill>
                <a:latin typeface="Narkisim" panose="020E0502050101010101" pitchFamily="34" charset="-79"/>
                <a:cs typeface="Narkisim" panose="020E0502050101010101" pitchFamily="34" charset="-79"/>
              </a:rPr>
              <a:t>THANK YOU FOR LISTENING</a:t>
            </a:r>
            <a:br>
              <a:rPr lang="en-US" sz="6000" kern="1200" dirty="0">
                <a:solidFill>
                  <a:srgbClr val="FFFFFF"/>
                </a:solidFill>
                <a:latin typeface="Narkisim" panose="020E0502050101010101" pitchFamily="34" charset="-79"/>
                <a:cs typeface="Narkisim" panose="020E0502050101010101" pitchFamily="34" charset="-79"/>
              </a:rPr>
            </a:br>
            <a:r>
              <a:rPr lang="en-US" sz="5300" kern="1200" dirty="0">
                <a:solidFill>
                  <a:srgbClr val="FFFFFF"/>
                </a:solidFill>
                <a:latin typeface="Narkisim" panose="020E0502050101010101" pitchFamily="34" charset="-79"/>
                <a:cs typeface="Narkisim" panose="020E0502050101010101" pitchFamily="34" charset="-79"/>
              </a:rPr>
              <a:t>Are there any questions?</a:t>
            </a:r>
            <a:endParaRPr lang="en-US" sz="6000" kern="1200" dirty="0">
              <a:solidFill>
                <a:srgbClr val="FFFFFF"/>
              </a:solidFill>
              <a:latin typeface="Narkisim" panose="020E0502050101010101" pitchFamily="34" charset="-79"/>
              <a:cs typeface="Narkisim" panose="020E0502050101010101" pitchFamily="34" charset="-79"/>
            </a:endParaRPr>
          </a:p>
        </p:txBody>
      </p:sp>
    </p:spTree>
    <p:extLst>
      <p:ext uri="{BB962C8B-B14F-4D97-AF65-F5344CB8AC3E}">
        <p14:creationId xmlns:p14="http://schemas.microsoft.com/office/powerpoint/2010/main" val="96513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5288-682E-4EAC-823B-4A470538FA65}"/>
              </a:ext>
            </a:extLst>
          </p:cNvPr>
          <p:cNvSpPr>
            <a:spLocks noGrp="1"/>
          </p:cNvSpPr>
          <p:nvPr>
            <p:ph type="title"/>
          </p:nvPr>
        </p:nvSpPr>
        <p:spPr>
          <a:xfrm>
            <a:off x="152400" y="-136877"/>
            <a:ext cx="10515600" cy="1325563"/>
          </a:xfrm>
        </p:spPr>
        <p:txBody>
          <a:bodyPr>
            <a:normAutofit/>
          </a:bodyPr>
          <a:lstStyle/>
          <a:p>
            <a:r>
              <a:rPr lang="en-GB" sz="3200" dirty="0"/>
              <a:t>End Notes</a:t>
            </a:r>
          </a:p>
        </p:txBody>
      </p:sp>
      <p:sp>
        <p:nvSpPr>
          <p:cNvPr id="3" name="Content Placeholder 2">
            <a:extLst>
              <a:ext uri="{FF2B5EF4-FFF2-40B4-BE49-F238E27FC236}">
                <a16:creationId xmlns:a16="http://schemas.microsoft.com/office/drawing/2014/main" id="{908E9297-786C-44D0-856B-8804CAE00531}"/>
              </a:ext>
            </a:extLst>
          </p:cNvPr>
          <p:cNvSpPr>
            <a:spLocks noGrp="1"/>
          </p:cNvSpPr>
          <p:nvPr>
            <p:ph idx="1"/>
          </p:nvPr>
        </p:nvSpPr>
        <p:spPr>
          <a:xfrm>
            <a:off x="152400" y="948740"/>
            <a:ext cx="11887200" cy="4728410"/>
          </a:xfrm>
        </p:spPr>
        <p:txBody>
          <a:bodyPr>
            <a:noAutofit/>
          </a:bodyPr>
          <a:lstStyle/>
          <a:p>
            <a:pPr marL="0" indent="0">
              <a:buNone/>
            </a:pPr>
            <a:r>
              <a:rPr lang="en-GB" sz="1100" dirty="0"/>
              <a:t>(1) Background picture Spiegel Online: ‘</a:t>
            </a:r>
            <a:r>
              <a:rPr lang="en-GB" sz="1100" dirty="0" err="1"/>
              <a:t>Wacken</a:t>
            </a:r>
            <a:r>
              <a:rPr lang="en-GB" sz="1100" dirty="0"/>
              <a:t> may continue to rock’.,  &lt; </a:t>
            </a:r>
            <a:r>
              <a:rPr lang="en-GB" sz="1100" dirty="0">
                <a:hlinkClick r:id="rId3"/>
              </a:rPr>
              <a:t>http://www.spiegel.de/kultur/musik/musik-festival-wacken-darf-laut-bleiben-a-879534.html</a:t>
            </a:r>
            <a:r>
              <a:rPr lang="en-GB" sz="1100" dirty="0"/>
              <a:t> &gt;(Date Accessed 05/12/18)</a:t>
            </a:r>
          </a:p>
          <a:p>
            <a:pPr marL="0" indent="0">
              <a:buNone/>
            </a:pPr>
            <a:r>
              <a:rPr lang="en-GB" sz="1100" dirty="0">
                <a:cs typeface="Narkisim" panose="020E0502050101010101" pitchFamily="34" charset="-79"/>
              </a:rPr>
              <a:t>(2) </a:t>
            </a:r>
            <a:r>
              <a:rPr lang="en-GB" sz="1100" dirty="0" err="1"/>
              <a:t>Mitteldeutsche</a:t>
            </a:r>
            <a:r>
              <a:rPr lang="en-GB" sz="1100" dirty="0"/>
              <a:t> Zeitung., ‘Heavy Metal Festival’., &lt; </a:t>
            </a:r>
            <a:r>
              <a:rPr lang="en-GB" sz="1100" u="sng" dirty="0">
                <a:hlinkClick r:id="rId4"/>
              </a:rPr>
              <a:t>https://www.mz-web.de/panorama/heavy-metal-festival-laut--lauter--wacken-2738622</a:t>
            </a:r>
            <a:r>
              <a:rPr lang="en-GB" sz="1100" dirty="0"/>
              <a:t>&gt;  (Date Accessed 05/12/18) </a:t>
            </a:r>
            <a:endParaRPr lang="en-GB" sz="1100" dirty="0">
              <a:cs typeface="Narkisim" panose="020E0502050101010101" pitchFamily="34" charset="-79"/>
            </a:endParaRPr>
          </a:p>
          <a:p>
            <a:pPr marL="0" indent="0">
              <a:buNone/>
            </a:pPr>
            <a:r>
              <a:rPr lang="en-GB" sz="1100" dirty="0">
                <a:cs typeface="Narkisim" panose="020E0502050101010101" pitchFamily="34" charset="-79"/>
              </a:rPr>
              <a:t>(3) Britannica: Robert </a:t>
            </a:r>
            <a:r>
              <a:rPr lang="en-GB" sz="1100" dirty="0" err="1">
                <a:cs typeface="Narkisim" panose="020E0502050101010101" pitchFamily="34" charset="-79"/>
              </a:rPr>
              <a:t>Walser.,’Heavy</a:t>
            </a:r>
            <a:r>
              <a:rPr lang="en-GB" sz="1100" dirty="0">
                <a:cs typeface="Narkisim" panose="020E0502050101010101" pitchFamily="34" charset="-79"/>
              </a:rPr>
              <a:t> Metal Music’., &lt;</a:t>
            </a:r>
            <a:r>
              <a:rPr lang="en-GB" sz="1100" u="sng" dirty="0">
                <a:cs typeface="Narkisim" panose="020E0502050101010101" pitchFamily="34" charset="-79"/>
                <a:hlinkClick r:id="rId5">
                  <a:extLst>
                    <a:ext uri="{A12FA001-AC4F-418D-AE19-62706E023703}">
                      <ahyp:hlinkClr xmlns:ahyp="http://schemas.microsoft.com/office/drawing/2018/hyperlinkcolor" val="tx"/>
                    </a:ext>
                  </a:extLst>
                </a:hlinkClick>
              </a:rPr>
              <a:t>https://www.britannica.com/art/heavy-metal-music</a:t>
            </a:r>
            <a:r>
              <a:rPr lang="en-GB" sz="1100" dirty="0">
                <a:cs typeface="Narkisim" panose="020E0502050101010101" pitchFamily="34" charset="-79"/>
              </a:rPr>
              <a:t>&gt;(Date Accessed 3/12/18)</a:t>
            </a:r>
          </a:p>
          <a:p>
            <a:pPr marL="0" indent="0">
              <a:buNone/>
            </a:pPr>
            <a:r>
              <a:rPr lang="en-GB" sz="1100" dirty="0">
                <a:cs typeface="Narkisim" panose="020E0502050101010101" pitchFamily="34" charset="-79"/>
              </a:rPr>
              <a:t>(4) Marcus Moberg</a:t>
            </a:r>
            <a:r>
              <a:rPr lang="en-GB" sz="1100" i="1" dirty="0">
                <a:cs typeface="Narkisim" panose="020E0502050101010101" pitchFamily="34" charset="-79"/>
              </a:rPr>
              <a:t>., Religion in Popular Music or Popular Music as Religion? A Critical Review of Scholarly Writing on the Place of Religion in Metal Music and Culture</a:t>
            </a:r>
            <a:r>
              <a:rPr lang="en-GB" sz="1100" dirty="0">
                <a:cs typeface="Narkisim" panose="020E0502050101010101" pitchFamily="34" charset="-79"/>
              </a:rPr>
              <a:t>., (Popular Music and Society, Vol. 35, No.1, February 2012) pp. 115</a:t>
            </a:r>
          </a:p>
          <a:p>
            <a:pPr marL="0" indent="0">
              <a:buNone/>
            </a:pPr>
            <a:r>
              <a:rPr lang="en-GB" sz="1100" dirty="0">
                <a:cs typeface="Narkisim" panose="020E0502050101010101" pitchFamily="34" charset="-79"/>
              </a:rPr>
              <a:t>(5) Kahn-Harris, Keith., </a:t>
            </a:r>
            <a:r>
              <a:rPr lang="en-GB" sz="1100" i="1" dirty="0">
                <a:cs typeface="Narkisim" panose="020E0502050101010101" pitchFamily="34" charset="-79"/>
              </a:rPr>
              <a:t>Extreme Metal., </a:t>
            </a:r>
            <a:r>
              <a:rPr lang="en-GB" sz="1100" dirty="0">
                <a:cs typeface="Narkisim" panose="020E0502050101010101" pitchFamily="34" charset="-79"/>
              </a:rPr>
              <a:t>(Oxford: Berg, 2007) in Karl </a:t>
            </a:r>
            <a:r>
              <a:rPr lang="en-GB" sz="1100" dirty="0" err="1">
                <a:cs typeface="Narkisim" panose="020E0502050101010101" pitchFamily="34" charset="-79"/>
              </a:rPr>
              <a:t>Spracklen</a:t>
            </a:r>
            <a:r>
              <a:rPr lang="en-GB" sz="1100" dirty="0">
                <a:cs typeface="Narkisim" panose="020E0502050101010101" pitchFamily="34" charset="-79"/>
              </a:rPr>
              <a:t>, Caroline Lucas, Marc </a:t>
            </a:r>
            <a:r>
              <a:rPr lang="en-GB" sz="1100" dirty="0" err="1">
                <a:cs typeface="Narkisim" panose="020E0502050101010101" pitchFamily="34" charset="-79"/>
              </a:rPr>
              <a:t>Deeks</a:t>
            </a:r>
            <a:r>
              <a:rPr lang="en-GB" sz="1100" dirty="0">
                <a:cs typeface="Narkisim" panose="020E0502050101010101" pitchFamily="34" charset="-79"/>
              </a:rPr>
              <a:t>., </a:t>
            </a:r>
            <a:r>
              <a:rPr lang="en-GB" sz="1100" i="1" dirty="0">
                <a:cs typeface="Narkisim" panose="020E0502050101010101" pitchFamily="34" charset="-79"/>
              </a:rPr>
              <a:t>The Construction of Heavy Metal Identity through Heritage Narratives: A Case Study of Extreme Metal Bands in the North of England</a:t>
            </a:r>
            <a:r>
              <a:rPr lang="en-GB" sz="1100" dirty="0">
                <a:cs typeface="Narkisim" panose="020E0502050101010101" pitchFamily="34" charset="-79"/>
              </a:rPr>
              <a:t>., (Popular Music and Society, 2014: Vol. 37, No. 1, pp. 48</a:t>
            </a:r>
          </a:p>
          <a:p>
            <a:pPr marL="0" indent="0">
              <a:buNone/>
            </a:pPr>
            <a:r>
              <a:rPr lang="en-GB" sz="1100" dirty="0">
                <a:cs typeface="Narkisim" panose="020E0502050101010101" pitchFamily="34" charset="-79"/>
              </a:rPr>
              <a:t>(6) The Operator Music., ‘Slayer – Reign in Blood CD’., </a:t>
            </a:r>
            <a:r>
              <a:rPr lang="en-GB" sz="1100" dirty="0">
                <a:cs typeface="Narkisim" panose="020E0502050101010101" pitchFamily="34" charset="-79"/>
                <a:hlinkClick r:id="rId6"/>
              </a:rPr>
              <a:t>https://www.theoperatormusic.com/lp/reign-in-blood/11398391</a:t>
            </a:r>
            <a:r>
              <a:rPr lang="en-GB" sz="1100" dirty="0">
                <a:cs typeface="Narkisim" panose="020E0502050101010101" pitchFamily="34" charset="-79"/>
              </a:rPr>
              <a:t> </a:t>
            </a:r>
            <a:r>
              <a:rPr lang="en-GB" sz="1100" dirty="0"/>
              <a:t>&gt;(Date Accessed 05/12/18) </a:t>
            </a:r>
            <a:endParaRPr lang="en-GB" sz="1100" dirty="0">
              <a:cs typeface="Narkisim" panose="020E0502050101010101" pitchFamily="34" charset="-79"/>
            </a:endParaRPr>
          </a:p>
          <a:p>
            <a:pPr marL="0" indent="0">
              <a:buNone/>
            </a:pPr>
            <a:r>
              <a:rPr lang="en-GB" sz="1100" dirty="0">
                <a:cs typeface="Narkisim" panose="020E0502050101010101" pitchFamily="34" charset="-79"/>
              </a:rPr>
              <a:t>(7) Marcus Moberg</a:t>
            </a:r>
            <a:r>
              <a:rPr lang="en-GB" sz="1100" i="1" dirty="0">
                <a:cs typeface="Narkisim" panose="020E0502050101010101" pitchFamily="34" charset="-79"/>
              </a:rPr>
              <a:t>., Religion in Popular Music or Popular Music as Religion? A Critical Review of Scholarly Writing on the Place of Religion in Metal Music and Culture</a:t>
            </a:r>
            <a:r>
              <a:rPr lang="en-GB" sz="1100" dirty="0">
                <a:cs typeface="Narkisim" panose="020E0502050101010101" pitchFamily="34" charset="-79"/>
              </a:rPr>
              <a:t>., (Popular Music and Society, Vol. 35, No.1, February 2012) pp. 112</a:t>
            </a:r>
          </a:p>
          <a:p>
            <a:pPr marL="0" indent="0">
              <a:buNone/>
            </a:pPr>
            <a:r>
              <a:rPr lang="en-GB" sz="1100" dirty="0"/>
              <a:t>(8) Robert Walser., </a:t>
            </a:r>
            <a:r>
              <a:rPr lang="en-GB" sz="1100" i="1" dirty="0"/>
              <a:t>Running with the Devil: Power, Gender, and Madness in Heavy Metal Music., </a:t>
            </a:r>
            <a:r>
              <a:rPr lang="en-GB" sz="1100" dirty="0"/>
              <a:t>(Wesleyan University Press, 1993) p. 141 in Bruce David Forbes., Jeffrey H. Mahan., </a:t>
            </a:r>
            <a:r>
              <a:rPr lang="en-GB" sz="1100" i="1" dirty="0"/>
              <a:t>Religion and Popular Culture in America., </a:t>
            </a:r>
            <a:r>
              <a:rPr lang="en-GB" sz="1100" dirty="0"/>
              <a:t>(University of California Press, 3</a:t>
            </a:r>
            <a:r>
              <a:rPr lang="en-GB" sz="1100" baseline="30000" dirty="0"/>
              <a:t>rd</a:t>
            </a:r>
            <a:r>
              <a:rPr lang="en-GB" sz="1100" dirty="0"/>
              <a:t> edition, 2017.) </a:t>
            </a:r>
            <a:endParaRPr lang="en-GB" sz="1100" dirty="0">
              <a:cs typeface="Narkisim" panose="020E0502050101010101" pitchFamily="34" charset="-79"/>
            </a:endParaRPr>
          </a:p>
          <a:p>
            <a:pPr marL="0" indent="0">
              <a:buNone/>
            </a:pPr>
            <a:r>
              <a:rPr lang="en-GB" sz="1100" dirty="0">
                <a:cs typeface="Narkisim" panose="020E0502050101010101" pitchFamily="34" charset="-79"/>
              </a:rPr>
              <a:t>(9) John Horn., </a:t>
            </a:r>
            <a:r>
              <a:rPr lang="en-GB" sz="1100" i="1" dirty="0">
                <a:cs typeface="Narkisim" panose="020E0502050101010101" pitchFamily="34" charset="-79"/>
              </a:rPr>
              <a:t>Heavy Metal: Music to murder by? </a:t>
            </a:r>
            <a:r>
              <a:rPr lang="en-GB" sz="1100" dirty="0">
                <a:cs typeface="Narkisim" panose="020E0502050101010101" pitchFamily="34" charset="-79"/>
              </a:rPr>
              <a:t>(Newsweek, New York, Vol. 136, </a:t>
            </a:r>
            <a:r>
              <a:rPr lang="en-GB" sz="1100" dirty="0" err="1">
                <a:cs typeface="Narkisim" panose="020E0502050101010101" pitchFamily="34" charset="-79"/>
              </a:rPr>
              <a:t>Iss</a:t>
            </a:r>
            <a:r>
              <a:rPr lang="en-GB" sz="1100" dirty="0">
                <a:cs typeface="Narkisim" panose="020E0502050101010101" pitchFamily="34" charset="-79"/>
              </a:rPr>
              <a:t>. 23, Dec 2000)</a:t>
            </a:r>
          </a:p>
          <a:p>
            <a:pPr marL="0" indent="0">
              <a:buNone/>
            </a:pPr>
            <a:r>
              <a:rPr lang="en-GB" sz="1100" dirty="0">
                <a:cs typeface="Narkisim" panose="020E0502050101010101" pitchFamily="34" charset="-79"/>
              </a:rPr>
              <a:t>(10) Matt Fountain., ’22 years later, A.G. teen’s family still has received no money from her Satanic killers.’., &lt;</a:t>
            </a:r>
            <a:r>
              <a:rPr lang="en-GB" sz="1100" u="sng" dirty="0">
                <a:cs typeface="Narkisim" panose="020E0502050101010101" pitchFamily="34" charset="-79"/>
                <a:hlinkClick r:id="rId7">
                  <a:extLst>
                    <a:ext uri="{A12FA001-AC4F-418D-AE19-62706E023703}">
                      <ahyp:hlinkClr xmlns:ahyp="http://schemas.microsoft.com/office/drawing/2018/hyperlinkcolor" val="tx"/>
                    </a:ext>
                  </a:extLst>
                </a:hlinkClick>
              </a:rPr>
              <a:t>https://www.sanluisobispo.com/news/local/crime/article158541919.html</a:t>
            </a:r>
            <a:r>
              <a:rPr lang="en-GB" sz="1100" dirty="0">
                <a:cs typeface="Narkisim" panose="020E0502050101010101" pitchFamily="34" charset="-79"/>
              </a:rPr>
              <a:t>&gt; (Date Accessed 5/12/18)</a:t>
            </a:r>
          </a:p>
          <a:p>
            <a:pPr marL="0" indent="0">
              <a:buNone/>
            </a:pPr>
            <a:r>
              <a:rPr lang="en-GB" sz="1100" dirty="0">
                <a:cs typeface="Narkisim" panose="020E0502050101010101" pitchFamily="34" charset="-79"/>
              </a:rPr>
              <a:t>(11) BBC: Sam Bagnall, ‘Investigating the ‘death metal’ murders’., &lt;</a:t>
            </a:r>
            <a:r>
              <a:rPr lang="en-GB" sz="1100" u="sng" dirty="0">
                <a:cs typeface="Narkisim" panose="020E0502050101010101" pitchFamily="34" charset="-79"/>
                <a:hlinkClick r:id="rId8">
                  <a:extLst>
                    <a:ext uri="{A12FA001-AC4F-418D-AE19-62706E023703}">
                      <ahyp:hlinkClr xmlns:ahyp="http://schemas.microsoft.com/office/drawing/2018/hyperlinkcolor" val="tx"/>
                    </a:ext>
                  </a:extLst>
                </a:hlinkClick>
              </a:rPr>
              <a:t>http://news.bbc.co.uk/1/hi/programmes/this_world/4446342.stm</a:t>
            </a:r>
            <a:r>
              <a:rPr lang="en-GB" sz="1100" dirty="0">
                <a:cs typeface="Narkisim" panose="020E0502050101010101" pitchFamily="34" charset="-79"/>
              </a:rPr>
              <a:t>&gt; (Date Accessed 5/12/18)</a:t>
            </a:r>
          </a:p>
          <a:p>
            <a:pPr marL="0" indent="0">
              <a:buNone/>
            </a:pPr>
            <a:r>
              <a:rPr lang="en-GB" sz="1100" dirty="0">
                <a:cs typeface="Narkisim" panose="020E0502050101010101" pitchFamily="34" charset="-79"/>
              </a:rPr>
              <a:t>(12) ‘Altar of Sacrifice’ lyrics., &lt;</a:t>
            </a:r>
            <a:r>
              <a:rPr lang="en-GB" sz="1100" u="sng" dirty="0">
                <a:cs typeface="Narkisim" panose="020E0502050101010101" pitchFamily="34" charset="-79"/>
                <a:hlinkClick r:id="rId9">
                  <a:extLst>
                    <a:ext uri="{A12FA001-AC4F-418D-AE19-62706E023703}">
                      <ahyp:hlinkClr xmlns:ahyp="http://schemas.microsoft.com/office/drawing/2018/hyperlinkcolor" val="tx"/>
                    </a:ext>
                  </a:extLst>
                </a:hlinkClick>
              </a:rPr>
              <a:t>https://songmeanings.com/songs/view/2548/</a:t>
            </a:r>
            <a:r>
              <a:rPr lang="en-GB" sz="1100" dirty="0">
                <a:cs typeface="Narkisim" panose="020E0502050101010101" pitchFamily="34" charset="-79"/>
              </a:rPr>
              <a:t> &gt;(Date Accessed 5/12/18</a:t>
            </a:r>
          </a:p>
          <a:p>
            <a:pPr marL="0" indent="0">
              <a:buNone/>
            </a:pPr>
            <a:r>
              <a:rPr lang="en-GB" sz="1100" dirty="0"/>
              <a:t>(13) The Tribune: ‘Elyse </a:t>
            </a:r>
            <a:r>
              <a:rPr lang="en-GB" sz="1100" dirty="0" err="1"/>
              <a:t>Pahler</a:t>
            </a:r>
            <a:r>
              <a:rPr lang="en-GB" sz="1100" dirty="0"/>
              <a:t>: Killed in Nipomo in 1995.’., &lt;</a:t>
            </a:r>
            <a:r>
              <a:rPr lang="en-GB" sz="1100" u="sng" dirty="0">
                <a:hlinkClick r:id="rId10"/>
              </a:rPr>
              <a:t>https://www.sanluisobispo.com/news/local/crime/article39122823.html</a:t>
            </a:r>
            <a:r>
              <a:rPr lang="en-GB" sz="1100" dirty="0"/>
              <a:t>&gt; (Date Accessed 5/12/18)</a:t>
            </a:r>
            <a:endParaRPr lang="en-GB" sz="1100" dirty="0">
              <a:cs typeface="Narkisim" panose="020E0502050101010101" pitchFamily="34" charset="-79"/>
            </a:endParaRPr>
          </a:p>
          <a:p>
            <a:pPr marL="0" indent="0">
              <a:buNone/>
            </a:pPr>
            <a:r>
              <a:rPr lang="en-GB" sz="1100" dirty="0">
                <a:cs typeface="Narkisim" panose="020E0502050101010101" pitchFamily="34" charset="-79"/>
              </a:rPr>
              <a:t>(14) Marcus Moberg</a:t>
            </a:r>
            <a:r>
              <a:rPr lang="en-GB" sz="1100" i="1" dirty="0">
                <a:cs typeface="Narkisim" panose="020E0502050101010101" pitchFamily="34" charset="-79"/>
              </a:rPr>
              <a:t>., Religion in Popular Music or Popular Music as Religion? A Critical Review of Scholarly Writing on the Place of Religion in Metal Music and Culture</a:t>
            </a:r>
            <a:r>
              <a:rPr lang="en-GB" sz="1100" dirty="0">
                <a:cs typeface="Narkisim" panose="020E0502050101010101" pitchFamily="34" charset="-79"/>
              </a:rPr>
              <a:t>., (Popular Music and Society, Vol. 35, No.1, February 2012) p. 117</a:t>
            </a:r>
          </a:p>
          <a:p>
            <a:pPr marL="0" indent="0">
              <a:buNone/>
            </a:pPr>
            <a:r>
              <a:rPr lang="en-GB" sz="1100" dirty="0">
                <a:cs typeface="Narkisim" panose="020E0502050101010101" pitchFamily="34" charset="-79"/>
              </a:rPr>
              <a:t>(15) Deena, Weinstein., </a:t>
            </a:r>
            <a:r>
              <a:rPr lang="en-GB" sz="1100" i="1" dirty="0">
                <a:cs typeface="Narkisim" panose="020E0502050101010101" pitchFamily="34" charset="-79"/>
              </a:rPr>
              <a:t>Heavy Metal: A Cultural Sociology., </a:t>
            </a:r>
            <a:r>
              <a:rPr lang="en-GB" sz="1100" i="0" dirty="0">
                <a:cs typeface="Narkisim" panose="020E0502050101010101" pitchFamily="34" charset="-79"/>
              </a:rPr>
              <a:t>(Lexington Books, New York, 1991.)</a:t>
            </a:r>
          </a:p>
          <a:p>
            <a:pPr marL="0" lvl="0" indent="0">
              <a:buNone/>
              <a:defRPr/>
            </a:pPr>
            <a:r>
              <a:rPr lang="en-GB" sz="1100" dirty="0">
                <a:cs typeface="Narkisim" panose="020E0502050101010101" pitchFamily="34" charset="-79"/>
              </a:rPr>
              <a:t>(16) Marcus Moberg</a:t>
            </a:r>
            <a:r>
              <a:rPr lang="en-GB" sz="1100" i="1" dirty="0">
                <a:cs typeface="Narkisim" panose="020E0502050101010101" pitchFamily="34" charset="-79"/>
              </a:rPr>
              <a:t>., Religion in Popular Music or Popular Music as Religion? A Critical Review of Scholarly Writing on the Place of Religion in Metal Music and Culture</a:t>
            </a:r>
            <a:r>
              <a:rPr lang="en-GB" sz="1100" dirty="0">
                <a:cs typeface="Narkisim" panose="020E0502050101010101" pitchFamily="34" charset="-79"/>
              </a:rPr>
              <a:t>., (Popular Music and Society, Vol. 35, No.1, February 2012) p. 117</a:t>
            </a:r>
          </a:p>
        </p:txBody>
      </p:sp>
    </p:spTree>
    <p:extLst>
      <p:ext uri="{BB962C8B-B14F-4D97-AF65-F5344CB8AC3E}">
        <p14:creationId xmlns:p14="http://schemas.microsoft.com/office/powerpoint/2010/main" val="1577026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C8D0E-1DA9-410F-95AA-B2D054DE85EB}"/>
              </a:ext>
            </a:extLst>
          </p:cNvPr>
          <p:cNvSpPr>
            <a:spLocks noGrp="1"/>
          </p:cNvSpPr>
          <p:nvPr>
            <p:ph type="title"/>
          </p:nvPr>
        </p:nvSpPr>
        <p:spPr>
          <a:xfrm>
            <a:off x="251429" y="-22813"/>
            <a:ext cx="10515600" cy="1325563"/>
          </a:xfrm>
        </p:spPr>
        <p:txBody>
          <a:bodyPr>
            <a:normAutofit/>
          </a:bodyPr>
          <a:lstStyle/>
          <a:p>
            <a:r>
              <a:rPr lang="en-GB" sz="3200" dirty="0"/>
              <a:t>End notes continued…</a:t>
            </a:r>
          </a:p>
        </p:txBody>
      </p:sp>
      <p:sp>
        <p:nvSpPr>
          <p:cNvPr id="3" name="Content Placeholder 2">
            <a:extLst>
              <a:ext uri="{FF2B5EF4-FFF2-40B4-BE49-F238E27FC236}">
                <a16:creationId xmlns:a16="http://schemas.microsoft.com/office/drawing/2014/main" id="{F8C4F5CF-1D71-4F1F-BC68-EFA5D2883B0C}"/>
              </a:ext>
            </a:extLst>
          </p:cNvPr>
          <p:cNvSpPr>
            <a:spLocks noGrp="1"/>
          </p:cNvSpPr>
          <p:nvPr>
            <p:ph idx="1"/>
          </p:nvPr>
        </p:nvSpPr>
        <p:spPr>
          <a:xfrm>
            <a:off x="251429" y="1123500"/>
            <a:ext cx="11073063" cy="5959787"/>
          </a:xfrm>
        </p:spPr>
        <p:txBody>
          <a:bodyPr>
            <a:normAutofit fontScale="55000" lnSpcReduction="20000"/>
          </a:bodyPr>
          <a:lstStyle/>
          <a:p>
            <a:pPr marL="0" indent="0">
              <a:buNone/>
            </a:pPr>
            <a:r>
              <a:rPr lang="en-GB" sz="2400" dirty="0">
                <a:cs typeface="Narkisim" panose="020E0502050101010101" pitchFamily="34" charset="-79"/>
              </a:rPr>
              <a:t>(17) Gordon, Lynch. “What is this ‘Religion’ in the Study of Religion and Popular Culture?” </a:t>
            </a:r>
            <a:r>
              <a:rPr lang="en-GB" sz="2400" i="1" dirty="0">
                <a:cs typeface="Narkisim" panose="020E0502050101010101" pitchFamily="34" charset="-79"/>
              </a:rPr>
              <a:t>Between Sacred and Profane: Researching Religion and Popular Culture</a:t>
            </a:r>
            <a:r>
              <a:rPr lang="en-GB" sz="2400" dirty="0">
                <a:cs typeface="Narkisim" panose="020E0502050101010101" pitchFamily="34" charset="-79"/>
              </a:rPr>
              <a:t>. Ed. Gordon Lynch. (London: I.B. Tauris, 2007.) pp. 129.</a:t>
            </a:r>
          </a:p>
          <a:p>
            <a:pPr marL="0" indent="0">
              <a:buNone/>
            </a:pPr>
            <a:r>
              <a:rPr lang="en-GB" sz="2400" dirty="0">
                <a:cs typeface="Narkisim" panose="020E0502050101010101" pitchFamily="34" charset="-79"/>
              </a:rPr>
              <a:t>(18) The </a:t>
            </a:r>
            <a:r>
              <a:rPr lang="en-GB" sz="2400" dirty="0" err="1">
                <a:cs typeface="Narkisim" panose="020E0502050101010101" pitchFamily="34" charset="-79"/>
              </a:rPr>
              <a:t>Telepgraph</a:t>
            </a:r>
            <a:r>
              <a:rPr lang="en-GB" sz="2400" dirty="0">
                <a:cs typeface="Narkisim" panose="020E0502050101010101" pitchFamily="34" charset="-79"/>
              </a:rPr>
              <a:t>., ‘Fans campaign for heavy metal to be recognised as religion’., &lt;</a:t>
            </a:r>
            <a:r>
              <a:rPr lang="en-GB" sz="2400" dirty="0">
                <a:cs typeface="Narkisim" panose="020E0502050101010101" pitchFamily="34" charset="-79"/>
                <a:hlinkClick r:id="rId2">
                  <a:extLst>
                    <a:ext uri="{A12FA001-AC4F-418D-AE19-62706E023703}">
                      <ahyp:hlinkClr xmlns:ahyp="http://schemas.microsoft.com/office/drawing/2018/hyperlinkcolor" val="tx"/>
                    </a:ext>
                  </a:extLst>
                </a:hlinkClick>
              </a:rPr>
              <a:t>https://www.telegraph.co.uk/news/newstopics/howaboutthat/7079312/Fans-campaign-for-heavy-metal-to-be-recognised-as-religion.html</a:t>
            </a:r>
            <a:r>
              <a:rPr lang="en-GB" sz="2400" dirty="0">
                <a:cs typeface="Narkisim" panose="020E0502050101010101" pitchFamily="34" charset="-79"/>
              </a:rPr>
              <a:t>&gt;(Date Accessed 05/12/18)</a:t>
            </a:r>
          </a:p>
          <a:p>
            <a:pPr marL="0" indent="0">
              <a:buNone/>
            </a:pPr>
            <a:r>
              <a:rPr lang="en-GB" sz="2400" dirty="0">
                <a:cs typeface="Narkisim" panose="020E0502050101010101" pitchFamily="34" charset="-79"/>
              </a:rPr>
              <a:t>(19) Picture: The Baltimore Sun: The Dark Room., &lt;</a:t>
            </a:r>
            <a:r>
              <a:rPr lang="en-GB" sz="2400" dirty="0">
                <a:cs typeface="Narkisim" panose="020E0502050101010101" pitchFamily="34" charset="-79"/>
                <a:hlinkClick r:id="rId3"/>
              </a:rPr>
              <a:t>http://darkroom.baltimoresun.com/2013/08/metalheads-descend-on-24th-wacken-open-air-festival-in-germany/#1</a:t>
            </a:r>
            <a:r>
              <a:rPr lang="en-GB" sz="2400" dirty="0">
                <a:cs typeface="Narkisim" panose="020E0502050101010101" pitchFamily="34" charset="-79"/>
              </a:rPr>
              <a:t> &gt;</a:t>
            </a:r>
            <a:r>
              <a:rPr lang="en-GB" sz="2400" dirty="0"/>
              <a:t> (Date Accessed 05/12/18)</a:t>
            </a:r>
          </a:p>
          <a:p>
            <a:pPr marL="0" indent="0">
              <a:buNone/>
            </a:pPr>
            <a:r>
              <a:rPr lang="en-GB" sz="2400" dirty="0">
                <a:cs typeface="Narkisim" panose="020E0502050101010101" pitchFamily="34" charset="-79"/>
              </a:rPr>
              <a:t>(20) </a:t>
            </a:r>
            <a:r>
              <a:rPr lang="en-GB" sz="2400" dirty="0" err="1">
                <a:cs typeface="Narkisim" panose="020E0502050101010101" pitchFamily="34" charset="-79"/>
              </a:rPr>
              <a:t>Heleen</a:t>
            </a:r>
            <a:r>
              <a:rPr lang="en-GB" sz="2400" dirty="0">
                <a:cs typeface="Narkisim" panose="020E0502050101010101" pitchFamily="34" charset="-79"/>
              </a:rPr>
              <a:t>, </a:t>
            </a:r>
            <a:r>
              <a:rPr lang="en-GB" sz="2400" dirty="0" err="1">
                <a:cs typeface="Narkisim" panose="020E0502050101010101" pitchFamily="34" charset="-79"/>
              </a:rPr>
              <a:t>Kommers</a:t>
            </a:r>
            <a:r>
              <a:rPr lang="en-GB" sz="2400" dirty="0">
                <a:cs typeface="Narkisim" panose="020E0502050101010101" pitchFamily="34" charset="-79"/>
              </a:rPr>
              <a:t>., </a:t>
            </a:r>
            <a:r>
              <a:rPr lang="en-GB" sz="2400" i="1" dirty="0">
                <a:cs typeface="Narkisim" panose="020E0502050101010101" pitchFamily="34" charset="-79"/>
              </a:rPr>
              <a:t>Hidden in Music: Religious Experience and Pop Festivals</a:t>
            </a:r>
            <a:r>
              <a:rPr lang="en-GB" sz="2400" dirty="0">
                <a:cs typeface="Narkisim" panose="020E0502050101010101" pitchFamily="34" charset="-79"/>
              </a:rPr>
              <a:t>., Journal of Religion &amp; Popular Culture, Vol. 23 (1) p.14., (University of Toronto Press, 2011)</a:t>
            </a:r>
          </a:p>
          <a:p>
            <a:pPr marL="0" indent="0">
              <a:buNone/>
            </a:pPr>
            <a:r>
              <a:rPr lang="en-GB" sz="2400" dirty="0">
                <a:cs typeface="Narkisim" panose="020E0502050101010101" pitchFamily="34" charset="-79"/>
              </a:rPr>
              <a:t>(21) Deena, Weinstein., </a:t>
            </a:r>
            <a:r>
              <a:rPr lang="en-GB" sz="2400" i="1" dirty="0">
                <a:cs typeface="Narkisim" panose="020E0502050101010101" pitchFamily="34" charset="-79"/>
              </a:rPr>
              <a:t>Heavy Metal: A Cultural Sociology., </a:t>
            </a:r>
            <a:r>
              <a:rPr lang="en-GB" sz="2400" dirty="0">
                <a:cs typeface="Narkisim" panose="020E0502050101010101" pitchFamily="34" charset="-79"/>
              </a:rPr>
              <a:t>(Lexington Books, New York, 1991.) pp. 231-32</a:t>
            </a:r>
          </a:p>
          <a:p>
            <a:pPr marL="0" indent="0">
              <a:buNone/>
            </a:pPr>
            <a:r>
              <a:rPr lang="en-GB" sz="2400" dirty="0">
                <a:cs typeface="Narkisim" panose="020E0502050101010101" pitchFamily="34" charset="-79"/>
              </a:rPr>
              <a:t>(22) Deena, Weinstein., </a:t>
            </a:r>
            <a:r>
              <a:rPr lang="en-GB" sz="2400" i="1" dirty="0">
                <a:cs typeface="Narkisim" panose="020E0502050101010101" pitchFamily="34" charset="-79"/>
              </a:rPr>
              <a:t>Heavy Metal: A Cultural Sociology., </a:t>
            </a:r>
            <a:r>
              <a:rPr lang="en-GB" sz="2400" dirty="0">
                <a:cs typeface="Narkisim" panose="020E0502050101010101" pitchFamily="34" charset="-79"/>
              </a:rPr>
              <a:t>(Lexington Books, New York, 1991.) pp. 163-194</a:t>
            </a:r>
          </a:p>
          <a:p>
            <a:pPr marL="0" indent="0">
              <a:buNone/>
            </a:pPr>
            <a:r>
              <a:rPr lang="en-GB" sz="2400" dirty="0">
                <a:cs typeface="Narkisim" panose="020E0502050101010101" pitchFamily="34" charset="-79"/>
              </a:rPr>
              <a:t>(23) Robin Sylvan., </a:t>
            </a:r>
            <a:r>
              <a:rPr lang="en-GB" sz="2400" i="1" dirty="0">
                <a:cs typeface="Narkisim" panose="020E0502050101010101" pitchFamily="34" charset="-79"/>
              </a:rPr>
              <a:t>Traces of the Spirit: The Religious Dimensions of Popular Music </a:t>
            </a:r>
            <a:r>
              <a:rPr lang="en-GB" sz="2400" dirty="0">
                <a:cs typeface="Narkisim" panose="020E0502050101010101" pitchFamily="34" charset="-79"/>
              </a:rPr>
              <a:t>in </a:t>
            </a:r>
            <a:r>
              <a:rPr lang="en-GB" sz="2400" dirty="0"/>
              <a:t>Richard W. Santana., Gregory Erickson., ‘</a:t>
            </a:r>
            <a:r>
              <a:rPr lang="en-GB" sz="2400" i="1" dirty="0"/>
              <a:t>Religion and Popular Culture: </a:t>
            </a:r>
            <a:r>
              <a:rPr lang="en-GB" sz="2400" i="1" dirty="0" err="1"/>
              <a:t>Rescripting</a:t>
            </a:r>
            <a:r>
              <a:rPr lang="en-GB" sz="2400" i="1" dirty="0"/>
              <a:t> the Sacred., </a:t>
            </a:r>
            <a:r>
              <a:rPr lang="en-GB" sz="2400" dirty="0"/>
              <a:t>(McFarland &amp; Company Inc Publishers, 2008.) </a:t>
            </a:r>
            <a:endParaRPr lang="en-GB" sz="2400" dirty="0">
              <a:cs typeface="Narkisim" panose="020E0502050101010101" pitchFamily="34" charset="-79"/>
            </a:endParaRPr>
          </a:p>
          <a:p>
            <a:pPr marL="0" indent="0">
              <a:buNone/>
            </a:pPr>
            <a:r>
              <a:rPr lang="en-GB" sz="2400" dirty="0">
                <a:cs typeface="Narkisim" panose="020E0502050101010101" pitchFamily="34" charset="-79"/>
              </a:rPr>
              <a:t>(24)</a:t>
            </a:r>
            <a:r>
              <a:rPr lang="en-GB" sz="2400" dirty="0"/>
              <a:t> Sylvan, Robin. Traces of the Spirit</a:t>
            </a:r>
            <a:r>
              <a:rPr lang="en-GB" sz="2400" i="1" dirty="0"/>
              <a:t>: The Religious Dimensions of Popular Music</a:t>
            </a:r>
            <a:r>
              <a:rPr lang="en-GB" sz="2400" dirty="0"/>
              <a:t>. (New York: New York UP, 2002</a:t>
            </a:r>
            <a:r>
              <a:rPr lang="en-GB" sz="2400" dirty="0">
                <a:cs typeface="Narkisim" panose="020E0502050101010101" pitchFamily="34" charset="-79"/>
              </a:rPr>
              <a:t>) in Marcus Moberg</a:t>
            </a:r>
            <a:r>
              <a:rPr lang="en-GB" sz="2400" i="1" dirty="0">
                <a:cs typeface="Narkisim" panose="020E0502050101010101" pitchFamily="34" charset="-79"/>
              </a:rPr>
              <a:t>., Religion in Popular Music or Popular Music as Religion? A Critical Review of Scholarly Writing on the Place of Religion in Metal Music and Culture</a:t>
            </a:r>
            <a:r>
              <a:rPr lang="en-GB" sz="2400" dirty="0">
                <a:cs typeface="Narkisim" panose="020E0502050101010101" pitchFamily="34" charset="-79"/>
              </a:rPr>
              <a:t>., (Popular Music and Society, Vol. 35, No.1, February 2012) p. 111</a:t>
            </a:r>
          </a:p>
          <a:p>
            <a:pPr marL="0" indent="0">
              <a:buNone/>
            </a:pPr>
            <a:r>
              <a:rPr lang="en-GB" sz="2400" dirty="0">
                <a:cs typeface="Narkisim" panose="020E0502050101010101" pitchFamily="34" charset="-79"/>
              </a:rPr>
              <a:t>(25) </a:t>
            </a:r>
            <a:r>
              <a:rPr lang="en-GB" sz="2400" dirty="0"/>
              <a:t>Sylvan, Robin. Traces of the Spirit</a:t>
            </a:r>
            <a:r>
              <a:rPr lang="en-GB" sz="2400" i="1" dirty="0"/>
              <a:t>: The Religious Dimensions of Popular Music</a:t>
            </a:r>
            <a:r>
              <a:rPr lang="en-GB" sz="2400" dirty="0"/>
              <a:t>. (New York: New York UP, 2002</a:t>
            </a:r>
            <a:r>
              <a:rPr lang="en-GB" sz="2400" dirty="0">
                <a:cs typeface="Narkisim" panose="020E0502050101010101" pitchFamily="34" charset="-79"/>
              </a:rPr>
              <a:t>) in Marcus Moberg</a:t>
            </a:r>
            <a:r>
              <a:rPr lang="en-GB" sz="2400" i="1" dirty="0">
                <a:cs typeface="Narkisim" panose="020E0502050101010101" pitchFamily="34" charset="-79"/>
              </a:rPr>
              <a:t>., Religion in Popular Music or Popular Music as Religion? A Critical Review of Scholarly Writing on the Place of Religion in Metal Music and Culture</a:t>
            </a:r>
            <a:r>
              <a:rPr lang="en-GB" sz="2400" dirty="0">
                <a:cs typeface="Narkisim" panose="020E0502050101010101" pitchFamily="34" charset="-79"/>
              </a:rPr>
              <a:t>., (Popular Music and Society, Vol. 35, No.1, February 2012) p. 111</a:t>
            </a:r>
          </a:p>
          <a:p>
            <a:pPr marL="0" indent="0">
              <a:buNone/>
            </a:pPr>
            <a:r>
              <a:rPr lang="en-GB" sz="2400" dirty="0">
                <a:cs typeface="Narkisim" panose="020E0502050101010101" pitchFamily="34" charset="-79"/>
              </a:rPr>
              <a:t>(26) Marcus Moberg</a:t>
            </a:r>
            <a:r>
              <a:rPr lang="en-GB" sz="2400" i="1" dirty="0">
                <a:cs typeface="Narkisim" panose="020E0502050101010101" pitchFamily="34" charset="-79"/>
              </a:rPr>
              <a:t>., Religion in Popular Music or Popular Music as Religion? A Critical Review of Scholarly Writing on the Place of Religion in Metal Music and Culture</a:t>
            </a:r>
            <a:r>
              <a:rPr lang="en-GB" sz="2400" dirty="0">
                <a:cs typeface="Narkisim" panose="020E0502050101010101" pitchFamily="34" charset="-79"/>
              </a:rPr>
              <a:t>., (Popular Music and Society, Vol. 35, No.1, February 2012) p.111</a:t>
            </a:r>
          </a:p>
          <a:p>
            <a:pPr marL="0" indent="0">
              <a:buNone/>
            </a:pPr>
            <a:r>
              <a:rPr lang="en-GB" sz="2400" dirty="0">
                <a:cs typeface="Narkisim" panose="020E0502050101010101" pitchFamily="34" charset="-79"/>
              </a:rPr>
              <a:t>(27) Robert Walser., </a:t>
            </a:r>
            <a:r>
              <a:rPr lang="en-GB" sz="2400" i="1" dirty="0">
                <a:cs typeface="Narkisim" panose="020E0502050101010101" pitchFamily="34" charset="-79"/>
              </a:rPr>
              <a:t>Running with the Devil: Power, Gender, and Madness in Heavy Metal Music., </a:t>
            </a:r>
            <a:r>
              <a:rPr lang="en-GB" sz="2400" dirty="0">
                <a:cs typeface="Narkisim" panose="020E0502050101010101" pitchFamily="34" charset="-79"/>
              </a:rPr>
              <a:t>(Wesleyan University Press, 1993) pp. 154 </a:t>
            </a:r>
          </a:p>
          <a:p>
            <a:pPr marL="0" indent="0">
              <a:buNone/>
            </a:pPr>
            <a:r>
              <a:rPr lang="en-GB" sz="2400" dirty="0">
                <a:cs typeface="Narkisim" panose="020E0502050101010101" pitchFamily="34" charset="-79"/>
              </a:rPr>
              <a:t>(28) Lynn Schofield Clark.,  </a:t>
            </a:r>
            <a:r>
              <a:rPr lang="en-GB" sz="2400" i="1" dirty="0">
                <a:cs typeface="Narkisim" panose="020E0502050101010101" pitchFamily="34" charset="-79"/>
              </a:rPr>
              <a:t>Introduction to a Forum on Religion, Popular Music, and Globalization., </a:t>
            </a:r>
            <a:r>
              <a:rPr lang="en-GB" sz="2400" dirty="0">
                <a:cs typeface="Narkisim" panose="020E0502050101010101" pitchFamily="34" charset="-79"/>
              </a:rPr>
              <a:t>(Journal for the Study of Religion, Vol. 45, No. 4, Dec, 2006) pp. 475</a:t>
            </a:r>
          </a:p>
          <a:p>
            <a:pPr marL="0" indent="0">
              <a:buNone/>
            </a:pPr>
            <a:r>
              <a:rPr lang="en-GB" sz="2400" dirty="0"/>
              <a:t>(29)Mohammad </a:t>
            </a:r>
            <a:r>
              <a:rPr lang="en-GB" sz="2400" dirty="0" err="1"/>
              <a:t>Magout</a:t>
            </a:r>
            <a:r>
              <a:rPr lang="en-GB" sz="2400" dirty="0"/>
              <a:t>., </a:t>
            </a:r>
            <a:r>
              <a:rPr lang="en-GB" sz="2400" i="1" dirty="0"/>
              <a:t>Heavy Metal as a religion and secularization as ideology: a sociological approach., </a:t>
            </a:r>
            <a:r>
              <a:rPr lang="en-GB" sz="2400" dirty="0"/>
              <a:t>(Religious Studies Project, 2013)</a:t>
            </a:r>
          </a:p>
          <a:p>
            <a:pPr marL="0" indent="0">
              <a:buNone/>
            </a:pPr>
            <a:r>
              <a:rPr lang="en-GB" sz="2400" dirty="0">
                <a:cs typeface="Narkisim" panose="020E0502050101010101" pitchFamily="34" charset="-79"/>
              </a:rPr>
              <a:t>(30)Oxford Dictionary., ‘Religion’., &lt;</a:t>
            </a:r>
            <a:r>
              <a:rPr lang="en-GB" sz="2400" dirty="0">
                <a:cs typeface="Narkisim" panose="020E0502050101010101" pitchFamily="34" charset="-79"/>
                <a:hlinkClick r:id="rId4"/>
              </a:rPr>
              <a:t>https://en.oxforddictionaries.com/definition/religion</a:t>
            </a:r>
            <a:r>
              <a:rPr lang="en-GB" sz="2400" dirty="0">
                <a:cs typeface="Narkisim" panose="020E0502050101010101" pitchFamily="34" charset="-79"/>
              </a:rPr>
              <a:t>&gt; (Date Accessed 08/12/18)</a:t>
            </a:r>
          </a:p>
          <a:p>
            <a:pPr marL="0" indent="0">
              <a:buNone/>
            </a:pPr>
            <a:endParaRPr lang="en-GB" dirty="0"/>
          </a:p>
        </p:txBody>
      </p:sp>
    </p:spTree>
    <p:extLst>
      <p:ext uri="{BB962C8B-B14F-4D97-AF65-F5344CB8AC3E}">
        <p14:creationId xmlns:p14="http://schemas.microsoft.com/office/powerpoint/2010/main" val="2963871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F9D90-B83C-460E-B4F0-2BCE5CC0322E}"/>
              </a:ext>
            </a:extLst>
          </p:cNvPr>
          <p:cNvSpPr>
            <a:spLocks noGrp="1"/>
          </p:cNvSpPr>
          <p:nvPr>
            <p:ph type="title"/>
          </p:nvPr>
        </p:nvSpPr>
        <p:spPr>
          <a:xfrm>
            <a:off x="4664242" y="-351735"/>
            <a:ext cx="10515600" cy="1325563"/>
          </a:xfrm>
        </p:spPr>
        <p:txBody>
          <a:bodyPr>
            <a:normAutofit/>
          </a:bodyPr>
          <a:lstStyle/>
          <a:p>
            <a:r>
              <a:rPr lang="en-GB" sz="3200" dirty="0"/>
              <a:t>Bibliography</a:t>
            </a:r>
          </a:p>
        </p:txBody>
      </p:sp>
      <p:sp>
        <p:nvSpPr>
          <p:cNvPr id="3" name="Content Placeholder 2">
            <a:extLst>
              <a:ext uri="{FF2B5EF4-FFF2-40B4-BE49-F238E27FC236}">
                <a16:creationId xmlns:a16="http://schemas.microsoft.com/office/drawing/2014/main" id="{A5E02E0E-8BFB-4A36-9D37-DD9F74A5C344}"/>
              </a:ext>
            </a:extLst>
          </p:cNvPr>
          <p:cNvSpPr>
            <a:spLocks noGrp="1"/>
          </p:cNvSpPr>
          <p:nvPr>
            <p:ph idx="1"/>
          </p:nvPr>
        </p:nvSpPr>
        <p:spPr>
          <a:xfrm>
            <a:off x="78205" y="920668"/>
            <a:ext cx="12035589" cy="5937332"/>
          </a:xfrm>
        </p:spPr>
        <p:txBody>
          <a:bodyPr>
            <a:normAutofit fontScale="40000" lnSpcReduction="20000"/>
          </a:bodyPr>
          <a:lstStyle/>
          <a:p>
            <a:r>
              <a:rPr lang="en-GB" dirty="0"/>
              <a:t>‘Altar of Sacrifice’ lyrics., &lt;</a:t>
            </a:r>
            <a:r>
              <a:rPr lang="en-GB" u="sng" dirty="0">
                <a:hlinkClick r:id="rId2"/>
              </a:rPr>
              <a:t>https://songmeanings.com/songs/view/2548/</a:t>
            </a:r>
            <a:r>
              <a:rPr lang="en-GB" dirty="0"/>
              <a:t> &gt; (Date Accessed 5/12/18)</a:t>
            </a:r>
          </a:p>
          <a:p>
            <a:r>
              <a:rPr lang="en-GB" dirty="0"/>
              <a:t>Bagnall, S., BBC: ‘Investigating the ‘death metal’ murders’., &lt;</a:t>
            </a:r>
            <a:r>
              <a:rPr lang="en-GB" u="sng" dirty="0">
                <a:hlinkClick r:id="rId3"/>
              </a:rPr>
              <a:t>http://news.bbc.co.uk/1/hi/programmes/this_world/4446342.stm</a:t>
            </a:r>
            <a:r>
              <a:rPr lang="en-GB" dirty="0"/>
              <a:t>&gt; (Date Accessed 5/12/18)</a:t>
            </a:r>
          </a:p>
          <a:p>
            <a:r>
              <a:rPr lang="en-GB" dirty="0"/>
              <a:t>Britannica: Robert Walser., ’Heavy Metal Music’., &lt;</a:t>
            </a:r>
            <a:r>
              <a:rPr lang="en-GB" u="sng" dirty="0">
                <a:hlinkClick r:id="rId4"/>
              </a:rPr>
              <a:t>https://www.britannica.com/art/heavy-metal-music</a:t>
            </a:r>
            <a:r>
              <a:rPr lang="en-GB" dirty="0"/>
              <a:t>&gt; (Date Accessed 3/12/18)</a:t>
            </a:r>
          </a:p>
          <a:p>
            <a:r>
              <a:rPr lang="en-GB" dirty="0"/>
              <a:t>Clark, L.S., </a:t>
            </a:r>
            <a:r>
              <a:rPr lang="en-GB" i="1" dirty="0"/>
              <a:t>Introduction to a Forum on Religion, Popular Music, and Globalization., </a:t>
            </a:r>
            <a:r>
              <a:rPr lang="en-GB" dirty="0"/>
              <a:t>(Journal for the Study of Religion, Vol. 45, No. 4, Dec, 2006)</a:t>
            </a:r>
          </a:p>
          <a:p>
            <a:r>
              <a:rPr lang="en-GB" dirty="0"/>
              <a:t>Fountain, M., ’22 years later, A.G. teen’s family still has received no money from her Satanic killers.’., &lt;</a:t>
            </a:r>
            <a:r>
              <a:rPr lang="en-GB" u="sng" dirty="0">
                <a:hlinkClick r:id="rId5"/>
              </a:rPr>
              <a:t>https://www.sanluisobispo.com/news/local/crime/article158541919.html</a:t>
            </a:r>
            <a:r>
              <a:rPr lang="en-GB" dirty="0"/>
              <a:t>&gt; (Date Accessed 5/12/18)</a:t>
            </a:r>
          </a:p>
          <a:p>
            <a:r>
              <a:rPr lang="en-GB" dirty="0"/>
              <a:t>Harris, K.K., </a:t>
            </a:r>
            <a:r>
              <a:rPr lang="en-GB" i="1" dirty="0"/>
              <a:t>Extreme Metal., </a:t>
            </a:r>
            <a:r>
              <a:rPr lang="en-GB" dirty="0"/>
              <a:t>(Oxford: Berg, 2007) in </a:t>
            </a:r>
            <a:r>
              <a:rPr lang="en-GB" dirty="0" err="1"/>
              <a:t>Spracklen</a:t>
            </a:r>
            <a:r>
              <a:rPr lang="en-GB" dirty="0"/>
              <a:t>, K., Lucas, C., </a:t>
            </a:r>
            <a:r>
              <a:rPr lang="en-GB" dirty="0" err="1"/>
              <a:t>Deeks</a:t>
            </a:r>
            <a:r>
              <a:rPr lang="en-GB" dirty="0"/>
              <a:t>, M., </a:t>
            </a:r>
            <a:r>
              <a:rPr lang="en-GB" i="1" dirty="0"/>
              <a:t>The Construction of Heavy Metal Identity through Heritage Narratives: A Case Study of Extreme Metal Bands in the North of England</a:t>
            </a:r>
            <a:r>
              <a:rPr lang="en-GB" dirty="0"/>
              <a:t>., (Popular Music and Society, 2014: Vol. 37, No. 1)</a:t>
            </a:r>
          </a:p>
          <a:p>
            <a:r>
              <a:rPr lang="en-GB" dirty="0"/>
              <a:t>Horn, J., </a:t>
            </a:r>
            <a:r>
              <a:rPr lang="en-GB" i="1" dirty="0"/>
              <a:t>Heavy Metal: Music to murder by? </a:t>
            </a:r>
            <a:r>
              <a:rPr lang="en-GB" dirty="0"/>
              <a:t>(Newsweek, New York, Vol. 136, </a:t>
            </a:r>
            <a:r>
              <a:rPr lang="en-GB" dirty="0" err="1"/>
              <a:t>Iss</a:t>
            </a:r>
            <a:r>
              <a:rPr lang="en-GB" dirty="0"/>
              <a:t>. 23, Dec 2000)</a:t>
            </a:r>
          </a:p>
          <a:p>
            <a:r>
              <a:rPr lang="en-GB" dirty="0" err="1"/>
              <a:t>Kommers</a:t>
            </a:r>
            <a:r>
              <a:rPr lang="en-GB" dirty="0"/>
              <a:t>, H., </a:t>
            </a:r>
            <a:r>
              <a:rPr lang="en-GB" i="1" dirty="0"/>
              <a:t>Hidden in Music: Religious Experience and Pop Festivals</a:t>
            </a:r>
            <a:r>
              <a:rPr lang="en-GB" dirty="0"/>
              <a:t>., Journal of Religion &amp; Popular Culture, Vol. 23 (1)., (University of Toronto Press, 2011)</a:t>
            </a:r>
          </a:p>
          <a:p>
            <a:r>
              <a:rPr lang="en-GB" dirty="0"/>
              <a:t>Lynch, G., “What is this ‘Religion’ in the Study of Religion and Popular Culture?” </a:t>
            </a:r>
            <a:r>
              <a:rPr lang="en-GB" i="1" dirty="0"/>
              <a:t>Between Sacred and Profane: Researching Religion and Popular Culture</a:t>
            </a:r>
            <a:r>
              <a:rPr lang="en-GB" dirty="0"/>
              <a:t>. Ed. Gordon Lynch. (London: I.B. Tauris, 2007)</a:t>
            </a:r>
          </a:p>
          <a:p>
            <a:r>
              <a:rPr lang="en-GB" dirty="0" err="1"/>
              <a:t>Magout</a:t>
            </a:r>
            <a:r>
              <a:rPr lang="en-GB" dirty="0"/>
              <a:t>, M., </a:t>
            </a:r>
            <a:r>
              <a:rPr lang="en-GB" i="1" dirty="0"/>
              <a:t>Heavy Metal as a religion and secularization as ideology: a sociological approach., </a:t>
            </a:r>
            <a:r>
              <a:rPr lang="en-GB" dirty="0"/>
              <a:t>(Religious Studies Project, 2013)</a:t>
            </a:r>
          </a:p>
          <a:p>
            <a:r>
              <a:rPr lang="en-GB" dirty="0" err="1"/>
              <a:t>Mitteldeutsche</a:t>
            </a:r>
            <a:r>
              <a:rPr lang="en-GB" dirty="0"/>
              <a:t> Zeitung., ‘Heavy Metal Festival’., &lt; </a:t>
            </a:r>
            <a:r>
              <a:rPr lang="en-GB" u="sng" dirty="0">
                <a:hlinkClick r:id="rId6"/>
              </a:rPr>
              <a:t>https://www.mz-web.de/panorama/heavy-metal-festival-laut--lauter--wacken-2738622</a:t>
            </a:r>
            <a:r>
              <a:rPr lang="en-GB" dirty="0"/>
              <a:t>&gt;  (Date Accessed 05/12/18) </a:t>
            </a:r>
          </a:p>
          <a:p>
            <a:r>
              <a:rPr lang="en-GB" dirty="0"/>
              <a:t>Moberg, M., </a:t>
            </a:r>
            <a:r>
              <a:rPr lang="en-GB" i="1" dirty="0"/>
              <a:t>Religion in Popular Music or Popular Music as Religion? A Critical Review of Scholarly Writing on the Place of Religion in Metal Music and Culture</a:t>
            </a:r>
            <a:r>
              <a:rPr lang="en-GB" dirty="0"/>
              <a:t>., (Popular Music and Society, Vol. 35, No.1, February 2012)</a:t>
            </a:r>
          </a:p>
          <a:p>
            <a:r>
              <a:rPr lang="en-GB" dirty="0"/>
              <a:t>Oxford Dictionary., ‘Religion’., &lt;</a:t>
            </a:r>
            <a:r>
              <a:rPr lang="en-GB" u="sng" dirty="0">
                <a:hlinkClick r:id="rId7"/>
              </a:rPr>
              <a:t>https://en.oxforddictionaries.com/definition/religion</a:t>
            </a:r>
            <a:r>
              <a:rPr lang="en-GB" dirty="0"/>
              <a:t>&gt; (Date Accessed 08/12/18)</a:t>
            </a:r>
          </a:p>
          <a:p>
            <a:r>
              <a:rPr lang="en-GB" dirty="0"/>
              <a:t>Partridge, C., </a:t>
            </a:r>
            <a:r>
              <a:rPr lang="en-GB" i="1" dirty="0"/>
              <a:t>The Re-enchantment of the West, Vol. 2, Alternative Spiritualities, Sacralization, Popular Culture and Occulture</a:t>
            </a:r>
            <a:r>
              <a:rPr lang="en-GB" dirty="0"/>
              <a:t>. (London: Continuum, 2005) </a:t>
            </a:r>
          </a:p>
          <a:p>
            <a:r>
              <a:rPr lang="en-GB" dirty="0"/>
              <a:t>Spiegel Online., ‘</a:t>
            </a:r>
            <a:r>
              <a:rPr lang="en-GB" dirty="0" err="1"/>
              <a:t>Wacken</a:t>
            </a:r>
            <a:r>
              <a:rPr lang="en-GB" dirty="0"/>
              <a:t> may continue to rock.’ &lt;</a:t>
            </a:r>
            <a:r>
              <a:rPr lang="en-GB" u="sng" dirty="0">
                <a:hlinkClick r:id="rId8"/>
              </a:rPr>
              <a:t>http://www.spiegel.de/kultur/musik/musik-festival-wacken-darf-laut-bleiben-a-879534.html</a:t>
            </a:r>
            <a:r>
              <a:rPr lang="en-GB" dirty="0"/>
              <a:t> &gt;(Date Accessed 05/12/18)</a:t>
            </a:r>
          </a:p>
          <a:p>
            <a:r>
              <a:rPr lang="en-GB" dirty="0"/>
              <a:t>Sylvan, R., </a:t>
            </a:r>
            <a:r>
              <a:rPr lang="en-GB" i="1" dirty="0"/>
              <a:t>Traces of the Spirit: The Religious Dimensions of Popular Music </a:t>
            </a:r>
            <a:r>
              <a:rPr lang="en-GB" dirty="0"/>
              <a:t>in Santana, R.W., Erickson, G., </a:t>
            </a:r>
            <a:r>
              <a:rPr lang="en-GB" i="1" dirty="0"/>
              <a:t>Religion and Popular Culture: </a:t>
            </a:r>
            <a:r>
              <a:rPr lang="en-GB" i="1" dirty="0" err="1"/>
              <a:t>Rescripting</a:t>
            </a:r>
            <a:r>
              <a:rPr lang="en-GB" i="1" dirty="0"/>
              <a:t> the Sacred., </a:t>
            </a:r>
            <a:r>
              <a:rPr lang="en-GB" dirty="0"/>
              <a:t>(McFarland &amp; Company Inc Publishers, 2008) </a:t>
            </a:r>
          </a:p>
          <a:p>
            <a:r>
              <a:rPr lang="en-GB" dirty="0"/>
              <a:t>The Baltimore Sun: The Dark Room., &lt;</a:t>
            </a:r>
            <a:r>
              <a:rPr lang="en-GB" u="sng" dirty="0">
                <a:hlinkClick r:id="rId9"/>
              </a:rPr>
              <a:t>http://darkroom.baltimoresun.com/2013/08/metalheads-descend-on-24th-wacken-open-air-festival-in-germany/#1</a:t>
            </a:r>
            <a:r>
              <a:rPr lang="en-GB" dirty="0"/>
              <a:t> &gt; (Date Accessed 05/12/18)</a:t>
            </a:r>
          </a:p>
          <a:p>
            <a:r>
              <a:rPr lang="en-GB" dirty="0">
                <a:cs typeface="Narkisim" panose="020E0502050101010101" pitchFamily="34" charset="-79"/>
              </a:rPr>
              <a:t>The Operator Music., ‘Slayer – Reign in Blood CD’., </a:t>
            </a:r>
            <a:r>
              <a:rPr lang="en-GB" dirty="0">
                <a:cs typeface="Narkisim" panose="020E0502050101010101" pitchFamily="34" charset="-79"/>
                <a:hlinkClick r:id="rId10"/>
              </a:rPr>
              <a:t>https://www.theoperatormusic.com/lp/reign-in-blood/11398391</a:t>
            </a:r>
            <a:r>
              <a:rPr lang="en-GB" dirty="0">
                <a:cs typeface="Narkisim" panose="020E0502050101010101" pitchFamily="34" charset="-79"/>
              </a:rPr>
              <a:t> </a:t>
            </a:r>
            <a:r>
              <a:rPr lang="en-GB" dirty="0"/>
              <a:t>&gt;(Date Accessed 05/12/18) </a:t>
            </a:r>
          </a:p>
          <a:p>
            <a:r>
              <a:rPr lang="en-GB" dirty="0"/>
              <a:t>The </a:t>
            </a:r>
            <a:r>
              <a:rPr lang="en-GB" dirty="0" err="1"/>
              <a:t>Telepgraph</a:t>
            </a:r>
            <a:r>
              <a:rPr lang="en-GB" dirty="0"/>
              <a:t>., ‘Fans campaign for heavy metal to be recognised as religion’., &lt;</a:t>
            </a:r>
            <a:r>
              <a:rPr lang="en-GB" u="sng" dirty="0">
                <a:hlinkClick r:id="rId11"/>
              </a:rPr>
              <a:t>https://www.telegraph.co.uk/news/newstopics/howaboutthat/7079312/Fans-campaign-for-heavy-metal-to-be-recognised-as-religion.html</a:t>
            </a:r>
            <a:r>
              <a:rPr lang="en-GB" dirty="0"/>
              <a:t>&gt;(Date Accessed 05/12/18)</a:t>
            </a:r>
          </a:p>
          <a:p>
            <a:r>
              <a:rPr lang="en-GB" dirty="0"/>
              <a:t>The Tribune: ‘Elyse </a:t>
            </a:r>
            <a:r>
              <a:rPr lang="en-GB" dirty="0" err="1"/>
              <a:t>Pahler</a:t>
            </a:r>
            <a:r>
              <a:rPr lang="en-GB" dirty="0"/>
              <a:t>: Killed in Nipomo in 1995.’., &lt;</a:t>
            </a:r>
            <a:r>
              <a:rPr lang="en-GB" u="sng" dirty="0">
                <a:hlinkClick r:id="rId12"/>
              </a:rPr>
              <a:t>https://www.sanluisobispo.com/news/local/crime/article39122823.html</a:t>
            </a:r>
            <a:r>
              <a:rPr lang="en-GB" dirty="0"/>
              <a:t>&gt; (Date Accessed 5/12/18)</a:t>
            </a:r>
          </a:p>
          <a:p>
            <a:r>
              <a:rPr lang="en-GB" dirty="0"/>
              <a:t>Walser, R., </a:t>
            </a:r>
            <a:r>
              <a:rPr lang="en-GB" i="1" dirty="0"/>
              <a:t>Running with the Devil: Power, Gender, and Madness in Heavy Metal Music., </a:t>
            </a:r>
            <a:r>
              <a:rPr lang="en-GB" dirty="0"/>
              <a:t>(Wesleyan University Press, 1993) </a:t>
            </a:r>
          </a:p>
          <a:p>
            <a:r>
              <a:rPr lang="en-GB" dirty="0"/>
              <a:t>Weinstein, D., </a:t>
            </a:r>
            <a:r>
              <a:rPr lang="en-GB" i="1" dirty="0"/>
              <a:t>Heavy Metal: A Cultural Sociology., </a:t>
            </a:r>
            <a:r>
              <a:rPr lang="en-GB" dirty="0"/>
              <a:t>(Lexington Books, New York, 1991)</a:t>
            </a:r>
          </a:p>
          <a:p>
            <a:endParaRPr lang="en-GB" dirty="0"/>
          </a:p>
        </p:txBody>
      </p:sp>
    </p:spTree>
    <p:extLst>
      <p:ext uri="{BB962C8B-B14F-4D97-AF65-F5344CB8AC3E}">
        <p14:creationId xmlns:p14="http://schemas.microsoft.com/office/powerpoint/2010/main" val="1677044550"/>
      </p:ext>
    </p:extLst>
  </p:cSld>
  <p:clrMapOvr>
    <a:masterClrMapping/>
  </p:clrMapOvr>
</p:sld>
</file>

<file path=ppt/theme/theme1.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364</TotalTime>
  <Words>1965</Words>
  <Application>Microsoft Office PowerPoint</Application>
  <PresentationFormat>Widescreen</PresentationFormat>
  <Paragraphs>152</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Narkisim</vt:lpstr>
      <vt:lpstr>Office Theme</vt:lpstr>
      <vt:lpstr>Heavy Metal</vt:lpstr>
      <vt:lpstr>What will I be discussing?</vt:lpstr>
      <vt:lpstr>What is Heavy Metal?</vt:lpstr>
      <vt:lpstr>Religion in Popular Culture: Popular music as a religion</vt:lpstr>
      <vt:lpstr>Religious themes in Heavy Metal: SATANISM</vt:lpstr>
      <vt:lpstr>How can Heavy Metal be seen as a Religion?</vt:lpstr>
      <vt:lpstr>Heavy Metal as a Religious Experience</vt:lpstr>
      <vt:lpstr>Evaluation – is Metal Music and it’s culture a Religion?</vt:lpstr>
      <vt:lpstr>Continued… is Metal Music and it’s culture a Religion?</vt:lpstr>
      <vt:lpstr>THANK YOU FOR LISTENING Are there any questions?</vt:lpstr>
      <vt:lpstr>End Notes</vt:lpstr>
      <vt:lpstr>End notes continued…</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Heavy Metal</dc:title>
  <dc:creator>Hannah Howells (1600338)</dc:creator>
  <cp:lastModifiedBy>Hannah Howells (1600338)</cp:lastModifiedBy>
  <cp:revision>7</cp:revision>
  <dcterms:created xsi:type="dcterms:W3CDTF">2018-12-13T15:27:44Z</dcterms:created>
  <dcterms:modified xsi:type="dcterms:W3CDTF">2018-12-13T23:50:45Z</dcterms:modified>
</cp:coreProperties>
</file>