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70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es-E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22C16"/>
    <a:srgbClr val="0C788E"/>
    <a:srgbClr val="006666"/>
    <a:srgbClr val="0099CC"/>
    <a:srgbClr val="E0C0A0"/>
    <a:srgbClr val="DDDDDD"/>
    <a:srgbClr val="361800"/>
    <a:srgbClr val="3333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535" autoAdjust="0"/>
    <p:restoredTop sz="69421" autoAdjust="0"/>
  </p:normalViewPr>
  <p:slideViewPr>
    <p:cSldViewPr>
      <p:cViewPr varScale="1">
        <p:scale>
          <a:sx n="56" d="100"/>
          <a:sy n="56" d="100"/>
        </p:scale>
        <p:origin x="1764" y="2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DE4C48-6E40-4DD6-88EA-6FB3113AA136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D6CB641-DF42-468D-B4B5-B96F5EF1AE79}">
      <dgm:prSet phldrT="[Text]"/>
      <dgm:spPr/>
      <dgm:t>
        <a:bodyPr/>
        <a:lstStyle/>
        <a:p>
          <a:r>
            <a:rPr lang="en-IN" alt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Renewable energy consumption in the hotel industry:</a:t>
          </a:r>
          <a:endParaRPr lang="en-US" dirty="0"/>
        </a:p>
      </dgm:t>
    </dgm:pt>
    <dgm:pt modelId="{2CA89734-CC45-4AE1-BA32-7B9A9C337158}" type="parTrans" cxnId="{0A124943-CE68-42BF-BC49-9C40580F72B6}">
      <dgm:prSet/>
      <dgm:spPr/>
      <dgm:t>
        <a:bodyPr/>
        <a:lstStyle/>
        <a:p>
          <a:endParaRPr lang="en-US"/>
        </a:p>
      </dgm:t>
    </dgm:pt>
    <dgm:pt modelId="{41371087-801D-4C6F-AB2D-28E251945D20}" type="sibTrans" cxnId="{0A124943-CE68-42BF-BC49-9C40580F72B6}">
      <dgm:prSet/>
      <dgm:spPr/>
      <dgm:t>
        <a:bodyPr/>
        <a:lstStyle/>
        <a:p>
          <a:endParaRPr lang="en-US"/>
        </a:p>
      </dgm:t>
    </dgm:pt>
    <dgm:pt modelId="{A291B3A2-6427-4906-877F-88560A34AC3D}">
      <dgm:prSet phldrT="[Text]"/>
      <dgm:spPr/>
      <dgm:t>
        <a:bodyPr/>
        <a:lstStyle/>
        <a:p>
          <a:r>
            <a:rPr lang="en-IN" alt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Sustainable green hotels are mentioned as green hotels that use sustainable raw materials for building construction purposes, (</a:t>
          </a:r>
          <a:r>
            <a:rPr lang="en-IN" alt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Ghimire</a:t>
          </a:r>
          <a:r>
            <a:rPr lang="en-IN" alt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, </a:t>
          </a:r>
          <a:r>
            <a:rPr lang="en-IN" alt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Muneenam</a:t>
          </a:r>
          <a:r>
            <a:rPr lang="en-IN" alt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and </a:t>
          </a:r>
          <a:r>
            <a:rPr lang="en-IN" alt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Techato</a:t>
          </a:r>
          <a:r>
            <a:rPr lang="en-IN" alt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, 2023)</a:t>
          </a:r>
          <a:endParaRPr lang="en-US" dirty="0"/>
        </a:p>
      </dgm:t>
    </dgm:pt>
    <dgm:pt modelId="{ACC10694-5BA4-4FA0-B53E-0C0765803F25}" type="parTrans" cxnId="{8F7CF728-2E66-4471-810C-BCC8267C0401}">
      <dgm:prSet/>
      <dgm:spPr/>
      <dgm:t>
        <a:bodyPr/>
        <a:lstStyle/>
        <a:p>
          <a:endParaRPr lang="en-US"/>
        </a:p>
      </dgm:t>
    </dgm:pt>
    <dgm:pt modelId="{C9E82F21-78FF-4DA3-AC13-E7691B52967C}" type="sibTrans" cxnId="{8F7CF728-2E66-4471-810C-BCC8267C0401}">
      <dgm:prSet/>
      <dgm:spPr/>
      <dgm:t>
        <a:bodyPr/>
        <a:lstStyle/>
        <a:p>
          <a:endParaRPr lang="en-US"/>
        </a:p>
      </dgm:t>
    </dgm:pt>
    <dgm:pt modelId="{7E0F1F38-C05F-4775-AB68-0AEB72558955}">
      <dgm:prSet phldrT="[Text]"/>
      <dgm:spPr/>
      <dgm:t>
        <a:bodyPr/>
        <a:lstStyle/>
        <a:p>
          <a:r>
            <a:rPr lang="en-IN" alt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Sustainable building and technological advancement:</a:t>
          </a:r>
          <a:endParaRPr lang="en-US" dirty="0"/>
        </a:p>
      </dgm:t>
    </dgm:pt>
    <dgm:pt modelId="{36772C8A-B23E-4A54-AA94-02EFB8176AD8}" type="parTrans" cxnId="{E08592CE-C6E8-4789-8B0F-64C87B6F47BA}">
      <dgm:prSet/>
      <dgm:spPr/>
      <dgm:t>
        <a:bodyPr/>
        <a:lstStyle/>
        <a:p>
          <a:endParaRPr lang="en-US"/>
        </a:p>
      </dgm:t>
    </dgm:pt>
    <dgm:pt modelId="{CBB8AC59-D55E-491D-B889-54C70021A5AD}" type="sibTrans" cxnId="{E08592CE-C6E8-4789-8B0F-64C87B6F47BA}">
      <dgm:prSet/>
      <dgm:spPr/>
      <dgm:t>
        <a:bodyPr/>
        <a:lstStyle/>
        <a:p>
          <a:endParaRPr lang="en-US"/>
        </a:p>
      </dgm:t>
    </dgm:pt>
    <dgm:pt modelId="{6FAFC6DF-5FA3-4F04-AE55-45CD7C258B05}">
      <dgm:prSet phldrT="[Text]"/>
      <dgm:spPr/>
      <dgm:t>
        <a:bodyPr/>
        <a:lstStyle/>
        <a:p>
          <a:r>
            <a:rPr lang="en-IN" alt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BREEAM</a:t>
          </a:r>
          <a:r>
            <a:rPr lang="en-IN" alt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 or </a:t>
          </a:r>
          <a:r>
            <a:rPr lang="en-IN" altLang="en-US" b="1" i="1" dirty="0">
              <a:latin typeface="Times New Roman" panose="02020603050405020304" pitchFamily="18" charset="0"/>
              <a:cs typeface="Times New Roman" panose="02020603050405020304" pitchFamily="18" charset="0"/>
            </a:rPr>
            <a:t>“Building Research Establishment Environmental Assessment Method”</a:t>
          </a:r>
          <a:r>
            <a:rPr lang="en-IN" altLang="en-US" i="1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IN" alt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and LEED or</a:t>
          </a:r>
          <a:r>
            <a:rPr lang="en-IN" altLang="en-US" i="1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IN" altLang="en-US" b="1" i="1" dirty="0">
              <a:latin typeface="Times New Roman" panose="02020603050405020304" pitchFamily="18" charset="0"/>
              <a:cs typeface="Times New Roman" panose="02020603050405020304" pitchFamily="18" charset="0"/>
            </a:rPr>
            <a:t>“Leadership in Energy and Environmental Design” </a:t>
          </a:r>
          <a:r>
            <a:rPr lang="en-IN" alt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(</a:t>
          </a:r>
          <a:r>
            <a:rPr lang="en-IN" alt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Feijão</a:t>
          </a:r>
          <a:r>
            <a:rPr lang="en-IN" alt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, Reis and Marques, 2024)</a:t>
          </a:r>
          <a:endParaRPr lang="en-US" dirty="0"/>
        </a:p>
      </dgm:t>
    </dgm:pt>
    <dgm:pt modelId="{7C7C2670-CE73-46FE-88EB-0C9735D6E03F}" type="parTrans" cxnId="{C3A1F735-2114-4835-AB53-AE399750121A}">
      <dgm:prSet/>
      <dgm:spPr/>
      <dgm:t>
        <a:bodyPr/>
        <a:lstStyle/>
        <a:p>
          <a:endParaRPr lang="en-US"/>
        </a:p>
      </dgm:t>
    </dgm:pt>
    <dgm:pt modelId="{12FA3002-F3B7-4D18-AA50-811440C30158}" type="sibTrans" cxnId="{C3A1F735-2114-4835-AB53-AE399750121A}">
      <dgm:prSet/>
      <dgm:spPr/>
      <dgm:t>
        <a:bodyPr/>
        <a:lstStyle/>
        <a:p>
          <a:endParaRPr lang="en-US"/>
        </a:p>
      </dgm:t>
    </dgm:pt>
    <dgm:pt modelId="{F6E28DE3-B22D-46C6-BE26-C732479D3807}">
      <dgm:prSet/>
      <dgm:spPr/>
      <dgm:t>
        <a:bodyPr/>
        <a:lstStyle/>
        <a:p>
          <a:r>
            <a:rPr lang="en-IN" altLang="en-US" b="1" i="1" dirty="0">
              <a:latin typeface="Times New Roman" panose="02020603050405020304" pitchFamily="18" charset="0"/>
              <a:cs typeface="Times New Roman" panose="02020603050405020304" pitchFamily="18" charset="0"/>
            </a:rPr>
            <a:t>“Building Management Systems”</a:t>
          </a:r>
          <a:r>
            <a:rPr lang="en-IN" alt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and </a:t>
          </a:r>
          <a:r>
            <a:rPr lang="en-IN" altLang="en-US" b="1" i="1" dirty="0">
              <a:latin typeface="Times New Roman" panose="02020603050405020304" pitchFamily="18" charset="0"/>
              <a:cs typeface="Times New Roman" panose="02020603050405020304" pitchFamily="18" charset="0"/>
            </a:rPr>
            <a:t>“Internet of Things” </a:t>
          </a:r>
          <a:r>
            <a:rPr lang="en-IN" alt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(IoT) devices integration (</a:t>
          </a:r>
          <a:r>
            <a:rPr lang="en-IN" alt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Omorogiuwa</a:t>
          </a:r>
          <a:r>
            <a:rPr lang="en-IN" alt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, 2019)</a:t>
          </a:r>
        </a:p>
      </dgm:t>
    </dgm:pt>
    <dgm:pt modelId="{6180B4E7-5C21-4440-926E-305D8B633D5A}" type="parTrans" cxnId="{CD666E9B-E0CA-49A6-895F-EA72E7D81EE9}">
      <dgm:prSet/>
      <dgm:spPr/>
      <dgm:t>
        <a:bodyPr/>
        <a:lstStyle/>
        <a:p>
          <a:endParaRPr lang="en-US"/>
        </a:p>
      </dgm:t>
    </dgm:pt>
    <dgm:pt modelId="{57A66AD3-BD9E-4CAC-95C0-34A31A19E3DB}" type="sibTrans" cxnId="{CD666E9B-E0CA-49A6-895F-EA72E7D81EE9}">
      <dgm:prSet/>
      <dgm:spPr/>
      <dgm:t>
        <a:bodyPr/>
        <a:lstStyle/>
        <a:p>
          <a:endParaRPr lang="en-US"/>
        </a:p>
      </dgm:t>
    </dgm:pt>
    <dgm:pt modelId="{A0F98EBB-B868-4CBF-81F6-34E1B08D8F53}" type="pres">
      <dgm:prSet presAssocID="{08DE4C48-6E40-4DD6-88EA-6FB3113AA136}" presName="linear" presStyleCnt="0">
        <dgm:presLayoutVars>
          <dgm:animLvl val="lvl"/>
          <dgm:resizeHandles val="exact"/>
        </dgm:presLayoutVars>
      </dgm:prSet>
      <dgm:spPr/>
    </dgm:pt>
    <dgm:pt modelId="{8E3F81D9-A232-4743-95F6-3774E5B070B2}" type="pres">
      <dgm:prSet presAssocID="{CD6CB641-DF42-468D-B4B5-B96F5EF1AE7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E61C2FF-51E2-4D55-A3C6-EE41C0A1A4DB}" type="pres">
      <dgm:prSet presAssocID="{CD6CB641-DF42-468D-B4B5-B96F5EF1AE79}" presName="childText" presStyleLbl="revTx" presStyleIdx="0" presStyleCnt="2">
        <dgm:presLayoutVars>
          <dgm:bulletEnabled val="1"/>
        </dgm:presLayoutVars>
      </dgm:prSet>
      <dgm:spPr/>
    </dgm:pt>
    <dgm:pt modelId="{A7196544-A8B2-40F7-A8EA-7A82DB1C12C2}" type="pres">
      <dgm:prSet presAssocID="{7E0F1F38-C05F-4775-AB68-0AEB72558955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BC6F5640-60D0-43C8-B53C-76B2BDF75F62}" type="pres">
      <dgm:prSet presAssocID="{7E0F1F38-C05F-4775-AB68-0AEB72558955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8F7CF728-2E66-4471-810C-BCC8267C0401}" srcId="{CD6CB641-DF42-468D-B4B5-B96F5EF1AE79}" destId="{A291B3A2-6427-4906-877F-88560A34AC3D}" srcOrd="0" destOrd="0" parTransId="{ACC10694-5BA4-4FA0-B53E-0C0765803F25}" sibTransId="{C9E82F21-78FF-4DA3-AC13-E7691B52967C}"/>
    <dgm:cxn modelId="{C3A1F735-2114-4835-AB53-AE399750121A}" srcId="{7E0F1F38-C05F-4775-AB68-0AEB72558955}" destId="{6FAFC6DF-5FA3-4F04-AE55-45CD7C258B05}" srcOrd="0" destOrd="0" parTransId="{7C7C2670-CE73-46FE-88EB-0C9735D6E03F}" sibTransId="{12FA3002-F3B7-4D18-AA50-811440C30158}"/>
    <dgm:cxn modelId="{8256995B-D283-4454-BB5E-431E500DD0B7}" type="presOf" srcId="{7E0F1F38-C05F-4775-AB68-0AEB72558955}" destId="{A7196544-A8B2-40F7-A8EA-7A82DB1C12C2}" srcOrd="0" destOrd="0" presId="urn:microsoft.com/office/officeart/2005/8/layout/vList2"/>
    <dgm:cxn modelId="{0A124943-CE68-42BF-BC49-9C40580F72B6}" srcId="{08DE4C48-6E40-4DD6-88EA-6FB3113AA136}" destId="{CD6CB641-DF42-468D-B4B5-B96F5EF1AE79}" srcOrd="0" destOrd="0" parTransId="{2CA89734-CC45-4AE1-BA32-7B9A9C337158}" sibTransId="{41371087-801D-4C6F-AB2D-28E251945D20}"/>
    <dgm:cxn modelId="{CCF5AC48-C562-4D5E-82A9-0036ECADDEDC}" type="presOf" srcId="{F6E28DE3-B22D-46C6-BE26-C732479D3807}" destId="{BC6F5640-60D0-43C8-B53C-76B2BDF75F62}" srcOrd="0" destOrd="1" presId="urn:microsoft.com/office/officeart/2005/8/layout/vList2"/>
    <dgm:cxn modelId="{B2248E97-C8AD-4799-8F47-7769BF407ACC}" type="presOf" srcId="{CD6CB641-DF42-468D-B4B5-B96F5EF1AE79}" destId="{8E3F81D9-A232-4743-95F6-3774E5B070B2}" srcOrd="0" destOrd="0" presId="urn:microsoft.com/office/officeart/2005/8/layout/vList2"/>
    <dgm:cxn modelId="{CD666E9B-E0CA-49A6-895F-EA72E7D81EE9}" srcId="{7E0F1F38-C05F-4775-AB68-0AEB72558955}" destId="{F6E28DE3-B22D-46C6-BE26-C732479D3807}" srcOrd="1" destOrd="0" parTransId="{6180B4E7-5C21-4440-926E-305D8B633D5A}" sibTransId="{57A66AD3-BD9E-4CAC-95C0-34A31A19E3DB}"/>
    <dgm:cxn modelId="{3F29F5C7-A925-4790-8696-3B1F7493B59E}" type="presOf" srcId="{6FAFC6DF-5FA3-4F04-AE55-45CD7C258B05}" destId="{BC6F5640-60D0-43C8-B53C-76B2BDF75F62}" srcOrd="0" destOrd="0" presId="urn:microsoft.com/office/officeart/2005/8/layout/vList2"/>
    <dgm:cxn modelId="{FB5F64CC-C59C-4D73-9BB2-6110D7B92D71}" type="presOf" srcId="{A291B3A2-6427-4906-877F-88560A34AC3D}" destId="{3E61C2FF-51E2-4D55-A3C6-EE41C0A1A4DB}" srcOrd="0" destOrd="0" presId="urn:microsoft.com/office/officeart/2005/8/layout/vList2"/>
    <dgm:cxn modelId="{E08592CE-C6E8-4789-8B0F-64C87B6F47BA}" srcId="{08DE4C48-6E40-4DD6-88EA-6FB3113AA136}" destId="{7E0F1F38-C05F-4775-AB68-0AEB72558955}" srcOrd="1" destOrd="0" parTransId="{36772C8A-B23E-4A54-AA94-02EFB8176AD8}" sibTransId="{CBB8AC59-D55E-491D-B889-54C70021A5AD}"/>
    <dgm:cxn modelId="{43208AF5-2192-4312-8BA6-45FAABA45AE7}" type="presOf" srcId="{08DE4C48-6E40-4DD6-88EA-6FB3113AA136}" destId="{A0F98EBB-B868-4CBF-81F6-34E1B08D8F53}" srcOrd="0" destOrd="0" presId="urn:microsoft.com/office/officeart/2005/8/layout/vList2"/>
    <dgm:cxn modelId="{82AE5A1D-46D1-4AA0-AAEB-04E0C0972792}" type="presParOf" srcId="{A0F98EBB-B868-4CBF-81F6-34E1B08D8F53}" destId="{8E3F81D9-A232-4743-95F6-3774E5B070B2}" srcOrd="0" destOrd="0" presId="urn:microsoft.com/office/officeart/2005/8/layout/vList2"/>
    <dgm:cxn modelId="{47C8F89F-10D9-4BC9-8510-96B5AC51A667}" type="presParOf" srcId="{A0F98EBB-B868-4CBF-81F6-34E1B08D8F53}" destId="{3E61C2FF-51E2-4D55-A3C6-EE41C0A1A4DB}" srcOrd="1" destOrd="0" presId="urn:microsoft.com/office/officeart/2005/8/layout/vList2"/>
    <dgm:cxn modelId="{ACED2A65-4F3A-4D7F-963E-558476F6677B}" type="presParOf" srcId="{A0F98EBB-B868-4CBF-81F6-34E1B08D8F53}" destId="{A7196544-A8B2-40F7-A8EA-7A82DB1C12C2}" srcOrd="2" destOrd="0" presId="urn:microsoft.com/office/officeart/2005/8/layout/vList2"/>
    <dgm:cxn modelId="{063FEA6A-8F9E-4CEC-9A61-C40DFB3E1D93}" type="presParOf" srcId="{A0F98EBB-B868-4CBF-81F6-34E1B08D8F53}" destId="{BC6F5640-60D0-43C8-B53C-76B2BDF75F62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3F81D9-A232-4743-95F6-3774E5B070B2}">
      <dsp:nvSpPr>
        <dsp:cNvPr id="0" name=""/>
        <dsp:cNvSpPr/>
      </dsp:nvSpPr>
      <dsp:spPr>
        <a:xfrm>
          <a:off x="0" y="295562"/>
          <a:ext cx="7620000" cy="585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altLang="en-US" sz="25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Renewable energy consumption in the hotel industry:</a:t>
          </a:r>
          <a:endParaRPr lang="en-US" sz="2500" kern="1200" dirty="0"/>
        </a:p>
      </dsp:txBody>
      <dsp:txXfrm>
        <a:off x="28557" y="324119"/>
        <a:ext cx="7562886" cy="527886"/>
      </dsp:txXfrm>
    </dsp:sp>
    <dsp:sp modelId="{3E61C2FF-51E2-4D55-A3C6-EE41C0A1A4DB}">
      <dsp:nvSpPr>
        <dsp:cNvPr id="0" name=""/>
        <dsp:cNvSpPr/>
      </dsp:nvSpPr>
      <dsp:spPr>
        <a:xfrm>
          <a:off x="0" y="880562"/>
          <a:ext cx="7620000" cy="853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935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IN" alt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Sustainable green hotels are mentioned as green hotels that use sustainable raw materials for building construction purposes, (</a:t>
          </a:r>
          <a:r>
            <a:rPr lang="en-IN" altLang="en-US" sz="20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Ghimire</a:t>
          </a:r>
          <a:r>
            <a:rPr lang="en-IN" alt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</a:t>
          </a:r>
          <a:r>
            <a:rPr lang="en-IN" altLang="en-US" sz="20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Muneenam</a:t>
          </a:r>
          <a:r>
            <a:rPr lang="en-IN" alt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and </a:t>
          </a:r>
          <a:r>
            <a:rPr lang="en-IN" altLang="en-US" sz="20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Techato</a:t>
          </a:r>
          <a:r>
            <a:rPr lang="en-IN" alt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2023)</a:t>
          </a:r>
          <a:endParaRPr lang="en-US" sz="2000" kern="1200" dirty="0"/>
        </a:p>
      </dsp:txBody>
      <dsp:txXfrm>
        <a:off x="0" y="880562"/>
        <a:ext cx="7620000" cy="853875"/>
      </dsp:txXfrm>
    </dsp:sp>
    <dsp:sp modelId="{A7196544-A8B2-40F7-A8EA-7A82DB1C12C2}">
      <dsp:nvSpPr>
        <dsp:cNvPr id="0" name=""/>
        <dsp:cNvSpPr/>
      </dsp:nvSpPr>
      <dsp:spPr>
        <a:xfrm>
          <a:off x="0" y="1734437"/>
          <a:ext cx="7620000" cy="585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altLang="en-US" sz="25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Sustainable building and technological advancement:</a:t>
          </a:r>
          <a:endParaRPr lang="en-US" sz="2500" kern="1200" dirty="0"/>
        </a:p>
      </dsp:txBody>
      <dsp:txXfrm>
        <a:off x="28557" y="1762994"/>
        <a:ext cx="7562886" cy="527886"/>
      </dsp:txXfrm>
    </dsp:sp>
    <dsp:sp modelId="{BC6F5640-60D0-43C8-B53C-76B2BDF75F62}">
      <dsp:nvSpPr>
        <dsp:cNvPr id="0" name=""/>
        <dsp:cNvSpPr/>
      </dsp:nvSpPr>
      <dsp:spPr>
        <a:xfrm>
          <a:off x="0" y="2319437"/>
          <a:ext cx="7620000" cy="1449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935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IN" alt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BREEAM</a:t>
          </a:r>
          <a:r>
            <a:rPr lang="en-IN" alt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or </a:t>
          </a:r>
          <a:r>
            <a:rPr lang="en-IN" altLang="en-US" sz="2000" b="1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“Building Research Establishment Environmental Assessment Method”</a:t>
          </a:r>
          <a:r>
            <a:rPr lang="en-IN" altLang="en-US" sz="20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IN" alt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and LEED or</a:t>
          </a:r>
          <a:r>
            <a:rPr lang="en-IN" altLang="en-US" sz="20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IN" altLang="en-US" sz="2000" b="1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“Leadership in Energy and Environmental Design” </a:t>
          </a:r>
          <a:r>
            <a:rPr lang="en-IN" alt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</a:t>
          </a:r>
          <a:r>
            <a:rPr lang="en-IN" altLang="en-US" sz="20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Feijão</a:t>
          </a:r>
          <a:r>
            <a:rPr lang="en-IN" alt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Reis and Marques, 2024)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IN" altLang="en-US" sz="2000" b="1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“Building Management Systems”</a:t>
          </a:r>
          <a:r>
            <a:rPr lang="en-IN" alt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and </a:t>
          </a:r>
          <a:r>
            <a:rPr lang="en-IN" altLang="en-US" sz="2000" b="1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“Internet of Things” </a:t>
          </a:r>
          <a:r>
            <a:rPr lang="en-IN" alt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(IoT) devices integration (</a:t>
          </a:r>
          <a:r>
            <a:rPr lang="en-IN" altLang="en-US" sz="20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Omorogiuwa</a:t>
          </a:r>
          <a:r>
            <a:rPr lang="en-IN" alt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2019)</a:t>
          </a:r>
        </a:p>
      </dsp:txBody>
      <dsp:txXfrm>
        <a:off x="0" y="2319437"/>
        <a:ext cx="7620000" cy="1449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CD411D2-0264-050C-C6B6-862E8CB36EC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2A1573-8243-3463-B146-99FF2B4CF31F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4E548815-6063-4160-9A73-F324411E7722}" type="datetimeFigureOut">
              <a:rPr lang="en-IN"/>
              <a:pPr>
                <a:defRPr/>
              </a:pPr>
              <a:t>09-06-2025</a:t>
            </a:fld>
            <a:endParaRPr lang="en-IN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1B8AEA6-3120-F7F1-B5EC-55E86DB48D2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IN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E250C8A0-D068-996D-B993-C259DE2366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IN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7AD2F6-A40E-073A-1CB5-5E1470830D43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ECC288-32EB-1D95-3661-2D61D8555D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4D408428-F821-45CD-B12D-05DF17E497D4}" type="slidenum">
              <a:rPr lang="en-IN" altLang="en-US"/>
              <a:pPr/>
              <a:t>‹#›</a:t>
            </a:fld>
            <a:endParaRPr lang="en-I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408428-F821-45CD-B12D-05DF17E497D4}" type="slidenum">
              <a:rPr lang="en-IN" altLang="en-US" smtClean="0"/>
              <a:pPr/>
              <a:t>1</a:t>
            </a:fld>
            <a:endParaRPr lang="en-IN" altLang="en-US"/>
          </a:p>
        </p:txBody>
      </p:sp>
    </p:spTree>
    <p:extLst>
      <p:ext uri="{BB962C8B-B14F-4D97-AF65-F5344CB8AC3E}">
        <p14:creationId xmlns:p14="http://schemas.microsoft.com/office/powerpoint/2010/main" val="5973509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>
            <a:extLst>
              <a:ext uri="{FF2B5EF4-FFF2-40B4-BE49-F238E27FC236}">
                <a16:creationId xmlns:a16="http://schemas.microsoft.com/office/drawing/2014/main" id="{7202FB93-51BF-8A9B-8989-CD95F7AD2C1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>
            <a:extLst>
              <a:ext uri="{FF2B5EF4-FFF2-40B4-BE49-F238E27FC236}">
                <a16:creationId xmlns:a16="http://schemas.microsoft.com/office/drawing/2014/main" id="{E4C5153B-E437-EA68-451C-BD49C79EBCB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IN" alt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95CA1F75-791F-5766-248D-603ADA1322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3CEB5E6-4BC9-4D76-971B-8829CE1DE8CD}" type="slidenum">
              <a:rPr lang="en-IN" altLang="en-US"/>
              <a:pPr/>
              <a:t>2</a:t>
            </a:fld>
            <a:endParaRPr lang="en-I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3A6911CE-6726-349E-022D-EBF52A860DD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9D89C2DE-1C1B-DD6D-7CA0-441633E4626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algn="just" eaLnBrk="1" hangingPunct="1">
              <a:spcBef>
                <a:spcPct val="0"/>
              </a:spcBef>
            </a:pPr>
            <a:endParaRPr lang="en-I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603E7070-2F51-832B-887F-93A6A7A8B7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A007466-B52F-4AA8-9494-206F81F06AC9}" type="slidenum">
              <a:rPr lang="en-IN" altLang="en-US"/>
              <a:pPr/>
              <a:t>3</a:t>
            </a:fld>
            <a:endParaRPr lang="en-I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C5784590-EBD8-EE2A-E033-449C532A420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9FB4D900-5AAE-7CCF-B5CA-7AAAF401DEB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algn="just" eaLnBrk="1" hangingPunct="1">
              <a:spcBef>
                <a:spcPct val="0"/>
              </a:spcBef>
            </a:pPr>
            <a:endParaRPr lang="en-I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1A50458E-96E7-1244-BFF3-F56CB8CDFC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200384B-2F28-4458-8F65-FD15C4F8BF72}" type="slidenum">
              <a:rPr lang="en-IN" altLang="en-US"/>
              <a:pPr/>
              <a:t>4</a:t>
            </a:fld>
            <a:endParaRPr lang="en-I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D3DB1F36-3178-E09F-BAB0-C0FDF737C0C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01E79736-EE07-A8A7-682C-CD09DF32286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algn="just" eaLnBrk="1" hangingPunct="1">
              <a:spcBef>
                <a:spcPct val="0"/>
              </a:spcBef>
            </a:pPr>
            <a:endParaRPr lang="en-IN" altLang="en-US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D0DC8960-C3D1-EFD8-F399-2CD7974E18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7145383-F954-4782-BEC0-73A4155B5761}" type="slidenum">
              <a:rPr lang="en-IN" altLang="en-US"/>
              <a:pPr/>
              <a:t>5</a:t>
            </a:fld>
            <a:endParaRPr lang="en-I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BF06B862-3783-249D-475E-D4E6EE14441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51BCB657-F19B-B735-11E1-B1BDB1D538B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algn="just" eaLnBrk="1" hangingPunct="1">
              <a:spcBef>
                <a:spcPct val="0"/>
              </a:spcBef>
            </a:pPr>
            <a:endParaRPr lang="en-I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75807E28-E565-490A-4338-7D97B3096B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3B00839-3264-452D-A734-250004D9E521}" type="slidenum">
              <a:rPr lang="en-IN" altLang="en-US"/>
              <a:pPr/>
              <a:t>6</a:t>
            </a:fld>
            <a:endParaRPr lang="en-I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5A0A8C45-A682-4AC5-473A-1CFCB332AD4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5" name="Notes Placeholder 2">
            <a:extLst>
              <a:ext uri="{FF2B5EF4-FFF2-40B4-BE49-F238E27FC236}">
                <a16:creationId xmlns:a16="http://schemas.microsoft.com/office/drawing/2014/main" id="{38003C01-3BDC-745F-ADF7-E2AE34C908C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algn="just" eaLnBrk="1" hangingPunct="1">
              <a:spcBef>
                <a:spcPct val="0"/>
              </a:spcBef>
            </a:pPr>
            <a:endParaRPr lang="en-I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B2348B34-61E8-AB90-D271-34AB125D0C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7245C15-94B7-4D99-9AC7-55451DF3537A}" type="slidenum">
              <a:rPr lang="en-IN" altLang="en-US"/>
              <a:pPr/>
              <a:t>7</a:t>
            </a:fld>
            <a:endParaRPr lang="en-I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3FF7BE89-5506-DE55-9B0D-5156D5BB556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13417039-8466-B886-65B3-E1581C9FC30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algn="just" eaLnBrk="1" hangingPunct="1">
              <a:spcBef>
                <a:spcPct val="0"/>
              </a:spcBef>
            </a:pPr>
            <a:endParaRPr lang="en-I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3129A6A4-0AA0-4158-F70D-C37C476B6D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E154CCE-C5CE-4888-894A-F5F0762A4296}" type="slidenum">
              <a:rPr lang="en-IN" altLang="en-US"/>
              <a:pPr/>
              <a:t>8</a:t>
            </a:fld>
            <a:endParaRPr lang="en-I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55F732E0-5150-3190-DF81-483E208DBB6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E6671D95-A5B3-49C5-2419-8B030D2CE77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IN" altLang="en-US" dirty="0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A7D8EDC7-7287-19E6-EED5-FC66C2131E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4BA9C84-9156-45D6-AEBB-B7E24414885A}" type="slidenum">
              <a:rPr lang="en-IN" altLang="en-US"/>
              <a:pPr/>
              <a:t>9</a:t>
            </a:fld>
            <a:endParaRPr lang="en-I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73798644-F969-B45E-DC78-2878A555CD9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7F8500E8-1411-BFBB-6EA7-4D4E6099B10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algn="just" eaLnBrk="1" hangingPunct="1">
              <a:spcBef>
                <a:spcPct val="0"/>
              </a:spcBef>
            </a:pPr>
            <a:endParaRPr lang="en-I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DB23130B-0B26-9B50-1CBB-E786F60D80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4A91B42-31DF-498C-9CFB-BF21BC3F8F35}" type="slidenum">
              <a:rPr lang="en-IN" altLang="en-US"/>
              <a:pPr/>
              <a:t>10</a:t>
            </a:fld>
            <a:endParaRPr lang="en-I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0D26E1C1-727F-D43F-5050-63784D909D0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7B42435A-3E01-A110-933D-25515807EC6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algn="just" eaLnBrk="1" hangingPunct="1">
              <a:spcBef>
                <a:spcPct val="0"/>
              </a:spcBef>
            </a:pPr>
            <a:endParaRPr lang="en-I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39AC3D95-32D0-33ED-9D10-5D7176AED7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1FC4B5D-7B52-43FE-BC6E-0A4B6C1D9908}" type="slidenum">
              <a:rPr lang="en-IN" altLang="en-US"/>
              <a:pPr/>
              <a:t>11</a:t>
            </a:fld>
            <a:endParaRPr lang="en-I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894A1DDB-F128-7355-89F3-5EE87CBC894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148FC1EB-2DC2-4CC6-CC7C-33BD6608F62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algn="just" eaLnBrk="1" hangingPunct="1">
              <a:spcBef>
                <a:spcPct val="0"/>
              </a:spcBef>
            </a:pPr>
            <a:endParaRPr lang="en-I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52C38E02-EA2B-9756-1310-E81B27343E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A45A7CD-718D-4242-9B13-91A3727E8CBF}" type="slidenum">
              <a:rPr lang="en-IN" altLang="en-US"/>
              <a:pPr/>
              <a:t>12</a:t>
            </a:fld>
            <a:endParaRPr lang="en-I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98C704E-EF67-5C70-2CF4-DA52025E1F2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CF71F0E-65E2-0433-961C-9607A70850B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algn="just" eaLnBrk="1" hangingPunct="1">
              <a:spcBef>
                <a:spcPct val="0"/>
              </a:spcBef>
            </a:pPr>
            <a:endParaRPr lang="en-I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17CB76F3-9858-EDB4-4837-B5D56BB39E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921F4F5-6B89-4703-B540-232C1181FD11}" type="slidenum">
              <a:rPr lang="en-IN" altLang="en-US"/>
              <a:pPr/>
              <a:t>13</a:t>
            </a:fld>
            <a:endParaRPr lang="en-I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>
            <a:extLst>
              <a:ext uri="{FF2B5EF4-FFF2-40B4-BE49-F238E27FC236}">
                <a16:creationId xmlns:a16="http://schemas.microsoft.com/office/drawing/2014/main" id="{9EC9C6B7-49D6-BA18-6E47-41F1E50A0E9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>
            <a:extLst>
              <a:ext uri="{FF2B5EF4-FFF2-40B4-BE49-F238E27FC236}">
                <a16:creationId xmlns:a16="http://schemas.microsoft.com/office/drawing/2014/main" id="{208EC27A-D393-04B4-8937-AC0BD602C73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algn="just" eaLnBrk="1" hangingPunct="1">
              <a:spcBef>
                <a:spcPct val="0"/>
              </a:spcBef>
            </a:pPr>
            <a:endParaRPr lang="en-I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10587FBB-CB4B-36A5-D3C2-7DFD03351F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7307AA7-1E97-4064-8C5A-35112EDEBB26}" type="slidenum">
              <a:rPr lang="en-IN" altLang="en-US"/>
              <a:pPr/>
              <a:t>14</a:t>
            </a:fld>
            <a:endParaRPr lang="en-I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A6D521B7-7C67-E477-B5B2-54D42D0882A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F2D96E09-7EC1-0069-DD7A-4C03AEC0A05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IN" altLang="en-US"/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B186A832-6EA9-24DD-6E18-3E156418C1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47BC993-AE68-47F3-A456-3790F8670D6F}" type="slidenum">
              <a:rPr lang="en-IN" altLang="en-US"/>
              <a:pPr/>
              <a:t>15</a:t>
            </a:fld>
            <a:endParaRPr lang="en-I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D910F67E-89C3-2C28-C985-D0859E5ECA0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99C7CDB1-D9E0-8878-681B-CE5DA4556CE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33B2C11-A58B-062C-ECF1-0B9AE69DE26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147ABE7-6D49-4E6E-A582-C7772821557D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5726694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FD17FCD-EB57-EDAC-5BB4-7973698B311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50258AB-C0FA-5F6B-D77F-9FDA5A4F101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02F7712-2E0F-9FC0-9883-E150A5923E3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A25B567-7C7B-42F1-B7E8-D7857AFF9B8C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194216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ABB9C9AE-E600-6F4C-6420-FCA9F2FF992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F80724B-C61F-15A7-5696-82CC181AD43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719EAEDF-1683-CAE8-3CEB-B1FBA5073A2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42B9EDB-1461-4B97-9F29-B12E7A261E06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815435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DD64A04-29BF-44DE-0D63-7EACD2AB299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5E3F97D-38FD-B8E0-E3D9-3EC32C4F06B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713EA0B-18D5-631E-D28D-BEA60CF0499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946701A-0A58-47BE-A6BA-FA49802AFEB0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113678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265F67EA-217C-3B88-46B8-2B0EBC688FC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9FE1971A-250D-6B8F-900D-5316E5CC25D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30EF61D1-B298-858E-98B5-520ADD342E0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D25D8B-0BD1-4861-8512-662D3D0B8480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52984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319ABA0D-ACBF-38EF-75F7-F1FED8B7BD4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D6A2FD2D-D4D6-C13F-5292-63A732B8003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A2BC2F46-1346-E794-2F60-AE772E908F9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A78EA1C-3CBB-4C9E-B3C0-E9637E141CAD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852391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07E87ACB-7F39-9239-E296-C78F8FDEC25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7D881FB2-17D3-EC2F-09C5-33DB6FF222C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C93C3D88-637D-2B5E-249B-D10E8519CD2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085E634-782D-4C58-997B-93DB63200CE5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8711250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956B783-BA33-698A-7D69-28EE76F8840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0041A93-75CF-3172-4733-6C58C0215CF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F454AC5-6C17-3203-7667-8B312E27601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764CC4A-5797-4056-AB1B-9FF6B1997FEE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8604796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IN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6C35103-B31E-44E1-A40F-5A94FCD8F64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E4FF39-4206-B48C-A248-D7CE7698C2F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B387913-7ED9-B31A-99AE-84980B1B849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5736202-669C-440B-ABDA-4D4309AA9B33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6932133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1982155-00C9-01AC-5EBA-4382708BE15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A111526-A2A2-248B-0445-826D4D51C83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0056B01-AD0F-4562-72C3-449C46BF773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670B9CE-CD1F-47C8-9FB8-4365E8142441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539627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3D7036DB-7788-C5E4-EB24-4CFB5C6CB39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151ABFFD-0D87-FBCB-185B-63C8F875A8C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48E743D-8776-3488-75B8-A5C186B5CF4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83CA6F-AAA9-4257-9F25-3FDBDC08A14F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246321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C143B3D6-DBC4-7EAC-869F-E0495ADACA6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cambiar el estilo de título	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4BD95C41-F489-9F66-B01F-7CDD0FF9409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modificar el estilo de texto del patrón</a:t>
            </a:r>
          </a:p>
          <a:p>
            <a:pPr lvl="1"/>
            <a:r>
              <a:rPr lang="es-ES" altLang="en-US"/>
              <a:t>Segundo nivel</a:t>
            </a:r>
          </a:p>
          <a:p>
            <a:pPr lvl="2"/>
            <a:r>
              <a:rPr lang="es-ES" altLang="en-US"/>
              <a:t>Tercer nivel</a:t>
            </a:r>
          </a:p>
          <a:p>
            <a:pPr lvl="3"/>
            <a:r>
              <a:rPr lang="es-ES" altLang="en-US"/>
              <a:t>Cuarto nivel</a:t>
            </a:r>
          </a:p>
          <a:p>
            <a:pPr lvl="4"/>
            <a:r>
              <a:rPr lang="es-ES" altLang="en-US"/>
              <a:t>Quinto nivel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76E5A261-A94F-AAB6-F2F1-ADCBF5F5E9B1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0D20A76E-00C8-2999-659C-2745B4DF9C3E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C2E4AC6A-C4C1-01B4-AD08-26FF1788BF5B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BFCE4967-D172-41FB-99D1-2722102523C4}" type="slidenum">
              <a:rPr lang="es-ES" altLang="en-US"/>
              <a:pPr/>
              <a:t>‹#›</a:t>
            </a:fld>
            <a:endParaRPr lang="es-E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image1.png">
            <a:extLst>
              <a:ext uri="{FF2B5EF4-FFF2-40B4-BE49-F238E27FC236}">
                <a16:creationId xmlns:a16="http://schemas.microsoft.com/office/drawing/2014/main" id="{76EA0C28-EAC6-E10E-6800-C6B3113722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87313"/>
            <a:ext cx="1890713" cy="1109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Rectangle 5">
            <a:extLst>
              <a:ext uri="{FF2B5EF4-FFF2-40B4-BE49-F238E27FC236}">
                <a16:creationId xmlns:a16="http://schemas.microsoft.com/office/drawing/2014/main" id="{A4426AE1-F1FE-2D2A-17C9-922C7796EC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19200" y="5334000"/>
            <a:ext cx="6786562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US" altLang="en-US" sz="2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Tutor name: Antoinette Milne </a:t>
            </a:r>
          </a:p>
          <a:p>
            <a:pPr algn="ctr"/>
            <a:r>
              <a:rPr lang="en-US" altLang="en-US" sz="2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Gina Stefanuta- 2120011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2B7DC31E-BD2F-3383-C86A-D422E8146295}"/>
              </a:ext>
            </a:extLst>
          </p:cNvPr>
          <p:cNvSpPr/>
          <p:nvPr/>
        </p:nvSpPr>
        <p:spPr>
          <a:xfrm>
            <a:off x="0" y="1844675"/>
            <a:ext cx="9036050" cy="324008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IN" altLang="en-US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 and net-zero in the hotel industry- A Case Study of Priory Hotel Hitchin</a:t>
            </a:r>
          </a:p>
          <a:p>
            <a:pPr algn="ctr">
              <a:defRPr/>
            </a:pPr>
            <a:endParaRPr lang="en-IN" altLang="en-US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defRPr/>
            </a:pPr>
            <a:r>
              <a:rPr lang="en-IN" altLang="en-US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Module Title: Contemporary Themes in the Hotel and</a:t>
            </a:r>
            <a:br>
              <a:rPr lang="en-IN" alt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altLang="en-US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Hospitality Sector</a:t>
            </a:r>
            <a:br>
              <a:rPr lang="en-IN" alt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altLang="en-US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Module code: BMIH6001</a:t>
            </a:r>
            <a:br>
              <a:rPr lang="en-IN" alt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altLang="en-US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LEVEL 6</a:t>
            </a:r>
            <a:br>
              <a:rPr lang="en-IN" alt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altLang="en-US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Module Lead:</a:t>
            </a:r>
            <a:br>
              <a:rPr lang="en-IN" alt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altLang="en-US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Ernest </a:t>
            </a:r>
            <a:r>
              <a:rPr lang="en-IN" altLang="en-US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Balutie</a:t>
            </a:r>
            <a:r>
              <a:rPr lang="en-IN" altLang="en-US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altLang="en-US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Wavei</a:t>
            </a:r>
            <a:br>
              <a:rPr lang="en-IN" alt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altLang="en-US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defRPr/>
            </a:pPr>
            <a:endParaRPr lang="en-US" altLang="en-US" dirty="0">
              <a:solidFill>
                <a:schemeClr val="tx1"/>
              </a:solidFill>
            </a:endParaRPr>
          </a:p>
        </p:txBody>
      </p:sp>
      <p:pic>
        <p:nvPicPr>
          <p:cNvPr id="3" name="Picture 3" descr="A large building with a lawn in front of it&#10;&#10;AI-generated content may be incorrect.">
            <a:extLst>
              <a:ext uri="{FF2B5EF4-FFF2-40B4-BE49-F238E27FC236}">
                <a16:creationId xmlns:a16="http://schemas.microsoft.com/office/drawing/2014/main" id="{8598642F-8C0D-50BB-6DCA-43DF093C4E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907" y="3262068"/>
            <a:ext cx="2514600" cy="1822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43A7E1CD-7D1D-CA4C-04B5-CEE2F51260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3400" y="685800"/>
            <a:ext cx="8229600" cy="719138"/>
          </a:xfrm>
        </p:spPr>
        <p:txBody>
          <a:bodyPr/>
          <a:lstStyle/>
          <a:p>
            <a:pPr eaLnBrk="1" hangingPunct="1"/>
            <a:r>
              <a:rPr lang="en-IN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US" alt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A4FA2AAB-8053-7D59-ACFB-5FA0D5D6588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" y="1676400"/>
            <a:ext cx="4454525" cy="3138487"/>
          </a:xfrm>
        </p:spPr>
        <p:txBody>
          <a:bodyPr/>
          <a:lstStyle/>
          <a:p>
            <a:pPr algn="just" eaLnBrk="1" hangingPunct="1"/>
            <a:r>
              <a:rPr lang="en-IN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 and net zero factors influence the consumers for their future travel planning (</a:t>
            </a:r>
            <a:r>
              <a:rPr lang="en-IN" alt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Chemmanur</a:t>
            </a:r>
            <a:r>
              <a:rPr lang="en-IN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IN" alt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Fenech</a:t>
            </a:r>
            <a:r>
              <a:rPr lang="en-IN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2024)</a:t>
            </a:r>
          </a:p>
          <a:p>
            <a:pPr algn="just" eaLnBrk="1" hangingPunct="1"/>
            <a:r>
              <a:rPr lang="en-IN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modern technology-based hotel business services, sustainability and net-zero emissions are possible through technological advancement </a:t>
            </a:r>
            <a:endParaRPr lang="en-IN" alt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8674" name="Picture 2" descr="What Is Sustainability? And Why Does It Matter?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8200" y="1600200"/>
            <a:ext cx="4267200" cy="3200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3CFF8769-B2D0-4C39-CB96-AE071ECAEF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765175"/>
            <a:ext cx="8229600" cy="719138"/>
          </a:xfrm>
        </p:spPr>
        <p:txBody>
          <a:bodyPr/>
          <a:lstStyle/>
          <a:p>
            <a:pPr eaLnBrk="1" hangingPunct="1"/>
            <a:r>
              <a:rPr lang="en-IN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(Contd…)</a:t>
            </a:r>
            <a:endParaRPr lang="en-US" alt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45AF639A-2FAF-2F6D-E4F1-481C42B6F93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825" y="1700213"/>
            <a:ext cx="8447088" cy="4525962"/>
          </a:xfrm>
        </p:spPr>
        <p:txBody>
          <a:bodyPr/>
          <a:lstStyle/>
          <a:p>
            <a:pPr algn="just" eaLnBrk="1" hangingPunct="1"/>
            <a:r>
              <a:rPr lang="en-IN" altLang="en-US" sz="1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</a:t>
            </a:r>
            <a:r>
              <a:rPr lang="en-IN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This study aims to critically analyse the hotel industry's sustainability strategies and progress towards net-zero emissions. </a:t>
            </a:r>
          </a:p>
          <a:p>
            <a:pPr algn="just" eaLnBrk="1" hangingPunct="1"/>
            <a:r>
              <a:rPr lang="en-IN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study focuses on sustainability and net-zero initiatives, which are beneficial for the future business practices of Priory Hotel Hitchin.</a:t>
            </a:r>
          </a:p>
        </p:txBody>
      </p:sp>
      <p:pic>
        <p:nvPicPr>
          <p:cNvPr id="4100" name="image3.png">
            <a:extLst>
              <a:ext uri="{FF2B5EF4-FFF2-40B4-BE49-F238E27FC236}">
                <a16:creationId xmlns:a16="http://schemas.microsoft.com/office/drawing/2014/main" id="{1A32BAAB-96AA-BC9D-042A-D0B0BF2E88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3048000"/>
            <a:ext cx="5618162" cy="2835239"/>
          </a:xfrm>
          <a:prstGeom prst="rect">
            <a:avLst/>
          </a:prstGeom>
          <a:noFill/>
          <a:ln w="254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8CE2B0BC-9216-A2A9-4533-503D93C152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685800"/>
            <a:ext cx="8229600" cy="592137"/>
          </a:xfrm>
        </p:spPr>
        <p:txBody>
          <a:bodyPr/>
          <a:lstStyle/>
          <a:p>
            <a:pPr eaLnBrk="1" hangingPunct="1"/>
            <a:r>
              <a:rPr lang="en-IN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914400" y="1371600"/>
          <a:ext cx="7620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B7CAE484-1BCD-3EF2-D8BA-D3086DD28D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765175"/>
            <a:ext cx="8229600" cy="719138"/>
          </a:xfrm>
        </p:spPr>
        <p:txBody>
          <a:bodyPr/>
          <a:lstStyle/>
          <a:p>
            <a:pPr eaLnBrk="1" hangingPunct="1"/>
            <a:r>
              <a:rPr lang="en-IN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 </a:t>
            </a:r>
            <a:r>
              <a:rPr lang="en-IN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(Contd…)</a:t>
            </a:r>
            <a:endParaRPr lang="en-US" alt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D09F6F2A-19B7-D734-4A9C-0A044DA0F8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825" y="1628775"/>
            <a:ext cx="3960813" cy="4525963"/>
          </a:xfrm>
        </p:spPr>
        <p:txBody>
          <a:bodyPr/>
          <a:lstStyle/>
          <a:p>
            <a:pPr algn="just" eaLnBrk="1" hangingPunct="1">
              <a:buNone/>
            </a:pPr>
            <a:r>
              <a:rPr lang="en-IN" altLang="en-US" sz="1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Waste reduction and recycling</a:t>
            </a:r>
            <a:endParaRPr lang="en-IN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eaLnBrk="1" hangingPunct="1"/>
            <a:r>
              <a:rPr lang="en-IN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 roofing systems, solar water heating, and greywater recycling can be implemented for sustainability project programs for Priory Hotel </a:t>
            </a:r>
            <a:r>
              <a:rPr lang="en-IN" alt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Hitchi</a:t>
            </a:r>
            <a:endParaRPr lang="en-IN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eaLnBrk="1" hangingPunct="1"/>
            <a:r>
              <a:rPr lang="en-IN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Food waste reduction, single-use plastics, packaging, and disposables in guest rooms and smart bins can also be arranged to track trash data (</a:t>
            </a:r>
            <a:r>
              <a:rPr lang="en-IN" alt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Hin</a:t>
            </a:r>
            <a:r>
              <a:rPr lang="en-IN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 2021) </a:t>
            </a:r>
          </a:p>
          <a:p>
            <a:pPr algn="just" eaLnBrk="1" hangingPunct="1"/>
            <a:r>
              <a:rPr lang="en-IN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order to ensure packaging waste management, plastic-free material and essential commodities can be offered to the guests </a:t>
            </a:r>
          </a:p>
          <a:p>
            <a:pPr algn="just" eaLnBrk="1" hangingPunct="1"/>
            <a:endParaRPr lang="en-US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48" name="image5.png">
            <a:extLst>
              <a:ext uri="{FF2B5EF4-FFF2-40B4-BE49-F238E27FC236}">
                <a16:creationId xmlns:a16="http://schemas.microsoft.com/office/drawing/2014/main" id="{BE3CB6B8-48ED-1C9C-01D4-97ABAEBC14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571750"/>
            <a:ext cx="4391025" cy="2543175"/>
          </a:xfrm>
          <a:prstGeom prst="rect">
            <a:avLst/>
          </a:prstGeom>
          <a:noFill/>
          <a:ln w="254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F3283076-7BED-787B-17E7-0204CE19CA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765175"/>
            <a:ext cx="8229600" cy="719138"/>
          </a:xfrm>
        </p:spPr>
        <p:txBody>
          <a:bodyPr/>
          <a:lstStyle/>
          <a:p>
            <a:pPr eaLnBrk="1" hangingPunct="1"/>
            <a:r>
              <a:rPr lang="en-IN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 </a:t>
            </a:r>
            <a:r>
              <a:rPr lang="en-IN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(Contd…)</a:t>
            </a:r>
            <a:endParaRPr lang="en-US" alt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6915" name="Rectangle 3">
            <a:extLst>
              <a:ext uri="{FF2B5EF4-FFF2-40B4-BE49-F238E27FC236}">
                <a16:creationId xmlns:a16="http://schemas.microsoft.com/office/drawing/2014/main" id="{77FEAFB1-2025-B1BE-2798-636A929B08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1484313"/>
            <a:ext cx="3959225" cy="4525962"/>
          </a:xfrm>
        </p:spPr>
        <p:txBody>
          <a:bodyPr/>
          <a:lstStyle/>
          <a:p>
            <a:pPr algn="just" eaLnBrk="1" hangingPunct="1">
              <a:defRPr/>
            </a:pPr>
            <a:r>
              <a:rPr lang="en-US" sz="1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Water conservation</a:t>
            </a:r>
          </a:p>
          <a:p>
            <a:pPr marL="0" indent="0" algn="just" eaLnBrk="1" hangingPunct="1">
              <a:buFontTx/>
              <a:buNone/>
              <a:defRPr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Drought-resistant landscaping include proper utilisation of rain water and storing the water in accurate areas (Nikolaou et al., 2020). </a:t>
            </a:r>
          </a:p>
          <a:p>
            <a:pPr marL="0" indent="0" algn="just" eaLnBrk="1" hangingPunct="1">
              <a:buFontTx/>
              <a:buNone/>
              <a:defRPr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Sensor-operated taps, water-saving laundry systems, dual-flush toilets, and low-flow fixtures are part of water conservation in the hotel industry</a:t>
            </a:r>
          </a:p>
          <a:p>
            <a:pPr algn="just" eaLnBrk="1" hangingPunct="1">
              <a:defRPr/>
            </a:pPr>
            <a:endParaRPr lang="en-US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172" name="image2.png">
            <a:extLst>
              <a:ext uri="{FF2B5EF4-FFF2-40B4-BE49-F238E27FC236}">
                <a16:creationId xmlns:a16="http://schemas.microsoft.com/office/drawing/2014/main" id="{41CDC9E3-1E94-5D7A-95E2-23A6B08ECF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000" y="2781300"/>
            <a:ext cx="4194175" cy="2663825"/>
          </a:xfrm>
          <a:prstGeom prst="rect">
            <a:avLst/>
          </a:prstGeom>
          <a:noFill/>
          <a:ln w="254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4F2BA66F-0E6B-F0B6-32AA-B54C6978F2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765175"/>
            <a:ext cx="8229600" cy="719138"/>
          </a:xfrm>
        </p:spPr>
        <p:txBody>
          <a:bodyPr/>
          <a:lstStyle/>
          <a:p>
            <a:pPr eaLnBrk="1" hangingPunct="1"/>
            <a:r>
              <a:rPr lang="en-IN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Method</a:t>
            </a:r>
            <a:endParaRPr lang="en-US" altLang="en-US" sz="28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1EE32765-D8C1-0A26-1B5B-FE07D253C1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1711325"/>
            <a:ext cx="8318500" cy="1360488"/>
          </a:xfrm>
        </p:spPr>
        <p:txBody>
          <a:bodyPr/>
          <a:lstStyle/>
          <a:p>
            <a:pPr algn="just" eaLnBrk="1" hangingPunct="1"/>
            <a:r>
              <a:rPr lang="en-IN" altLang="en-US" sz="1800">
                <a:latin typeface="Times New Roman" panose="02020603050405020304" pitchFamily="18" charset="0"/>
                <a:cs typeface="Times New Roman" panose="02020603050405020304" pitchFamily="18" charset="0"/>
              </a:rPr>
              <a:t>The secondary quality data collection method has been selected to complete the entire project</a:t>
            </a:r>
          </a:p>
          <a:p>
            <a:pPr algn="just" eaLnBrk="1" hangingPunct="1"/>
            <a:r>
              <a:rPr lang="en-IN" altLang="en-US" sz="1800">
                <a:latin typeface="Times New Roman" panose="02020603050405020304" pitchFamily="18" charset="0"/>
                <a:cs typeface="Times New Roman" panose="02020603050405020304" pitchFamily="18" charset="0"/>
              </a:rPr>
              <a:t>The secondary data collection method is less time-consuming and easier to understand </a:t>
            </a:r>
          </a:p>
        </p:txBody>
      </p:sp>
      <p:pic>
        <p:nvPicPr>
          <p:cNvPr id="8196" name="Picture 4" descr="Difference Between Primary And Secondary Data (+Table) // Unstop">
            <a:extLst>
              <a:ext uri="{FF2B5EF4-FFF2-40B4-BE49-F238E27FC236}">
                <a16:creationId xmlns:a16="http://schemas.microsoft.com/office/drawing/2014/main" id="{B9FEA9CF-A1C6-927F-6536-F12D907BC6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063" y="3214688"/>
            <a:ext cx="5572125" cy="2786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565DF9C5-9C3B-079A-8C1A-409ED0BC4B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765175"/>
            <a:ext cx="8229600" cy="719138"/>
          </a:xfrm>
        </p:spPr>
        <p:txBody>
          <a:bodyPr/>
          <a:lstStyle/>
          <a:p>
            <a:pPr eaLnBrk="1" hangingPunct="1"/>
            <a:r>
              <a:rPr lang="en-IN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 </a:t>
            </a:r>
            <a:r>
              <a:rPr lang="en-IN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(Contd…)</a:t>
            </a:r>
            <a:endParaRPr lang="en-US" alt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6832DAA-0D32-95F2-4C50-A9EED29496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1711325"/>
            <a:ext cx="8032750" cy="4525963"/>
          </a:xfrm>
        </p:spPr>
        <p:txBody>
          <a:bodyPr/>
          <a:lstStyle/>
          <a:p>
            <a:pPr algn="just" eaLnBrk="1" hangingPunct="1"/>
            <a:r>
              <a:rPr lang="en-IN" altLang="en-US" sz="1800">
                <a:latin typeface="Times New Roman" panose="02020603050405020304" pitchFamily="18" charset="0"/>
                <a:cs typeface="Times New Roman" panose="02020603050405020304" pitchFamily="18" charset="0"/>
              </a:rPr>
              <a:t>The framework that has been used in this study is PEST analysis</a:t>
            </a:r>
          </a:p>
          <a:p>
            <a:pPr algn="just" eaLnBrk="1" hangingPunct="1"/>
            <a:r>
              <a:rPr lang="en-IN" altLang="en-US" sz="1800">
                <a:latin typeface="Times New Roman" panose="02020603050405020304" pitchFamily="18" charset="0"/>
                <a:cs typeface="Times New Roman" panose="02020603050405020304" pitchFamily="18" charset="0"/>
              </a:rPr>
              <a:t>Political factors, economic factors, socio-cultural factors and technological factors have been utilised in this particular study.</a:t>
            </a:r>
          </a:p>
        </p:txBody>
      </p:sp>
      <p:pic>
        <p:nvPicPr>
          <p:cNvPr id="9220" name="Picture 1">
            <a:extLst>
              <a:ext uri="{FF2B5EF4-FFF2-40B4-BE49-F238E27FC236}">
                <a16:creationId xmlns:a16="http://schemas.microsoft.com/office/drawing/2014/main" id="{68E5EE36-A393-7149-6979-4563A52E8B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2743200"/>
            <a:ext cx="3802062" cy="3337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B6BC809D-5DA3-8C22-9A42-C850325D4D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765175"/>
            <a:ext cx="8229600" cy="719138"/>
          </a:xfrm>
        </p:spPr>
        <p:txBody>
          <a:bodyPr/>
          <a:lstStyle/>
          <a:p>
            <a:pPr eaLnBrk="1" hangingPunct="1"/>
            <a:r>
              <a:rPr lang="en-IN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Theme Impact and analysis</a:t>
            </a:r>
            <a:endParaRPr lang="en-US" altLang="en-US" sz="18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1E0EB4A-3FF4-BDEF-A6D6-4C6318000FA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71500" y="1643063"/>
          <a:ext cx="8000999" cy="4214813"/>
        </p:xfrm>
        <a:graphic>
          <a:graphicData uri="http://schemas.openxmlformats.org/drawingml/2006/table">
            <a:tbl>
              <a:tblPr/>
              <a:tblGrid>
                <a:gridCol w="17865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535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6087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911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IN" altLang="en-US" sz="1400" b="1" i="1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Factors</a:t>
                      </a:r>
                    </a:p>
                  </a:txBody>
                  <a:tcPr marL="55959" marR="55959" marT="55959" marB="55959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IN" altLang="en-US" sz="1400" b="1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Description</a:t>
                      </a:r>
                    </a:p>
                  </a:txBody>
                  <a:tcPr marL="55959" marR="55959" marT="55959" marB="55959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IN" altLang="en-US" sz="1400" b="1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Opportunity/ Threat</a:t>
                      </a:r>
                    </a:p>
                  </a:txBody>
                  <a:tcPr marL="55959" marR="55959" marT="55959" marB="55959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1184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IN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Political </a:t>
                      </a:r>
                    </a:p>
                  </a:txBody>
                  <a:tcPr marL="55959" marR="55959" marT="55959" marB="55959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●"/>
                        <a:tabLst/>
                      </a:pPr>
                      <a:r>
                        <a:rPr kumimoji="0" lang="en-IN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UK's Political stability rate is 0.51 in 2023 (The Global Economy, 2024)</a:t>
                      </a:r>
                    </a:p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●"/>
                        <a:tabLst/>
                      </a:pPr>
                      <a:r>
                        <a:rPr kumimoji="0" lang="en-IN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kumimoji="0" lang="en-IN" altLang="en-US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Martyn’s</a:t>
                      </a:r>
                      <a:r>
                        <a:rPr kumimoji="0" lang="en-IN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Law and Terrorism (Premises and Protection) Bill” (</a:t>
                      </a:r>
                      <a:r>
                        <a:rPr kumimoji="0" lang="en-IN" altLang="en-US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Ferrie</a:t>
                      </a:r>
                      <a:r>
                        <a:rPr kumimoji="0" lang="en-IN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2023)</a:t>
                      </a:r>
                    </a:p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●"/>
                        <a:tabLst/>
                      </a:pPr>
                      <a:r>
                        <a:rPr kumimoji="0" lang="en-IN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Restrictive immigration policies, </a:t>
                      </a:r>
                      <a:r>
                        <a:rPr kumimoji="0" lang="en-IN" altLang="en-US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Brexit</a:t>
                      </a:r>
                      <a:r>
                        <a:rPr kumimoji="0" lang="en-IN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and high sponsorship costs hugely impact the hotel industry (Senior and </a:t>
                      </a:r>
                      <a:r>
                        <a:rPr kumimoji="0" lang="en-IN" altLang="en-US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Ragukaran</a:t>
                      </a:r>
                      <a:r>
                        <a:rPr kumimoji="0" lang="en-IN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 2024)</a:t>
                      </a:r>
                    </a:p>
                  </a:txBody>
                  <a:tcPr marL="55959" marR="55959" marT="55959" marB="55959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IN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Threat</a:t>
                      </a:r>
                    </a:p>
                  </a:txBody>
                  <a:tcPr marL="55959" marR="55959" marT="55959" marB="55959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1184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IN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Economical</a:t>
                      </a:r>
                    </a:p>
                  </a:txBody>
                  <a:tcPr marL="55959" marR="55959" marT="55959" marB="55959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●"/>
                        <a:tabLst/>
                      </a:pPr>
                      <a:r>
                        <a:rPr kumimoji="0" lang="en-IN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UK GDP rate is 0.34% (O’Neill, 2024)  </a:t>
                      </a:r>
                    </a:p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●"/>
                        <a:tabLst/>
                      </a:pPr>
                      <a:r>
                        <a:rPr kumimoji="0" lang="en-IN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UK Inflation rate is 2.6% in March of 2025 (Clark, 2025)</a:t>
                      </a:r>
                    </a:p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●"/>
                        <a:tabLst/>
                      </a:pPr>
                      <a:r>
                        <a:rPr kumimoji="0" lang="en-IN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At a 1.1% rate UK economy is expected to grow in 2025 (CEBR, 2024)</a:t>
                      </a:r>
                    </a:p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●"/>
                        <a:tabLst/>
                      </a:pPr>
                      <a:r>
                        <a:rPr kumimoji="0" lang="en-IN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Interest rate gradually cut Bank of England’s Monetary Policy Committee to 3.25% (CEBR, 2024)</a:t>
                      </a:r>
                    </a:p>
                  </a:txBody>
                  <a:tcPr marL="55959" marR="55959" marT="55959" marB="55959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IN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Opportunity</a:t>
                      </a:r>
                    </a:p>
                  </a:txBody>
                  <a:tcPr marL="55959" marR="55959" marT="55959" marB="55959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3EE63B40-BE39-CD1B-8456-E274059C73A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23813" y="692150"/>
            <a:ext cx="9299576" cy="860425"/>
          </a:xfrm>
        </p:spPr>
        <p:txBody>
          <a:bodyPr/>
          <a:lstStyle/>
          <a:p>
            <a:pPr eaLnBrk="1" hangingPunct="1"/>
            <a:r>
              <a:rPr lang="en-IN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Theme Impact and analysis </a:t>
            </a:r>
            <a:r>
              <a:rPr lang="en-IN" altLang="en-US" sz="32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(Contd…)</a:t>
            </a:r>
            <a:endParaRPr lang="en-US" altLang="en-US" sz="1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D8F8D0D0-9B8B-3ECC-FAF9-53DBBEEC75E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71563" y="1928813"/>
          <a:ext cx="7200900" cy="2435225"/>
        </p:xfrm>
        <a:graphic>
          <a:graphicData uri="http://schemas.openxmlformats.org/drawingml/2006/table">
            <a:tbl>
              <a:tblPr/>
              <a:tblGrid>
                <a:gridCol w="1331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767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922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4352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IN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Socio-cultural</a:t>
                      </a:r>
                    </a:p>
                  </a:txBody>
                  <a:tcPr marL="63500" marR="63500" marT="63500" marB="635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●"/>
                        <a:tabLst/>
                      </a:pPr>
                      <a:r>
                        <a:rPr kumimoji="0" lang="en-IN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pandemic era impacts the hotel booking numbers and it has not yet returned to the previous number (Statista, 2024a)</a:t>
                      </a:r>
                    </a:p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●"/>
                        <a:tabLst/>
                      </a:pPr>
                      <a:r>
                        <a:rPr kumimoji="0" lang="en-IN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Travellers willing to share for eco-friendly hotels and the share number stood at 35% in 2025 (Statista, 2024b)</a:t>
                      </a:r>
                    </a:p>
                  </a:txBody>
                  <a:tcPr marL="63500" marR="63500" marT="63500" marB="635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IN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Opportunity</a:t>
                      </a:r>
                      <a:endParaRPr kumimoji="0" lang="en-IN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9D406FA5-A2A2-B759-B5E6-330478B3C90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23813" y="692150"/>
            <a:ext cx="9299576" cy="860425"/>
          </a:xfrm>
        </p:spPr>
        <p:txBody>
          <a:bodyPr/>
          <a:lstStyle/>
          <a:p>
            <a:pPr eaLnBrk="1" hangingPunct="1"/>
            <a:r>
              <a:rPr lang="en-IN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Theme Impact and analysis </a:t>
            </a:r>
            <a:r>
              <a:rPr lang="en-IN" altLang="en-US" sz="32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(Contd…)</a:t>
            </a:r>
            <a:endParaRPr lang="en-US" altLang="en-US" sz="1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EAE8D60-27FF-477B-0811-76D10BDE8AD9}"/>
              </a:ext>
            </a:extLst>
          </p:cNvPr>
          <p:cNvGraphicFramePr>
            <a:graphicFrameLocks noGrp="1"/>
          </p:cNvGraphicFramePr>
          <p:nvPr/>
        </p:nvGraphicFramePr>
        <p:xfrm>
          <a:off x="457200" y="1600200"/>
          <a:ext cx="8229600" cy="4108033"/>
        </p:xfrm>
        <a:graphic>
          <a:graphicData uri="http://schemas.openxmlformats.org/drawingml/2006/table">
            <a:tbl>
              <a:tblPr/>
              <a:tblGrid>
                <a:gridCol w="15222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1160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913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846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IN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Technological</a:t>
                      </a:r>
                    </a:p>
                  </a:txBody>
                  <a:tcPr marL="63500" marR="63500" marT="64244" marB="6424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●"/>
                        <a:tabLst/>
                      </a:pPr>
                      <a:r>
                        <a:rPr kumimoji="0" lang="en-IN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UK hoteliers invest 36% in comfort, 44% in style and aesthetics 42% in digital platforms and others (Hinton, 2023). This shows companies’ strong focus on tech-driven customer experiences, resulting in enhanced satisfaction level and increased competitive positioning.</a:t>
                      </a:r>
                    </a:p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●"/>
                        <a:tabLst/>
                      </a:pPr>
                      <a:r>
                        <a:rPr kumimoji="0" lang="en-IN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Over £642 million in 2022 was invested in Computer services, in order to ensure technological innovation in the hotel industry (Statista, 2023)</a:t>
                      </a:r>
                    </a:p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●"/>
                        <a:tabLst/>
                      </a:pPr>
                      <a:r>
                        <a:rPr kumimoji="0" lang="en-IN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AI (Artificial Intelligence), digital solutions, utilising innovative tools, are part of the digital transformation to improve guest experiences (Morrison, 2024)</a:t>
                      </a:r>
                    </a:p>
                  </a:txBody>
                  <a:tcPr marL="63500" marR="63500" marT="64244" marB="6424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IN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Opportunity</a:t>
                      </a:r>
                      <a:endParaRPr kumimoji="0" lang="en-IN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4244" marB="6424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1A670E07-E8BF-F92B-2CB7-8B361D6FE9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23813" y="692150"/>
            <a:ext cx="9299576" cy="860425"/>
          </a:xfrm>
        </p:spPr>
        <p:txBody>
          <a:bodyPr/>
          <a:lstStyle/>
          <a:p>
            <a:pPr eaLnBrk="1" hangingPunct="1"/>
            <a:r>
              <a:rPr lang="en-IN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US" altLang="en-US" sz="18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0B48F604-58D9-88C0-1B12-31630F6572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0600" y="2060575"/>
            <a:ext cx="7270750" cy="2170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just" eaLnBrk="1" hangingPunct="1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IN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Overall study focused on sustainability and net-zero business functions for Priory Hotel Hitchin</a:t>
            </a:r>
          </a:p>
          <a:p>
            <a:pPr algn="just" eaLnBrk="1" hangingPunct="1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IN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business includes water conservation, waste reduction, and technological advancement are the key focus for ensuring sustainability and net-zero emissions by Priory Hotel Hitchin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5A44B850-ECB4-7656-C687-3D2B9794E9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23813" y="692150"/>
            <a:ext cx="9299576" cy="860425"/>
          </a:xfrm>
        </p:spPr>
        <p:txBody>
          <a:bodyPr/>
          <a:lstStyle/>
          <a:p>
            <a:pPr eaLnBrk="1" hangingPunct="1"/>
            <a:r>
              <a:rPr lang="en-IN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</a:t>
            </a:r>
            <a:endParaRPr lang="en-US" altLang="en-US" sz="18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7713C3DE-1405-3783-EC67-A8E63C676E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850" y="2079625"/>
            <a:ext cx="4572000" cy="286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just" eaLnBrk="1" hangingPunct="1">
              <a:buFont typeface="Arial" panose="020B0604020202020204" pitchFamily="34" charset="0"/>
              <a:buChar char="●"/>
            </a:pPr>
            <a:r>
              <a:rPr lang="en-US" altLang="en-US" b="1" i="1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workforce strategy:</a:t>
            </a:r>
          </a:p>
          <a:p>
            <a:pPr algn="just" eaLnBrk="1" hangingPunct="1">
              <a:buFont typeface="Arial" panose="020B0604020202020204" pitchFamily="34" charset="0"/>
              <a:buChar char="●"/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Green leadership to improve employee behaviour and ensure sustainable knowledge among them (Asante, 2023)</a:t>
            </a:r>
          </a:p>
          <a:p>
            <a:pPr algn="just" eaLnBrk="1" hangingPunct="1">
              <a:buFont typeface="Arial" panose="020B0604020202020204" pitchFamily="34" charset="0"/>
              <a:buChar char="●"/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workforce strategy by upskilling current employees and using automation through AI and IoT</a:t>
            </a:r>
          </a:p>
          <a:p>
            <a:pPr algn="just" eaLnBrk="1" hangingPunct="1">
              <a:buFont typeface="Arial" panose="020B0604020202020204" pitchFamily="34" charset="0"/>
              <a:buChar char="●"/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Application of the green funding programme and imposing federal sustainable policies</a:t>
            </a:r>
          </a:p>
        </p:txBody>
      </p:sp>
      <p:pic>
        <p:nvPicPr>
          <p:cNvPr id="14340" name="Picture 1">
            <a:extLst>
              <a:ext uri="{FF2B5EF4-FFF2-40B4-BE49-F238E27FC236}">
                <a16:creationId xmlns:a16="http://schemas.microsoft.com/office/drawing/2014/main" id="{C0A32507-A77D-B4F4-5913-E4DA39A029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2584450"/>
            <a:ext cx="3706813" cy="185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9B3161D5-F0F8-10AF-6AF8-5268798D3F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23813" y="692150"/>
            <a:ext cx="9299576" cy="860425"/>
          </a:xfrm>
        </p:spPr>
        <p:txBody>
          <a:bodyPr/>
          <a:lstStyle/>
          <a:p>
            <a:pPr eaLnBrk="1" hangingPunct="1"/>
            <a:r>
              <a:rPr lang="en-IN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 </a:t>
            </a:r>
            <a:r>
              <a:rPr lang="en-IN" altLang="en-US" sz="32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(Contd…)</a:t>
            </a:r>
            <a:endParaRPr lang="en-US" altLang="en-US" sz="1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E55024C9-609A-02DC-E879-EE58897C7E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850" y="1844675"/>
            <a:ext cx="4572000" cy="3139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just" eaLnBrk="1" hangingPunct="1">
              <a:buFontTx/>
              <a:buChar char="•"/>
            </a:pPr>
            <a:r>
              <a:rPr lang="en-IN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Maintain transparency in presenting sustainable reporting in front of key stakeholders</a:t>
            </a:r>
          </a:p>
          <a:p>
            <a:pPr algn="just" eaLnBrk="1" hangingPunct="1">
              <a:buFontTx/>
              <a:buChar char="•"/>
            </a:pPr>
            <a:r>
              <a:rPr lang="en-IN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Prioritising local sourcing, proper utilisation of funds and following the rules of green to ensure transparency</a:t>
            </a:r>
          </a:p>
          <a:p>
            <a:pPr algn="just" eaLnBrk="1" hangingPunct="1">
              <a:buFontTx/>
              <a:buChar char="•"/>
            </a:pPr>
            <a:r>
              <a:rPr lang="en-IN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AI-based digital transformation</a:t>
            </a:r>
            <a:endParaRPr lang="en-I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eaLnBrk="1" hangingPunct="1">
              <a:buFontTx/>
              <a:buChar char="•"/>
            </a:pPr>
            <a:r>
              <a:rPr lang="en-IN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Contactless check-ins, digital concierge services, and AI-powered energy management (Anwar, </a:t>
            </a:r>
            <a:r>
              <a:rPr lang="en-IN" alt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Deliana</a:t>
            </a:r>
            <a:r>
              <a:rPr lang="en-IN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IN" alt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Suyamto</a:t>
            </a:r>
            <a:r>
              <a:rPr lang="en-IN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2024)</a:t>
            </a:r>
          </a:p>
        </p:txBody>
      </p:sp>
      <p:pic>
        <p:nvPicPr>
          <p:cNvPr id="15364" name="Picture 3">
            <a:extLst>
              <a:ext uri="{FF2B5EF4-FFF2-40B4-BE49-F238E27FC236}">
                <a16:creationId xmlns:a16="http://schemas.microsoft.com/office/drawing/2014/main" id="{63FE1F89-531E-A473-BBD9-9F85F256DC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9025" y="2420938"/>
            <a:ext cx="3878263" cy="199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F0672237-5573-1630-845A-A1C7D0DACD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11113" y="481013"/>
            <a:ext cx="9299576" cy="860425"/>
          </a:xfrm>
        </p:spPr>
        <p:txBody>
          <a:bodyPr/>
          <a:lstStyle/>
          <a:p>
            <a:pPr eaLnBrk="1" hangingPunct="1"/>
            <a:r>
              <a:rPr lang="en-IN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altLang="en-US" sz="18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B91C8C43-EDD8-542B-182C-F945B8299A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6388" y="1341438"/>
            <a:ext cx="8640762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just" eaLnBrk="1" hangingPunct="1">
              <a:buFontTx/>
              <a:buChar char="•"/>
            </a:pPr>
            <a:r>
              <a:rPr lang="en-IN" altLang="en-US" sz="900">
                <a:latin typeface="Times New Roman" panose="02020603050405020304" pitchFamily="18" charset="0"/>
                <a:cs typeface="Times New Roman" panose="02020603050405020304" pitchFamily="18" charset="0"/>
              </a:rPr>
              <a:t>Anwar, F.A., Deliana, D. and Suyamto, S. (2024). Digital Transformation in the Hospitality Industry: Improving Efficiency and Guest Experience. International Journal of Management Science and Information Technology, [online] 4(2), pp.428–437. doi:https://doi.org/10.35870/ijmsit.v4i2.3201.</a:t>
            </a:r>
          </a:p>
          <a:p>
            <a:pPr algn="just" eaLnBrk="1" hangingPunct="1">
              <a:buFontTx/>
              <a:buChar char="•"/>
            </a:pPr>
            <a:r>
              <a:rPr lang="en-IN" altLang="en-US" sz="900">
                <a:latin typeface="Times New Roman" panose="02020603050405020304" pitchFamily="18" charset="0"/>
                <a:cs typeface="Times New Roman" panose="02020603050405020304" pitchFamily="18" charset="0"/>
              </a:rPr>
              <a:t>Asante, K. (2023). Hotels’ green leadership and employee pro-environmental behaviour, the role of value congruence and moral consciousness: evidence from symmetrical and asymmetrical approaches. Journal of Sustainable Tourism, pp.1–22. doi:https://doi.org/10.1080/09669582.2023.2229534.</a:t>
            </a:r>
          </a:p>
          <a:p>
            <a:pPr algn="just" eaLnBrk="1" hangingPunct="1">
              <a:buFontTx/>
              <a:buChar char="•"/>
            </a:pPr>
            <a:r>
              <a:rPr lang="en-IN" altLang="en-US" sz="900">
                <a:latin typeface="Times New Roman" panose="02020603050405020304" pitchFamily="18" charset="0"/>
                <a:cs typeface="Times New Roman" panose="02020603050405020304" pitchFamily="18" charset="0"/>
              </a:rPr>
              <a:t>CEBR (2024). UK Economic Outlook - Q4 2024 - Cebr. [online] CEBR. Available at: https://cebr.com/uk-economic-outlook/ [Accessed 7 May 2025].</a:t>
            </a:r>
          </a:p>
          <a:p>
            <a:pPr algn="just" eaLnBrk="1" hangingPunct="1">
              <a:buFontTx/>
              <a:buChar char="•"/>
            </a:pPr>
            <a:r>
              <a:rPr lang="en-IN" altLang="en-US" sz="900">
                <a:latin typeface="Times New Roman" panose="02020603050405020304" pitchFamily="18" charset="0"/>
                <a:cs typeface="Times New Roman" panose="02020603050405020304" pitchFamily="18" charset="0"/>
              </a:rPr>
              <a:t>Chemmanur, A. and Fenech, C. (2024). Sustainability in the Hospitality Industry | Deloitte UK. [online] www.deloitte.com. Available at: https://www.deloitte.com/uk/en/Industries/consumer/blogs/sustainability-in-the-hospitality-industry.html [Accessed 7 May 2025].</a:t>
            </a:r>
          </a:p>
          <a:p>
            <a:pPr algn="just" eaLnBrk="1" hangingPunct="1">
              <a:buFontTx/>
              <a:buChar char="•"/>
            </a:pPr>
            <a:r>
              <a:rPr lang="en-IN" altLang="en-US" sz="900">
                <a:latin typeface="Times New Roman" panose="02020603050405020304" pitchFamily="18" charset="0"/>
                <a:cs typeface="Times New Roman" panose="02020603050405020304" pitchFamily="18" charset="0"/>
              </a:rPr>
              <a:t>Clark, D. (2025). Inflation rate for the Consumer Price Index (CPI) in the United Kingdom from January 2000 to January 2025. [online] Statista. Available at: https://www.statista.com/statistics/306648/inflation-rate-consumer-price-index-cpi-united-kingdom-uk/ [Accessed 7 May 2025].</a:t>
            </a:r>
          </a:p>
          <a:p>
            <a:pPr algn="just" eaLnBrk="1" hangingPunct="1">
              <a:buFontTx/>
              <a:buChar char="•"/>
            </a:pPr>
            <a:r>
              <a:rPr lang="en-IN" altLang="en-US" sz="900">
                <a:latin typeface="Times New Roman" panose="02020603050405020304" pitchFamily="18" charset="0"/>
                <a:cs typeface="Times New Roman" panose="02020603050405020304" pitchFamily="18" charset="0"/>
              </a:rPr>
              <a:t>Feijão, D., Reis, C. and Marques, M.C. (2024). Comparative analysis of sustainable building certification processes. Journal of Building Engineering, [online] 96, pp.110401–110401. doi:https://doi.org/10.1016/j.jobe.2024.110401.</a:t>
            </a:r>
          </a:p>
          <a:p>
            <a:pPr algn="just" eaLnBrk="1" hangingPunct="1">
              <a:buFontTx/>
              <a:buChar char="•"/>
            </a:pPr>
            <a:r>
              <a:rPr lang="en-IN" altLang="en-US" sz="900">
                <a:latin typeface="Times New Roman" panose="02020603050405020304" pitchFamily="18" charset="0"/>
                <a:cs typeface="Times New Roman" panose="02020603050405020304" pitchFamily="18" charset="0"/>
              </a:rPr>
              <a:t>Ferrie, A. (2023). UK hospitality industry faces mounting challenges. [online] Pinsent Masons. Available at: https://www.pinsentmasons.com/out-law/analysis/uk-hospitality-industry-faces-mounting-challenges [Accessed 7 May 2025].</a:t>
            </a:r>
          </a:p>
          <a:p>
            <a:pPr algn="just" eaLnBrk="1" hangingPunct="1">
              <a:buFontTx/>
              <a:buChar char="•"/>
            </a:pPr>
            <a:r>
              <a:rPr lang="en-IN" altLang="en-US" sz="900">
                <a:latin typeface="Times New Roman" panose="02020603050405020304" pitchFamily="18" charset="0"/>
                <a:cs typeface="Times New Roman" panose="02020603050405020304" pitchFamily="18" charset="0"/>
              </a:rPr>
              <a:t>Ghimire, B.T., Muneenam, U. and Techato, K. (2023). Renewable Energy Use in Green Hotels for Sustainability: A Systematic Review. ProQuest, [online] 13(6), pp.618–627. doi:https://doi.org/10.32479/ijeep.14521.</a:t>
            </a:r>
          </a:p>
          <a:p>
            <a:pPr algn="just" eaLnBrk="1" hangingPunct="1">
              <a:buFontTx/>
              <a:buChar char="•"/>
            </a:pPr>
            <a:r>
              <a:rPr lang="en-IN" altLang="en-US" sz="900">
                <a:latin typeface="Times New Roman" panose="02020603050405020304" pitchFamily="18" charset="0"/>
                <a:cs typeface="Times New Roman" panose="02020603050405020304" pitchFamily="18" charset="0"/>
              </a:rPr>
              <a:t>Hinton, T. (2023). Infographic: Top investments and tools used by UK hoteliers to attract guests. [online] Statista Daily Data. Available at: https://www.statista.com/chart/31068/top-investments-and-tools-used-by-uk-hoteliers-to-attract-guests/ [Accessed 7 May 2025].</a:t>
            </a:r>
          </a:p>
          <a:p>
            <a:pPr algn="just" eaLnBrk="1" hangingPunct="1">
              <a:buFontTx/>
              <a:buChar char="•"/>
            </a:pPr>
            <a:r>
              <a:rPr lang="en-IN" altLang="en-US" sz="900">
                <a:latin typeface="Times New Roman" panose="02020603050405020304" pitchFamily="18" charset="0"/>
                <a:cs typeface="Times New Roman" panose="02020603050405020304" pitchFamily="18" charset="0"/>
              </a:rPr>
              <a:t>Morrison, C. (2024). Technology Transformation in UK Hospitality: AI, Digital Solutions, and Innovative Tools Redefining Guest Experiences. [online] UK News Blog | News For Everyone In The UK And Beyond. Available at: https://news.clickdo.co.uk/how-the-technology-transformation-in-uk-hospitality-redefines-guest-experiences/ [Accessed 7 May 2025].</a:t>
            </a:r>
          </a:p>
          <a:p>
            <a:pPr algn="just" eaLnBrk="1" hangingPunct="1">
              <a:buFontTx/>
              <a:buChar char="•"/>
            </a:pPr>
            <a:r>
              <a:rPr lang="en-IN" altLang="en-US" sz="900">
                <a:latin typeface="Times New Roman" panose="02020603050405020304" pitchFamily="18" charset="0"/>
                <a:cs typeface="Times New Roman" panose="02020603050405020304" pitchFamily="18" charset="0"/>
              </a:rPr>
              <a:t>Nikolaou, G., Neocleous, D., Christou, A., Kitta, E. and Katsoulas, N. (2020). Implementing Sustainable Irrigation in Water-Scarce Regions under the Impact of Climate Change. Agronomy, 10(8), p.1120. doi:https://doi.org/10.3390/agronomy10081120.</a:t>
            </a:r>
          </a:p>
          <a:p>
            <a:pPr algn="just" eaLnBrk="1" hangingPunct="1">
              <a:buFontTx/>
              <a:buChar char="•"/>
            </a:pPr>
            <a:r>
              <a:rPr lang="en-IN" altLang="en-US" sz="900">
                <a:latin typeface="Times New Roman" panose="02020603050405020304" pitchFamily="18" charset="0"/>
                <a:cs typeface="Times New Roman" panose="02020603050405020304" pitchFamily="18" charset="0"/>
              </a:rPr>
              <a:t>Omorogiuwa, D.E. (2019). Review of Smart Based Building Management System. [online] Available at: https://www.researchgate.net/publication/335277231_Review_of_Smart_Based_Building_Management_System [Accessed 7 May 2025].</a:t>
            </a:r>
          </a:p>
          <a:p>
            <a:pPr algn="just" eaLnBrk="1" hangingPunct="1">
              <a:buFontTx/>
              <a:buChar char="•"/>
            </a:pPr>
            <a:r>
              <a:rPr lang="en-IN" altLang="en-US" sz="900">
                <a:latin typeface="Times New Roman" panose="02020603050405020304" pitchFamily="18" charset="0"/>
                <a:cs typeface="Times New Roman" panose="02020603050405020304" pitchFamily="18" charset="0"/>
              </a:rPr>
              <a:t>Senior, L. and Ragukaran, M. (2024). UK General Election: How the Results Could Impact Hospitality Sector Recruitment – Part 1. [online] Fragomen - Immigration attorneys, solicitors, and consultants worldwide - UK General Election: How the Results Could Impact Hospitality Sector Recruitment – Part 1. Available at: https://www.fragomen.com/insights/uk-general-election-how-the-results-could-impact-hospitality-sector-recruitment-part-1.html [Accessed 7 May 2025].</a:t>
            </a:r>
          </a:p>
          <a:p>
            <a:pPr algn="just" eaLnBrk="1" hangingPunct="1">
              <a:buFontTx/>
              <a:buChar char="•"/>
            </a:pPr>
            <a:r>
              <a:rPr lang="en-IN" altLang="en-US" sz="900">
                <a:latin typeface="Times New Roman" panose="02020603050405020304" pitchFamily="18" charset="0"/>
                <a:cs typeface="Times New Roman" panose="02020603050405020304" pitchFamily="18" charset="0"/>
              </a:rPr>
              <a:t>Statista (2023). IT expenditure in the UK tourism industry by type. [online] Statista. Available at: https://www.statista.com/statistics/1282798/it-expenditure-travel-tourism-industry-uk/ [Accessed 7 May 2025].</a:t>
            </a:r>
          </a:p>
          <a:p>
            <a:pPr algn="just" eaLnBrk="1" hangingPunct="1">
              <a:buFontTx/>
              <a:buChar char="•"/>
            </a:pPr>
            <a:r>
              <a:rPr lang="en-IN" altLang="en-US" sz="900">
                <a:latin typeface="Times New Roman" panose="02020603050405020304" pitchFamily="18" charset="0"/>
                <a:cs typeface="Times New Roman" panose="02020603050405020304" pitchFamily="18" charset="0"/>
              </a:rPr>
              <a:t>Statista (2024a). Change in number of hotel bookings UK 2022. [online] Statista. Available at: https://www.statista.com/statistics/1339613/change-in-monthly-number-of-hotel-bookings-in-the-uk/ [Accessed 7 May 2025].</a:t>
            </a:r>
          </a:p>
          <a:p>
            <a:pPr algn="just" eaLnBrk="1" hangingPunct="1">
              <a:buFontTx/>
              <a:buChar char="•"/>
            </a:pPr>
            <a:r>
              <a:rPr lang="en-IN" altLang="en-US" sz="900">
                <a:latin typeface="Times New Roman" panose="02020603050405020304" pitchFamily="18" charset="0"/>
                <a:cs typeface="Times New Roman" panose="02020603050405020304" pitchFamily="18" charset="0"/>
              </a:rPr>
              <a:t>Statista (2024b). Share of travelers choosing eco-friendly hotels UK 2022. [online] Statista. Available at: https://www.statista.com/statistics/1340780/travelers-choosing-ecofriendly-hotels-uk/ [Accessed 7 May 2025].</a:t>
            </a:r>
          </a:p>
          <a:p>
            <a:pPr algn="just" eaLnBrk="1" hangingPunct="1">
              <a:buFontTx/>
              <a:buChar char="•"/>
            </a:pPr>
            <a:r>
              <a:rPr lang="en-IN" altLang="en-US" sz="900">
                <a:latin typeface="Times New Roman" panose="02020603050405020304" pitchFamily="18" charset="0"/>
                <a:cs typeface="Times New Roman" panose="02020603050405020304" pitchFamily="18" charset="0"/>
              </a:rPr>
              <a:t>The Global Economy (2024). United Kingdom Political stability - data, chart | TheGlobalEconomy.com. [online] TheGlobalEconomy.com. Available at: https://www.theglobaleconomy.com/United-Kingdom/wb_political_stability/ [Accessed 7 May 2025].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iseño predeterminado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iseño predeterminad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5667</TotalTime>
  <Words>1783</Words>
  <Application>Microsoft Office PowerPoint</Application>
  <PresentationFormat>On-screen Show (4:3)</PresentationFormat>
  <Paragraphs>104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Times New Roman</vt:lpstr>
      <vt:lpstr>Diseño predeterminado</vt:lpstr>
      <vt:lpstr>PowerPoint Presentation</vt:lpstr>
      <vt:lpstr>Introduction</vt:lpstr>
      <vt:lpstr>Introduction (Contd…)</vt:lpstr>
      <vt:lpstr>Literature Review</vt:lpstr>
      <vt:lpstr>Literature Review (Contd…)</vt:lpstr>
      <vt:lpstr>Literature Review (Contd…)</vt:lpstr>
      <vt:lpstr>Method</vt:lpstr>
      <vt:lpstr>Method (Contd…)</vt:lpstr>
      <vt:lpstr>Theme Impact and analysis</vt:lpstr>
      <vt:lpstr>Theme Impact and analysis (Contd…)</vt:lpstr>
      <vt:lpstr>Theme Impact and analysis (Contd…)</vt:lpstr>
      <vt:lpstr>Conclusion</vt:lpstr>
      <vt:lpstr>Recommendation</vt:lpstr>
      <vt:lpstr>Recommendation (Contd…)</vt:lpstr>
      <vt:lpstr>References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cp:lastModifiedBy>Gina Stefanuta</cp:lastModifiedBy>
  <cp:revision>2</cp:revision>
  <dcterms:created xsi:type="dcterms:W3CDTF">2010-05-23T14:28:12Z</dcterms:created>
  <dcterms:modified xsi:type="dcterms:W3CDTF">2025-06-09T17:04:32Z</dcterms:modified>
</cp:coreProperties>
</file>