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0392" autoAdjust="0"/>
  </p:normalViewPr>
  <p:slideViewPr>
    <p:cSldViewPr snapToGrid="0">
      <p:cViewPr varScale="1">
        <p:scale>
          <a:sx n="47" d="100"/>
          <a:sy n="47" d="100"/>
        </p:scale>
        <p:origin x="134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D9EA75-23BE-4BCE-B2DA-DE1AC672FD7E}" type="datetimeFigureOut">
              <a:rPr lang="en-IN" smtClean="0"/>
              <a:t>30-05-2025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EBBE19-F406-4495-90A5-4B809BED2165}" type="slidenum">
              <a:rPr lang="en-IN" smtClean="0"/>
              <a:t>‹#›</a:t>
            </a:fld>
            <a:endParaRPr lang="en-IN"/>
          </a:p>
        </p:txBody>
      </p:sp>
    </p:spTree>
    <p:extLst>
      <p:ext uri="{BB962C8B-B14F-4D97-AF65-F5344CB8AC3E}">
        <p14:creationId xmlns:p14="http://schemas.microsoft.com/office/powerpoint/2010/main" val="21615189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Through this presentation, it will be easier for the students to assess the importance of time management. The further slides of the presentation will help in determining the overall information in respect to challenges and strategies associated with time management.</a:t>
            </a:r>
            <a:endParaRPr lang="en-IN" dirty="0"/>
          </a:p>
        </p:txBody>
      </p:sp>
      <p:sp>
        <p:nvSpPr>
          <p:cNvPr id="4" name="Slide Number Placeholder 3"/>
          <p:cNvSpPr>
            <a:spLocks noGrp="1"/>
          </p:cNvSpPr>
          <p:nvPr>
            <p:ph type="sldNum" sz="quarter" idx="5"/>
          </p:nvPr>
        </p:nvSpPr>
        <p:spPr/>
        <p:txBody>
          <a:bodyPr/>
          <a:lstStyle/>
          <a:p>
            <a:fld id="{DFEBBE19-F406-4495-90A5-4B809BED2165}" type="slidenum">
              <a:rPr lang="en-IN" smtClean="0"/>
              <a:t>3</a:t>
            </a:fld>
            <a:endParaRPr lang="en-IN"/>
          </a:p>
        </p:txBody>
      </p:sp>
    </p:spTree>
    <p:extLst>
      <p:ext uri="{BB962C8B-B14F-4D97-AF65-F5344CB8AC3E}">
        <p14:creationId xmlns:p14="http://schemas.microsoft.com/office/powerpoint/2010/main" val="10786675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buNone/>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Academic performance – It means to manage the time effectively by prioritizing the task in order to meet the deadlines and achieve goals and objectives.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Reduced stress – With the help of time management students can also reduce their anxiety and stress and can be healthy (Ahmady et al., 2021).</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Personal life – It allows students to maintain a balance between their personal life and academic responsibilities. The students can give time to their hobbies or interests.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FEBBE19-F406-4495-90A5-4B809BED2165}" type="slidenum">
              <a:rPr lang="en-IN" smtClean="0"/>
              <a:t>4</a:t>
            </a:fld>
            <a:endParaRPr lang="en-IN"/>
          </a:p>
        </p:txBody>
      </p:sp>
    </p:spTree>
    <p:extLst>
      <p:ext uri="{BB962C8B-B14F-4D97-AF65-F5344CB8AC3E}">
        <p14:creationId xmlns:p14="http://schemas.microsoft.com/office/powerpoint/2010/main" val="30046834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buNone/>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Procrastination – It means to delay the task and leave it for another day can lead to reduction in productivity and poor management of time (Verywellmind.com. 2024).</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Distractions – Some distraction include email, social media or any other digital distractions which can affect the ability of students to manage their time and focus on their task.</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Multiple deadlines – It means to deal with many assignments that have same deadlines. This can be tiring and students may need to use their time efficiently and effectively.</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FEBBE19-F406-4495-90A5-4B809BED2165}" type="slidenum">
              <a:rPr lang="en-IN" smtClean="0"/>
              <a:t>5</a:t>
            </a:fld>
            <a:endParaRPr lang="en-IN"/>
          </a:p>
        </p:txBody>
      </p:sp>
    </p:spTree>
    <p:extLst>
      <p:ext uri="{BB962C8B-B14F-4D97-AF65-F5344CB8AC3E}">
        <p14:creationId xmlns:p14="http://schemas.microsoft.com/office/powerpoint/2010/main" val="37799089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buNone/>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Prioritization – It uses the matrix of Eisenhower which says to divide the task between important and urgent tasks so that students can focus on critical tasks on prior basis.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Time blocking – It means to remove the distraction during the time of work.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buNone/>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Task management tools – It means to use digital tools such as google calendar, </a:t>
            </a:r>
            <a:r>
              <a:rPr lang="en-IN" sz="1800" kern="100" dirty="0" err="1">
                <a:effectLst/>
                <a:latin typeface="Arial" panose="020B0604020202020204" pitchFamily="34" charset="0"/>
                <a:ea typeface="Calibri" panose="020F0502020204030204" pitchFamily="34" charset="0"/>
                <a:cs typeface="Times New Roman" panose="02020603050405020304" pitchFamily="18" charset="0"/>
              </a:rPr>
              <a:t>Todoist</a:t>
            </a:r>
            <a:r>
              <a:rPr lang="en-IN" sz="1800" kern="100" dirty="0">
                <a:effectLst/>
                <a:latin typeface="Arial" panose="020B0604020202020204" pitchFamily="34" charset="0"/>
                <a:ea typeface="Calibri" panose="020F0502020204030204" pitchFamily="34" charset="0"/>
                <a:cs typeface="Times New Roman" panose="02020603050405020304" pitchFamily="18" charset="0"/>
              </a:rPr>
              <a:t> and Trello which helps the students to stay on track and be organised.</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Pomodoro technique – It is a technique that believes that the students can perform their task for 25 minutes and then take a break of 5 minute. This technique is helpful in avoiding the burnout and helps in maintaining the productivity (</a:t>
            </a:r>
            <a:r>
              <a:rPr lang="en-IN" sz="1800" kern="100" dirty="0" err="1">
                <a:effectLst/>
                <a:latin typeface="Arial" panose="020B0604020202020204" pitchFamily="34" charset="0"/>
                <a:ea typeface="Calibri" panose="020F0502020204030204" pitchFamily="34" charset="0"/>
                <a:cs typeface="Times New Roman" panose="02020603050405020304" pitchFamily="18" charset="0"/>
              </a:rPr>
              <a:t>Svartdal</a:t>
            </a:r>
            <a:r>
              <a:rPr lang="en-IN" sz="1800" kern="100" dirty="0">
                <a:effectLst/>
                <a:latin typeface="Arial" panose="020B0604020202020204" pitchFamily="34" charset="0"/>
                <a:ea typeface="Calibri" panose="020F0502020204030204" pitchFamily="34" charset="0"/>
                <a:cs typeface="Times New Roman" panose="02020603050405020304" pitchFamily="18" charset="0"/>
              </a:rPr>
              <a:t>, 2020).</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DFEBBE19-F406-4495-90A5-4B809BED2165}" type="slidenum">
              <a:rPr lang="en-IN" smtClean="0"/>
              <a:t>6</a:t>
            </a:fld>
            <a:endParaRPr lang="en-IN"/>
          </a:p>
        </p:txBody>
      </p:sp>
    </p:spTree>
    <p:extLst>
      <p:ext uri="{BB962C8B-B14F-4D97-AF65-F5344CB8AC3E}">
        <p14:creationId xmlns:p14="http://schemas.microsoft.com/office/powerpoint/2010/main" val="4150277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00" dirty="0">
                <a:effectLst/>
                <a:latin typeface="Arial" panose="020B0604020202020204" pitchFamily="34" charset="0"/>
                <a:ea typeface="Calibri" panose="020F0502020204030204" pitchFamily="34" charset="0"/>
                <a:cs typeface="Times New Roman" panose="02020603050405020304" pitchFamily="18" charset="0"/>
              </a:rPr>
              <a:t>The challenges that were discussed in this presentation are procrastination, distractions, and also multiple deadlines. The strategies that were discussed are prioritization, time blocking, task management tools and pomodoro technique. The management of time effectively can bring success in higher education of students. By understanding the above points students can reduce their stress, improve their productivity and achieve their academic goals. It is a common and basic skill that can only be developed with patience and practical. </a:t>
            </a:r>
            <a:endParaRPr lang="en-IN" dirty="0"/>
          </a:p>
        </p:txBody>
      </p:sp>
      <p:sp>
        <p:nvSpPr>
          <p:cNvPr id="4" name="Slide Number Placeholder 3"/>
          <p:cNvSpPr>
            <a:spLocks noGrp="1"/>
          </p:cNvSpPr>
          <p:nvPr>
            <p:ph type="sldNum" sz="quarter" idx="5"/>
          </p:nvPr>
        </p:nvSpPr>
        <p:spPr/>
        <p:txBody>
          <a:bodyPr/>
          <a:lstStyle/>
          <a:p>
            <a:fld id="{DFEBBE19-F406-4495-90A5-4B809BED2165}" type="slidenum">
              <a:rPr lang="en-IN" smtClean="0"/>
              <a:t>7</a:t>
            </a:fld>
            <a:endParaRPr lang="en-IN"/>
          </a:p>
        </p:txBody>
      </p:sp>
    </p:spTree>
    <p:extLst>
      <p:ext uri="{BB962C8B-B14F-4D97-AF65-F5344CB8AC3E}">
        <p14:creationId xmlns:p14="http://schemas.microsoft.com/office/powerpoint/2010/main" val="24570555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7386422-2A0F-4CD3-AB92-FA08C08673E2}" type="datetimeFigureOut">
              <a:rPr lang="en-IN" smtClean="0"/>
              <a:t>30-05-2025</a:t>
            </a:fld>
            <a:endParaRPr lang="en-IN"/>
          </a:p>
        </p:txBody>
      </p:sp>
      <p:sp>
        <p:nvSpPr>
          <p:cNvPr id="5" name="Footer Placeholder 4"/>
          <p:cNvSpPr>
            <a:spLocks noGrp="1"/>
          </p:cNvSpPr>
          <p:nvPr>
            <p:ph type="ftr" sz="quarter" idx="11"/>
          </p:nvPr>
        </p:nvSpPr>
        <p:spPr>
          <a:xfrm>
            <a:off x="5332412" y="5883275"/>
            <a:ext cx="4324044" cy="365125"/>
          </a:xfrm>
        </p:spPr>
        <p:txBody>
          <a:bodyPr/>
          <a:lstStyle/>
          <a:p>
            <a:endParaRPr lang="en-IN"/>
          </a:p>
        </p:txBody>
      </p:sp>
      <p:sp>
        <p:nvSpPr>
          <p:cNvPr id="6" name="Slide Number Placeholder 5"/>
          <p:cNvSpPr>
            <a:spLocks noGrp="1"/>
          </p:cNvSpPr>
          <p:nvPr>
            <p:ph type="sldNum" sz="quarter" idx="12"/>
          </p:nvPr>
        </p:nvSpPr>
        <p:spPr/>
        <p:txBody>
          <a:bodyPr/>
          <a:lstStyle/>
          <a:p>
            <a:fld id="{1139DD55-8B73-4047-B672-7B37ADF39F79}" type="slidenum">
              <a:rPr lang="en-IN" smtClean="0"/>
              <a:t>‹#›</a:t>
            </a:fld>
            <a:endParaRPr lang="en-IN"/>
          </a:p>
        </p:txBody>
      </p:sp>
    </p:spTree>
    <p:extLst>
      <p:ext uri="{BB962C8B-B14F-4D97-AF65-F5344CB8AC3E}">
        <p14:creationId xmlns:p14="http://schemas.microsoft.com/office/powerpoint/2010/main" val="31698656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386422-2A0F-4CD3-AB92-FA08C08673E2}" type="datetimeFigureOut">
              <a:rPr lang="en-IN" smtClean="0"/>
              <a:t>30-05-2025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951856" y="5867131"/>
            <a:ext cx="551167" cy="365125"/>
          </a:xfrm>
        </p:spPr>
        <p:txBody>
          <a:bodyPr/>
          <a:lstStyle/>
          <a:p>
            <a:fld id="{1139DD55-8B73-4047-B672-7B37ADF39F79}" type="slidenum">
              <a:rPr lang="en-IN" smtClean="0"/>
              <a:t>‹#›</a:t>
            </a:fld>
            <a:endParaRPr lang="en-IN"/>
          </a:p>
        </p:txBody>
      </p:sp>
    </p:spTree>
    <p:extLst>
      <p:ext uri="{BB962C8B-B14F-4D97-AF65-F5344CB8AC3E}">
        <p14:creationId xmlns:p14="http://schemas.microsoft.com/office/powerpoint/2010/main" val="14307520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386422-2A0F-4CD3-AB92-FA08C08673E2}" type="datetimeFigureOut">
              <a:rPr lang="en-IN" smtClean="0"/>
              <a:t>30-05-2025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139DD55-8B73-4047-B672-7B37ADF39F79}" type="slidenum">
              <a:rPr lang="en-IN" smtClean="0"/>
              <a:t>‹#›</a:t>
            </a:fld>
            <a:endParaRPr lang="en-IN"/>
          </a:p>
        </p:txBody>
      </p:sp>
    </p:spTree>
    <p:extLst>
      <p:ext uri="{BB962C8B-B14F-4D97-AF65-F5344CB8AC3E}">
        <p14:creationId xmlns:p14="http://schemas.microsoft.com/office/powerpoint/2010/main" val="2235862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7386422-2A0F-4CD3-AB92-FA08C08673E2}" type="datetimeFigureOut">
              <a:rPr lang="en-IN" smtClean="0"/>
              <a:t>30-05-2025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139DD55-8B73-4047-B672-7B37ADF39F79}" type="slidenum">
              <a:rPr lang="en-IN" smtClean="0"/>
              <a:t>‹#›</a:t>
            </a:fld>
            <a:endParaRPr lang="en-IN"/>
          </a:p>
        </p:txBody>
      </p:sp>
    </p:spTree>
    <p:extLst>
      <p:ext uri="{BB962C8B-B14F-4D97-AF65-F5344CB8AC3E}">
        <p14:creationId xmlns:p14="http://schemas.microsoft.com/office/powerpoint/2010/main" val="35238845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7386422-2A0F-4CD3-AB92-FA08C08673E2}" type="datetimeFigureOut">
              <a:rPr lang="en-IN" smtClean="0"/>
              <a:t>30-05-2025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139DD55-8B73-4047-B672-7B37ADF39F79}" type="slidenum">
              <a:rPr lang="en-IN" smtClean="0"/>
              <a:t>‹#›</a:t>
            </a:fld>
            <a:endParaRPr lang="en-IN"/>
          </a:p>
        </p:txBody>
      </p:sp>
    </p:spTree>
    <p:extLst>
      <p:ext uri="{BB962C8B-B14F-4D97-AF65-F5344CB8AC3E}">
        <p14:creationId xmlns:p14="http://schemas.microsoft.com/office/powerpoint/2010/main" val="6136214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7386422-2A0F-4CD3-AB92-FA08C08673E2}" type="datetimeFigureOut">
              <a:rPr lang="en-IN" smtClean="0"/>
              <a:t>30-05-2025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139DD55-8B73-4047-B672-7B37ADF39F79}" type="slidenum">
              <a:rPr lang="en-IN" smtClean="0"/>
              <a:t>‹#›</a:t>
            </a:fld>
            <a:endParaRPr lang="en-IN"/>
          </a:p>
        </p:txBody>
      </p:sp>
    </p:spTree>
    <p:extLst>
      <p:ext uri="{BB962C8B-B14F-4D97-AF65-F5344CB8AC3E}">
        <p14:creationId xmlns:p14="http://schemas.microsoft.com/office/powerpoint/2010/main" val="24572483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386422-2A0F-4CD3-AB92-FA08C08673E2}" type="datetimeFigureOut">
              <a:rPr lang="en-IN" smtClean="0"/>
              <a:t>30-05-2025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1139DD55-8B73-4047-B672-7B37ADF39F79}" type="slidenum">
              <a:rPr lang="en-IN" smtClean="0"/>
              <a:t>‹#›</a:t>
            </a:fld>
            <a:endParaRPr lang="en-IN"/>
          </a:p>
        </p:txBody>
      </p:sp>
    </p:spTree>
    <p:extLst>
      <p:ext uri="{BB962C8B-B14F-4D97-AF65-F5344CB8AC3E}">
        <p14:creationId xmlns:p14="http://schemas.microsoft.com/office/powerpoint/2010/main" val="4081315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7386422-2A0F-4CD3-AB92-FA08C08673E2}" type="datetimeFigureOut">
              <a:rPr lang="en-IN" smtClean="0"/>
              <a:t>30-05-2025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139DD55-8B73-4047-B672-7B37ADF39F79}" type="slidenum">
              <a:rPr lang="en-IN" smtClean="0"/>
              <a:t>‹#›</a:t>
            </a:fld>
            <a:endParaRPr lang="en-IN"/>
          </a:p>
        </p:txBody>
      </p:sp>
    </p:spTree>
    <p:extLst>
      <p:ext uri="{BB962C8B-B14F-4D97-AF65-F5344CB8AC3E}">
        <p14:creationId xmlns:p14="http://schemas.microsoft.com/office/powerpoint/2010/main" val="554364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7386422-2A0F-4CD3-AB92-FA08C08673E2}" type="datetimeFigureOut">
              <a:rPr lang="en-IN" smtClean="0"/>
              <a:t>30-05-2025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139DD55-8B73-4047-B672-7B37ADF39F79}" type="slidenum">
              <a:rPr lang="en-IN" smtClean="0"/>
              <a:t>‹#›</a:t>
            </a:fld>
            <a:endParaRPr lang="en-IN"/>
          </a:p>
        </p:txBody>
      </p:sp>
    </p:spTree>
    <p:extLst>
      <p:ext uri="{BB962C8B-B14F-4D97-AF65-F5344CB8AC3E}">
        <p14:creationId xmlns:p14="http://schemas.microsoft.com/office/powerpoint/2010/main" val="41474160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7386422-2A0F-4CD3-AB92-FA08C08673E2}" type="datetimeFigureOut">
              <a:rPr lang="en-IN" smtClean="0"/>
              <a:t>30-05-2025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139DD55-8B73-4047-B672-7B37ADF39F79}" type="slidenum">
              <a:rPr lang="en-IN" smtClean="0"/>
              <a:t>‹#›</a:t>
            </a:fld>
            <a:endParaRPr lang="en-IN"/>
          </a:p>
        </p:txBody>
      </p:sp>
    </p:spTree>
    <p:extLst>
      <p:ext uri="{BB962C8B-B14F-4D97-AF65-F5344CB8AC3E}">
        <p14:creationId xmlns:p14="http://schemas.microsoft.com/office/powerpoint/2010/main" val="2511071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386422-2A0F-4CD3-AB92-FA08C08673E2}" type="datetimeFigureOut">
              <a:rPr lang="en-IN" smtClean="0"/>
              <a:t>30-05-2025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139DD55-8B73-4047-B672-7B37ADF39F79}" type="slidenum">
              <a:rPr lang="en-IN" smtClean="0"/>
              <a:t>‹#›</a:t>
            </a:fld>
            <a:endParaRPr lang="en-IN"/>
          </a:p>
        </p:txBody>
      </p:sp>
    </p:spTree>
    <p:extLst>
      <p:ext uri="{BB962C8B-B14F-4D97-AF65-F5344CB8AC3E}">
        <p14:creationId xmlns:p14="http://schemas.microsoft.com/office/powerpoint/2010/main" val="2337997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386422-2A0F-4CD3-AB92-FA08C08673E2}" type="datetimeFigureOut">
              <a:rPr lang="en-IN" smtClean="0"/>
              <a:t>30-05-2025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139DD55-8B73-4047-B672-7B37ADF39F79}" type="slidenum">
              <a:rPr lang="en-IN" smtClean="0"/>
              <a:t>‹#›</a:t>
            </a:fld>
            <a:endParaRPr lang="en-IN"/>
          </a:p>
        </p:txBody>
      </p:sp>
    </p:spTree>
    <p:extLst>
      <p:ext uri="{BB962C8B-B14F-4D97-AF65-F5344CB8AC3E}">
        <p14:creationId xmlns:p14="http://schemas.microsoft.com/office/powerpoint/2010/main" val="9596251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386422-2A0F-4CD3-AB92-FA08C08673E2}" type="datetimeFigureOut">
              <a:rPr lang="en-IN" smtClean="0"/>
              <a:t>30-05-2025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139DD55-8B73-4047-B672-7B37ADF39F79}" type="slidenum">
              <a:rPr lang="en-IN" smtClean="0"/>
              <a:t>‹#›</a:t>
            </a:fld>
            <a:endParaRPr lang="en-IN"/>
          </a:p>
        </p:txBody>
      </p:sp>
    </p:spTree>
    <p:extLst>
      <p:ext uri="{BB962C8B-B14F-4D97-AF65-F5344CB8AC3E}">
        <p14:creationId xmlns:p14="http://schemas.microsoft.com/office/powerpoint/2010/main" val="23503427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386422-2A0F-4CD3-AB92-FA08C08673E2}" type="datetimeFigureOut">
              <a:rPr lang="en-IN" smtClean="0"/>
              <a:t>30-05-2025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139DD55-8B73-4047-B672-7B37ADF39F79}" type="slidenum">
              <a:rPr lang="en-IN" smtClean="0"/>
              <a:t>‹#›</a:t>
            </a:fld>
            <a:endParaRPr lang="en-IN"/>
          </a:p>
        </p:txBody>
      </p:sp>
    </p:spTree>
    <p:extLst>
      <p:ext uri="{BB962C8B-B14F-4D97-AF65-F5344CB8AC3E}">
        <p14:creationId xmlns:p14="http://schemas.microsoft.com/office/powerpoint/2010/main" val="20551465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386422-2A0F-4CD3-AB92-FA08C08673E2}" type="datetimeFigureOut">
              <a:rPr lang="en-IN" smtClean="0"/>
              <a:t>30-05-2025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139DD55-8B73-4047-B672-7B37ADF39F79}" type="slidenum">
              <a:rPr lang="en-IN" smtClean="0"/>
              <a:t>‹#›</a:t>
            </a:fld>
            <a:endParaRPr lang="en-IN"/>
          </a:p>
        </p:txBody>
      </p:sp>
    </p:spTree>
    <p:extLst>
      <p:ext uri="{BB962C8B-B14F-4D97-AF65-F5344CB8AC3E}">
        <p14:creationId xmlns:p14="http://schemas.microsoft.com/office/powerpoint/2010/main" val="16459198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386422-2A0F-4CD3-AB92-FA08C08673E2}" type="datetimeFigureOut">
              <a:rPr lang="en-IN" smtClean="0"/>
              <a:t>30-05-2025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139DD55-8B73-4047-B672-7B37ADF39F79}" type="slidenum">
              <a:rPr lang="en-IN" smtClean="0"/>
              <a:t>‹#›</a:t>
            </a:fld>
            <a:endParaRPr lang="en-IN"/>
          </a:p>
        </p:txBody>
      </p:sp>
    </p:spTree>
    <p:extLst>
      <p:ext uri="{BB962C8B-B14F-4D97-AF65-F5344CB8AC3E}">
        <p14:creationId xmlns:p14="http://schemas.microsoft.com/office/powerpoint/2010/main" val="23606142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386422-2A0F-4CD3-AB92-FA08C08673E2}" type="datetimeFigureOut">
              <a:rPr lang="en-IN" smtClean="0"/>
              <a:t>30-05-2025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139DD55-8B73-4047-B672-7B37ADF39F79}" type="slidenum">
              <a:rPr lang="en-IN" smtClean="0"/>
              <a:t>‹#›</a:t>
            </a:fld>
            <a:endParaRPr lang="en-IN"/>
          </a:p>
        </p:txBody>
      </p:sp>
    </p:spTree>
    <p:extLst>
      <p:ext uri="{BB962C8B-B14F-4D97-AF65-F5344CB8AC3E}">
        <p14:creationId xmlns:p14="http://schemas.microsoft.com/office/powerpoint/2010/main" val="1033029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7386422-2A0F-4CD3-AB92-FA08C08673E2}" type="datetimeFigureOut">
              <a:rPr lang="en-IN" smtClean="0"/>
              <a:t>30-05-2025</a:t>
            </a:fld>
            <a:endParaRPr lang="en-IN"/>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139DD55-8B73-4047-B672-7B37ADF39F79}" type="slidenum">
              <a:rPr lang="en-IN" smtClean="0"/>
              <a:t>‹#›</a:t>
            </a:fld>
            <a:endParaRPr lang="en-IN"/>
          </a:p>
        </p:txBody>
      </p:sp>
    </p:spTree>
    <p:extLst>
      <p:ext uri="{BB962C8B-B14F-4D97-AF65-F5344CB8AC3E}">
        <p14:creationId xmlns:p14="http://schemas.microsoft.com/office/powerpoint/2010/main" val="16004786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pmc.ncbi.nlm.nih.gov/articles/PMC7667251/" TargetMode="External"/><Relationship Id="rId2" Type="http://schemas.openxmlformats.org/officeDocument/2006/relationships/hyperlink" Target="https://pmc.ncbi.nlm.nih.gov/articles/PMC7933620/" TargetMode="External"/><Relationship Id="rId1" Type="http://schemas.openxmlformats.org/officeDocument/2006/relationships/slideLayout" Target="../slideLayouts/slideLayout2.xml"/><Relationship Id="rId4" Type="http://schemas.openxmlformats.org/officeDocument/2006/relationships/hyperlink" Target="https://www.verywellmind.com/the-psychology-of-procrastination-279594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8D274-4AC9-6A8C-2B88-ABE21964599F}"/>
              </a:ext>
            </a:extLst>
          </p:cNvPr>
          <p:cNvSpPr>
            <a:spLocks noGrp="1"/>
          </p:cNvSpPr>
          <p:nvPr>
            <p:ph type="ctrTitle"/>
          </p:nvPr>
        </p:nvSpPr>
        <p:spPr>
          <a:xfrm>
            <a:off x="2094270" y="334299"/>
            <a:ext cx="9566787" cy="2467896"/>
          </a:xfrm>
        </p:spPr>
        <p:txBody>
          <a:bodyPr>
            <a:normAutofit fontScale="90000"/>
          </a:bodyPr>
          <a:lstStyle/>
          <a:p>
            <a:pPr algn="ctr"/>
            <a:r>
              <a:rPr lang="en-IN" dirty="0"/>
              <a:t>Academic skills for digital era </a:t>
            </a:r>
            <a:br>
              <a:rPr lang="en-IN" dirty="0"/>
            </a:br>
            <a:r>
              <a:rPr lang="en-IN" dirty="0"/>
              <a:t>BMSW4013</a:t>
            </a:r>
            <a:br>
              <a:rPr lang="en-IN" dirty="0"/>
            </a:br>
            <a:r>
              <a:rPr lang="en-IN" dirty="0"/>
              <a:t>Presentation</a:t>
            </a:r>
          </a:p>
        </p:txBody>
      </p:sp>
      <p:sp>
        <p:nvSpPr>
          <p:cNvPr id="3" name="Subtitle 2">
            <a:extLst>
              <a:ext uri="{FF2B5EF4-FFF2-40B4-BE49-F238E27FC236}">
                <a16:creationId xmlns:a16="http://schemas.microsoft.com/office/drawing/2014/main" id="{D38F8E7F-E371-230E-D669-83612324533C}"/>
              </a:ext>
            </a:extLst>
          </p:cNvPr>
          <p:cNvSpPr>
            <a:spLocks noGrp="1"/>
          </p:cNvSpPr>
          <p:nvPr>
            <p:ph type="subTitle" idx="1"/>
          </p:nvPr>
        </p:nvSpPr>
        <p:spPr>
          <a:xfrm>
            <a:off x="4515377" y="3429000"/>
            <a:ext cx="6987645" cy="1955801"/>
          </a:xfrm>
        </p:spPr>
        <p:txBody>
          <a:bodyPr/>
          <a:lstStyle/>
          <a:p>
            <a:pPr algn="l"/>
            <a:r>
              <a:rPr lang="en-IN" dirty="0"/>
              <a:t>Student Name –</a:t>
            </a:r>
          </a:p>
          <a:p>
            <a:pPr algn="l"/>
            <a:r>
              <a:rPr lang="en-IN" dirty="0"/>
              <a:t>Student ID – </a:t>
            </a:r>
          </a:p>
          <a:p>
            <a:endParaRPr lang="en-IN" dirty="0"/>
          </a:p>
        </p:txBody>
      </p:sp>
      <p:pic>
        <p:nvPicPr>
          <p:cNvPr id="1026" name="Picture 2" descr="Digital Skills Insights 2019 | ITU Academy">
            <a:extLst>
              <a:ext uri="{FF2B5EF4-FFF2-40B4-BE49-F238E27FC236}">
                <a16:creationId xmlns:a16="http://schemas.microsoft.com/office/drawing/2014/main" id="{A83B742A-6DAB-B6DA-6894-B8C0B77E57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86900" y="5085848"/>
            <a:ext cx="2705100" cy="1685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80869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F7BB4-FE0E-7A2F-81F1-F3DF66D6E246}"/>
              </a:ext>
            </a:extLst>
          </p:cNvPr>
          <p:cNvSpPr>
            <a:spLocks noGrp="1"/>
          </p:cNvSpPr>
          <p:nvPr>
            <p:ph type="title"/>
          </p:nvPr>
        </p:nvSpPr>
        <p:spPr/>
        <p:txBody>
          <a:bodyPr/>
          <a:lstStyle/>
          <a:p>
            <a:r>
              <a:rPr lang="en-IN" dirty="0"/>
              <a:t>Table of contents</a:t>
            </a:r>
          </a:p>
        </p:txBody>
      </p:sp>
      <p:sp>
        <p:nvSpPr>
          <p:cNvPr id="3" name="Content Placeholder 2">
            <a:extLst>
              <a:ext uri="{FF2B5EF4-FFF2-40B4-BE49-F238E27FC236}">
                <a16:creationId xmlns:a16="http://schemas.microsoft.com/office/drawing/2014/main" id="{7789C79C-B52B-9AF3-87E1-052EF93D1942}"/>
              </a:ext>
            </a:extLst>
          </p:cNvPr>
          <p:cNvSpPr>
            <a:spLocks noGrp="1"/>
          </p:cNvSpPr>
          <p:nvPr>
            <p:ph idx="1"/>
          </p:nvPr>
        </p:nvSpPr>
        <p:spPr>
          <a:xfrm>
            <a:off x="1484310" y="2153265"/>
            <a:ext cx="5476929" cy="4159045"/>
          </a:xfrm>
        </p:spPr>
        <p:txBody>
          <a:bodyPr/>
          <a:lstStyle/>
          <a:p>
            <a:r>
              <a:rPr lang="en-IN" dirty="0"/>
              <a:t>Introduction</a:t>
            </a:r>
          </a:p>
          <a:p>
            <a:r>
              <a:rPr lang="en-IN" dirty="0"/>
              <a:t>Importance of time management</a:t>
            </a:r>
          </a:p>
          <a:p>
            <a:r>
              <a:rPr lang="en-IN" dirty="0"/>
              <a:t>Common challenges</a:t>
            </a:r>
          </a:p>
          <a:p>
            <a:r>
              <a:rPr lang="en-IN" dirty="0"/>
              <a:t>Practical strategies</a:t>
            </a:r>
          </a:p>
          <a:p>
            <a:r>
              <a:rPr lang="en-IN" dirty="0"/>
              <a:t>Conclusion</a:t>
            </a:r>
          </a:p>
          <a:p>
            <a:r>
              <a:rPr lang="en-IN" dirty="0"/>
              <a:t>References</a:t>
            </a:r>
          </a:p>
        </p:txBody>
      </p:sp>
      <p:pic>
        <p:nvPicPr>
          <p:cNvPr id="2050" name="Picture 2" descr="Embracing Responsible AI: A Guide for ...">
            <a:extLst>
              <a:ext uri="{FF2B5EF4-FFF2-40B4-BE49-F238E27FC236}">
                <a16:creationId xmlns:a16="http://schemas.microsoft.com/office/drawing/2014/main" id="{62CDEE78-518B-1AFC-CEE6-1F8E9799A0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2440" y="2532202"/>
            <a:ext cx="4016415" cy="2699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94834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A391F-4242-A3E1-2520-E6C36743A2AE}"/>
              </a:ext>
            </a:extLst>
          </p:cNvPr>
          <p:cNvSpPr>
            <a:spLocks noGrp="1"/>
          </p:cNvSpPr>
          <p:nvPr>
            <p:ph type="title"/>
          </p:nvPr>
        </p:nvSpPr>
        <p:spPr/>
        <p:txBody>
          <a:bodyPr/>
          <a:lstStyle/>
          <a:p>
            <a:r>
              <a:rPr lang="en-IN" dirty="0"/>
              <a:t>Introduction</a:t>
            </a:r>
          </a:p>
        </p:txBody>
      </p:sp>
      <p:sp>
        <p:nvSpPr>
          <p:cNvPr id="3" name="Content Placeholder 2">
            <a:extLst>
              <a:ext uri="{FF2B5EF4-FFF2-40B4-BE49-F238E27FC236}">
                <a16:creationId xmlns:a16="http://schemas.microsoft.com/office/drawing/2014/main" id="{3D49866F-DBE6-4E19-0FF5-98E966551EE0}"/>
              </a:ext>
            </a:extLst>
          </p:cNvPr>
          <p:cNvSpPr>
            <a:spLocks noGrp="1"/>
          </p:cNvSpPr>
          <p:nvPr>
            <p:ph idx="1"/>
          </p:nvPr>
        </p:nvSpPr>
        <p:spPr>
          <a:xfrm>
            <a:off x="1484311" y="2184400"/>
            <a:ext cx="6135690" cy="3987799"/>
          </a:xfrm>
        </p:spPr>
        <p:txBody>
          <a:bodyPr/>
          <a:lstStyle/>
          <a:p>
            <a:pPr algn="just">
              <a:lnSpc>
                <a:spcPct val="150000"/>
              </a:lnSpc>
              <a:spcAft>
                <a:spcPts val="800"/>
              </a:spcAft>
              <a:buNone/>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Time management is very important for students to achieve their goals and objectives.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50000"/>
              </a:lnSpc>
              <a:spcAft>
                <a:spcPts val="800"/>
              </a:spcAft>
              <a:buNone/>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The aim of this presentation is to discuss about the importance, challenges and strategies that could be practiced by the students to effectively manage their time.</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pic>
        <p:nvPicPr>
          <p:cNvPr id="3074" name="Picture 2" descr="Time Management - List of Top Tips for ...">
            <a:extLst>
              <a:ext uri="{FF2B5EF4-FFF2-40B4-BE49-F238E27FC236}">
                <a16:creationId xmlns:a16="http://schemas.microsoft.com/office/drawing/2014/main" id="{9D45DCF3-1729-D411-D1B5-DFA66345DB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8495" y="2438399"/>
            <a:ext cx="3599727" cy="3198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01030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0D955-9248-D9DA-19FE-741A50D7C43E}"/>
              </a:ext>
            </a:extLst>
          </p:cNvPr>
          <p:cNvSpPr>
            <a:spLocks noGrp="1"/>
          </p:cNvSpPr>
          <p:nvPr>
            <p:ph type="title"/>
          </p:nvPr>
        </p:nvSpPr>
        <p:spPr/>
        <p:txBody>
          <a:bodyPr/>
          <a:lstStyle/>
          <a:p>
            <a:r>
              <a:rPr lang="en-IN" dirty="0"/>
              <a:t>Importance of time management</a:t>
            </a:r>
          </a:p>
        </p:txBody>
      </p:sp>
      <p:sp>
        <p:nvSpPr>
          <p:cNvPr id="3" name="Content Placeholder 2">
            <a:extLst>
              <a:ext uri="{FF2B5EF4-FFF2-40B4-BE49-F238E27FC236}">
                <a16:creationId xmlns:a16="http://schemas.microsoft.com/office/drawing/2014/main" id="{7E50E7CA-0F53-BEF0-FC5C-BCFE2A32C614}"/>
              </a:ext>
            </a:extLst>
          </p:cNvPr>
          <p:cNvSpPr>
            <a:spLocks noGrp="1"/>
          </p:cNvSpPr>
          <p:nvPr>
            <p:ph idx="1"/>
          </p:nvPr>
        </p:nvSpPr>
        <p:spPr>
          <a:xfrm>
            <a:off x="1484310" y="2082801"/>
            <a:ext cx="3307823" cy="3894666"/>
          </a:xfrm>
        </p:spPr>
        <p:txBody>
          <a:bodyPr/>
          <a:lstStyle/>
          <a:p>
            <a:pPr marL="342900" lvl="0" indent="-342900" algn="just">
              <a:lnSpc>
                <a:spcPct val="150000"/>
              </a:lnSpc>
              <a:buFont typeface="Symbol" panose="05050102010706020507" pitchFamily="18" charset="2"/>
              <a:buChar cha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Academic performance</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Reduced stress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Personal life</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IN" dirty="0"/>
          </a:p>
        </p:txBody>
      </p:sp>
      <p:pic>
        <p:nvPicPr>
          <p:cNvPr id="4100" name="Picture 4" descr="Academic Pressure”. Mental health ...">
            <a:extLst>
              <a:ext uri="{FF2B5EF4-FFF2-40B4-BE49-F238E27FC236}">
                <a16:creationId xmlns:a16="http://schemas.microsoft.com/office/drawing/2014/main" id="{5925FA53-51EC-DF61-5A63-0363605A97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978151"/>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ow to Reduce Stress – UConn Center for ...">
            <a:extLst>
              <a:ext uri="{FF2B5EF4-FFF2-40B4-BE49-F238E27FC236}">
                <a16:creationId xmlns:a16="http://schemas.microsoft.com/office/drawing/2014/main" id="{E95B0341-D198-2508-23CD-BBB5095B0B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20888" y="2082801"/>
            <a:ext cx="2552700" cy="179070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Balancing Personal Life and ...">
            <a:extLst>
              <a:ext uri="{FF2B5EF4-FFF2-40B4-BE49-F238E27FC236}">
                <a16:creationId xmlns:a16="http://schemas.microsoft.com/office/drawing/2014/main" id="{AAA018FD-0EE3-CA8E-CAA8-71FEC9FFC6C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16088" y="4572000"/>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55595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6A1C7-7568-0856-0070-FDA0CE12B506}"/>
              </a:ext>
            </a:extLst>
          </p:cNvPr>
          <p:cNvSpPr>
            <a:spLocks noGrp="1"/>
          </p:cNvSpPr>
          <p:nvPr>
            <p:ph type="title"/>
          </p:nvPr>
        </p:nvSpPr>
        <p:spPr/>
        <p:txBody>
          <a:bodyPr/>
          <a:lstStyle/>
          <a:p>
            <a:r>
              <a:rPr lang="en-IN" dirty="0"/>
              <a:t>Common challenges</a:t>
            </a:r>
          </a:p>
        </p:txBody>
      </p:sp>
      <p:sp>
        <p:nvSpPr>
          <p:cNvPr id="3" name="Content Placeholder 2">
            <a:extLst>
              <a:ext uri="{FF2B5EF4-FFF2-40B4-BE49-F238E27FC236}">
                <a16:creationId xmlns:a16="http://schemas.microsoft.com/office/drawing/2014/main" id="{8EA5C59F-8BD3-C0BA-3A3E-B3D479EB2DC0}"/>
              </a:ext>
            </a:extLst>
          </p:cNvPr>
          <p:cNvSpPr>
            <a:spLocks noGrp="1"/>
          </p:cNvSpPr>
          <p:nvPr>
            <p:ph idx="1"/>
          </p:nvPr>
        </p:nvSpPr>
        <p:spPr>
          <a:xfrm>
            <a:off x="1484310" y="2048933"/>
            <a:ext cx="3781957" cy="4123267"/>
          </a:xfrm>
        </p:spPr>
        <p:txBody>
          <a:bodyPr/>
          <a:lstStyle/>
          <a:p>
            <a:pPr marL="342900" lvl="0" indent="-342900" algn="just">
              <a:lnSpc>
                <a:spcPct val="150000"/>
              </a:lnSpc>
              <a:buFont typeface="Symbol" panose="05050102010706020507" pitchFamily="18" charset="2"/>
              <a:buChar cha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Procrastination</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Distractions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Multiple deadlines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IN" dirty="0"/>
          </a:p>
        </p:txBody>
      </p:sp>
      <p:pic>
        <p:nvPicPr>
          <p:cNvPr id="5122" name="Picture 2" descr="8 Strategies To Overcome Procrastination">
            <a:extLst>
              <a:ext uri="{FF2B5EF4-FFF2-40B4-BE49-F238E27FC236}">
                <a16:creationId xmlns:a16="http://schemas.microsoft.com/office/drawing/2014/main" id="{0C75AA6B-A02E-3632-0115-46A28749D5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2079" y="2901419"/>
            <a:ext cx="2543175" cy="1800225"/>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ow Distractions At Work Take Up More ...">
            <a:extLst>
              <a:ext uri="{FF2B5EF4-FFF2-40B4-BE49-F238E27FC236}">
                <a16:creationId xmlns:a16="http://schemas.microsoft.com/office/drawing/2014/main" id="{5F1C2E0C-B52C-8889-4D14-10B51DF8F3C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02566" y="4419602"/>
            <a:ext cx="2466975" cy="1847850"/>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Virtual Assistant">
            <a:extLst>
              <a:ext uri="{FF2B5EF4-FFF2-40B4-BE49-F238E27FC236}">
                <a16:creationId xmlns:a16="http://schemas.microsoft.com/office/drawing/2014/main" id="{19EB576F-6042-FF91-A56D-F0D90B6AA75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21566" y="1904999"/>
            <a:ext cx="2847975"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66375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843F7-2997-C0B5-A730-D36249489E58}"/>
              </a:ext>
            </a:extLst>
          </p:cNvPr>
          <p:cNvSpPr>
            <a:spLocks noGrp="1"/>
          </p:cNvSpPr>
          <p:nvPr>
            <p:ph type="title"/>
          </p:nvPr>
        </p:nvSpPr>
        <p:spPr/>
        <p:txBody>
          <a:bodyPr/>
          <a:lstStyle/>
          <a:p>
            <a:r>
              <a:rPr lang="en-IN" dirty="0"/>
              <a:t>Practical strategies</a:t>
            </a:r>
          </a:p>
        </p:txBody>
      </p:sp>
      <p:sp>
        <p:nvSpPr>
          <p:cNvPr id="3" name="Content Placeholder 2">
            <a:extLst>
              <a:ext uri="{FF2B5EF4-FFF2-40B4-BE49-F238E27FC236}">
                <a16:creationId xmlns:a16="http://schemas.microsoft.com/office/drawing/2014/main" id="{C17BC5C3-A4D3-512F-7298-259E7DAEA77F}"/>
              </a:ext>
            </a:extLst>
          </p:cNvPr>
          <p:cNvSpPr>
            <a:spLocks noGrp="1"/>
          </p:cNvSpPr>
          <p:nvPr>
            <p:ph idx="1"/>
          </p:nvPr>
        </p:nvSpPr>
        <p:spPr>
          <a:xfrm>
            <a:off x="1484310" y="2133600"/>
            <a:ext cx="4289957" cy="4038599"/>
          </a:xfrm>
        </p:spPr>
        <p:txBody>
          <a:bodyPr/>
          <a:lstStyle/>
          <a:p>
            <a:pPr marL="342900" lvl="0" indent="-342900" algn="just">
              <a:lnSpc>
                <a:spcPct val="150000"/>
              </a:lnSpc>
              <a:buFont typeface="Symbol" panose="05050102010706020507" pitchFamily="18" charset="2"/>
              <a:buChar cha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Prioritization</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Time blocking</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Task management tools</a:t>
            </a:r>
          </a:p>
          <a:p>
            <a:pPr marL="342900" lvl="0" indent="-342900" algn="just">
              <a:lnSpc>
                <a:spcPct val="150000"/>
              </a:lnSpc>
              <a:spcAft>
                <a:spcPts val="800"/>
              </a:spcAft>
              <a:buFont typeface="Symbol" panose="05050102010706020507" pitchFamily="18" charset="2"/>
              <a:buChar char=""/>
            </a:pPr>
            <a:r>
              <a:rPr lang="en-IN" sz="1800" kern="100" dirty="0">
                <a:latin typeface="Arial" panose="020B0604020202020204" pitchFamily="34" charset="0"/>
                <a:ea typeface="Calibri" panose="020F0502020204030204" pitchFamily="34" charset="0"/>
                <a:cs typeface="Times New Roman" panose="02020603050405020304" pitchFamily="18" charset="0"/>
              </a:rPr>
              <a:t>Pomodoro technique</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146" name="Picture 2" descr="Prioritization | Getting Results">
            <a:extLst>
              <a:ext uri="{FF2B5EF4-FFF2-40B4-BE49-F238E27FC236}">
                <a16:creationId xmlns:a16="http://schemas.microsoft.com/office/drawing/2014/main" id="{263AF34B-869D-5AA2-BA75-B03B334E51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32117" y="2077657"/>
            <a:ext cx="1909040" cy="1351343"/>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How to use time blocking to boost your ...">
            <a:extLst>
              <a:ext uri="{FF2B5EF4-FFF2-40B4-BE49-F238E27FC236}">
                <a16:creationId xmlns:a16="http://schemas.microsoft.com/office/drawing/2014/main" id="{05D5132D-DA08-E580-7006-0D5A4355E47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99008" y="3750197"/>
            <a:ext cx="2189182" cy="1502538"/>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10 Best Task Management Tools in 2025 ...">
            <a:extLst>
              <a:ext uri="{FF2B5EF4-FFF2-40B4-BE49-F238E27FC236}">
                <a16:creationId xmlns:a16="http://schemas.microsoft.com/office/drawing/2014/main" id="{3C846999-888F-F656-8BFF-BA78F76566C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99008" y="1333500"/>
            <a:ext cx="2847975" cy="1600200"/>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descr="The Pomodoro Technique: You Can Tackle ...">
            <a:extLst>
              <a:ext uri="{FF2B5EF4-FFF2-40B4-BE49-F238E27FC236}">
                <a16:creationId xmlns:a16="http://schemas.microsoft.com/office/drawing/2014/main" id="{8FD54469-BE70-E113-37CD-48B4DE43783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09466" y="4980369"/>
            <a:ext cx="2847975"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37828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19D6E-676F-99DB-E48E-B91200768BF2}"/>
              </a:ext>
            </a:extLst>
          </p:cNvPr>
          <p:cNvSpPr>
            <a:spLocks noGrp="1"/>
          </p:cNvSpPr>
          <p:nvPr>
            <p:ph type="title"/>
          </p:nvPr>
        </p:nvSpPr>
        <p:spPr>
          <a:xfrm>
            <a:off x="1484311" y="1"/>
            <a:ext cx="10018713" cy="1625600"/>
          </a:xfrm>
        </p:spPr>
        <p:txBody>
          <a:bodyPr/>
          <a:lstStyle/>
          <a:p>
            <a:r>
              <a:rPr lang="en-IN" dirty="0"/>
              <a:t>Conclusion</a:t>
            </a:r>
          </a:p>
        </p:txBody>
      </p:sp>
      <p:sp>
        <p:nvSpPr>
          <p:cNvPr id="3" name="Content Placeholder 2">
            <a:extLst>
              <a:ext uri="{FF2B5EF4-FFF2-40B4-BE49-F238E27FC236}">
                <a16:creationId xmlns:a16="http://schemas.microsoft.com/office/drawing/2014/main" id="{B276AC2E-984C-51F1-8F4E-6978CBFFEE84}"/>
              </a:ext>
            </a:extLst>
          </p:cNvPr>
          <p:cNvSpPr>
            <a:spLocks noGrp="1"/>
          </p:cNvSpPr>
          <p:nvPr>
            <p:ph idx="1"/>
          </p:nvPr>
        </p:nvSpPr>
        <p:spPr>
          <a:xfrm>
            <a:off x="1484311" y="2015067"/>
            <a:ext cx="5204356" cy="3285066"/>
          </a:xfrm>
        </p:spPr>
        <p:txBody>
          <a:bodyPr>
            <a:normAutofit/>
          </a:bodyPr>
          <a:lstStyle/>
          <a:p>
            <a:pPr algn="just">
              <a:lnSpc>
                <a:spcPct val="150000"/>
              </a:lnSpc>
              <a:spcAft>
                <a:spcPts val="800"/>
              </a:spcAft>
              <a:buNone/>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The aim of this presentation was to know about the importance, strategies and challenges of time management. The presentation discussed about the importance which were academic performance, personal life, reduced stress. </a:t>
            </a:r>
            <a:br>
              <a:rPr lang="en-IN" sz="1800" dirty="0">
                <a:effectLst/>
                <a:latin typeface="Arial" panose="020B0604020202020204" pitchFamily="34" charset="0"/>
                <a:ea typeface="Calibri" panose="020F0502020204030204" pitchFamily="34" charset="0"/>
              </a:rPr>
            </a:br>
            <a:r>
              <a:rPr lang="en-IN" sz="18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pic>
        <p:nvPicPr>
          <p:cNvPr id="7170" name="Picture 2" descr="How to Craft a Compelling Conclusion ...">
            <a:extLst>
              <a:ext uri="{FF2B5EF4-FFF2-40B4-BE49-F238E27FC236}">
                <a16:creationId xmlns:a16="http://schemas.microsoft.com/office/drawing/2014/main" id="{4FED32B4-8FB8-6622-6AE2-BCBF9B3DFF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73073" y="2015067"/>
            <a:ext cx="4294208" cy="2742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48493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6763C-EFD3-CCFA-E8C8-608BAB93F71A}"/>
              </a:ext>
            </a:extLst>
          </p:cNvPr>
          <p:cNvSpPr>
            <a:spLocks noGrp="1"/>
          </p:cNvSpPr>
          <p:nvPr>
            <p:ph type="title"/>
          </p:nvPr>
        </p:nvSpPr>
        <p:spPr>
          <a:xfrm>
            <a:off x="1484311" y="0"/>
            <a:ext cx="10018713" cy="1286933"/>
          </a:xfrm>
        </p:spPr>
        <p:txBody>
          <a:bodyPr/>
          <a:lstStyle/>
          <a:p>
            <a:r>
              <a:rPr lang="en-IN" dirty="0"/>
              <a:t>References</a:t>
            </a:r>
          </a:p>
        </p:txBody>
      </p:sp>
      <p:sp>
        <p:nvSpPr>
          <p:cNvPr id="3" name="Content Placeholder 2">
            <a:extLst>
              <a:ext uri="{FF2B5EF4-FFF2-40B4-BE49-F238E27FC236}">
                <a16:creationId xmlns:a16="http://schemas.microsoft.com/office/drawing/2014/main" id="{61478A44-81DC-597A-EDBB-0EE6A648F086}"/>
              </a:ext>
            </a:extLst>
          </p:cNvPr>
          <p:cNvSpPr>
            <a:spLocks noGrp="1"/>
          </p:cNvSpPr>
          <p:nvPr>
            <p:ph idx="1"/>
          </p:nvPr>
        </p:nvSpPr>
        <p:spPr>
          <a:xfrm>
            <a:off x="1637730" y="1286933"/>
            <a:ext cx="10554269" cy="5435601"/>
          </a:xfrm>
        </p:spPr>
        <p:txBody>
          <a:bodyPr>
            <a:normAutofit fontScale="92500" lnSpcReduction="10000"/>
          </a:bodyPr>
          <a:lstStyle/>
          <a:p>
            <a:pPr marL="0" indent="0" algn="just">
              <a:lnSpc>
                <a:spcPct val="150000"/>
              </a:lnSpc>
              <a:spcAft>
                <a:spcPts val="800"/>
              </a:spcAft>
              <a:buNone/>
            </a:pPr>
            <a:endPar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lgn="just">
              <a:lnSpc>
                <a:spcPct val="150000"/>
              </a:lnSpc>
              <a:spcAft>
                <a:spcPts val="800"/>
              </a:spcAft>
              <a:buNone/>
            </a:pPr>
            <a:r>
              <a:rPr lang="en-US" sz="2000" b="0" i="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Ahmady, S., </a:t>
            </a:r>
            <a:r>
              <a:rPr lang="en-US" sz="2000" b="0" i="0" dirty="0" err="1">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Khajeali</a:t>
            </a:r>
            <a:r>
              <a:rPr lang="en-US" sz="2000" b="0" i="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 N., </a:t>
            </a:r>
            <a:r>
              <a:rPr lang="en-US" sz="2000" b="0" i="0" dirty="0" err="1">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Kalantarion</a:t>
            </a:r>
            <a:r>
              <a:rPr lang="en-US" sz="2000" b="0" i="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 M., Sharifi, F. and </a:t>
            </a:r>
            <a:r>
              <a:rPr lang="en-US" sz="2000" b="0" i="0" dirty="0" err="1">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Yaseri</a:t>
            </a:r>
            <a:r>
              <a:rPr lang="en-US" sz="2000" b="0" i="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 M. (2021</a:t>
            </a:r>
            <a:r>
              <a:rPr lang="en-US" sz="2000" dirty="0">
                <a:solidFill>
                  <a:srgbClr val="222222"/>
                </a:solidFill>
                <a:latin typeface="Times New Roman" panose="02020603050405020304" pitchFamily="18" charset="0"/>
                <a:ea typeface="Tahoma" panose="020B0604030504040204" pitchFamily="34" charset="0"/>
                <a:cs typeface="Times New Roman" panose="02020603050405020304" pitchFamily="18" charset="0"/>
              </a:rPr>
              <a:t>)</a:t>
            </a:r>
            <a:r>
              <a:rPr lang="en-US" sz="2000" b="0" i="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 ‘Relation between stress, time management, and academic achievement in preclinical medical education: A systematic review and meta-analysis’, </a:t>
            </a:r>
            <a:r>
              <a:rPr lang="en-US" sz="2000" b="0" i="1"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Journal of education and health promotion</a:t>
            </a:r>
            <a:r>
              <a:rPr lang="en-US" sz="2000" b="0" i="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 </a:t>
            </a:r>
            <a:r>
              <a:rPr lang="en-US" sz="2000" b="0" i="1"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10</a:t>
            </a:r>
            <a:r>
              <a:rPr lang="en-US" sz="2000" b="0" i="0" dirty="0">
                <a:solidFill>
                  <a:srgbClr val="222222"/>
                </a:solidFill>
                <a:effectLst/>
                <a:latin typeface="Times New Roman" panose="02020603050405020304" pitchFamily="18" charset="0"/>
                <a:ea typeface="Tahoma" panose="020B0604030504040204" pitchFamily="34" charset="0"/>
                <a:cs typeface="Times New Roman" panose="02020603050405020304" pitchFamily="18" charset="0"/>
              </a:rPr>
              <a:t>(1).</a:t>
            </a:r>
            <a:r>
              <a:rPr lang="en-GB" sz="2000" b="0" i="0" kern="100" dirty="0">
                <a:solidFill>
                  <a:srgbClr val="000000"/>
                </a:solidFill>
                <a:latin typeface="Times New Roman" panose="02020603050405020304" pitchFamily="18" charset="0"/>
                <a:ea typeface="Tahoma" panose="020B0604030504040204" pitchFamily="34" charset="0"/>
                <a:cs typeface="Times New Roman" panose="02020603050405020304" pitchFamily="18" charset="0"/>
              </a:rPr>
              <a:t> </a:t>
            </a:r>
            <a:r>
              <a:rPr lang="en-GB" sz="2000" b="0" i="0" kern="100" dirty="0">
                <a:solidFill>
                  <a:srgbClr val="000000"/>
                </a:solidFill>
                <a:latin typeface="Times New Roman" panose="02020603050405020304" pitchFamily="18" charset="0"/>
                <a:ea typeface="Tahoma" panose="020B0604030504040204" pitchFamily="34" charset="0"/>
                <a:cs typeface="Times New Roman" panose="02020603050405020304" pitchFamily="18" charset="0"/>
                <a:hlinkClick r:id="rId2"/>
              </a:rPr>
              <a:t>https://pmc.ncbi.nlm.nih.gov/articles/PMC7933620/</a:t>
            </a:r>
            <a:r>
              <a:rPr lang="en-GB" sz="2000" b="0" i="0" kern="100" dirty="0">
                <a:solidFill>
                  <a:srgbClr val="000000"/>
                </a:solidFill>
                <a:latin typeface="Times New Roman" panose="02020603050405020304" pitchFamily="18" charset="0"/>
                <a:ea typeface="Tahoma" panose="020B0604030504040204" pitchFamily="34" charset="0"/>
                <a:cs typeface="Times New Roman" panose="02020603050405020304" pitchFamily="18" charset="0"/>
              </a:rPr>
              <a:t> </a:t>
            </a:r>
          </a:p>
          <a:p>
            <a:pPr marL="0" indent="0" algn="just">
              <a:lnSpc>
                <a:spcPct val="150000"/>
              </a:lnSpc>
              <a:spcAft>
                <a:spcPts val="800"/>
              </a:spcAft>
              <a:buNone/>
            </a:pPr>
            <a:r>
              <a:rPr lang="en-GB" sz="2000" kern="100" dirty="0" err="1">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Svartdal</a:t>
            </a:r>
            <a:r>
              <a:rPr lang="en-GB" sz="2000" kern="1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 F., Dahl, T.I., Gamst-Klaussen, T., </a:t>
            </a:r>
            <a:r>
              <a:rPr lang="en-GB" sz="2000" kern="100" dirty="0" err="1">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Koppenborg</a:t>
            </a:r>
            <a:r>
              <a:rPr lang="en-GB" sz="2000" kern="1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 M. and </a:t>
            </a:r>
            <a:r>
              <a:rPr lang="en-GB" sz="2000" kern="100" dirty="0" err="1">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Klingsieck</a:t>
            </a:r>
            <a:r>
              <a:rPr lang="en-GB" sz="2000" kern="1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 K.B. (2020) ‘How study environments foster academic procrastination: Overview and recommendations’, </a:t>
            </a:r>
            <a:r>
              <a:rPr lang="en-GB" sz="2000" i="1" kern="1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Frontiers in Psychology</a:t>
            </a:r>
            <a:r>
              <a:rPr lang="en-GB" sz="2000" kern="1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 </a:t>
            </a:r>
            <a:r>
              <a:rPr lang="en-GB" sz="2000" i="1" kern="1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11</a:t>
            </a:r>
            <a:r>
              <a:rPr lang="en-GB" sz="2000" kern="1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 p.540910. </a:t>
            </a:r>
            <a:r>
              <a:rPr lang="en-GB" sz="2000" u="sng" kern="1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hlinkClick r:id="rId3"/>
              </a:rPr>
              <a:t>https://pmc.ncbi.nlm.nih.gov/articles/PMC7667251/</a:t>
            </a:r>
            <a:r>
              <a:rPr lang="en-GB" sz="2000" kern="1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 </a:t>
            </a:r>
            <a:endParaRPr lang="en-IN" sz="2000" b="0" i="0" kern="100" dirty="0">
              <a:latin typeface="Times New Roman" panose="02020603050405020304" pitchFamily="18" charset="0"/>
              <a:ea typeface="Tahoma" panose="020B0604030504040204" pitchFamily="34" charset="0"/>
              <a:cs typeface="Times New Roman" panose="02020603050405020304" pitchFamily="18" charset="0"/>
            </a:endParaRPr>
          </a:p>
          <a:p>
            <a:pPr marL="0" indent="0" algn="just">
              <a:lnSpc>
                <a:spcPct val="150000"/>
              </a:lnSpc>
              <a:spcAft>
                <a:spcPts val="800"/>
              </a:spcAft>
              <a:buNone/>
            </a:pPr>
            <a:r>
              <a:rPr lang="en-IN" sz="2000" kern="1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Verywellmind.com. (2024</a:t>
            </a:r>
            <a:r>
              <a:rPr lang="en-IN" sz="2000" kern="100" dirty="0">
                <a:solidFill>
                  <a:srgbClr val="000000"/>
                </a:solidFill>
                <a:latin typeface="Times New Roman" panose="02020603050405020304" pitchFamily="18" charset="0"/>
                <a:ea typeface="Tahoma" panose="020B0604030504040204" pitchFamily="34" charset="0"/>
                <a:cs typeface="Times New Roman" panose="02020603050405020304" pitchFamily="18" charset="0"/>
              </a:rPr>
              <a:t>)</a:t>
            </a:r>
            <a:r>
              <a:rPr lang="en-IN" sz="2000" kern="1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 </a:t>
            </a:r>
            <a:r>
              <a:rPr lang="en-IN" sz="2000" i="1" kern="1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What is procrastination. </a:t>
            </a:r>
            <a:r>
              <a:rPr lang="en-IN" sz="2000" kern="1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Available at: </a:t>
            </a:r>
            <a:r>
              <a:rPr lang="en-IN" sz="2000" u="sng" kern="1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hlinkClick r:id="rId4"/>
              </a:rPr>
              <a:t>https://www.verywellmind.com/the-psychology-of-procrastination-2795944</a:t>
            </a:r>
            <a:r>
              <a:rPr lang="en-IN" sz="2000" kern="1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 (Accessed: 29 </a:t>
            </a:r>
            <a:r>
              <a:rPr lang="en-IN" sz="2000" kern="100" dirty="0">
                <a:solidFill>
                  <a:srgbClr val="000000"/>
                </a:solidFill>
                <a:latin typeface="Times New Roman" panose="02020603050405020304" pitchFamily="18" charset="0"/>
                <a:ea typeface="Tahoma" panose="020B0604030504040204" pitchFamily="34" charset="0"/>
                <a:cs typeface="Times New Roman" panose="02020603050405020304" pitchFamily="18" charset="0"/>
              </a:rPr>
              <a:t>M</a:t>
            </a:r>
            <a:r>
              <a:rPr lang="en-IN" sz="2000" kern="100" dirty="0">
                <a:solidFill>
                  <a:srgbClr val="000000"/>
                </a:solidFill>
                <a:effectLst/>
                <a:latin typeface="Times New Roman" panose="02020603050405020304" pitchFamily="18" charset="0"/>
                <a:ea typeface="Tahoma" panose="020B0604030504040204" pitchFamily="34" charset="0"/>
                <a:cs typeface="Times New Roman" panose="02020603050405020304" pitchFamily="18" charset="0"/>
              </a:rPr>
              <a:t>ay 2025).</a:t>
            </a:r>
            <a:endParaRPr lang="en-IN" sz="2000" kern="100" dirty="0">
              <a:effectLst/>
              <a:latin typeface="Times New Roman" panose="02020603050405020304" pitchFamily="18" charset="0"/>
              <a:ea typeface="Tahoma" panose="020B0604030504040204" pitchFamily="34" charset="0"/>
              <a:cs typeface="Times New Roman" panose="02020603050405020304" pitchFamily="18" charset="0"/>
            </a:endParaRPr>
          </a:p>
          <a:p>
            <a:pPr algn="just">
              <a:lnSpc>
                <a:spcPct val="150000"/>
              </a:lnSpc>
              <a:spcAft>
                <a:spcPts val="800"/>
              </a:spcAft>
              <a:buNone/>
            </a:pPr>
            <a:r>
              <a:rPr lang="en-IN" sz="2000" kern="1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indent="0" algn="just">
              <a:lnSpc>
                <a:spcPct val="150000"/>
              </a:lnSpc>
              <a:spcAft>
                <a:spcPts val="800"/>
              </a:spcAft>
              <a:buNone/>
            </a:pP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1785725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33</TotalTime>
  <Words>741</Words>
  <Application>Microsoft Office PowerPoint</Application>
  <PresentationFormat>Widescreen</PresentationFormat>
  <Paragraphs>51</Paragraphs>
  <Slides>8</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Corbel</vt:lpstr>
      <vt:lpstr>Symbol</vt:lpstr>
      <vt:lpstr>Times New Roman</vt:lpstr>
      <vt:lpstr>Parallax</vt:lpstr>
      <vt:lpstr>Academic skills for digital era  BMSW4013 Presentation</vt:lpstr>
      <vt:lpstr>Table of contents</vt:lpstr>
      <vt:lpstr>Introduction</vt:lpstr>
      <vt:lpstr>Importance of time management</vt:lpstr>
      <vt:lpstr>Common challenges</vt:lpstr>
      <vt:lpstr>Practical strategies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3</cp:revision>
  <dcterms:created xsi:type="dcterms:W3CDTF">2025-05-28T04:04:27Z</dcterms:created>
  <dcterms:modified xsi:type="dcterms:W3CDTF">2025-05-30T16:42:13Z</dcterms:modified>
</cp:coreProperties>
</file>