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8"/>
  </p:notesMasterIdLst>
  <p:sldIdLst>
    <p:sldId id="266" r:id="rId2"/>
    <p:sldId id="276" r:id="rId3"/>
    <p:sldId id="273" r:id="rId4"/>
    <p:sldId id="258" r:id="rId5"/>
    <p:sldId id="260" r:id="rId6"/>
    <p:sldId id="265" r:id="rId7"/>
    <p:sldId id="269" r:id="rId8"/>
    <p:sldId id="271" r:id="rId9"/>
    <p:sldId id="263" r:id="rId10"/>
    <p:sldId id="270" r:id="rId11"/>
    <p:sldId id="275" r:id="rId12"/>
    <p:sldId id="277" r:id="rId13"/>
    <p:sldId id="278" r:id="rId14"/>
    <p:sldId id="279" r:id="rId15"/>
    <p:sldId id="280" r:id="rId16"/>
    <p:sldId id="28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76B2"/>
    <a:srgbClr val="10C9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5C3623-491A-469E-8BEC-EA0B940BFA76}" v="132" dt="2026-02-15T13:48:13.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288" autoAdjust="0"/>
  </p:normalViewPr>
  <p:slideViewPr>
    <p:cSldViewPr snapToGrid="0">
      <p:cViewPr varScale="1">
        <p:scale>
          <a:sx n="96" d="100"/>
          <a:sy n="96" d="100"/>
        </p:scale>
        <p:origin x="11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91CDE2-E8C8-49AD-8319-B4B5F553182B}"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CB03A0-C4E5-49BF-BAAF-2E8E0FE7A80E}" type="slidenum">
              <a:rPr lang="en-GB" smtClean="0"/>
              <a:t>‹#›</a:t>
            </a:fld>
            <a:endParaRPr lang="en-GB"/>
          </a:p>
        </p:txBody>
      </p:sp>
    </p:spTree>
    <p:extLst>
      <p:ext uri="{BB962C8B-B14F-4D97-AF65-F5344CB8AC3E}">
        <p14:creationId xmlns:p14="http://schemas.microsoft.com/office/powerpoint/2010/main" val="465404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Living a balanced and meaningful life involves more than maintaining physical health; it requires caring for all areas of overall wellbeing. The Eight Dimensions of Wellness offer a broad framework for creating balance and supporting a healthy lifestyle. Each dimension is interconnected and contributes significantly to overall wellbeing, enabling individuals to flourish mentally, emotionally, socially, and physically. (Schulke,2025)</a:t>
            </a:r>
          </a:p>
        </p:txBody>
      </p:sp>
      <p:sp>
        <p:nvSpPr>
          <p:cNvPr id="4" name="Slide Number Placeholder 3"/>
          <p:cNvSpPr>
            <a:spLocks noGrp="1"/>
          </p:cNvSpPr>
          <p:nvPr>
            <p:ph type="sldNum" sz="quarter" idx="5"/>
          </p:nvPr>
        </p:nvSpPr>
        <p:spPr/>
        <p:txBody>
          <a:bodyPr/>
          <a:lstStyle/>
          <a:p>
            <a:fld id="{CACB03A0-C4E5-49BF-BAAF-2E8E0FE7A80E}" type="slidenum">
              <a:rPr lang="en-GB" smtClean="0"/>
              <a:t>4</a:t>
            </a:fld>
            <a:endParaRPr lang="en-GB"/>
          </a:p>
        </p:txBody>
      </p:sp>
    </p:spTree>
    <p:extLst>
      <p:ext uri="{BB962C8B-B14F-4D97-AF65-F5344CB8AC3E}">
        <p14:creationId xmlns:p14="http://schemas.microsoft.com/office/powerpoint/2010/main" val="1227847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CB03A0-C4E5-49BF-BAAF-2E8E0FE7A80E}" type="slidenum">
              <a:rPr lang="en-GB" smtClean="0"/>
              <a:t>5</a:t>
            </a:fld>
            <a:endParaRPr lang="en-GB"/>
          </a:p>
        </p:txBody>
      </p:sp>
    </p:spTree>
    <p:extLst>
      <p:ext uri="{BB962C8B-B14F-4D97-AF65-F5344CB8AC3E}">
        <p14:creationId xmlns:p14="http://schemas.microsoft.com/office/powerpoint/2010/main" val="952651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HOSPITAL AND COMMUNITY: Services will be expanded so that more treatment is accessible locally and at home</a:t>
            </a:r>
          </a:p>
          <a:p>
            <a:pPr marL="171450" indent="-171450">
              <a:buFont typeface="Arial" panose="020B0604020202020204" pitchFamily="34" charset="0"/>
              <a:buChar char="•"/>
            </a:pPr>
            <a:r>
              <a:rPr lang="en-GB" dirty="0"/>
              <a:t>DIGITAL AND TECHNOLOGY: Advances in technology will ease paperwork demands on professionals and provide individuals greater control over their care through user-friendly digital platforms.</a:t>
            </a:r>
          </a:p>
          <a:p>
            <a:pPr marL="171450" indent="-171450">
              <a:buFont typeface="Arial" panose="020B0604020202020204" pitchFamily="34" charset="0"/>
              <a:buChar char="•"/>
            </a:pPr>
            <a:r>
              <a:rPr lang="en-GB" dirty="0"/>
              <a:t>SICKNESS AND PREVENTION: Expanding mental health support teams in schools, aiming for complete coverage nationwide by 2029/2030.</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CARE ACT 2014: A law to improve adult care and support, </a:t>
            </a:r>
          </a:p>
          <a:p>
            <a:pPr marL="171450" indent="-171450">
              <a:buFont typeface="Arial" panose="020B0604020202020204" pitchFamily="34" charset="0"/>
              <a:buChar char="•"/>
            </a:pPr>
            <a:r>
              <a:rPr lang="en-GB" dirty="0"/>
              <a:t>help carers</a:t>
            </a:r>
          </a:p>
          <a:p>
            <a:pPr marL="171450" indent="-171450">
              <a:buFont typeface="Arial" panose="020B0604020202020204" pitchFamily="34" charset="0"/>
              <a:buChar char="•"/>
            </a:pPr>
            <a:r>
              <a:rPr lang="en-GB" dirty="0"/>
              <a:t>protect adults from harm</a:t>
            </a:r>
          </a:p>
          <a:p>
            <a:pPr marL="171450" indent="-171450">
              <a:buFont typeface="Arial" panose="020B0604020202020204" pitchFamily="34" charset="0"/>
              <a:buChar char="•"/>
            </a:pPr>
            <a:r>
              <a:rPr lang="en-GB" dirty="0"/>
              <a:t>set care standards, </a:t>
            </a:r>
          </a:p>
          <a:p>
            <a:pPr marL="171450" indent="-171450">
              <a:buFont typeface="Arial" panose="020B0604020202020204" pitchFamily="34" charset="0"/>
              <a:buChar char="•"/>
            </a:pPr>
            <a:r>
              <a:rPr lang="en-GB" dirty="0"/>
              <a:t>create health organisations, </a:t>
            </a:r>
          </a:p>
          <a:p>
            <a:pPr marL="171450" indent="-171450">
              <a:buFont typeface="Arial" panose="020B0604020202020204" pitchFamily="34" charset="0"/>
              <a:buChar char="•"/>
            </a:pPr>
            <a:r>
              <a:rPr lang="en-GB" dirty="0"/>
              <a:t>and connect care with health services.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EQUALITY ACT 2010</a:t>
            </a:r>
          </a:p>
          <a:p>
            <a:pPr marL="171450" indent="-171450">
              <a:buFont typeface="Arial" panose="020B0604020202020204" pitchFamily="34" charset="0"/>
              <a:buChar char="•"/>
            </a:pPr>
            <a:r>
              <a:rPr lang="en-GB" dirty="0"/>
              <a:t>The Equality Act 2010 ensures that individuals are legally safeguarded from discrimination in employment and everyday life.</a:t>
            </a:r>
          </a:p>
          <a:p>
            <a:pPr marL="171450" indent="-171450">
              <a:buFont typeface="Arial" panose="020B0604020202020204" pitchFamily="34" charset="0"/>
              <a:buChar char="•"/>
            </a:pPr>
            <a:r>
              <a:rPr lang="en-GB" dirty="0"/>
              <a:t>PROTECTED CHARACTERISTICS:</a:t>
            </a:r>
          </a:p>
          <a:p>
            <a:pPr marL="171450" indent="-171450">
              <a:buFont typeface="Arial" panose="020B0604020202020204" pitchFamily="34" charset="0"/>
              <a:buChar char="•"/>
            </a:pPr>
            <a:r>
              <a:rPr lang="en-GB" dirty="0"/>
              <a:t>gender</a:t>
            </a:r>
          </a:p>
          <a:p>
            <a:pPr marL="171450" indent="-171450">
              <a:buFont typeface="Arial" panose="020B0604020202020204" pitchFamily="34" charset="0"/>
              <a:buChar char="•"/>
            </a:pPr>
            <a:r>
              <a:rPr lang="en-GB" dirty="0"/>
              <a:t>Disability</a:t>
            </a:r>
          </a:p>
          <a:p>
            <a:pPr marL="171450" indent="-171450">
              <a:buFont typeface="Arial" panose="020B0604020202020204" pitchFamily="34" charset="0"/>
              <a:buChar char="•"/>
            </a:pPr>
            <a:r>
              <a:rPr lang="en-GB" dirty="0"/>
              <a:t>Gender reassignment</a:t>
            </a:r>
          </a:p>
          <a:p>
            <a:pPr marL="171450" indent="-171450">
              <a:buFont typeface="Arial" panose="020B0604020202020204" pitchFamily="34" charset="0"/>
              <a:buChar char="•"/>
            </a:pPr>
            <a:r>
              <a:rPr lang="en-GB" dirty="0"/>
              <a:t>Marriage and civil partnership</a:t>
            </a:r>
          </a:p>
          <a:p>
            <a:pPr marL="171450" indent="-171450">
              <a:buFont typeface="Arial" panose="020B0604020202020204" pitchFamily="34" charset="0"/>
              <a:buChar char="•"/>
            </a:pPr>
            <a:r>
              <a:rPr lang="en-GB" dirty="0"/>
              <a:t>Pregnancy and maternity</a:t>
            </a:r>
          </a:p>
          <a:p>
            <a:pPr marL="171450" indent="-171450">
              <a:buFont typeface="Arial" panose="020B0604020202020204" pitchFamily="34" charset="0"/>
              <a:buChar char="•"/>
            </a:pPr>
            <a:r>
              <a:rPr lang="en-GB" dirty="0"/>
              <a:t>Race</a:t>
            </a:r>
          </a:p>
          <a:p>
            <a:pPr marL="171450" indent="-171450">
              <a:buFont typeface="Arial" panose="020B0604020202020204" pitchFamily="34" charset="0"/>
              <a:buChar char="•"/>
            </a:pPr>
            <a:r>
              <a:rPr lang="en-GB" dirty="0"/>
              <a:t>Religion or belief</a:t>
            </a:r>
          </a:p>
          <a:p>
            <a:pPr marL="171450" indent="-171450">
              <a:buFont typeface="Arial" panose="020B0604020202020204" pitchFamily="34" charset="0"/>
              <a:buChar char="•"/>
            </a:pPr>
            <a:r>
              <a:rPr lang="en-GB" dirty="0"/>
              <a:t>Sex</a:t>
            </a:r>
          </a:p>
          <a:p>
            <a:pPr marL="171450" indent="-171450">
              <a:buFont typeface="Arial" panose="020B0604020202020204" pitchFamily="34" charset="0"/>
              <a:buChar char="•"/>
            </a:pPr>
            <a:r>
              <a:rPr lang="en-GB" dirty="0"/>
              <a:t>Sexual orientation.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Mental Capacity Act 1983</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provides guidance on the involuntary treatment of people with mental health issues who may endanger themselves or others.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Health and Social Care Act 2012</a:t>
            </a:r>
          </a:p>
          <a:p>
            <a:pPr marL="171450" indent="-171450">
              <a:buFont typeface="Arial" panose="020B0604020202020204" pitchFamily="34" charset="0"/>
              <a:buChar char="•"/>
            </a:pPr>
            <a:r>
              <a:rPr lang="en-GB" dirty="0"/>
              <a:t>empowering local Clinical Commissioning Groups (CCGs) to enhance healthcare delivery.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Safeguarding Vulnerable Groups Act 2006</a:t>
            </a:r>
          </a:p>
          <a:p>
            <a:pPr marL="171450" indent="-171450">
              <a:buFont typeface="Arial" panose="020B0604020202020204" pitchFamily="34" charset="0"/>
              <a:buChar char="•"/>
            </a:pPr>
            <a:r>
              <a:rPr lang="en-GB" dirty="0"/>
              <a:t>provides a legal framework to protect children and vulnerable adults by preventing unsafe individuals from employment in relevant roles.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ACB03A0-C4E5-49BF-BAAF-2E8E0FE7A80E}" type="slidenum">
              <a:rPr lang="en-GB" smtClean="0"/>
              <a:t>7</a:t>
            </a:fld>
            <a:endParaRPr lang="en-GB"/>
          </a:p>
        </p:txBody>
      </p:sp>
    </p:spTree>
    <p:extLst>
      <p:ext uri="{BB962C8B-B14F-4D97-AF65-F5344CB8AC3E}">
        <p14:creationId xmlns:p14="http://schemas.microsoft.com/office/powerpoint/2010/main" val="4198827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inequalities refer to unjust and preventable differences in health outcomes among the population and between various social groups.</a:t>
            </a:r>
          </a:p>
          <a:p>
            <a:r>
              <a:rPr lang="en-GB" dirty="0"/>
              <a:t>These differences affect life expectancy, the types of illnesses people may develop, and the level of healthcare that is available.</a:t>
            </a:r>
          </a:p>
          <a:p>
            <a:r>
              <a:rPr lang="en-GB" dirty="0"/>
              <a:t>The circumstances in which individuals are born, raised, live, work, and grow older significantly influence their health and wellbeing. </a:t>
            </a:r>
          </a:p>
          <a:p>
            <a:r>
              <a:rPr lang="en-GB" dirty="0"/>
              <a:t>These factors are often described as the wider or social determinants of health.</a:t>
            </a:r>
          </a:p>
          <a:p>
            <a:endParaRPr lang="en-GB" dirty="0"/>
          </a:p>
          <a:p>
            <a:r>
              <a:rPr lang="en-GB" dirty="0"/>
              <a:t>Structural racism and unequal access to services contribute to these disparities.</a:t>
            </a:r>
          </a:p>
        </p:txBody>
      </p:sp>
      <p:sp>
        <p:nvSpPr>
          <p:cNvPr id="4" name="Slide Number Placeholder 3"/>
          <p:cNvSpPr>
            <a:spLocks noGrp="1"/>
          </p:cNvSpPr>
          <p:nvPr>
            <p:ph type="sldNum" sz="quarter" idx="5"/>
          </p:nvPr>
        </p:nvSpPr>
        <p:spPr/>
        <p:txBody>
          <a:bodyPr/>
          <a:lstStyle/>
          <a:p>
            <a:fld id="{CACB03A0-C4E5-49BF-BAAF-2E8E0FE7A80E}" type="slidenum">
              <a:rPr lang="en-GB" smtClean="0"/>
              <a:t>8</a:t>
            </a:fld>
            <a:endParaRPr lang="en-GB"/>
          </a:p>
        </p:txBody>
      </p:sp>
    </p:spTree>
    <p:extLst>
      <p:ext uri="{BB962C8B-B14F-4D97-AF65-F5344CB8AC3E}">
        <p14:creationId xmlns:p14="http://schemas.microsoft.com/office/powerpoint/2010/main" val="511644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death of two-year-old Awaab Ishak in 2020 was directly linked to serious health inequalities. </a:t>
            </a:r>
          </a:p>
          <a:p>
            <a:r>
              <a:rPr lang="en-GB" dirty="0"/>
              <a:t>The death of Ishak highlights the serious impact that poor housing conditions can have on the well-being and health of an individual, which demonstrates how housing is a key social determinant of health.</a:t>
            </a:r>
          </a:p>
          <a:p>
            <a:endParaRPr lang="en-GB" dirty="0"/>
          </a:p>
          <a:p>
            <a:r>
              <a:rPr lang="en-GB" dirty="0"/>
              <a:t>Policies UK legislations and Governance are all interconnected and aligned with SDG (3)</a:t>
            </a:r>
          </a:p>
          <a:p>
            <a:endParaRPr lang="en-GB" dirty="0"/>
          </a:p>
        </p:txBody>
      </p:sp>
      <p:sp>
        <p:nvSpPr>
          <p:cNvPr id="4" name="Slide Number Placeholder 3"/>
          <p:cNvSpPr>
            <a:spLocks noGrp="1"/>
          </p:cNvSpPr>
          <p:nvPr>
            <p:ph type="sldNum" sz="quarter" idx="5"/>
          </p:nvPr>
        </p:nvSpPr>
        <p:spPr/>
        <p:txBody>
          <a:bodyPr/>
          <a:lstStyle/>
          <a:p>
            <a:fld id="{CACB03A0-C4E5-49BF-BAAF-2E8E0FE7A80E}" type="slidenum">
              <a:rPr lang="en-GB" smtClean="0"/>
              <a:t>9</a:t>
            </a:fld>
            <a:endParaRPr lang="en-GB"/>
          </a:p>
        </p:txBody>
      </p:sp>
    </p:spTree>
    <p:extLst>
      <p:ext uri="{BB962C8B-B14F-4D97-AF65-F5344CB8AC3E}">
        <p14:creationId xmlns:p14="http://schemas.microsoft.com/office/powerpoint/2010/main" val="772250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1060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97965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6168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75012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08429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7113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11704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3560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36078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20327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6676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702759"/>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29" r:id="rId6"/>
    <p:sldLayoutId id="2147483725" r:id="rId7"/>
    <p:sldLayoutId id="2147483726" r:id="rId8"/>
    <p:sldLayoutId id="2147483727" r:id="rId9"/>
    <p:sldLayoutId id="2147483728" r:id="rId10"/>
    <p:sldLayoutId id="214748373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gissue.com/news/housing/awaabs-law-labour-damp-mould-social-housing/" TargetMode="External"/><Relationship Id="rId2" Type="http://schemas.openxmlformats.org/officeDocument/2006/relationships/hyperlink" Target="https://www.gov.uk/government/publications/uk-covid-19-vaccines-delivery-plan/uk-covid-19-vaccines-delivery-plan" TargetMode="External"/><Relationship Id="rId1" Type="http://schemas.openxmlformats.org/officeDocument/2006/relationships/slideLayout" Target="../slideLayouts/slideLayout7.xml"/><Relationship Id="rId6" Type="http://schemas.openxmlformats.org/officeDocument/2006/relationships/hyperlink" Target="https://www.psychologytoday.com/us/blog/social-health/202302/what-is-social-health?msockid=03a791d65f80644f272084555eb06557" TargetMode="External"/><Relationship Id="rId5" Type="http://schemas.openxmlformats.org/officeDocument/2006/relationships/hyperlink" Target="https://www.legislation.gov.uk/ukpga/2005/9/contents" TargetMode="External"/><Relationship Id="rId4" Type="http://schemas.openxmlformats.org/officeDocument/2006/relationships/hyperlink" Target="https://www.gov.uk/guidance/equality-act-2010-guidanc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mentalhealth.org.uk/about-us/impact-report" TargetMode="External"/><Relationship Id="rId2" Type="http://schemas.openxmlformats.org/officeDocument/2006/relationships/hyperlink" Target="https://www.instituteofhealthequity.org/resources-reports/fair-society-healthy-lives-the-marmot-review" TargetMode="External"/><Relationship Id="rId1" Type="http://schemas.openxmlformats.org/officeDocument/2006/relationships/slideLayout" Target="../slideLayouts/slideLayout7.xml"/><Relationship Id="rId6" Type="http://schemas.openxmlformats.org/officeDocument/2006/relationships/hyperlink" Target="https://www.england.nhs.uk/about/equality/equality-hub/national-healthcare-inequalities-improvement-programme/core20plus5/" TargetMode="External"/><Relationship Id="rId5" Type="http://schemas.openxmlformats.org/officeDocument/2006/relationships/hyperlink" Target="https://www.england.nhs.uk/long-term-plan/" TargetMode="External"/><Relationship Id="rId4" Type="http://schemas.openxmlformats.org/officeDocument/2006/relationships/hyperlink" Target="https://www.mentalhealth.org.uk/our-work/policy-and-advocacy/inequalities-and-mental-health-our-policy-perspectiv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process/pmg4/chapter/incorporating-health-economics" TargetMode="External"/><Relationship Id="rId7" Type="http://schemas.openxmlformats.org/officeDocument/2006/relationships/hyperlink" Target="https://www.kingsfund.org.uk/insight-and-analysis/long-reads/ten-year-health-plan-explained" TargetMode="External"/><Relationship Id="rId2"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1" Type="http://schemas.openxmlformats.org/officeDocument/2006/relationships/slideLayout" Target="../slideLayouts/slideLayout7.xml"/><Relationship Id="rId6" Type="http://schemas.openxmlformats.org/officeDocument/2006/relationships/hyperlink" Target="https://lifestyle.sustainability-directory.com/term/objective-well-being/" TargetMode="External"/><Relationship Id="rId5" Type="http://schemas.openxmlformats.org/officeDocument/2006/relationships/hyperlink" Target="https://www.psychologytoday.com/us/blog/click-here-for-happiness/201901/what-is-well-being-definition-types-and-well-being-skills?msockid=03a791d65f80644f272084555eb06557" TargetMode="External"/><Relationship Id="rId4" Type="http://schemas.openxmlformats.org/officeDocument/2006/relationships/hyperlink" Target="https://www.ons.gov.uk/peoplepopulationandcommunity/healthandsocialcare/healthandlifeexpectanci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who.int/health-topics/social-determinants-of-health#tab=tab_1" TargetMode="External"/><Relationship Id="rId3" Type="http://schemas.openxmlformats.org/officeDocument/2006/relationships/hyperlink" Target="https://unric.org/en/sdg-3/" TargetMode="External"/><Relationship Id="rId7" Type="http://schemas.openxmlformats.org/officeDocument/2006/relationships/hyperlink" Target="https://www.who.int/publications/m/item/health-equity-and-its-determinants" TargetMode="External"/><Relationship Id="rId2" Type="http://schemas.openxmlformats.org/officeDocument/2006/relationships/hyperlink" Target="https://www.gov.uk/government/publications/covid-19-vaccine-weekly-surveillance-reports" TargetMode="External"/><Relationship Id="rId1" Type="http://schemas.openxmlformats.org/officeDocument/2006/relationships/slideLayout" Target="../slideLayouts/slideLayout7.xml"/><Relationship Id="rId6" Type="http://schemas.openxmlformats.org/officeDocument/2006/relationships/hyperlink" Target="https://www.who.int/health-topics/environmental-health?utm_source=chatgpt.com#tab=tab_1" TargetMode="External"/><Relationship Id="rId5" Type="http://schemas.openxmlformats.org/officeDocument/2006/relationships/hyperlink" Target="https://globalhealthcareindustries.com/globalization-in-healthcare-impacts-challenges-and-solutions/" TargetMode="External"/><Relationship Id="rId4" Type="http://schemas.openxmlformats.org/officeDocument/2006/relationships/hyperlink" Target="https://www.legislation.gov.uk/ukpga/2006/47/contents" TargetMode="External"/><Relationship Id="rId9" Type="http://schemas.openxmlformats.org/officeDocument/2006/relationships/hyperlink" Target="https://www.who.int/news-room/fact-sheets/detail/mental-health-strengthening-our-response"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who.int/news-room/fact-sheets/detail/health-literac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DEA3D2-C666-813F-992B-65D570C95BC4}"/>
              </a:ext>
            </a:extLst>
          </p:cNvPr>
          <p:cNvPicPr>
            <a:picLocks noChangeAspect="1"/>
          </p:cNvPicPr>
          <p:nvPr/>
        </p:nvPicPr>
        <p:blipFill>
          <a:blip r:embed="rId2"/>
          <a:stretch>
            <a:fillRect/>
          </a:stretch>
        </p:blipFill>
        <p:spPr>
          <a:xfrm>
            <a:off x="342900" y="942976"/>
            <a:ext cx="5364403" cy="4762500"/>
          </a:xfrm>
          <a:prstGeom prst="rect">
            <a:avLst/>
          </a:prstGeom>
        </p:spPr>
      </p:pic>
      <p:sp>
        <p:nvSpPr>
          <p:cNvPr id="4" name="TextBox 3">
            <a:extLst>
              <a:ext uri="{FF2B5EF4-FFF2-40B4-BE49-F238E27FC236}">
                <a16:creationId xmlns:a16="http://schemas.microsoft.com/office/drawing/2014/main" id="{FB583FFE-9A73-69FE-6F20-64299CF86FF2}"/>
              </a:ext>
            </a:extLst>
          </p:cNvPr>
          <p:cNvSpPr txBox="1"/>
          <p:nvPr/>
        </p:nvSpPr>
        <p:spPr>
          <a:xfrm>
            <a:off x="5334000" y="1530132"/>
            <a:ext cx="6096000" cy="3108543"/>
          </a:xfrm>
          <a:prstGeom prst="rect">
            <a:avLst/>
          </a:prstGeom>
          <a:noFill/>
        </p:spPr>
        <p:txBody>
          <a:bodyPr wrap="square">
            <a:spAutoFit/>
          </a:bodyPr>
          <a:lstStyle/>
          <a:p>
            <a:pPr algn="ctr"/>
            <a:r>
              <a:rPr lang="en-GB" sz="2800" b="1" dirty="0"/>
              <a:t>Taleisha Clarke</a:t>
            </a:r>
            <a:br>
              <a:rPr lang="en-GB" sz="2800" b="1" dirty="0"/>
            </a:br>
            <a:r>
              <a:rPr lang="en-GB" sz="2800" b="1" dirty="0"/>
              <a:t>223389</a:t>
            </a:r>
            <a:br>
              <a:rPr lang="en-GB" sz="2800" b="1" dirty="0"/>
            </a:br>
            <a:r>
              <a:rPr lang="en-GB" sz="2800" b="1" dirty="0"/>
              <a:t>BSc (Hons) Health and Social  Care</a:t>
            </a:r>
            <a:br>
              <a:rPr lang="en-GB" sz="2800" b="1" dirty="0"/>
            </a:br>
            <a:r>
              <a:rPr lang="en-GB" sz="2800" b="1" dirty="0"/>
              <a:t>Health and Wellbeing and Sustainable Development</a:t>
            </a:r>
          </a:p>
          <a:p>
            <a:pPr algn="ctr"/>
            <a:r>
              <a:rPr lang="en-GB" sz="2800" b="1" dirty="0"/>
              <a:t>BMHP6030</a:t>
            </a:r>
          </a:p>
          <a:p>
            <a:pPr algn="ctr"/>
            <a:r>
              <a:rPr lang="en-GB" sz="2800" b="1" dirty="0"/>
              <a:t>Tommy </a:t>
            </a:r>
            <a:r>
              <a:rPr lang="en-GB" sz="2800" b="1" dirty="0" err="1"/>
              <a:t>Adattu</a:t>
            </a:r>
            <a:r>
              <a:rPr lang="en-GB" sz="2800" b="1" dirty="0"/>
              <a:t> Chacko</a:t>
            </a:r>
          </a:p>
        </p:txBody>
      </p:sp>
    </p:spTree>
    <p:extLst>
      <p:ext uri="{BB962C8B-B14F-4D97-AF65-F5344CB8AC3E}">
        <p14:creationId xmlns:p14="http://schemas.microsoft.com/office/powerpoint/2010/main" val="1040875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Rectangle 15">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F928983F-725D-D0FB-0631-526BAD3ACD81}"/>
              </a:ext>
            </a:extLst>
          </p:cNvPr>
          <p:cNvPicPr>
            <a:picLocks noChangeAspect="1"/>
          </p:cNvPicPr>
          <p:nvPr/>
        </p:nvPicPr>
        <p:blipFill>
          <a:blip r:embed="rId2"/>
          <a:srcRect t="15789" r="-1" b="27946"/>
          <a:stretch>
            <a:fillRect/>
          </a:stretch>
        </p:blipFill>
        <p:spPr>
          <a:xfrm>
            <a:off x="-3068" y="-15"/>
            <a:ext cx="12188932" cy="6857990"/>
          </a:xfrm>
          <a:prstGeom prst="rect">
            <a:avLst/>
          </a:prstGeom>
        </p:spPr>
      </p:pic>
      <p:sp>
        <p:nvSpPr>
          <p:cNvPr id="18" name="Rectangle 17">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B3D3276-3832-E4E5-66DB-D4AE81048B76}"/>
              </a:ext>
            </a:extLst>
          </p:cNvPr>
          <p:cNvSpPr txBox="1"/>
          <p:nvPr/>
        </p:nvSpPr>
        <p:spPr>
          <a:xfrm>
            <a:off x="99580" y="813037"/>
            <a:ext cx="6077483" cy="1098096"/>
          </a:xfrm>
          <a:prstGeom prst="rect">
            <a:avLst/>
          </a:prstGeom>
        </p:spPr>
        <p:txBody>
          <a:bodyPr vert="horz" lIns="91440" tIns="45720" rIns="91440" bIns="45720" rtlCol="0" anchor="t">
            <a:normAutofit/>
          </a:bodyPr>
          <a:lstStyle/>
          <a:p>
            <a:pPr>
              <a:spcBef>
                <a:spcPct val="0"/>
              </a:spcBef>
              <a:spcAft>
                <a:spcPts val="600"/>
              </a:spcAft>
            </a:pPr>
            <a:r>
              <a:rPr lang="en-US" sz="6000" b="1" dirty="0">
                <a:solidFill>
                  <a:srgbClr val="FFFFFF"/>
                </a:solidFill>
                <a:latin typeface="+mj-lt"/>
                <a:ea typeface="+mj-ea"/>
                <a:cs typeface="+mj-cs"/>
              </a:rPr>
              <a:t>INTRODUCTION</a:t>
            </a:r>
          </a:p>
        </p:txBody>
      </p:sp>
      <p:sp>
        <p:nvSpPr>
          <p:cNvPr id="20" name="Rectangle 1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F68973C-040B-AAE3-14C9-66C2A25FCD36}"/>
              </a:ext>
            </a:extLst>
          </p:cNvPr>
          <p:cNvSpPr txBox="1"/>
          <p:nvPr/>
        </p:nvSpPr>
        <p:spPr>
          <a:xfrm>
            <a:off x="262647" y="1984443"/>
            <a:ext cx="4124527" cy="3139321"/>
          </a:xfrm>
          <a:prstGeom prst="rect">
            <a:avLst/>
          </a:prstGeom>
          <a:noFill/>
        </p:spPr>
        <p:txBody>
          <a:bodyPr wrap="square" rtlCol="0">
            <a:spAutoFit/>
          </a:bodyPr>
          <a:lstStyle/>
          <a:p>
            <a:r>
              <a:rPr lang="en-GB" dirty="0"/>
              <a:t>Health and wellbeing are key elements of SDG 3, which seeks to promote healthy lives for everyone. In the UK, healthcare policies and legislation direct service delivery and offer support that considers the various determinants of health. Focusing on health through strong policies and sufficient support helps to lessen inequalities, enhance overall wellbeing, and advance sustainable development.</a:t>
            </a:r>
          </a:p>
        </p:txBody>
      </p:sp>
      <p:sp>
        <p:nvSpPr>
          <p:cNvPr id="5" name="TextBox 4">
            <a:extLst>
              <a:ext uri="{FF2B5EF4-FFF2-40B4-BE49-F238E27FC236}">
                <a16:creationId xmlns:a16="http://schemas.microsoft.com/office/drawing/2014/main" id="{E06D9FA6-8EA8-CA84-BB2D-9F5FD53D948A}"/>
              </a:ext>
            </a:extLst>
          </p:cNvPr>
          <p:cNvSpPr txBox="1"/>
          <p:nvPr/>
        </p:nvSpPr>
        <p:spPr>
          <a:xfrm>
            <a:off x="8409841" y="3994826"/>
            <a:ext cx="3600450" cy="3170099"/>
          </a:xfrm>
          <a:prstGeom prst="rect">
            <a:avLst/>
          </a:prstGeom>
          <a:noFill/>
        </p:spPr>
        <p:txBody>
          <a:bodyPr wrap="square" rtlCol="0">
            <a:spAutoFit/>
          </a:bodyPr>
          <a:lstStyle/>
          <a:p>
            <a:pPr algn="ctr"/>
            <a:r>
              <a:rPr lang="en-GB" sz="1600" b="1" dirty="0">
                <a:solidFill>
                  <a:schemeClr val="bg1"/>
                </a:solidFill>
              </a:rPr>
              <a:t>INCLUDES:</a:t>
            </a:r>
          </a:p>
          <a:p>
            <a:pPr marL="457200" indent="-457200">
              <a:buFont typeface="Arial" panose="020B0604020202020204" pitchFamily="34" charset="0"/>
              <a:buChar char="•"/>
            </a:pPr>
            <a:endParaRPr lang="en-GB" sz="1600" b="1" dirty="0">
              <a:solidFill>
                <a:schemeClr val="bg1"/>
              </a:solidFill>
            </a:endParaRPr>
          </a:p>
          <a:p>
            <a:pPr marL="457200" indent="-457200">
              <a:buFont typeface="Arial" panose="020B0604020202020204" pitchFamily="34" charset="0"/>
              <a:buChar char="•"/>
            </a:pPr>
            <a:r>
              <a:rPr lang="en-GB" sz="1600" b="1" dirty="0">
                <a:solidFill>
                  <a:schemeClr val="bg1"/>
                </a:solidFill>
              </a:rPr>
              <a:t>HEALTH</a:t>
            </a:r>
          </a:p>
          <a:p>
            <a:pPr marL="457200" indent="-457200">
              <a:buFont typeface="Arial" panose="020B0604020202020204" pitchFamily="34" charset="0"/>
              <a:buChar char="•"/>
            </a:pPr>
            <a:r>
              <a:rPr lang="en-GB" sz="1600" b="1" dirty="0">
                <a:solidFill>
                  <a:schemeClr val="bg1"/>
                </a:solidFill>
              </a:rPr>
              <a:t>WELLBEING</a:t>
            </a:r>
          </a:p>
          <a:p>
            <a:pPr marL="457200" indent="-457200">
              <a:buFont typeface="Arial" panose="020B0604020202020204" pitchFamily="34" charset="0"/>
              <a:buChar char="•"/>
            </a:pPr>
            <a:r>
              <a:rPr lang="en-GB" sz="1600" b="1" dirty="0">
                <a:solidFill>
                  <a:schemeClr val="bg1"/>
                </a:solidFill>
              </a:rPr>
              <a:t>HOLISTIC MODELS</a:t>
            </a:r>
          </a:p>
          <a:p>
            <a:pPr marL="457200" indent="-457200">
              <a:buFont typeface="Arial" panose="020B0604020202020204" pitchFamily="34" charset="0"/>
              <a:buChar char="•"/>
            </a:pPr>
            <a:r>
              <a:rPr lang="en-GB" sz="1600" b="1" dirty="0">
                <a:solidFill>
                  <a:schemeClr val="bg1"/>
                </a:solidFill>
              </a:rPr>
              <a:t>SDG</a:t>
            </a:r>
          </a:p>
          <a:p>
            <a:pPr marL="457200" indent="-457200">
              <a:buFont typeface="Arial" panose="020B0604020202020204" pitchFamily="34" charset="0"/>
              <a:buChar char="•"/>
            </a:pPr>
            <a:r>
              <a:rPr lang="en-GB" sz="1600" b="1" dirty="0">
                <a:solidFill>
                  <a:schemeClr val="bg1"/>
                </a:solidFill>
              </a:rPr>
              <a:t>POLICY AND LEGISLATION</a:t>
            </a:r>
          </a:p>
          <a:p>
            <a:pPr marL="457200" indent="-457200">
              <a:buFont typeface="Arial" panose="020B0604020202020204" pitchFamily="34" charset="0"/>
              <a:buChar char="•"/>
            </a:pPr>
            <a:r>
              <a:rPr lang="en-GB" sz="1600" b="1" dirty="0">
                <a:solidFill>
                  <a:schemeClr val="bg1"/>
                </a:solidFill>
              </a:rPr>
              <a:t>HEALTH DISPERITIES</a:t>
            </a:r>
          </a:p>
          <a:p>
            <a:pPr marL="457200" indent="-457200">
              <a:buFont typeface="Arial" panose="020B0604020202020204" pitchFamily="34" charset="0"/>
              <a:buChar char="•"/>
            </a:pPr>
            <a:r>
              <a:rPr lang="en-GB" sz="1600" b="1" dirty="0">
                <a:solidFill>
                  <a:schemeClr val="bg1"/>
                </a:solidFill>
              </a:rPr>
              <a:t>CASE STUDY</a:t>
            </a:r>
          </a:p>
          <a:p>
            <a:endParaRPr lang="en-GB" sz="2800" dirty="0">
              <a:solidFill>
                <a:schemeClr val="bg1"/>
              </a:solidFill>
            </a:endParaRPr>
          </a:p>
          <a:p>
            <a:endParaRPr lang="en-GB" sz="2800" dirty="0">
              <a:solidFill>
                <a:schemeClr val="bg1"/>
              </a:solidFill>
            </a:endParaRPr>
          </a:p>
        </p:txBody>
      </p:sp>
    </p:spTree>
    <p:extLst>
      <p:ext uri="{BB962C8B-B14F-4D97-AF65-F5344CB8AC3E}">
        <p14:creationId xmlns:p14="http://schemas.microsoft.com/office/powerpoint/2010/main" val="1236057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8D717259-25D6-37E6-97A0-CDF34586CB05}"/>
              </a:ext>
            </a:extLst>
          </p:cNvPr>
          <p:cNvSpPr/>
          <p:nvPr/>
        </p:nvSpPr>
        <p:spPr>
          <a:xfrm>
            <a:off x="128590" y="3332558"/>
            <a:ext cx="3914775" cy="3348037"/>
          </a:xfrm>
          <a:prstGeom prst="ellipse">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PHYSICAL:</a:t>
            </a:r>
          </a:p>
          <a:p>
            <a:pPr algn="ctr"/>
            <a:endParaRPr lang="en-GB" sz="1200" dirty="0"/>
          </a:p>
          <a:p>
            <a:pPr algn="ctr"/>
            <a:r>
              <a:rPr lang="en-GB" sz="1200" dirty="0"/>
              <a:t>NHS (2023), states that Physical health will concentrate on musculoskeletal health, a key factor in preserving an individual’s functional capacity both within and beyond the workplace</a:t>
            </a:r>
            <a:r>
              <a:rPr lang="en-GB" dirty="0"/>
              <a:t>.</a:t>
            </a:r>
          </a:p>
        </p:txBody>
      </p:sp>
      <p:sp>
        <p:nvSpPr>
          <p:cNvPr id="3" name="Flowchart: Connector 2">
            <a:extLst>
              <a:ext uri="{FF2B5EF4-FFF2-40B4-BE49-F238E27FC236}">
                <a16:creationId xmlns:a16="http://schemas.microsoft.com/office/drawing/2014/main" id="{082D8881-5FAB-FFD6-17B8-84B7064566DA}"/>
              </a:ext>
            </a:extLst>
          </p:cNvPr>
          <p:cNvSpPr/>
          <p:nvPr/>
        </p:nvSpPr>
        <p:spPr>
          <a:xfrm>
            <a:off x="4150520" y="3332558"/>
            <a:ext cx="3752850" cy="3348037"/>
          </a:xfrm>
          <a:prstGeom prst="flowChartConnector">
            <a:avLst/>
          </a:prstGeom>
          <a:solidFill>
            <a:srgbClr val="FA76B2"/>
          </a:solidFill>
          <a:ln>
            <a:solidFill>
              <a:srgbClr val="FA76B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SOCIAL:</a:t>
            </a:r>
          </a:p>
          <a:p>
            <a:pPr algn="ctr"/>
            <a:r>
              <a:rPr lang="en-GB" sz="1200" dirty="0"/>
              <a:t>Social health is the aspect of overall well-being that stems from connection and community. It is having close bonds with family and friends, enjoying a sense of belonging to groups, and feeling supported, valued, and loved.” (Killam,2023)</a:t>
            </a:r>
            <a:endParaRPr lang="en-GB" dirty="0"/>
          </a:p>
        </p:txBody>
      </p:sp>
      <p:sp>
        <p:nvSpPr>
          <p:cNvPr id="4" name="Oval 3">
            <a:extLst>
              <a:ext uri="{FF2B5EF4-FFF2-40B4-BE49-F238E27FC236}">
                <a16:creationId xmlns:a16="http://schemas.microsoft.com/office/drawing/2014/main" id="{B4758B00-F49B-D52D-21A4-B081AAEBE555}"/>
              </a:ext>
            </a:extLst>
          </p:cNvPr>
          <p:cNvSpPr/>
          <p:nvPr/>
        </p:nvSpPr>
        <p:spPr>
          <a:xfrm>
            <a:off x="8029575" y="3225401"/>
            <a:ext cx="4076700" cy="3562350"/>
          </a:xfrm>
          <a:prstGeom prst="ellipse">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MENTAL:</a:t>
            </a:r>
          </a:p>
          <a:p>
            <a:pPr algn="ctr"/>
            <a:endParaRPr lang="en-GB" sz="1400" dirty="0"/>
          </a:p>
          <a:p>
            <a:pPr algn="ctr"/>
            <a:r>
              <a:rPr lang="en-GB" sz="1400" dirty="0"/>
              <a:t>Mental health refers to a state of psychological wellbeing that allows individuals to manage life’s stresses, recognise their abilities, learn and work effectively, and make meaningful contributions to their communities. (WHO,2022)</a:t>
            </a:r>
          </a:p>
        </p:txBody>
      </p:sp>
      <p:sp>
        <p:nvSpPr>
          <p:cNvPr id="5" name="TextBox 4">
            <a:extLst>
              <a:ext uri="{FF2B5EF4-FFF2-40B4-BE49-F238E27FC236}">
                <a16:creationId xmlns:a16="http://schemas.microsoft.com/office/drawing/2014/main" id="{09D922AF-5CC7-CB0B-5FC9-BB24A9E5AE9A}"/>
              </a:ext>
            </a:extLst>
          </p:cNvPr>
          <p:cNvSpPr txBox="1"/>
          <p:nvPr/>
        </p:nvSpPr>
        <p:spPr>
          <a:xfrm>
            <a:off x="1866900" y="400050"/>
            <a:ext cx="7800975" cy="707886"/>
          </a:xfrm>
          <a:prstGeom prst="rect">
            <a:avLst/>
          </a:prstGeom>
          <a:noFill/>
        </p:spPr>
        <p:txBody>
          <a:bodyPr wrap="square" rtlCol="0">
            <a:spAutoFit/>
          </a:bodyPr>
          <a:lstStyle/>
          <a:p>
            <a:pPr algn="ctr"/>
            <a:r>
              <a:rPr lang="en-GB" sz="4000" b="1" dirty="0"/>
              <a:t>WHAT IS HEALTH?</a:t>
            </a:r>
          </a:p>
        </p:txBody>
      </p:sp>
      <p:sp>
        <p:nvSpPr>
          <p:cNvPr id="8" name="TextBox 7">
            <a:extLst>
              <a:ext uri="{FF2B5EF4-FFF2-40B4-BE49-F238E27FC236}">
                <a16:creationId xmlns:a16="http://schemas.microsoft.com/office/drawing/2014/main" id="{01FAEDE2-9860-7C7B-D5CA-DE3828DA5FC9}"/>
              </a:ext>
            </a:extLst>
          </p:cNvPr>
          <p:cNvSpPr txBox="1"/>
          <p:nvPr/>
        </p:nvSpPr>
        <p:spPr>
          <a:xfrm>
            <a:off x="128590" y="1843503"/>
            <a:ext cx="6096000" cy="646331"/>
          </a:xfrm>
          <a:prstGeom prst="rect">
            <a:avLst/>
          </a:prstGeom>
          <a:noFill/>
        </p:spPr>
        <p:txBody>
          <a:bodyPr wrap="square">
            <a:spAutoFit/>
          </a:bodyPr>
          <a:lstStyle/>
          <a:p>
            <a:pPr marL="285750" indent="-285750">
              <a:buFont typeface="Arial" panose="020B0604020202020204" pitchFamily="34" charset="0"/>
              <a:buChar char="•"/>
            </a:pPr>
            <a:r>
              <a:rPr lang="en-GB" dirty="0"/>
              <a:t>Health refers to overall wellbeing encompassing emotional, mental, and physical aspects. (Felman, 2025) </a:t>
            </a:r>
          </a:p>
        </p:txBody>
      </p:sp>
      <p:sp>
        <p:nvSpPr>
          <p:cNvPr id="10" name="TextBox 9">
            <a:extLst>
              <a:ext uri="{FF2B5EF4-FFF2-40B4-BE49-F238E27FC236}">
                <a16:creationId xmlns:a16="http://schemas.microsoft.com/office/drawing/2014/main" id="{B0B487E2-F5A6-0001-C40D-BF9BB2A73AF2}"/>
              </a:ext>
            </a:extLst>
          </p:cNvPr>
          <p:cNvSpPr txBox="1"/>
          <p:nvPr/>
        </p:nvSpPr>
        <p:spPr>
          <a:xfrm>
            <a:off x="6096000" y="1843503"/>
            <a:ext cx="6096000" cy="923330"/>
          </a:xfrm>
          <a:prstGeom prst="rect">
            <a:avLst/>
          </a:prstGeom>
          <a:noFill/>
        </p:spPr>
        <p:txBody>
          <a:bodyPr wrap="square">
            <a:spAutoFit/>
          </a:bodyPr>
          <a:lstStyle/>
          <a:p>
            <a:pPr marL="285750" indent="-285750">
              <a:buFont typeface="Arial" panose="020B0604020202020204" pitchFamily="34" charset="0"/>
              <a:buChar char="•"/>
            </a:pPr>
            <a:r>
              <a:rPr lang="en-GB" dirty="0"/>
              <a:t>“Health is a state of complete physical, mental and social well-being and not merely the absence of disease or infirmity”. (WHO, 2026)</a:t>
            </a:r>
          </a:p>
        </p:txBody>
      </p:sp>
    </p:spTree>
    <p:extLst>
      <p:ext uri="{BB962C8B-B14F-4D97-AF65-F5344CB8AC3E}">
        <p14:creationId xmlns:p14="http://schemas.microsoft.com/office/powerpoint/2010/main" val="3841709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D28110-1BCB-C1E3-D4F8-118C9AFBDDE9}"/>
              </a:ext>
            </a:extLst>
          </p:cNvPr>
          <p:cNvSpPr txBox="1"/>
          <p:nvPr/>
        </p:nvSpPr>
        <p:spPr>
          <a:xfrm>
            <a:off x="228787" y="99138"/>
            <a:ext cx="11515538" cy="707886"/>
          </a:xfrm>
          <a:prstGeom prst="rect">
            <a:avLst/>
          </a:prstGeom>
          <a:noFill/>
        </p:spPr>
        <p:txBody>
          <a:bodyPr wrap="square" rtlCol="0">
            <a:spAutoFit/>
          </a:bodyPr>
          <a:lstStyle/>
          <a:p>
            <a:r>
              <a:rPr lang="en-GB" sz="4000" b="1" dirty="0">
                <a:solidFill>
                  <a:schemeClr val="accent1">
                    <a:lumMod val="60000"/>
                    <a:lumOff val="40000"/>
                  </a:schemeClr>
                </a:solidFill>
              </a:rPr>
              <a:t>WHAT IS WELLBEING</a:t>
            </a:r>
            <a:r>
              <a:rPr lang="en-GB" sz="4000" b="1">
                <a:solidFill>
                  <a:schemeClr val="accent1">
                    <a:lumMod val="60000"/>
                    <a:lumOff val="40000"/>
                  </a:schemeClr>
                </a:solidFill>
              </a:rPr>
              <a:t>?        HOLISTIC </a:t>
            </a:r>
            <a:r>
              <a:rPr lang="en-GB" sz="4000" b="1" dirty="0">
                <a:solidFill>
                  <a:schemeClr val="accent1">
                    <a:lumMod val="60000"/>
                    <a:lumOff val="40000"/>
                  </a:schemeClr>
                </a:solidFill>
              </a:rPr>
              <a:t>MODELS</a:t>
            </a:r>
          </a:p>
        </p:txBody>
      </p:sp>
      <p:sp>
        <p:nvSpPr>
          <p:cNvPr id="11" name="TextBox 10">
            <a:extLst>
              <a:ext uri="{FF2B5EF4-FFF2-40B4-BE49-F238E27FC236}">
                <a16:creationId xmlns:a16="http://schemas.microsoft.com/office/drawing/2014/main" id="{CE5BF1A0-DC13-02F2-6EEB-FB73252B331D}"/>
              </a:ext>
            </a:extLst>
          </p:cNvPr>
          <p:cNvSpPr txBox="1"/>
          <p:nvPr/>
        </p:nvSpPr>
        <p:spPr>
          <a:xfrm>
            <a:off x="7985573" y="6389530"/>
            <a:ext cx="4572000" cy="369332"/>
          </a:xfrm>
          <a:prstGeom prst="rect">
            <a:avLst/>
          </a:prstGeom>
          <a:noFill/>
        </p:spPr>
        <p:txBody>
          <a:bodyPr wrap="square" rtlCol="0">
            <a:spAutoFit/>
          </a:bodyPr>
          <a:lstStyle/>
          <a:p>
            <a:r>
              <a:rPr lang="en-GB" dirty="0"/>
              <a:t>(NHS England, 2022 and Schulke, 2025)</a:t>
            </a:r>
          </a:p>
        </p:txBody>
      </p:sp>
      <p:sp>
        <p:nvSpPr>
          <p:cNvPr id="35" name="Speech Bubble: Rectangle 34">
            <a:extLst>
              <a:ext uri="{FF2B5EF4-FFF2-40B4-BE49-F238E27FC236}">
                <a16:creationId xmlns:a16="http://schemas.microsoft.com/office/drawing/2014/main" id="{D3821B62-57FC-3D6A-7CB9-C2E176AA1719}"/>
              </a:ext>
            </a:extLst>
          </p:cNvPr>
          <p:cNvSpPr/>
          <p:nvPr/>
        </p:nvSpPr>
        <p:spPr>
          <a:xfrm>
            <a:off x="454460" y="843893"/>
            <a:ext cx="3917515" cy="2413658"/>
          </a:xfrm>
          <a:prstGeom prst="wedgeRectCallou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Wellbeing is a multi-dimensional concept that refers to the overall quality of a person’s life; however, it is not just the absence of illness, but how people feel and function in their daily lives. (Tallini,2011)</a:t>
            </a:r>
          </a:p>
        </p:txBody>
      </p:sp>
      <p:sp>
        <p:nvSpPr>
          <p:cNvPr id="37" name="Speech Bubble: Oval 36">
            <a:extLst>
              <a:ext uri="{FF2B5EF4-FFF2-40B4-BE49-F238E27FC236}">
                <a16:creationId xmlns:a16="http://schemas.microsoft.com/office/drawing/2014/main" id="{A2370340-B489-1475-C62E-0F581432C194}"/>
              </a:ext>
            </a:extLst>
          </p:cNvPr>
          <p:cNvSpPr/>
          <p:nvPr/>
        </p:nvSpPr>
        <p:spPr>
          <a:xfrm>
            <a:off x="454459" y="3654072"/>
            <a:ext cx="3917515" cy="2705100"/>
          </a:xfrm>
          <a:prstGeom prst="wedgeEllipseCallou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Wellbeing is also apart of the Good Health and well-being Sustainable Development Goals (SDG3) which “ensures healthy lives and promoting well-being at all ages” (United Nations, 2023</a:t>
            </a:r>
            <a:r>
              <a:rPr lang="en-GB" dirty="0">
                <a:solidFill>
                  <a:schemeClr val="tx1"/>
                </a:solidFill>
              </a:rPr>
              <a:t>)</a:t>
            </a:r>
          </a:p>
        </p:txBody>
      </p:sp>
      <p:pic>
        <p:nvPicPr>
          <p:cNvPr id="38" name="Picture 37">
            <a:extLst>
              <a:ext uri="{FF2B5EF4-FFF2-40B4-BE49-F238E27FC236}">
                <a16:creationId xmlns:a16="http://schemas.microsoft.com/office/drawing/2014/main" id="{F304DC6F-C9D6-E93B-2ECE-155F2EF6D74C}"/>
              </a:ext>
            </a:extLst>
          </p:cNvPr>
          <p:cNvPicPr>
            <a:picLocks noChangeAspect="1"/>
          </p:cNvPicPr>
          <p:nvPr/>
        </p:nvPicPr>
        <p:blipFill>
          <a:blip r:embed="rId3"/>
          <a:stretch>
            <a:fillRect/>
          </a:stretch>
        </p:blipFill>
        <p:spPr>
          <a:xfrm>
            <a:off x="5219700" y="807023"/>
            <a:ext cx="6349283" cy="4473121"/>
          </a:xfrm>
          <a:prstGeom prst="rect">
            <a:avLst/>
          </a:prstGeom>
        </p:spPr>
      </p:pic>
      <p:sp>
        <p:nvSpPr>
          <p:cNvPr id="39" name="TextBox 38">
            <a:extLst>
              <a:ext uri="{FF2B5EF4-FFF2-40B4-BE49-F238E27FC236}">
                <a16:creationId xmlns:a16="http://schemas.microsoft.com/office/drawing/2014/main" id="{3C8093E1-C58A-14B0-9DE7-6ED3FDB21220}"/>
              </a:ext>
            </a:extLst>
          </p:cNvPr>
          <p:cNvSpPr txBox="1"/>
          <p:nvPr/>
        </p:nvSpPr>
        <p:spPr>
          <a:xfrm>
            <a:off x="6387383" y="5603995"/>
            <a:ext cx="4572000" cy="307777"/>
          </a:xfrm>
          <a:prstGeom prst="rect">
            <a:avLst/>
          </a:prstGeom>
          <a:noFill/>
        </p:spPr>
        <p:txBody>
          <a:bodyPr wrap="square" rtlCol="0">
            <a:spAutoFit/>
          </a:bodyPr>
          <a:lstStyle/>
          <a:p>
            <a:r>
              <a:rPr lang="en-GB" sz="1400" dirty="0"/>
              <a:t>Figure, 1: 8 Dimension of wellness (Schulke, 2025)  </a:t>
            </a:r>
          </a:p>
        </p:txBody>
      </p:sp>
    </p:spTree>
    <p:extLst>
      <p:ext uri="{BB962C8B-B14F-4D97-AF65-F5344CB8AC3E}">
        <p14:creationId xmlns:p14="http://schemas.microsoft.com/office/powerpoint/2010/main" val="1071843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3008270-3942-6696-16BD-A906B414A10F}"/>
              </a:ext>
            </a:extLst>
          </p:cNvPr>
          <p:cNvPicPr>
            <a:picLocks noChangeAspect="1"/>
          </p:cNvPicPr>
          <p:nvPr/>
        </p:nvPicPr>
        <p:blipFill>
          <a:blip r:embed="rId3"/>
          <a:stretch>
            <a:fillRect/>
          </a:stretch>
        </p:blipFill>
        <p:spPr>
          <a:xfrm>
            <a:off x="0" y="0"/>
            <a:ext cx="12192000" cy="7893392"/>
          </a:xfrm>
          <a:prstGeom prst="rect">
            <a:avLst/>
          </a:prstGeom>
        </p:spPr>
      </p:pic>
      <p:sp>
        <p:nvSpPr>
          <p:cNvPr id="3" name="Rectangle 2">
            <a:extLst>
              <a:ext uri="{FF2B5EF4-FFF2-40B4-BE49-F238E27FC236}">
                <a16:creationId xmlns:a16="http://schemas.microsoft.com/office/drawing/2014/main" id="{DAF5F3D6-9AC3-D69C-DDCC-AD65791C629E}"/>
              </a:ext>
            </a:extLst>
          </p:cNvPr>
          <p:cNvSpPr/>
          <p:nvPr/>
        </p:nvSpPr>
        <p:spPr>
          <a:xfrm>
            <a:off x="0" y="0"/>
            <a:ext cx="12192000" cy="7524751"/>
          </a:xfrm>
          <a:prstGeom prst="rect">
            <a:avLst/>
          </a:prstGeom>
          <a:solidFill>
            <a:schemeClr val="accent6">
              <a:lumMod val="60000"/>
              <a:lumOff val="40000"/>
              <a:alpha val="2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6813B21D-6C69-D7E6-0255-CD547AC051CE}"/>
              </a:ext>
            </a:extLst>
          </p:cNvPr>
          <p:cNvPicPr>
            <a:picLocks noChangeAspect="1"/>
          </p:cNvPicPr>
          <p:nvPr/>
        </p:nvPicPr>
        <p:blipFill>
          <a:blip r:embed="rId4"/>
          <a:srcRect l="4114" t="8235" r="3801" b="9007"/>
          <a:stretch/>
        </p:blipFill>
        <p:spPr>
          <a:xfrm>
            <a:off x="342901" y="1932191"/>
            <a:ext cx="5200650" cy="4238559"/>
          </a:xfrm>
          <a:prstGeom prst="rect">
            <a:avLst/>
          </a:prstGeom>
          <a:ln w="19050">
            <a:solidFill>
              <a:srgbClr val="0070C0"/>
            </a:solidFill>
          </a:ln>
        </p:spPr>
      </p:pic>
      <p:sp>
        <p:nvSpPr>
          <p:cNvPr id="6" name="TextBox 5">
            <a:extLst>
              <a:ext uri="{FF2B5EF4-FFF2-40B4-BE49-F238E27FC236}">
                <a16:creationId xmlns:a16="http://schemas.microsoft.com/office/drawing/2014/main" id="{71625422-0FD4-9800-50A7-EEBC04283C6D}"/>
              </a:ext>
            </a:extLst>
          </p:cNvPr>
          <p:cNvSpPr txBox="1"/>
          <p:nvPr/>
        </p:nvSpPr>
        <p:spPr>
          <a:xfrm>
            <a:off x="1071562" y="136386"/>
            <a:ext cx="9801225" cy="923330"/>
          </a:xfrm>
          <a:prstGeom prst="rect">
            <a:avLst/>
          </a:prstGeom>
          <a:noFill/>
        </p:spPr>
        <p:txBody>
          <a:bodyPr wrap="square" rtlCol="0">
            <a:spAutoFit/>
          </a:bodyPr>
          <a:lstStyle/>
          <a:p>
            <a:r>
              <a:rPr lang="en-GB" dirty="0"/>
              <a:t>The Sustainable Development Goals (SDGs), often called the Global Goals, which introduced by the United Nations (UN) in 2015, as a worldwide call to action to eradicate poverty, safeguard the planet, and promote prosperity and peace for all people by the year 2030 (UNDP, 2025)</a:t>
            </a:r>
          </a:p>
        </p:txBody>
      </p:sp>
      <p:sp>
        <p:nvSpPr>
          <p:cNvPr id="7" name="Rectangle 6">
            <a:extLst>
              <a:ext uri="{FF2B5EF4-FFF2-40B4-BE49-F238E27FC236}">
                <a16:creationId xmlns:a16="http://schemas.microsoft.com/office/drawing/2014/main" id="{462A6030-1137-3FD2-ECDC-2314BFA4436A}"/>
              </a:ext>
            </a:extLst>
          </p:cNvPr>
          <p:cNvSpPr/>
          <p:nvPr/>
        </p:nvSpPr>
        <p:spPr>
          <a:xfrm>
            <a:off x="5762624" y="1932190"/>
            <a:ext cx="5886450" cy="4238559"/>
          </a:xfrm>
          <a:prstGeom prst="rect">
            <a:avLst/>
          </a:prstGeom>
          <a:solidFill>
            <a:schemeClr val="bg2">
              <a:lumMod val="9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66D401D-A77C-8E21-290E-EF87B8098DAE}"/>
              </a:ext>
            </a:extLst>
          </p:cNvPr>
          <p:cNvSpPr txBox="1"/>
          <p:nvPr/>
        </p:nvSpPr>
        <p:spPr>
          <a:xfrm>
            <a:off x="6096000" y="2214741"/>
            <a:ext cx="5381625" cy="3785652"/>
          </a:xfrm>
          <a:prstGeom prst="rect">
            <a:avLst/>
          </a:prstGeom>
          <a:noFill/>
        </p:spPr>
        <p:txBody>
          <a:bodyPr wrap="square" rtlCol="0">
            <a:spAutoFit/>
          </a:bodyPr>
          <a:lstStyle/>
          <a:p>
            <a:pPr algn="ctr"/>
            <a:r>
              <a:rPr lang="en-GB" sz="1600" b="1" dirty="0"/>
              <a:t>DIABETEAS PREVENTION PROGRAMME</a:t>
            </a:r>
          </a:p>
          <a:p>
            <a:pPr algn="ctr"/>
            <a:r>
              <a:rPr lang="en-GB" sz="1600" b="1" dirty="0"/>
              <a:t>(DPP)</a:t>
            </a:r>
          </a:p>
          <a:p>
            <a:pPr algn="ctr"/>
            <a:r>
              <a:rPr lang="en-GB" sz="1600" dirty="0"/>
              <a:t>The NHS Diabetes Prevention Programme (DPP) is a nationwide scheme in England designed to lower the risk of type 2 diabetes through organised lifestyle interventions.</a:t>
            </a:r>
          </a:p>
          <a:p>
            <a:pPr algn="ctr"/>
            <a:endParaRPr lang="en-GB" sz="1600" dirty="0"/>
          </a:p>
          <a:p>
            <a:pPr marL="171450" indent="-171450">
              <a:buFont typeface="Arial" panose="020B0604020202020204" pitchFamily="34" charset="0"/>
              <a:buChar char="•"/>
            </a:pPr>
            <a:r>
              <a:rPr lang="en-GB" sz="1600" b="1" dirty="0"/>
              <a:t>Integration into Primary Care</a:t>
            </a:r>
          </a:p>
          <a:p>
            <a:r>
              <a:rPr lang="en-GB" sz="1600" dirty="0"/>
              <a:t>Testing individuals for high risk </a:t>
            </a:r>
            <a:r>
              <a:rPr lang="en-GB" sz="1600" dirty="0" err="1"/>
              <a:t>diabeteas</a:t>
            </a:r>
            <a:r>
              <a:rPr lang="en-GB" sz="1600" dirty="0"/>
              <a:t> by General Practitioners (GPs) and Nurses. (</a:t>
            </a:r>
            <a:r>
              <a:rPr lang="en-GB" sz="1600" dirty="0" err="1"/>
              <a:t>Khunti</a:t>
            </a:r>
            <a:r>
              <a:rPr lang="en-GB" sz="1600" dirty="0"/>
              <a:t>, K., et al.2017)</a:t>
            </a:r>
          </a:p>
          <a:p>
            <a:pPr marL="171450" indent="-171450">
              <a:buFont typeface="Arial" panose="020B0604020202020204" pitchFamily="34" charset="0"/>
              <a:buChar char="•"/>
            </a:pPr>
            <a:r>
              <a:rPr lang="en-GB" sz="1600" b="1" dirty="0"/>
              <a:t>Community-Based Lifestyle Interventions</a:t>
            </a:r>
          </a:p>
          <a:p>
            <a:r>
              <a:rPr lang="en-GB" sz="1600" dirty="0"/>
              <a:t>Digital programmes (online) flexible access to individuals in deprived or rural areas. In person group sessions for healthy lifestyle –diet manage weight and healthy eating programmes.</a:t>
            </a:r>
          </a:p>
          <a:p>
            <a:r>
              <a:rPr lang="en-GB" sz="1600" dirty="0"/>
              <a:t>(NHS England, 2023)</a:t>
            </a:r>
          </a:p>
        </p:txBody>
      </p:sp>
    </p:spTree>
    <p:extLst>
      <p:ext uri="{BB962C8B-B14F-4D97-AF65-F5344CB8AC3E}">
        <p14:creationId xmlns:p14="http://schemas.microsoft.com/office/powerpoint/2010/main" val="2876416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3A1933-483A-7DC9-6FF5-E42D1CC8CB7F}"/>
              </a:ext>
            </a:extLst>
          </p:cNvPr>
          <p:cNvSpPr txBox="1"/>
          <p:nvPr/>
        </p:nvSpPr>
        <p:spPr>
          <a:xfrm>
            <a:off x="3057525" y="139184"/>
            <a:ext cx="5468178" cy="1323439"/>
          </a:xfrm>
          <a:prstGeom prst="rect">
            <a:avLst/>
          </a:prstGeom>
          <a:noFill/>
        </p:spPr>
        <p:txBody>
          <a:bodyPr wrap="square">
            <a:spAutoFit/>
          </a:bodyPr>
          <a:lstStyle/>
          <a:p>
            <a:pPr algn="ctr"/>
            <a:r>
              <a:rPr lang="en-GB" sz="4000" b="1" dirty="0"/>
              <a:t>Targets of Sustainable Development Goal 3</a:t>
            </a:r>
          </a:p>
        </p:txBody>
      </p:sp>
      <p:sp>
        <p:nvSpPr>
          <p:cNvPr id="4" name="TextBox 3">
            <a:extLst>
              <a:ext uri="{FF2B5EF4-FFF2-40B4-BE49-F238E27FC236}">
                <a16:creationId xmlns:a16="http://schemas.microsoft.com/office/drawing/2014/main" id="{31D98E6F-3F63-0DBC-A550-382BACF9AB4E}"/>
              </a:ext>
            </a:extLst>
          </p:cNvPr>
          <p:cNvSpPr txBox="1"/>
          <p:nvPr/>
        </p:nvSpPr>
        <p:spPr>
          <a:xfrm>
            <a:off x="4086696" y="1563451"/>
            <a:ext cx="5934075" cy="3754874"/>
          </a:xfrm>
          <a:prstGeom prst="rect">
            <a:avLst/>
          </a:prstGeom>
          <a:noFill/>
        </p:spPr>
        <p:txBody>
          <a:bodyPr wrap="square" rtlCol="0">
            <a:spAutoFit/>
          </a:bodyPr>
          <a:lstStyle/>
          <a:p>
            <a:pPr marL="285750" indent="-285750">
              <a:buFont typeface="Arial" panose="020B0604020202020204" pitchFamily="34" charset="0"/>
              <a:buChar char="•"/>
            </a:pPr>
            <a:r>
              <a:rPr lang="en-GB" sz="1400" b="1" dirty="0"/>
              <a:t>3.1. Maternal mortality</a:t>
            </a:r>
          </a:p>
          <a:p>
            <a:endParaRPr lang="en-GB" sz="1400" b="1" dirty="0"/>
          </a:p>
          <a:p>
            <a:pPr marL="285750" indent="-285750">
              <a:buFont typeface="Arial" panose="020B0604020202020204" pitchFamily="34" charset="0"/>
              <a:buChar char="•"/>
            </a:pPr>
            <a:r>
              <a:rPr lang="en-GB" sz="1400" b="1" dirty="0"/>
              <a:t>3.2. Neonatal and child mortality</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r>
              <a:rPr lang="en-GB" sz="1400" b="1" dirty="0"/>
              <a:t>3.3. Infectious diseases</a:t>
            </a:r>
          </a:p>
          <a:p>
            <a:endParaRPr lang="en-GB" sz="1400" b="1" dirty="0"/>
          </a:p>
          <a:p>
            <a:pPr marL="285750" indent="-285750">
              <a:buFont typeface="Arial" panose="020B0604020202020204" pitchFamily="34" charset="0"/>
              <a:buChar char="•"/>
            </a:pPr>
            <a:r>
              <a:rPr lang="en-GB" sz="1400" b="1" dirty="0"/>
              <a:t>3.4. Noncommunicable diseases</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r>
              <a:rPr lang="en-GB" sz="1400" b="1" dirty="0"/>
              <a:t>3.5. Substance abuse</a:t>
            </a:r>
          </a:p>
          <a:p>
            <a:endParaRPr lang="en-GB" sz="1400" b="1" dirty="0"/>
          </a:p>
          <a:p>
            <a:pPr marL="285750" indent="-285750">
              <a:buFont typeface="Arial" panose="020B0604020202020204" pitchFamily="34" charset="0"/>
              <a:buChar char="•"/>
            </a:pPr>
            <a:r>
              <a:rPr lang="en-GB" sz="1400" b="1" dirty="0"/>
              <a:t>3.6. Road traffic</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r>
              <a:rPr lang="en-GB" sz="1400" b="1" dirty="0"/>
              <a:t>3.7. Sexual and reproductive health</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r>
              <a:rPr lang="en-GB" sz="1400" b="1" dirty="0"/>
              <a:t>3.8. Universal health coverage</a:t>
            </a:r>
          </a:p>
          <a:p>
            <a:endParaRPr lang="en-GB" sz="1400" b="1" dirty="0"/>
          </a:p>
          <a:p>
            <a:pPr marL="285750" indent="-285750">
              <a:buFont typeface="Arial" panose="020B0604020202020204" pitchFamily="34" charset="0"/>
              <a:buChar char="•"/>
            </a:pPr>
            <a:r>
              <a:rPr lang="en-GB" sz="1400" b="1" dirty="0"/>
              <a:t>3.9. Environmental health                                                             </a:t>
            </a:r>
          </a:p>
        </p:txBody>
      </p:sp>
      <p:sp>
        <p:nvSpPr>
          <p:cNvPr id="5" name="TextBox 4">
            <a:extLst>
              <a:ext uri="{FF2B5EF4-FFF2-40B4-BE49-F238E27FC236}">
                <a16:creationId xmlns:a16="http://schemas.microsoft.com/office/drawing/2014/main" id="{19CA9DD6-D07C-538F-AB7D-A0473A7B6DF4}"/>
              </a:ext>
            </a:extLst>
          </p:cNvPr>
          <p:cNvSpPr txBox="1"/>
          <p:nvPr/>
        </p:nvSpPr>
        <p:spPr>
          <a:xfrm>
            <a:off x="10706099" y="6406634"/>
            <a:ext cx="1704975" cy="369332"/>
          </a:xfrm>
          <a:prstGeom prst="rect">
            <a:avLst/>
          </a:prstGeom>
          <a:noFill/>
        </p:spPr>
        <p:txBody>
          <a:bodyPr wrap="square" rtlCol="0">
            <a:spAutoFit/>
          </a:bodyPr>
          <a:lstStyle/>
          <a:p>
            <a:r>
              <a:rPr lang="en-GB" dirty="0"/>
              <a:t>(WHO,2022)</a:t>
            </a:r>
          </a:p>
        </p:txBody>
      </p:sp>
      <p:pic>
        <p:nvPicPr>
          <p:cNvPr id="6" name="Picture 5">
            <a:extLst>
              <a:ext uri="{FF2B5EF4-FFF2-40B4-BE49-F238E27FC236}">
                <a16:creationId xmlns:a16="http://schemas.microsoft.com/office/drawing/2014/main" id="{FE06A6BF-1CB7-BF3A-CD4D-F63F56B8755D}"/>
              </a:ext>
            </a:extLst>
          </p:cNvPr>
          <p:cNvPicPr>
            <a:picLocks noChangeAspect="1"/>
          </p:cNvPicPr>
          <p:nvPr/>
        </p:nvPicPr>
        <p:blipFill>
          <a:blip r:embed="rId2"/>
          <a:stretch>
            <a:fillRect/>
          </a:stretch>
        </p:blipFill>
        <p:spPr>
          <a:xfrm rot="20238931">
            <a:off x="431417" y="562445"/>
            <a:ext cx="2517872" cy="1609526"/>
          </a:xfrm>
          <a:prstGeom prst="rect">
            <a:avLst/>
          </a:prstGeom>
        </p:spPr>
      </p:pic>
      <p:pic>
        <p:nvPicPr>
          <p:cNvPr id="9" name="Picture 8">
            <a:extLst>
              <a:ext uri="{FF2B5EF4-FFF2-40B4-BE49-F238E27FC236}">
                <a16:creationId xmlns:a16="http://schemas.microsoft.com/office/drawing/2014/main" id="{DB99E5AF-56F1-1DD2-4A0E-8DB0F5B3B47E}"/>
              </a:ext>
            </a:extLst>
          </p:cNvPr>
          <p:cNvPicPr>
            <a:picLocks noChangeAspect="1"/>
          </p:cNvPicPr>
          <p:nvPr/>
        </p:nvPicPr>
        <p:blipFill>
          <a:blip r:embed="rId3"/>
          <a:stretch>
            <a:fillRect/>
          </a:stretch>
        </p:blipFill>
        <p:spPr>
          <a:xfrm rot="507383">
            <a:off x="9821855" y="785514"/>
            <a:ext cx="1736731" cy="1071563"/>
          </a:xfrm>
          <a:prstGeom prst="rect">
            <a:avLst/>
          </a:prstGeom>
        </p:spPr>
      </p:pic>
      <p:pic>
        <p:nvPicPr>
          <p:cNvPr id="10" name="Picture 9">
            <a:extLst>
              <a:ext uri="{FF2B5EF4-FFF2-40B4-BE49-F238E27FC236}">
                <a16:creationId xmlns:a16="http://schemas.microsoft.com/office/drawing/2014/main" id="{84AE76E5-EFF9-2A6B-6815-B66E0EEADDFE}"/>
              </a:ext>
            </a:extLst>
          </p:cNvPr>
          <p:cNvPicPr>
            <a:picLocks noChangeAspect="1"/>
          </p:cNvPicPr>
          <p:nvPr/>
        </p:nvPicPr>
        <p:blipFill>
          <a:blip r:embed="rId4"/>
          <a:stretch>
            <a:fillRect/>
          </a:stretch>
        </p:blipFill>
        <p:spPr>
          <a:xfrm rot="1506573">
            <a:off x="8793532" y="2285196"/>
            <a:ext cx="2843213" cy="1895475"/>
          </a:xfrm>
          <a:prstGeom prst="rect">
            <a:avLst/>
          </a:prstGeom>
        </p:spPr>
      </p:pic>
      <p:pic>
        <p:nvPicPr>
          <p:cNvPr id="11" name="Picture 10">
            <a:extLst>
              <a:ext uri="{FF2B5EF4-FFF2-40B4-BE49-F238E27FC236}">
                <a16:creationId xmlns:a16="http://schemas.microsoft.com/office/drawing/2014/main" id="{A5E7CF08-D88D-B801-0448-08F0A2671ADA}"/>
              </a:ext>
            </a:extLst>
          </p:cNvPr>
          <p:cNvPicPr>
            <a:picLocks noChangeAspect="1"/>
          </p:cNvPicPr>
          <p:nvPr/>
        </p:nvPicPr>
        <p:blipFill>
          <a:blip r:embed="rId5"/>
          <a:stretch>
            <a:fillRect/>
          </a:stretch>
        </p:blipFill>
        <p:spPr>
          <a:xfrm rot="20774256">
            <a:off x="280023" y="3897386"/>
            <a:ext cx="2338332" cy="1315312"/>
          </a:xfrm>
          <a:prstGeom prst="rect">
            <a:avLst/>
          </a:prstGeom>
        </p:spPr>
      </p:pic>
      <p:pic>
        <p:nvPicPr>
          <p:cNvPr id="12" name="Picture 11">
            <a:extLst>
              <a:ext uri="{FF2B5EF4-FFF2-40B4-BE49-F238E27FC236}">
                <a16:creationId xmlns:a16="http://schemas.microsoft.com/office/drawing/2014/main" id="{31540033-F0ED-53EC-5C55-3FC8ED4F257C}"/>
              </a:ext>
            </a:extLst>
          </p:cNvPr>
          <p:cNvPicPr>
            <a:picLocks noChangeAspect="1"/>
          </p:cNvPicPr>
          <p:nvPr/>
        </p:nvPicPr>
        <p:blipFill>
          <a:blip r:embed="rId6"/>
          <a:stretch>
            <a:fillRect/>
          </a:stretch>
        </p:blipFill>
        <p:spPr>
          <a:xfrm rot="1081057">
            <a:off x="2199457" y="2323310"/>
            <a:ext cx="1623418" cy="1090963"/>
          </a:xfrm>
          <a:prstGeom prst="rect">
            <a:avLst/>
          </a:prstGeom>
        </p:spPr>
      </p:pic>
      <p:pic>
        <p:nvPicPr>
          <p:cNvPr id="13" name="Picture 12">
            <a:extLst>
              <a:ext uri="{FF2B5EF4-FFF2-40B4-BE49-F238E27FC236}">
                <a16:creationId xmlns:a16="http://schemas.microsoft.com/office/drawing/2014/main" id="{87DE500B-CB55-9909-39C5-8963AAFE85DD}"/>
              </a:ext>
            </a:extLst>
          </p:cNvPr>
          <p:cNvPicPr>
            <a:picLocks noChangeAspect="1"/>
          </p:cNvPicPr>
          <p:nvPr/>
        </p:nvPicPr>
        <p:blipFill>
          <a:blip r:embed="rId7"/>
          <a:stretch>
            <a:fillRect/>
          </a:stretch>
        </p:blipFill>
        <p:spPr>
          <a:xfrm rot="19894406">
            <a:off x="9872567" y="5188219"/>
            <a:ext cx="1931681" cy="1107194"/>
          </a:xfrm>
          <a:prstGeom prst="rect">
            <a:avLst/>
          </a:prstGeom>
        </p:spPr>
      </p:pic>
      <p:pic>
        <p:nvPicPr>
          <p:cNvPr id="14" name="Picture 13">
            <a:extLst>
              <a:ext uri="{FF2B5EF4-FFF2-40B4-BE49-F238E27FC236}">
                <a16:creationId xmlns:a16="http://schemas.microsoft.com/office/drawing/2014/main" id="{B794ADF3-EC3A-875D-FA8E-18277C23F67D}"/>
              </a:ext>
            </a:extLst>
          </p:cNvPr>
          <p:cNvPicPr>
            <a:picLocks noChangeAspect="1"/>
          </p:cNvPicPr>
          <p:nvPr/>
        </p:nvPicPr>
        <p:blipFill>
          <a:blip r:embed="rId8"/>
          <a:stretch>
            <a:fillRect/>
          </a:stretch>
        </p:blipFill>
        <p:spPr>
          <a:xfrm rot="417614">
            <a:off x="7599195" y="4241866"/>
            <a:ext cx="2190750" cy="1643063"/>
          </a:xfrm>
          <a:prstGeom prst="rect">
            <a:avLst/>
          </a:prstGeom>
        </p:spPr>
      </p:pic>
      <p:sp>
        <p:nvSpPr>
          <p:cNvPr id="15" name="TextBox 14">
            <a:extLst>
              <a:ext uri="{FF2B5EF4-FFF2-40B4-BE49-F238E27FC236}">
                <a16:creationId xmlns:a16="http://schemas.microsoft.com/office/drawing/2014/main" id="{FA71DE13-AFFA-5B89-4757-67B679A54DD9}"/>
              </a:ext>
            </a:extLst>
          </p:cNvPr>
          <p:cNvSpPr txBox="1"/>
          <p:nvPr/>
        </p:nvSpPr>
        <p:spPr>
          <a:xfrm>
            <a:off x="3729304" y="5673110"/>
            <a:ext cx="3670588" cy="923330"/>
          </a:xfrm>
          <a:prstGeom prst="rect">
            <a:avLst/>
          </a:prstGeom>
          <a:noFill/>
        </p:spPr>
        <p:txBody>
          <a:bodyPr wrap="square" rtlCol="0">
            <a:spAutoFit/>
          </a:bodyPr>
          <a:lstStyle/>
          <a:p>
            <a:pPr algn="ctr"/>
            <a:r>
              <a:rPr lang="en-GB" b="1" dirty="0"/>
              <a:t>Ensuring that individuals at every stage of life achieve good health and overall wellbeing.</a:t>
            </a:r>
          </a:p>
        </p:txBody>
      </p:sp>
    </p:spTree>
    <p:extLst>
      <p:ext uri="{BB962C8B-B14F-4D97-AF65-F5344CB8AC3E}">
        <p14:creationId xmlns:p14="http://schemas.microsoft.com/office/powerpoint/2010/main" val="1219256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Rectangle 15">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181A7A2-A86D-7F59-AB30-F0C7CA26B7C8}"/>
              </a:ext>
            </a:extLst>
          </p:cNvPr>
          <p:cNvSpPr txBox="1"/>
          <p:nvPr/>
        </p:nvSpPr>
        <p:spPr>
          <a:xfrm>
            <a:off x="3744521" y="713334"/>
            <a:ext cx="5021182" cy="2334248"/>
          </a:xfrm>
          <a:prstGeom prst="rect">
            <a:avLst/>
          </a:prstGeom>
        </p:spPr>
        <p:txBody>
          <a:bodyPr vert="horz" lIns="91440" tIns="45720" rIns="91440" bIns="45720" rtlCol="0" anchor="t">
            <a:normAutofit/>
          </a:bodyPr>
          <a:lstStyle/>
          <a:p>
            <a:pPr>
              <a:spcBef>
                <a:spcPct val="0"/>
              </a:spcBef>
              <a:spcAft>
                <a:spcPts val="600"/>
              </a:spcAft>
            </a:pPr>
            <a:r>
              <a:rPr lang="en-US" sz="6000" b="1" dirty="0">
                <a:latin typeface="+mj-lt"/>
                <a:ea typeface="+mj-ea"/>
                <a:cs typeface="+mj-cs"/>
              </a:rPr>
              <a:t>POLICY AND LEGISLATION</a:t>
            </a: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descr="Court outline">
            <a:extLst>
              <a:ext uri="{FF2B5EF4-FFF2-40B4-BE49-F238E27FC236}">
                <a16:creationId xmlns:a16="http://schemas.microsoft.com/office/drawing/2014/main" id="{669B4C2B-37FB-D8FA-3364-DE93FE56CE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54727" y="0"/>
            <a:ext cx="2709599" cy="2709599"/>
          </a:xfrm>
          <a:prstGeom prst="rect">
            <a:avLst/>
          </a:prstGeom>
        </p:spPr>
      </p:pic>
      <p:pic>
        <p:nvPicPr>
          <p:cNvPr id="7" name="Graphic 6" descr="Quill with solid fill">
            <a:extLst>
              <a:ext uri="{FF2B5EF4-FFF2-40B4-BE49-F238E27FC236}">
                <a16:creationId xmlns:a16="http://schemas.microsoft.com/office/drawing/2014/main" id="{5F34A9E6-6F91-4439-13E9-F8EE4FC3CBE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4810" y="-1"/>
            <a:ext cx="2709599" cy="2709599"/>
          </a:xfrm>
          <a:prstGeom prst="rect">
            <a:avLst/>
          </a:prstGeom>
        </p:spPr>
      </p:pic>
      <p:sp>
        <p:nvSpPr>
          <p:cNvPr id="20" name="Rectangle 19">
            <a:extLst>
              <a:ext uri="{FF2B5EF4-FFF2-40B4-BE49-F238E27FC236}">
                <a16:creationId xmlns:a16="http://schemas.microsoft.com/office/drawing/2014/main" id="{A25E582A-D9A0-408B-8FB7-841383442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16"/>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51A3AF19-55E3-B8E6-5F45-C2B787F36E20}"/>
              </a:ext>
            </a:extLst>
          </p:cNvPr>
          <p:cNvSpPr/>
          <p:nvPr/>
        </p:nvSpPr>
        <p:spPr>
          <a:xfrm>
            <a:off x="295275" y="2533650"/>
            <a:ext cx="3242000" cy="4238625"/>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NHS Long Term Plan</a:t>
            </a:r>
          </a:p>
          <a:p>
            <a:pPr algn="ctr"/>
            <a:endParaRPr lang="en-GB" sz="1200" b="1" dirty="0"/>
          </a:p>
          <a:p>
            <a:pPr algn="ctr"/>
            <a:r>
              <a:rPr lang="en-GB" sz="1200" b="1" dirty="0"/>
              <a:t>Defines key priorities for strengthening health services in England over the coming decade, focusing on patient-centred approaches, staff development, and technological advancement regardless of their location or income.</a:t>
            </a:r>
          </a:p>
          <a:p>
            <a:pPr algn="ctr"/>
            <a:endParaRPr lang="en-GB" b="1" dirty="0"/>
          </a:p>
          <a:p>
            <a:pPr marL="285750" indent="-285750">
              <a:buFont typeface="Arial" panose="020B0604020202020204" pitchFamily="34" charset="0"/>
              <a:buChar char="•"/>
            </a:pPr>
            <a:r>
              <a:rPr lang="en-GB" sz="1400" b="1" dirty="0"/>
              <a:t>Hospital &amp; Community</a:t>
            </a:r>
          </a:p>
          <a:p>
            <a:pPr marL="285750" indent="-285750">
              <a:buFont typeface="Arial" panose="020B0604020202020204" pitchFamily="34" charset="0"/>
              <a:buChar char="•"/>
            </a:pPr>
            <a:r>
              <a:rPr lang="en-GB" sz="1400" b="1" dirty="0"/>
              <a:t>Digital &amp; Technology</a:t>
            </a:r>
          </a:p>
          <a:p>
            <a:pPr marL="285750" indent="-285750">
              <a:buFont typeface="Arial" panose="020B0604020202020204" pitchFamily="34" charset="0"/>
              <a:buChar char="•"/>
            </a:pPr>
            <a:r>
              <a:rPr lang="en-GB" sz="1400" b="1" dirty="0"/>
              <a:t>Sickness prevention</a:t>
            </a:r>
          </a:p>
          <a:p>
            <a:endParaRPr lang="en-GB" sz="1400" b="1" dirty="0"/>
          </a:p>
          <a:p>
            <a:pPr algn="ctr"/>
            <a:endParaRPr lang="en-GB" b="1" dirty="0"/>
          </a:p>
          <a:p>
            <a:pPr algn="ctr"/>
            <a:endParaRPr lang="en-GB" b="1" dirty="0"/>
          </a:p>
          <a:p>
            <a:pPr algn="ctr"/>
            <a:r>
              <a:rPr lang="en-GB" sz="1100" b="1" dirty="0"/>
              <a:t>(NHS England 2019, and Kings Fund 2025)</a:t>
            </a:r>
            <a:endParaRPr lang="en-GB" sz="1200" b="1" dirty="0"/>
          </a:p>
        </p:txBody>
      </p:sp>
      <p:sp>
        <p:nvSpPr>
          <p:cNvPr id="10" name="Rectangle: Rounded Corners 9">
            <a:extLst>
              <a:ext uri="{FF2B5EF4-FFF2-40B4-BE49-F238E27FC236}">
                <a16:creationId xmlns:a16="http://schemas.microsoft.com/office/drawing/2014/main" id="{705FA00D-740B-432F-6694-4FAE02D162F2}"/>
              </a:ext>
            </a:extLst>
          </p:cNvPr>
          <p:cNvSpPr/>
          <p:nvPr/>
        </p:nvSpPr>
        <p:spPr>
          <a:xfrm>
            <a:off x="4687007" y="2514204"/>
            <a:ext cx="3076575" cy="4229100"/>
          </a:xfrm>
          <a:prstGeom prst="roundRect">
            <a:avLst/>
          </a:prstGeom>
          <a:solidFill>
            <a:schemeClr val="bg1">
              <a:lumMod val="65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a:p>
            <a:pPr algn="ctr"/>
            <a:endParaRPr lang="en-GB" b="1" dirty="0"/>
          </a:p>
          <a:p>
            <a:pPr algn="ctr"/>
            <a:endParaRPr lang="en-GB" sz="1200" b="1" dirty="0"/>
          </a:p>
          <a:p>
            <a:pPr algn="ctr"/>
            <a:endParaRPr lang="en-GB" sz="1200" b="1" dirty="0"/>
          </a:p>
          <a:p>
            <a:pPr algn="ctr"/>
            <a:r>
              <a:rPr lang="en-GB" b="1" dirty="0"/>
              <a:t>Legislation</a:t>
            </a:r>
          </a:p>
          <a:p>
            <a:pPr algn="ctr"/>
            <a:endParaRPr lang="en-GB" b="1" dirty="0"/>
          </a:p>
          <a:p>
            <a:pPr algn="ctr"/>
            <a:r>
              <a:rPr lang="en-GB" sz="1200" b="1" dirty="0"/>
              <a:t>UK legislation has a significant influence on health and social care practice, as it embodies and implements government policy priorities.</a:t>
            </a:r>
          </a:p>
          <a:p>
            <a:endParaRPr lang="en-GB" sz="1400" dirty="0"/>
          </a:p>
          <a:p>
            <a:pPr marL="285750" indent="-285750">
              <a:buFont typeface="Arial" panose="020B0604020202020204" pitchFamily="34" charset="0"/>
              <a:buChar char="•"/>
            </a:pPr>
            <a:r>
              <a:rPr lang="en-GB" sz="1400" b="1" dirty="0"/>
              <a:t>The Care Act 2014</a:t>
            </a:r>
          </a:p>
          <a:p>
            <a:pPr marL="285750" indent="-285750">
              <a:buFont typeface="Arial" panose="020B0604020202020204" pitchFamily="34" charset="0"/>
              <a:buChar char="•"/>
            </a:pPr>
            <a:r>
              <a:rPr lang="en-GB" sz="1400" b="1" dirty="0"/>
              <a:t>Equality Act 2010</a:t>
            </a:r>
          </a:p>
          <a:p>
            <a:pPr marL="285750" indent="-285750">
              <a:buFont typeface="Arial" panose="020B0604020202020204" pitchFamily="34" charset="0"/>
              <a:buChar char="•"/>
            </a:pPr>
            <a:r>
              <a:rPr lang="en-GB" sz="1400" b="1" dirty="0"/>
              <a:t>Mental Capacity Act 1983</a:t>
            </a:r>
          </a:p>
          <a:p>
            <a:pPr marL="285750" indent="-285750">
              <a:buFont typeface="Arial" panose="020B0604020202020204" pitchFamily="34" charset="0"/>
              <a:buChar char="•"/>
            </a:pPr>
            <a:r>
              <a:rPr lang="en-GB" sz="1400" b="1" dirty="0"/>
              <a:t>Health and Social Care Act 2012</a:t>
            </a:r>
          </a:p>
          <a:p>
            <a:pPr marL="285750" indent="-285750">
              <a:buFont typeface="Arial" panose="020B0604020202020204" pitchFamily="34" charset="0"/>
              <a:buChar char="•"/>
            </a:pPr>
            <a:r>
              <a:rPr lang="en-GB" sz="1400" b="1" dirty="0"/>
              <a:t>Safeguarding Vulnerable Groups Act 2006</a:t>
            </a:r>
          </a:p>
          <a:p>
            <a:pPr algn="ctr"/>
            <a:endParaRPr lang="en-GB" sz="1400" dirty="0"/>
          </a:p>
          <a:p>
            <a:pPr algn="ctr"/>
            <a:endParaRPr lang="en-GB" dirty="0"/>
          </a:p>
          <a:p>
            <a:pPr algn="ctr"/>
            <a:endParaRPr lang="en-GB" dirty="0"/>
          </a:p>
          <a:p>
            <a:pPr algn="ctr"/>
            <a:r>
              <a:rPr lang="en-GB" sz="1200" b="1" dirty="0"/>
              <a:t>                                   (LawNoted,2025)</a:t>
            </a:r>
          </a:p>
          <a:p>
            <a:pPr algn="ctr"/>
            <a:endParaRPr lang="en-GB" dirty="0"/>
          </a:p>
          <a:p>
            <a:pPr algn="ctr"/>
            <a:endParaRPr lang="en-GB" dirty="0"/>
          </a:p>
          <a:p>
            <a:pPr algn="ctr"/>
            <a:endParaRPr lang="en-GB" dirty="0"/>
          </a:p>
          <a:p>
            <a:pPr algn="ctr"/>
            <a:endParaRPr lang="en-GB" dirty="0"/>
          </a:p>
        </p:txBody>
      </p:sp>
      <p:sp>
        <p:nvSpPr>
          <p:cNvPr id="11" name="Rectangle: Rounded Corners 10">
            <a:extLst>
              <a:ext uri="{FF2B5EF4-FFF2-40B4-BE49-F238E27FC236}">
                <a16:creationId xmlns:a16="http://schemas.microsoft.com/office/drawing/2014/main" id="{7C33592C-246D-6E64-82A8-37A39F720769}"/>
              </a:ext>
            </a:extLst>
          </p:cNvPr>
          <p:cNvSpPr/>
          <p:nvPr/>
        </p:nvSpPr>
        <p:spPr>
          <a:xfrm>
            <a:off x="8819570" y="2514203"/>
            <a:ext cx="3076575" cy="4172351"/>
          </a:xfrm>
          <a:prstGeom prst="roundRect">
            <a:avLst/>
          </a:prstGeom>
          <a:solidFill>
            <a:schemeClr val="tx1">
              <a:lumMod val="50000"/>
              <a:lumOff val="50000"/>
            </a:schemeClr>
          </a:solidFill>
          <a:ln>
            <a:solidFill>
              <a:schemeClr val="tx1">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r>
              <a:rPr lang="en-GB" b="1" dirty="0"/>
              <a:t>Legislation in the UK translates policy objectives into practical action, guiding health and social care services to address social change, improve standards, and ensure fairness for all.</a:t>
            </a:r>
          </a:p>
        </p:txBody>
      </p:sp>
      <p:sp>
        <p:nvSpPr>
          <p:cNvPr id="13" name="TextBox 12">
            <a:extLst>
              <a:ext uri="{FF2B5EF4-FFF2-40B4-BE49-F238E27FC236}">
                <a16:creationId xmlns:a16="http://schemas.microsoft.com/office/drawing/2014/main" id="{4BAF284C-3BC1-F925-38CC-5C680EF8D9CF}"/>
              </a:ext>
            </a:extLst>
          </p:cNvPr>
          <p:cNvSpPr txBox="1"/>
          <p:nvPr/>
        </p:nvSpPr>
        <p:spPr>
          <a:xfrm>
            <a:off x="9115935" y="2679846"/>
            <a:ext cx="2486025" cy="369332"/>
          </a:xfrm>
          <a:prstGeom prst="rect">
            <a:avLst/>
          </a:prstGeom>
          <a:noFill/>
        </p:spPr>
        <p:txBody>
          <a:bodyPr wrap="square" rtlCol="0">
            <a:spAutoFit/>
          </a:bodyPr>
          <a:lstStyle/>
          <a:p>
            <a:pPr algn="ctr"/>
            <a:r>
              <a:rPr lang="en-GB" b="1" dirty="0">
                <a:solidFill>
                  <a:schemeClr val="bg1"/>
                </a:solidFill>
              </a:rPr>
              <a:t>Conclusion</a:t>
            </a:r>
          </a:p>
        </p:txBody>
      </p:sp>
    </p:spTree>
    <p:extLst>
      <p:ext uri="{BB962C8B-B14F-4D97-AF65-F5344CB8AC3E}">
        <p14:creationId xmlns:p14="http://schemas.microsoft.com/office/powerpoint/2010/main" val="2916636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C44E32-4B78-C80D-4162-7DDA74AAC7EB}"/>
              </a:ext>
            </a:extLst>
          </p:cNvPr>
          <p:cNvSpPr txBox="1"/>
          <p:nvPr/>
        </p:nvSpPr>
        <p:spPr>
          <a:xfrm>
            <a:off x="1578767" y="418922"/>
            <a:ext cx="8467725" cy="707886"/>
          </a:xfrm>
          <a:prstGeom prst="rect">
            <a:avLst/>
          </a:prstGeom>
          <a:noFill/>
        </p:spPr>
        <p:txBody>
          <a:bodyPr wrap="square" rtlCol="0">
            <a:spAutoFit/>
          </a:bodyPr>
          <a:lstStyle/>
          <a:p>
            <a:pPr algn="ctr"/>
            <a:r>
              <a:rPr lang="en-GB" sz="4000" b="1" dirty="0"/>
              <a:t>HEALTH DISPERITAIES </a:t>
            </a:r>
          </a:p>
        </p:txBody>
      </p:sp>
      <p:sp>
        <p:nvSpPr>
          <p:cNvPr id="3" name="Rectangle: Rounded Corners 2">
            <a:extLst>
              <a:ext uri="{FF2B5EF4-FFF2-40B4-BE49-F238E27FC236}">
                <a16:creationId xmlns:a16="http://schemas.microsoft.com/office/drawing/2014/main" id="{CCCA3B86-720A-7228-1782-7D44F0B24EDB}"/>
              </a:ext>
            </a:extLst>
          </p:cNvPr>
          <p:cNvSpPr/>
          <p:nvPr/>
        </p:nvSpPr>
        <p:spPr>
          <a:xfrm>
            <a:off x="266700" y="1571625"/>
            <a:ext cx="3152775" cy="5019675"/>
          </a:xfrm>
          <a:prstGeom prst="roundRect">
            <a:avLst/>
          </a:prstGeom>
          <a:solidFill>
            <a:schemeClr val="bg1">
              <a:lumMod val="95000"/>
            </a:scheme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C8EDCD1-3EAC-23E5-DD8C-DC0113984966}"/>
              </a:ext>
            </a:extLst>
          </p:cNvPr>
          <p:cNvSpPr txBox="1"/>
          <p:nvPr/>
        </p:nvSpPr>
        <p:spPr>
          <a:xfrm>
            <a:off x="495300" y="1788051"/>
            <a:ext cx="2562225" cy="830997"/>
          </a:xfrm>
          <a:prstGeom prst="rect">
            <a:avLst/>
          </a:prstGeom>
          <a:noFill/>
        </p:spPr>
        <p:txBody>
          <a:bodyPr wrap="square" rtlCol="0">
            <a:spAutoFit/>
          </a:bodyPr>
          <a:lstStyle/>
          <a:p>
            <a:pPr algn="ctr"/>
            <a:r>
              <a:rPr lang="en-GB" b="1" dirty="0"/>
              <a:t>SOCIOECNOMIC INEQUITIES</a:t>
            </a:r>
          </a:p>
          <a:p>
            <a:pPr algn="ctr"/>
            <a:r>
              <a:rPr lang="en-GB" sz="1200" b="1" dirty="0"/>
              <a:t>(Income and Deprivation)</a:t>
            </a:r>
          </a:p>
        </p:txBody>
      </p:sp>
      <p:sp>
        <p:nvSpPr>
          <p:cNvPr id="5" name="TextBox 4">
            <a:extLst>
              <a:ext uri="{FF2B5EF4-FFF2-40B4-BE49-F238E27FC236}">
                <a16:creationId xmlns:a16="http://schemas.microsoft.com/office/drawing/2014/main" id="{3E30471F-CA84-BD45-9616-1C404478A7F3}"/>
              </a:ext>
            </a:extLst>
          </p:cNvPr>
          <p:cNvSpPr txBox="1"/>
          <p:nvPr/>
        </p:nvSpPr>
        <p:spPr>
          <a:xfrm>
            <a:off x="495300" y="2790825"/>
            <a:ext cx="281940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Lower life expectancy</a:t>
            </a:r>
          </a:p>
          <a:p>
            <a:pPr marL="285750" indent="-285750">
              <a:buFont typeface="Arial" panose="020B0604020202020204" pitchFamily="34" charset="0"/>
              <a:buChar char="•"/>
            </a:pPr>
            <a:r>
              <a:rPr lang="en-GB" dirty="0"/>
              <a:t>High rates of chronic illnesses (e.g., diabetes, cardiovascular disease)</a:t>
            </a:r>
          </a:p>
          <a:p>
            <a:pPr marL="285750" indent="-285750">
              <a:buFont typeface="Arial" panose="020B0604020202020204" pitchFamily="34" charset="0"/>
              <a:buChar char="•"/>
            </a:pPr>
            <a:r>
              <a:rPr lang="en-GB" dirty="0"/>
              <a:t>Increased mental health conditions</a:t>
            </a:r>
          </a:p>
          <a:p>
            <a:pPr marL="285750" indent="-285750">
              <a:buFont typeface="Arial" panose="020B0604020202020204" pitchFamily="34" charset="0"/>
              <a:buChar char="•"/>
            </a:pPr>
            <a:r>
              <a:rPr lang="en-GB" dirty="0"/>
              <a:t>Higher smoking and obesity rates</a:t>
            </a:r>
          </a:p>
        </p:txBody>
      </p:sp>
      <p:sp>
        <p:nvSpPr>
          <p:cNvPr id="6" name="TextBox 5">
            <a:extLst>
              <a:ext uri="{FF2B5EF4-FFF2-40B4-BE49-F238E27FC236}">
                <a16:creationId xmlns:a16="http://schemas.microsoft.com/office/drawing/2014/main" id="{A26690CA-3281-2CD0-B312-F90CF37783CA}"/>
              </a:ext>
            </a:extLst>
          </p:cNvPr>
          <p:cNvSpPr txBox="1"/>
          <p:nvPr/>
        </p:nvSpPr>
        <p:spPr>
          <a:xfrm>
            <a:off x="1647825" y="6122432"/>
            <a:ext cx="1838325" cy="369332"/>
          </a:xfrm>
          <a:prstGeom prst="rect">
            <a:avLst/>
          </a:prstGeom>
          <a:noFill/>
        </p:spPr>
        <p:txBody>
          <a:bodyPr wrap="square" rtlCol="0">
            <a:spAutoFit/>
          </a:bodyPr>
          <a:lstStyle/>
          <a:p>
            <a:r>
              <a:rPr lang="en-GB" dirty="0"/>
              <a:t>(Marmot,2010)</a:t>
            </a:r>
          </a:p>
        </p:txBody>
      </p:sp>
      <p:sp>
        <p:nvSpPr>
          <p:cNvPr id="7" name="Rectangle: Rounded Corners 6">
            <a:extLst>
              <a:ext uri="{FF2B5EF4-FFF2-40B4-BE49-F238E27FC236}">
                <a16:creationId xmlns:a16="http://schemas.microsoft.com/office/drawing/2014/main" id="{0BDFF21A-FA0D-D437-E0EC-41B32DFFFB5F}"/>
              </a:ext>
            </a:extLst>
          </p:cNvPr>
          <p:cNvSpPr/>
          <p:nvPr/>
        </p:nvSpPr>
        <p:spPr>
          <a:xfrm>
            <a:off x="4162425" y="1638300"/>
            <a:ext cx="3152775" cy="4953000"/>
          </a:xfrm>
          <a:prstGeom prst="roundRect">
            <a:avLst/>
          </a:prstGeom>
          <a:solidFill>
            <a:schemeClr val="accent1">
              <a:lumMod val="40000"/>
              <a:lumOff val="6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60840CD-09BC-9442-036B-7AAA95900AC1}"/>
              </a:ext>
            </a:extLst>
          </p:cNvPr>
          <p:cNvSpPr txBox="1"/>
          <p:nvPr/>
        </p:nvSpPr>
        <p:spPr>
          <a:xfrm>
            <a:off x="4398168" y="1891397"/>
            <a:ext cx="2686050" cy="646331"/>
          </a:xfrm>
          <a:prstGeom prst="rect">
            <a:avLst/>
          </a:prstGeom>
          <a:noFill/>
        </p:spPr>
        <p:txBody>
          <a:bodyPr wrap="square" rtlCol="0">
            <a:spAutoFit/>
          </a:bodyPr>
          <a:lstStyle/>
          <a:p>
            <a:pPr algn="ctr"/>
            <a:r>
              <a:rPr lang="en-GB" b="1" dirty="0"/>
              <a:t>ETHNIC HEALTH INEQUITIES</a:t>
            </a:r>
          </a:p>
        </p:txBody>
      </p:sp>
      <p:sp>
        <p:nvSpPr>
          <p:cNvPr id="9" name="TextBox 8">
            <a:extLst>
              <a:ext uri="{FF2B5EF4-FFF2-40B4-BE49-F238E27FC236}">
                <a16:creationId xmlns:a16="http://schemas.microsoft.com/office/drawing/2014/main" id="{4CF3F5A2-1708-9281-0F58-3298B8F3C366}"/>
              </a:ext>
            </a:extLst>
          </p:cNvPr>
          <p:cNvSpPr txBox="1"/>
          <p:nvPr/>
        </p:nvSpPr>
        <p:spPr>
          <a:xfrm>
            <a:off x="4398168" y="2790825"/>
            <a:ext cx="2828925"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a:t>Increased rates of type 2 diabetes, particularly within South Asian communities</a:t>
            </a:r>
          </a:p>
          <a:p>
            <a:pPr marL="285750" indent="-285750">
              <a:buFont typeface="Arial" panose="020B0604020202020204" pitchFamily="34" charset="0"/>
              <a:buChar char="•"/>
            </a:pPr>
            <a:r>
              <a:rPr lang="en-GB" sz="1600" dirty="0"/>
              <a:t>Elevated maternal mortality rates among Black women</a:t>
            </a:r>
          </a:p>
          <a:p>
            <a:pPr marL="285750" indent="-285750">
              <a:buFont typeface="Arial" panose="020B0604020202020204" pitchFamily="34" charset="0"/>
              <a:buChar char="•"/>
            </a:pPr>
            <a:r>
              <a:rPr lang="en-GB" sz="1600" dirty="0"/>
              <a:t>Inequalities in mental health diagnoses and higher rates of detention under mental health legislation</a:t>
            </a:r>
          </a:p>
        </p:txBody>
      </p:sp>
      <p:sp>
        <p:nvSpPr>
          <p:cNvPr id="10" name="TextBox 9">
            <a:extLst>
              <a:ext uri="{FF2B5EF4-FFF2-40B4-BE49-F238E27FC236}">
                <a16:creationId xmlns:a16="http://schemas.microsoft.com/office/drawing/2014/main" id="{564DB9ED-C8FF-697C-69D7-AE89BDCCD197}"/>
              </a:ext>
            </a:extLst>
          </p:cNvPr>
          <p:cNvSpPr txBox="1"/>
          <p:nvPr/>
        </p:nvSpPr>
        <p:spPr>
          <a:xfrm>
            <a:off x="4307681" y="6098946"/>
            <a:ext cx="3009900" cy="307777"/>
          </a:xfrm>
          <a:prstGeom prst="rect">
            <a:avLst/>
          </a:prstGeom>
          <a:noFill/>
        </p:spPr>
        <p:txBody>
          <a:bodyPr wrap="square" rtlCol="0">
            <a:spAutoFit/>
          </a:bodyPr>
          <a:lstStyle/>
          <a:p>
            <a:r>
              <a:rPr lang="en-GB" sz="1400" dirty="0"/>
              <a:t>(NHS England,2021 and WHO, 2021)</a:t>
            </a:r>
          </a:p>
        </p:txBody>
      </p:sp>
      <p:sp>
        <p:nvSpPr>
          <p:cNvPr id="11" name="Rectangle: Rounded Corners 10">
            <a:extLst>
              <a:ext uri="{FF2B5EF4-FFF2-40B4-BE49-F238E27FC236}">
                <a16:creationId xmlns:a16="http://schemas.microsoft.com/office/drawing/2014/main" id="{AA556DF5-3988-E8F5-459A-D4EE59136555}"/>
              </a:ext>
            </a:extLst>
          </p:cNvPr>
          <p:cNvSpPr/>
          <p:nvPr/>
        </p:nvSpPr>
        <p:spPr>
          <a:xfrm>
            <a:off x="8205787" y="1604962"/>
            <a:ext cx="3152775" cy="5019675"/>
          </a:xfrm>
          <a:prstGeom prst="roundRect">
            <a:avLst/>
          </a:prstGeom>
          <a:solidFill>
            <a:schemeClr val="accent1">
              <a:lumMod val="50000"/>
            </a:schemeClr>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40D9786-71E5-3B7C-1C2A-7CD532D80B98}"/>
              </a:ext>
            </a:extLst>
          </p:cNvPr>
          <p:cNvSpPr txBox="1"/>
          <p:nvPr/>
        </p:nvSpPr>
        <p:spPr>
          <a:xfrm>
            <a:off x="8653462" y="1946166"/>
            <a:ext cx="2286000" cy="646331"/>
          </a:xfrm>
          <a:prstGeom prst="rect">
            <a:avLst/>
          </a:prstGeom>
          <a:noFill/>
        </p:spPr>
        <p:txBody>
          <a:bodyPr wrap="square" rtlCol="0">
            <a:spAutoFit/>
          </a:bodyPr>
          <a:lstStyle/>
          <a:p>
            <a:pPr algn="ctr"/>
            <a:r>
              <a:rPr lang="en-GB" b="1" dirty="0"/>
              <a:t>MENTAL HEALTH INEQUITIES</a:t>
            </a:r>
          </a:p>
        </p:txBody>
      </p:sp>
      <p:sp>
        <p:nvSpPr>
          <p:cNvPr id="13" name="TextBox 12">
            <a:extLst>
              <a:ext uri="{FF2B5EF4-FFF2-40B4-BE49-F238E27FC236}">
                <a16:creationId xmlns:a16="http://schemas.microsoft.com/office/drawing/2014/main" id="{66CEDCB2-9E22-E579-B3D7-638B1978B4BE}"/>
              </a:ext>
            </a:extLst>
          </p:cNvPr>
          <p:cNvSpPr txBox="1"/>
          <p:nvPr/>
        </p:nvSpPr>
        <p:spPr>
          <a:xfrm>
            <a:off x="8458200" y="2933700"/>
            <a:ext cx="2676525" cy="2554545"/>
          </a:xfrm>
          <a:prstGeom prst="rect">
            <a:avLst/>
          </a:prstGeom>
          <a:noFill/>
        </p:spPr>
        <p:txBody>
          <a:bodyPr wrap="square" rtlCol="0">
            <a:spAutoFit/>
          </a:bodyPr>
          <a:lstStyle/>
          <a:p>
            <a:pPr marL="285750" indent="-285750">
              <a:buFont typeface="Arial" panose="020B0604020202020204" pitchFamily="34" charset="0"/>
              <a:buChar char="•"/>
            </a:pPr>
            <a:r>
              <a:rPr lang="en-GB" sz="1600" dirty="0"/>
              <a:t>Greater prevalence of depression and anxiety in low-income populations</a:t>
            </a:r>
          </a:p>
          <a:p>
            <a:pPr marL="285750" indent="-285750">
              <a:buFont typeface="Arial" panose="020B0604020202020204" pitchFamily="34" charset="0"/>
              <a:buChar char="•"/>
            </a:pPr>
            <a:r>
              <a:rPr lang="en-GB" sz="1600" dirty="0"/>
              <a:t>Higher suicide rates among men living in deprived areas</a:t>
            </a:r>
          </a:p>
          <a:p>
            <a:pPr marL="285750" indent="-285750">
              <a:buFont typeface="Arial" panose="020B0604020202020204" pitchFamily="34" charset="0"/>
              <a:buChar char="•"/>
            </a:pPr>
            <a:r>
              <a:rPr lang="en-GB" sz="1600" dirty="0"/>
              <a:t>Extended waiting periods for access to mental health services</a:t>
            </a:r>
          </a:p>
        </p:txBody>
      </p:sp>
      <p:sp>
        <p:nvSpPr>
          <p:cNvPr id="14" name="TextBox 13">
            <a:extLst>
              <a:ext uri="{FF2B5EF4-FFF2-40B4-BE49-F238E27FC236}">
                <a16:creationId xmlns:a16="http://schemas.microsoft.com/office/drawing/2014/main" id="{8B417B25-8C70-E67B-0883-934D2598C9D9}"/>
              </a:ext>
            </a:extLst>
          </p:cNvPr>
          <p:cNvSpPr txBox="1"/>
          <p:nvPr/>
        </p:nvSpPr>
        <p:spPr>
          <a:xfrm>
            <a:off x="8520112" y="6252834"/>
            <a:ext cx="2838450" cy="307777"/>
          </a:xfrm>
          <a:prstGeom prst="rect">
            <a:avLst/>
          </a:prstGeom>
          <a:noFill/>
        </p:spPr>
        <p:txBody>
          <a:bodyPr wrap="square" rtlCol="0">
            <a:spAutoFit/>
          </a:bodyPr>
          <a:lstStyle/>
          <a:p>
            <a:r>
              <a:rPr lang="en-GB" sz="1400" dirty="0"/>
              <a:t>(Mental Health Foundation,2022)</a:t>
            </a:r>
          </a:p>
        </p:txBody>
      </p:sp>
    </p:spTree>
    <p:extLst>
      <p:ext uri="{BB962C8B-B14F-4D97-AF65-F5344CB8AC3E}">
        <p14:creationId xmlns:p14="http://schemas.microsoft.com/office/powerpoint/2010/main" val="530453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2776860-6D8A-ADF3-3584-3736BEC08294}"/>
              </a:ext>
            </a:extLst>
          </p:cNvPr>
          <p:cNvPicPr>
            <a:picLocks noChangeAspect="1"/>
          </p:cNvPicPr>
          <p:nvPr/>
        </p:nvPicPr>
        <p:blipFill>
          <a:blip r:embed="rId3"/>
          <a:srcRect l="469"/>
          <a:stretch>
            <a:fillRect/>
          </a:stretch>
        </p:blipFill>
        <p:spPr>
          <a:xfrm>
            <a:off x="20" y="10"/>
            <a:ext cx="12188932" cy="6857990"/>
          </a:xfrm>
          <a:prstGeom prst="rect">
            <a:avLst/>
          </a:prstGeom>
        </p:spPr>
      </p:pic>
      <p:sp>
        <p:nvSpPr>
          <p:cNvPr id="16" name="Rectangle 15">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89F8F94-1527-A28B-EA81-210E320A1934}"/>
              </a:ext>
            </a:extLst>
          </p:cNvPr>
          <p:cNvSpPr txBox="1"/>
          <p:nvPr/>
        </p:nvSpPr>
        <p:spPr>
          <a:xfrm>
            <a:off x="514821" y="582729"/>
            <a:ext cx="5021182" cy="3309511"/>
          </a:xfrm>
          <a:prstGeom prst="rect">
            <a:avLst/>
          </a:prstGeom>
        </p:spPr>
        <p:txBody>
          <a:bodyPr vert="horz" lIns="91440" tIns="45720" rIns="91440" bIns="45720" rtlCol="0" anchor="t">
            <a:normAutofit/>
          </a:bodyPr>
          <a:lstStyle/>
          <a:p>
            <a:pPr>
              <a:spcBef>
                <a:spcPct val="0"/>
              </a:spcBef>
              <a:spcAft>
                <a:spcPts val="600"/>
              </a:spcAft>
            </a:pPr>
            <a:r>
              <a:rPr lang="en-US" sz="6000" b="1" dirty="0">
                <a:solidFill>
                  <a:srgbClr val="FFFFFF"/>
                </a:solidFill>
                <a:latin typeface="+mj-lt"/>
                <a:ea typeface="+mj-ea"/>
                <a:cs typeface="+mj-cs"/>
              </a:rPr>
              <a:t>AWAAB LAW</a:t>
            </a: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303E7C8-A03E-5A9D-3E51-FCDA140D7A2F}"/>
              </a:ext>
            </a:extLst>
          </p:cNvPr>
          <p:cNvSpPr txBox="1"/>
          <p:nvPr/>
        </p:nvSpPr>
        <p:spPr>
          <a:xfrm>
            <a:off x="153624" y="2237484"/>
            <a:ext cx="5743575" cy="4401205"/>
          </a:xfrm>
          <a:prstGeom prst="rect">
            <a:avLst/>
          </a:prstGeom>
          <a:noFill/>
        </p:spPr>
        <p:txBody>
          <a:bodyPr wrap="square" rtlCol="0">
            <a:spAutoFit/>
          </a:bodyPr>
          <a:lstStyle/>
          <a:p>
            <a:endParaRPr lang="en-GB" sz="1400" b="1" dirty="0">
              <a:solidFill>
                <a:schemeClr val="bg1"/>
              </a:solidFill>
            </a:endParaRPr>
          </a:p>
          <a:p>
            <a:pPr marL="285750" indent="-285750">
              <a:buFont typeface="Arial" panose="020B0604020202020204" pitchFamily="34" charset="0"/>
              <a:buChar char="•"/>
            </a:pPr>
            <a:r>
              <a:rPr lang="en-GB" sz="1400" b="1" dirty="0">
                <a:solidFill>
                  <a:schemeClr val="bg1"/>
                </a:solidFill>
              </a:rPr>
              <a:t>Awaab Ishak died in 2020 from a respiratory condition attributed to prolonged exposure to damp and mould in his social housing property.</a:t>
            </a:r>
          </a:p>
          <a:p>
            <a:pPr marL="285750" indent="-285750">
              <a:buFont typeface="Arial" panose="020B0604020202020204" pitchFamily="34" charset="0"/>
              <a:buChar char="•"/>
            </a:pPr>
            <a:endParaRPr lang="en-GB" sz="1400" b="1" dirty="0">
              <a:solidFill>
                <a:schemeClr val="bg1"/>
              </a:solidFill>
            </a:endParaRPr>
          </a:p>
          <a:p>
            <a:pPr marL="285750" indent="-285750">
              <a:buFont typeface="Arial" panose="020B0604020202020204" pitchFamily="34" charset="0"/>
              <a:buChar char="•"/>
            </a:pPr>
            <a:r>
              <a:rPr lang="en-GB" sz="1400" b="1" dirty="0">
                <a:solidFill>
                  <a:schemeClr val="bg1"/>
                </a:solidFill>
              </a:rPr>
              <a:t>Awaab parents had reported the presence of mould to their landlord on multiple occasions over a three-year period; however, appropriate remedial action was not taken to address the hazardous living conditions.</a:t>
            </a:r>
          </a:p>
          <a:p>
            <a:pPr marL="285750" indent="-285750">
              <a:buFont typeface="Arial" panose="020B0604020202020204" pitchFamily="34" charset="0"/>
              <a:buChar char="•"/>
            </a:pPr>
            <a:endParaRPr lang="en-GB" sz="1400" b="1" dirty="0">
              <a:solidFill>
                <a:schemeClr val="bg1"/>
              </a:solidFill>
            </a:endParaRPr>
          </a:p>
          <a:p>
            <a:pPr marL="285750" indent="-285750">
              <a:buFont typeface="Arial" panose="020B0604020202020204" pitchFamily="34" charset="0"/>
              <a:buChar char="•"/>
            </a:pPr>
            <a:r>
              <a:rPr lang="en-GB" sz="1400" b="1" dirty="0">
                <a:solidFill>
                  <a:schemeClr val="bg1"/>
                </a:solidFill>
              </a:rPr>
              <a:t>Awaab’s Law came into effect on 27 October 2025.</a:t>
            </a:r>
          </a:p>
          <a:p>
            <a:pPr marL="285750" indent="-285750">
              <a:buFont typeface="Arial" panose="020B0604020202020204" pitchFamily="34" charset="0"/>
              <a:buChar char="•"/>
            </a:pPr>
            <a:endParaRPr lang="en-GB" sz="1400" b="1" dirty="0">
              <a:solidFill>
                <a:schemeClr val="bg1"/>
              </a:solidFill>
            </a:endParaRPr>
          </a:p>
          <a:p>
            <a:pPr marL="285750" indent="-285750">
              <a:buFont typeface="Arial" panose="020B0604020202020204" pitchFamily="34" charset="0"/>
              <a:buChar char="•"/>
            </a:pPr>
            <a:r>
              <a:rPr lang="en-GB" sz="1400" b="1" dirty="0">
                <a:solidFill>
                  <a:schemeClr val="bg1"/>
                </a:solidFill>
              </a:rPr>
              <a:t>The legislation requires social landlords to address reported damp, mould, and emergency repair issues within specified time limits.</a:t>
            </a:r>
          </a:p>
          <a:p>
            <a:pPr marL="285750" indent="-285750">
              <a:buFont typeface="Arial" panose="020B0604020202020204" pitchFamily="34" charset="0"/>
              <a:buChar char="•"/>
            </a:pPr>
            <a:endParaRPr lang="en-GB" sz="1400" b="1" dirty="0">
              <a:solidFill>
                <a:schemeClr val="bg1"/>
              </a:solidFill>
            </a:endParaRPr>
          </a:p>
          <a:p>
            <a:pPr marL="285750" indent="-285750">
              <a:buFont typeface="Arial" panose="020B0604020202020204" pitchFamily="34" charset="0"/>
              <a:buChar char="•"/>
            </a:pPr>
            <a:r>
              <a:rPr lang="en-GB" sz="1400" b="1" dirty="0">
                <a:solidFill>
                  <a:schemeClr val="bg1"/>
                </a:solidFill>
              </a:rPr>
              <a:t>Initially, the law prioritises damp and mould.</a:t>
            </a:r>
          </a:p>
          <a:p>
            <a:pPr marL="285750" indent="-285750">
              <a:buFont typeface="Arial" panose="020B0604020202020204" pitchFamily="34" charset="0"/>
              <a:buChar char="•"/>
            </a:pPr>
            <a:endParaRPr lang="en-GB" sz="1400" b="1" dirty="0">
              <a:solidFill>
                <a:schemeClr val="bg1"/>
              </a:solidFill>
            </a:endParaRPr>
          </a:p>
          <a:p>
            <a:pPr marL="285750" indent="-285750">
              <a:buFont typeface="Arial" panose="020B0604020202020204" pitchFamily="34" charset="0"/>
              <a:buChar char="•"/>
            </a:pPr>
            <a:r>
              <a:rPr lang="en-GB" sz="1400" b="1" dirty="0">
                <a:solidFill>
                  <a:schemeClr val="bg1"/>
                </a:solidFill>
              </a:rPr>
              <a:t>From 2026 onwards, it will extend to cover additional housing hazards.</a:t>
            </a:r>
          </a:p>
        </p:txBody>
      </p:sp>
      <p:sp>
        <p:nvSpPr>
          <p:cNvPr id="2" name="TextBox 1">
            <a:extLst>
              <a:ext uri="{FF2B5EF4-FFF2-40B4-BE49-F238E27FC236}">
                <a16:creationId xmlns:a16="http://schemas.microsoft.com/office/drawing/2014/main" id="{168B4078-1DCB-C29D-4C3D-6EA81FF2D646}"/>
              </a:ext>
            </a:extLst>
          </p:cNvPr>
          <p:cNvSpPr txBox="1"/>
          <p:nvPr/>
        </p:nvSpPr>
        <p:spPr>
          <a:xfrm>
            <a:off x="6516284" y="5686257"/>
            <a:ext cx="5675716" cy="1138773"/>
          </a:xfrm>
          <a:prstGeom prst="rect">
            <a:avLst/>
          </a:prstGeom>
          <a:noFill/>
        </p:spPr>
        <p:txBody>
          <a:bodyPr wrap="square" rtlCol="0">
            <a:spAutoFit/>
          </a:bodyPr>
          <a:lstStyle/>
          <a:p>
            <a:endParaRPr lang="en-GB" dirty="0"/>
          </a:p>
          <a:p>
            <a:endParaRPr lang="en-GB" dirty="0"/>
          </a:p>
          <a:p>
            <a:endParaRPr lang="en-GB" dirty="0"/>
          </a:p>
          <a:p>
            <a:r>
              <a:rPr lang="en-GB" sz="1400" dirty="0">
                <a:solidFill>
                  <a:schemeClr val="bg1"/>
                </a:solidFill>
              </a:rPr>
              <a:t>    </a:t>
            </a:r>
            <a:r>
              <a:rPr lang="en-GB" sz="1400" b="1" dirty="0">
                <a:solidFill>
                  <a:schemeClr val="bg1"/>
                </a:solidFill>
              </a:rPr>
              <a:t>(Ministry of Housing Communities and Local Government, 2025)</a:t>
            </a:r>
          </a:p>
        </p:txBody>
      </p:sp>
    </p:spTree>
    <p:extLst>
      <p:ext uri="{BB962C8B-B14F-4D97-AF65-F5344CB8AC3E}">
        <p14:creationId xmlns:p14="http://schemas.microsoft.com/office/powerpoint/2010/main" val="287775660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0E4FD1-74FB-6FB9-031A-E75E01DC83CB}"/>
              </a:ext>
            </a:extLst>
          </p:cNvPr>
          <p:cNvSpPr txBox="1"/>
          <p:nvPr/>
        </p:nvSpPr>
        <p:spPr>
          <a:xfrm>
            <a:off x="2724150" y="41523"/>
            <a:ext cx="6419850" cy="707886"/>
          </a:xfrm>
          <a:prstGeom prst="rect">
            <a:avLst/>
          </a:prstGeom>
          <a:noFill/>
        </p:spPr>
        <p:txBody>
          <a:bodyPr wrap="square" rtlCol="0">
            <a:spAutoFit/>
          </a:bodyPr>
          <a:lstStyle/>
          <a:p>
            <a:r>
              <a:rPr lang="en-GB" sz="4000" dirty="0"/>
              <a:t>EXAMPLE AND CASE STUDY</a:t>
            </a:r>
          </a:p>
        </p:txBody>
      </p:sp>
      <p:sp>
        <p:nvSpPr>
          <p:cNvPr id="3" name="Rectangle: Rounded Corners 2">
            <a:extLst>
              <a:ext uri="{FF2B5EF4-FFF2-40B4-BE49-F238E27FC236}">
                <a16:creationId xmlns:a16="http://schemas.microsoft.com/office/drawing/2014/main" id="{88942377-92A1-8864-443D-87DB8B6533F0}"/>
              </a:ext>
            </a:extLst>
          </p:cNvPr>
          <p:cNvSpPr/>
          <p:nvPr/>
        </p:nvSpPr>
        <p:spPr>
          <a:xfrm>
            <a:off x="1447800" y="749409"/>
            <a:ext cx="8639175" cy="707886"/>
          </a:xfrm>
          <a:prstGeom prst="roundRect">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UK COVID-19 VACCINATION PROGRAMME:</a:t>
            </a:r>
          </a:p>
          <a:p>
            <a:pPr algn="ctr"/>
            <a:r>
              <a:rPr lang="en-GB" dirty="0"/>
              <a:t>Integration of Health, Wellbeing &amp; Sustainable Development</a:t>
            </a:r>
          </a:p>
        </p:txBody>
      </p:sp>
      <p:sp>
        <p:nvSpPr>
          <p:cNvPr id="4" name="Rectangle: Rounded Corners 3">
            <a:extLst>
              <a:ext uri="{FF2B5EF4-FFF2-40B4-BE49-F238E27FC236}">
                <a16:creationId xmlns:a16="http://schemas.microsoft.com/office/drawing/2014/main" id="{B170817C-5809-52E4-1C37-E026E1B0A167}"/>
              </a:ext>
            </a:extLst>
          </p:cNvPr>
          <p:cNvSpPr/>
          <p:nvPr/>
        </p:nvSpPr>
        <p:spPr>
          <a:xfrm>
            <a:off x="247650" y="2030968"/>
            <a:ext cx="2733675" cy="4694038"/>
          </a:xfrm>
          <a:prstGeom prst="round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38FB4EB-BBBB-9499-0CAE-8E805052D839}"/>
              </a:ext>
            </a:extLst>
          </p:cNvPr>
          <p:cNvSpPr/>
          <p:nvPr/>
        </p:nvSpPr>
        <p:spPr>
          <a:xfrm>
            <a:off x="519110" y="2286000"/>
            <a:ext cx="2190751" cy="495300"/>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HEALTH</a:t>
            </a:r>
          </a:p>
        </p:txBody>
      </p:sp>
      <p:sp>
        <p:nvSpPr>
          <p:cNvPr id="6" name="TextBox 5">
            <a:extLst>
              <a:ext uri="{FF2B5EF4-FFF2-40B4-BE49-F238E27FC236}">
                <a16:creationId xmlns:a16="http://schemas.microsoft.com/office/drawing/2014/main" id="{A45DD5EB-98B5-38A9-A1A6-7884620AC719}"/>
              </a:ext>
            </a:extLst>
          </p:cNvPr>
          <p:cNvSpPr txBox="1"/>
          <p:nvPr/>
        </p:nvSpPr>
        <p:spPr>
          <a:xfrm>
            <a:off x="361949" y="4076701"/>
            <a:ext cx="2505075" cy="2246769"/>
          </a:xfrm>
          <a:prstGeom prst="rect">
            <a:avLst/>
          </a:prstGeom>
          <a:noFill/>
        </p:spPr>
        <p:txBody>
          <a:bodyPr wrap="square" rtlCol="0">
            <a:spAutoFit/>
          </a:bodyPr>
          <a:lstStyle/>
          <a:p>
            <a:pPr marL="285750" indent="-285750">
              <a:buFont typeface="Arial" panose="020B0604020202020204" pitchFamily="34" charset="0"/>
              <a:buChar char="•"/>
            </a:pPr>
            <a:r>
              <a:rPr lang="en-GB" sz="1400" dirty="0"/>
              <a:t>Reduced Risk of Long COVID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Protected NHS Capacity</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Protected Healthcare Workers</a:t>
            </a:r>
          </a:p>
          <a:p>
            <a:pPr marL="285750" indent="-285750">
              <a:buFont typeface="Arial" panose="020B0604020202020204" pitchFamily="34" charset="0"/>
              <a:buChar char="•"/>
            </a:pPr>
            <a:endParaRPr lang="en-GB" sz="1400" dirty="0"/>
          </a:p>
          <a:p>
            <a:r>
              <a:rPr lang="en-GB" sz="1400" dirty="0"/>
              <a:t>(DHSC, 2021 and (UKHSA, 2022)</a:t>
            </a:r>
          </a:p>
        </p:txBody>
      </p:sp>
      <p:pic>
        <p:nvPicPr>
          <p:cNvPr id="8" name="Graphic 7" descr="Heart with pulse with solid fill">
            <a:extLst>
              <a:ext uri="{FF2B5EF4-FFF2-40B4-BE49-F238E27FC236}">
                <a16:creationId xmlns:a16="http://schemas.microsoft.com/office/drawing/2014/main" id="{317CD9FC-471B-0E33-0B45-D5C47599DD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57286" y="2971800"/>
            <a:ext cx="914400" cy="914400"/>
          </a:xfrm>
          <a:prstGeom prst="rect">
            <a:avLst/>
          </a:prstGeom>
        </p:spPr>
      </p:pic>
      <p:sp>
        <p:nvSpPr>
          <p:cNvPr id="9" name="Rectangle: Rounded Corners 8">
            <a:extLst>
              <a:ext uri="{FF2B5EF4-FFF2-40B4-BE49-F238E27FC236}">
                <a16:creationId xmlns:a16="http://schemas.microsoft.com/office/drawing/2014/main" id="{E2894886-96D6-20AC-5FE0-3BF6A77F5DF5}"/>
              </a:ext>
            </a:extLst>
          </p:cNvPr>
          <p:cNvSpPr/>
          <p:nvPr/>
        </p:nvSpPr>
        <p:spPr>
          <a:xfrm>
            <a:off x="4710113" y="1975686"/>
            <a:ext cx="2733675" cy="4657725"/>
          </a:xfrm>
          <a:prstGeom prst="roundRect">
            <a:avLst/>
          </a:prstGeom>
          <a:solidFill>
            <a:schemeClr val="accent1">
              <a:lumMod val="40000"/>
              <a:lumOff val="6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F86B7E51-ECA5-85EF-7119-174840C0E7C7}"/>
              </a:ext>
            </a:extLst>
          </p:cNvPr>
          <p:cNvSpPr/>
          <p:nvPr/>
        </p:nvSpPr>
        <p:spPr>
          <a:xfrm>
            <a:off x="5017293" y="2269063"/>
            <a:ext cx="2295525" cy="523875"/>
          </a:xfrm>
          <a:prstGeom prst="round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WELLBEING</a:t>
            </a:r>
          </a:p>
        </p:txBody>
      </p:sp>
      <p:pic>
        <p:nvPicPr>
          <p:cNvPr id="14" name="Graphic 13" descr="Yoga with solid fill">
            <a:extLst>
              <a:ext uri="{FF2B5EF4-FFF2-40B4-BE49-F238E27FC236}">
                <a16:creationId xmlns:a16="http://schemas.microsoft.com/office/drawing/2014/main" id="{F462DDCB-BFA7-A12D-83FE-D053C0E3D43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707855" y="2947972"/>
            <a:ext cx="914400" cy="914400"/>
          </a:xfrm>
          <a:prstGeom prst="rect">
            <a:avLst/>
          </a:prstGeom>
        </p:spPr>
      </p:pic>
      <p:sp>
        <p:nvSpPr>
          <p:cNvPr id="15" name="TextBox 14">
            <a:extLst>
              <a:ext uri="{FF2B5EF4-FFF2-40B4-BE49-F238E27FC236}">
                <a16:creationId xmlns:a16="http://schemas.microsoft.com/office/drawing/2014/main" id="{A3AF9CE4-2036-C98C-B30A-0168DD92AEA2}"/>
              </a:ext>
            </a:extLst>
          </p:cNvPr>
          <p:cNvSpPr txBox="1"/>
          <p:nvPr/>
        </p:nvSpPr>
        <p:spPr>
          <a:xfrm>
            <a:off x="4852987" y="3955755"/>
            <a:ext cx="2447925" cy="2677656"/>
          </a:xfrm>
          <a:prstGeom prst="rect">
            <a:avLst/>
          </a:prstGeom>
          <a:noFill/>
        </p:spPr>
        <p:txBody>
          <a:bodyPr wrap="square" rtlCol="0">
            <a:spAutoFit/>
          </a:bodyPr>
          <a:lstStyle/>
          <a:p>
            <a:pPr marL="285750" indent="-285750">
              <a:buFont typeface="Arial" panose="020B0604020202020204" pitchFamily="34" charset="0"/>
              <a:buChar char="•"/>
            </a:pPr>
            <a:r>
              <a:rPr lang="en-GB" sz="1400" dirty="0"/>
              <a:t>Improve mental wellbeing</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Reduced fear of infection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r>
              <a:rPr lang="en-GB" sz="1400" dirty="0"/>
              <a:t>                  (Pierce et al., 2021)</a:t>
            </a:r>
          </a:p>
        </p:txBody>
      </p:sp>
      <p:sp>
        <p:nvSpPr>
          <p:cNvPr id="16" name="Rectangle: Rounded Corners 15">
            <a:extLst>
              <a:ext uri="{FF2B5EF4-FFF2-40B4-BE49-F238E27FC236}">
                <a16:creationId xmlns:a16="http://schemas.microsoft.com/office/drawing/2014/main" id="{E2EF72AA-6908-E81E-4525-2FCE69D359B0}"/>
              </a:ext>
            </a:extLst>
          </p:cNvPr>
          <p:cNvSpPr/>
          <p:nvPr/>
        </p:nvSpPr>
        <p:spPr>
          <a:xfrm>
            <a:off x="9096374" y="1975685"/>
            <a:ext cx="2847975" cy="4657725"/>
          </a:xfrm>
          <a:prstGeom prst="roundRect">
            <a:avLst/>
          </a:prstGeom>
          <a:solidFill>
            <a:schemeClr val="accent5">
              <a:lumMod val="60000"/>
              <a:lumOff val="40000"/>
            </a:schemeClr>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59863F7D-613C-7B37-B536-053430A4A05E}"/>
              </a:ext>
            </a:extLst>
          </p:cNvPr>
          <p:cNvSpPr/>
          <p:nvPr/>
        </p:nvSpPr>
        <p:spPr>
          <a:xfrm>
            <a:off x="9491662" y="2165181"/>
            <a:ext cx="2057400" cy="570607"/>
          </a:xfrm>
          <a:prstGeom prst="roundRect">
            <a:avLst/>
          </a:prstGeom>
          <a:solidFill>
            <a:schemeClr val="accent3">
              <a:lumMod val="50000"/>
            </a:schemeClr>
          </a:solidFill>
          <a:ln>
            <a:solidFill>
              <a:schemeClr val="accent3">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SUSTAINABLE DEVELOPMENT</a:t>
            </a:r>
          </a:p>
        </p:txBody>
      </p:sp>
      <p:sp>
        <p:nvSpPr>
          <p:cNvPr id="18" name="TextBox 17">
            <a:extLst>
              <a:ext uri="{FF2B5EF4-FFF2-40B4-BE49-F238E27FC236}">
                <a16:creationId xmlns:a16="http://schemas.microsoft.com/office/drawing/2014/main" id="{BBB788E9-2AD5-D630-E673-E73B67CC64BE}"/>
              </a:ext>
            </a:extLst>
          </p:cNvPr>
          <p:cNvSpPr txBox="1"/>
          <p:nvPr/>
        </p:nvSpPr>
        <p:spPr>
          <a:xfrm>
            <a:off x="9255919" y="3876676"/>
            <a:ext cx="2576512" cy="2677656"/>
          </a:xfrm>
          <a:prstGeom prst="rect">
            <a:avLst/>
          </a:prstGeom>
          <a:noFill/>
        </p:spPr>
        <p:txBody>
          <a:bodyPr wrap="square" rtlCol="0">
            <a:spAutoFit/>
          </a:bodyPr>
          <a:lstStyle/>
          <a:p>
            <a:pPr marL="285750" indent="-285750">
              <a:buFont typeface="Arial" panose="020B0604020202020204" pitchFamily="34" charset="0"/>
              <a:buChar char="•"/>
            </a:pPr>
            <a:r>
              <a:rPr lang="en-GB" sz="1400" b="1" dirty="0"/>
              <a:t>SOCIAL: </a:t>
            </a:r>
            <a:r>
              <a:rPr lang="en-GB" sz="1400" dirty="0"/>
              <a:t>Targeted vulnerable groups.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b="1" dirty="0"/>
              <a:t>ECONOMIC: </a:t>
            </a:r>
            <a:r>
              <a:rPr lang="en-GB" sz="1400" dirty="0"/>
              <a:t>Reduced healthcare &amp; hospitalisation costs.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b="1" dirty="0"/>
              <a:t>HEALTH SYSTEMS: </a:t>
            </a:r>
            <a:r>
              <a:rPr lang="en-GB" sz="1400" dirty="0"/>
              <a:t>Prevented hospital overload</a:t>
            </a:r>
          </a:p>
          <a:p>
            <a:pPr marL="285750" indent="-285750">
              <a:buFont typeface="Arial" panose="020B0604020202020204" pitchFamily="34" charset="0"/>
              <a:buChar char="•"/>
            </a:pPr>
            <a:endParaRPr lang="en-GB" sz="1400" dirty="0"/>
          </a:p>
          <a:p>
            <a:r>
              <a:rPr lang="en-GB" sz="1400" dirty="0"/>
              <a:t>    (Andrews, N., et al., 2022)</a:t>
            </a:r>
          </a:p>
        </p:txBody>
      </p:sp>
      <p:pic>
        <p:nvPicPr>
          <p:cNvPr id="20" name="Graphic 19" descr="Earth globe: Americas with solid fill">
            <a:extLst>
              <a:ext uri="{FF2B5EF4-FFF2-40B4-BE49-F238E27FC236}">
                <a16:creationId xmlns:a16="http://schemas.microsoft.com/office/drawing/2014/main" id="{2BC65E39-5DB0-265A-FAF3-E94CEB4821D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086975" y="2923266"/>
            <a:ext cx="914400" cy="914400"/>
          </a:xfrm>
          <a:prstGeom prst="rect">
            <a:avLst/>
          </a:prstGeom>
        </p:spPr>
      </p:pic>
    </p:spTree>
    <p:extLst>
      <p:ext uri="{BB962C8B-B14F-4D97-AF65-F5344CB8AC3E}">
        <p14:creationId xmlns:p14="http://schemas.microsoft.com/office/powerpoint/2010/main" val="3855125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A197F6-8C26-FAD8-AFF9-BBC8D760CE0C}"/>
              </a:ext>
            </a:extLst>
          </p:cNvPr>
          <p:cNvPicPr>
            <a:picLocks noChangeAspect="1"/>
          </p:cNvPicPr>
          <p:nvPr/>
        </p:nvPicPr>
        <p:blipFill>
          <a:blip r:embed="rId2"/>
          <a:stretch>
            <a:fillRect/>
          </a:stretch>
        </p:blipFill>
        <p:spPr>
          <a:xfrm>
            <a:off x="7510766" y="2527772"/>
            <a:ext cx="4033243" cy="2725164"/>
          </a:xfrm>
          <a:prstGeom prst="rect">
            <a:avLst/>
          </a:prstGeom>
        </p:spPr>
      </p:pic>
      <p:sp>
        <p:nvSpPr>
          <p:cNvPr id="3" name="Rectangle: Rounded Corners 2">
            <a:extLst>
              <a:ext uri="{FF2B5EF4-FFF2-40B4-BE49-F238E27FC236}">
                <a16:creationId xmlns:a16="http://schemas.microsoft.com/office/drawing/2014/main" id="{68D85290-648A-D95D-59AB-F0D0F06F4EB8}"/>
              </a:ext>
            </a:extLst>
          </p:cNvPr>
          <p:cNvSpPr/>
          <p:nvPr/>
        </p:nvSpPr>
        <p:spPr>
          <a:xfrm>
            <a:off x="553058" y="574743"/>
            <a:ext cx="7091464" cy="6040876"/>
          </a:xfrm>
          <a:prstGeom prst="roundRect">
            <a:avLst/>
          </a:prstGeom>
          <a:solidFill>
            <a:schemeClr val="accent1">
              <a:lumMod val="40000"/>
              <a:lumOff val="6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With all things considered, SDG3 matters worldwide as it ensures that individuals receive the best adequate care currently and in the near future. Wellbeing, and health is the heart foundation of individuals. Ensuring the 8 detentions of one's wellbeing is protected it leads individuals to have productive lives and strong resilience. Well-designed policies and legislation allow healthcare systems and individuals to respond effectively to emergencies, manage workforce and financial resources efficiently, maintain ethical standards, and make decisions-based evidence.</a:t>
            </a:r>
          </a:p>
        </p:txBody>
      </p:sp>
    </p:spTree>
    <p:extLst>
      <p:ext uri="{BB962C8B-B14F-4D97-AF65-F5344CB8AC3E}">
        <p14:creationId xmlns:p14="http://schemas.microsoft.com/office/powerpoint/2010/main" val="335015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3F9BF8-7649-816A-2212-393692860AE3}"/>
              </a:ext>
            </a:extLst>
          </p:cNvPr>
          <p:cNvSpPr txBox="1"/>
          <p:nvPr/>
        </p:nvSpPr>
        <p:spPr>
          <a:xfrm>
            <a:off x="104775" y="114300"/>
            <a:ext cx="12087225" cy="6832640"/>
          </a:xfrm>
          <a:prstGeom prst="rect">
            <a:avLst/>
          </a:prstGeom>
          <a:noFill/>
        </p:spPr>
        <p:txBody>
          <a:bodyPr wrap="square" rtlCol="0">
            <a:spAutoFit/>
          </a:bodyPr>
          <a:lstStyle/>
          <a:p>
            <a:r>
              <a:rPr lang="en-GB" sz="1400" dirty="0"/>
              <a:t>Andrews, N., et al., (2022). Covid-19 Vaccine Effectiveness against the Omicron (B.1.1.529) Variant. New England Journal of Medicine, 386(16). </a:t>
            </a:r>
            <a:r>
              <a:rPr lang="en-GB" sz="1400" dirty="0" err="1"/>
              <a:t>doi:https</a:t>
            </a:r>
            <a:r>
              <a:rPr lang="en-GB" sz="1400" dirty="0"/>
              <a:t>://doi.org/10.1056/nejmoa2119451.  (Accessed 15th Feb 2026)</a:t>
            </a:r>
          </a:p>
          <a:p>
            <a:endParaRPr lang="en-GB" sz="1400" dirty="0"/>
          </a:p>
          <a:p>
            <a:r>
              <a:rPr lang="en-GB" sz="1400" dirty="0"/>
              <a:t>Care Act (2014). Care Act 2014. Available at: https://www.legislation.gov.uk/ukpga/2014/23/contents. (Accessed 15th Feb 2026)</a:t>
            </a:r>
          </a:p>
          <a:p>
            <a:endParaRPr lang="en-GB" sz="1400" dirty="0"/>
          </a:p>
          <a:p>
            <a:r>
              <a:rPr lang="en-GB" sz="1400" dirty="0"/>
              <a:t>Department of Health and Social Care (2021). UK COVID-19 vaccines delivery plan. Available at: </a:t>
            </a:r>
            <a:r>
              <a:rPr lang="en-GB" sz="1400" dirty="0">
                <a:hlinkClick r:id="rId2"/>
              </a:rPr>
              <a:t>https://www.gov.uk/government/publications/uk-covid-19-vaccines-delivery-plan/uk-covid-19-vaccines-delivery-plan</a:t>
            </a:r>
            <a:r>
              <a:rPr lang="en-GB" sz="1400" dirty="0"/>
              <a:t>.  (Accessed 15th Feb 2026)</a:t>
            </a:r>
          </a:p>
          <a:p>
            <a:endParaRPr lang="en-GB" sz="1400" dirty="0"/>
          </a:p>
          <a:p>
            <a:r>
              <a:rPr lang="en-GB" sz="1400" dirty="0"/>
              <a:t>GOV.UK (2010). Equality Act 2010. Available at: https://www.legislation.gov.uk/ukpga/2010/15/contents.(Accessed 15th Feb 2026)</a:t>
            </a:r>
          </a:p>
          <a:p>
            <a:endParaRPr lang="en-GB" sz="1400" dirty="0"/>
          </a:p>
          <a:p>
            <a:endParaRPr lang="en-GB" sz="1400" dirty="0"/>
          </a:p>
          <a:p>
            <a:r>
              <a:rPr lang="en-GB" sz="1400" dirty="0"/>
              <a:t>Felman, A. (2020). What is health?: Defining and preserving good health. Available at: https://www.medicalnewstoday.com/articles/150999#factors-for-good-health (Accessed: 25th Jan 2026)</a:t>
            </a:r>
          </a:p>
          <a:p>
            <a:endParaRPr lang="en-GB" sz="1400" dirty="0"/>
          </a:p>
          <a:p>
            <a:r>
              <a:rPr lang="en-GB" sz="1400" dirty="0"/>
              <a:t>Geraghty, L. (2025). Family of toddler who died from damp and mould issue grave warning to Labour over new housing law. Big Issue. Available at: </a:t>
            </a:r>
            <a:r>
              <a:rPr lang="en-GB" sz="1400" dirty="0">
                <a:hlinkClick r:id="rId3"/>
              </a:rPr>
              <a:t>https://www.bigissue.com/news/housing/awaabs-law-labour-damp-mould-social-housing/</a:t>
            </a:r>
            <a:r>
              <a:rPr lang="en-GB" sz="1400" dirty="0"/>
              <a:t>   (Accessed 7th Feb. 2026). </a:t>
            </a:r>
          </a:p>
          <a:p>
            <a:endParaRPr lang="en-GB" sz="1400" dirty="0"/>
          </a:p>
          <a:p>
            <a:r>
              <a:rPr lang="en-GB" sz="1400" dirty="0"/>
              <a:t>GOV.UK (2013). Equality Act 2010. GOV.UK. Available at: </a:t>
            </a:r>
            <a:r>
              <a:rPr lang="en-GB" sz="1400" dirty="0">
                <a:hlinkClick r:id="rId4"/>
              </a:rPr>
              <a:t>https://www.gov.uk/guidance/equality-act-2010-guidance</a:t>
            </a:r>
            <a:r>
              <a:rPr lang="en-GB" sz="1400" dirty="0"/>
              <a:t>.  (Accessed 13th Feb 2026)</a:t>
            </a:r>
          </a:p>
          <a:p>
            <a:endParaRPr lang="en-GB" sz="1400" dirty="0"/>
          </a:p>
          <a:p>
            <a:r>
              <a:rPr lang="en-GB" sz="1400" dirty="0"/>
              <a:t>GOV.UK (2005). Mental Capacity Act 2005. Available at: </a:t>
            </a:r>
            <a:r>
              <a:rPr lang="en-GB" sz="1400" dirty="0">
                <a:hlinkClick r:id="rId5"/>
              </a:rPr>
              <a:t>https://www.legislation.gov.uk/ukpga/2005/9/contents</a:t>
            </a:r>
            <a:r>
              <a:rPr lang="en-GB" sz="1400" dirty="0"/>
              <a:t>. (Accessed 13th Feb 2026)</a:t>
            </a:r>
          </a:p>
          <a:p>
            <a:endParaRPr lang="en-GB" sz="1400" dirty="0"/>
          </a:p>
          <a:p>
            <a:r>
              <a:rPr lang="en-GB" sz="1400" dirty="0" err="1"/>
              <a:t>Khunti</a:t>
            </a:r>
            <a:r>
              <a:rPr lang="en-GB" sz="1400" dirty="0"/>
              <a:t>, K., et al. (2017). A community-based primary prevention programme for type 2 diabetes mellitus integrating identification and lifestyle intervention for prevention: a cluster randomised controlled trial. PubMed. Southampton (UK): NIHR Journals Library. DOI:10.3310/pgfar05020  (Accessed 13th Feb 2026)</a:t>
            </a:r>
          </a:p>
          <a:p>
            <a:endParaRPr lang="en-GB" sz="1400" dirty="0"/>
          </a:p>
          <a:p>
            <a:r>
              <a:rPr lang="en-GB" sz="1400" dirty="0"/>
              <a:t>Killam, K. (2023). What Is Social Health? [online] Psychology Today. Available at: </a:t>
            </a:r>
            <a:r>
              <a:rPr lang="en-GB" sz="1400" dirty="0">
                <a:hlinkClick r:id="rId6"/>
              </a:rPr>
              <a:t>https://www.psychologytoday.com/us/blog/social-health/202302/what-is-social-health?msockid=03a791d65f80644f272084555eb06557</a:t>
            </a:r>
            <a:r>
              <a:rPr lang="en-GB" sz="1400" dirty="0"/>
              <a:t> (Accessed 12th Feb. 2026). </a:t>
            </a:r>
          </a:p>
          <a:p>
            <a:endParaRPr lang="en-GB" sz="1400" dirty="0"/>
          </a:p>
          <a:p>
            <a:r>
              <a:rPr lang="en-GB" sz="1400" dirty="0"/>
              <a:t>Lopez Bernal, J., et al., (2021). Effectiveness of Covid-19 Vaccines against the B.1.617.2 (Delta) Variant. New England Journal of Medicine, 385(7). </a:t>
            </a:r>
            <a:r>
              <a:rPr lang="en-GB" sz="1400" dirty="0" err="1"/>
              <a:t>doi:https</a:t>
            </a:r>
            <a:r>
              <a:rPr lang="en-GB" sz="1400" dirty="0"/>
              <a:t>://doi.org/10.1056/nejmoa2108891 (Accessed 15th Feb 2026)</a:t>
            </a:r>
          </a:p>
          <a:p>
            <a:endParaRPr lang="en-GB" dirty="0"/>
          </a:p>
        </p:txBody>
      </p:sp>
    </p:spTree>
    <p:extLst>
      <p:ext uri="{BB962C8B-B14F-4D97-AF65-F5344CB8AC3E}">
        <p14:creationId xmlns:p14="http://schemas.microsoft.com/office/powerpoint/2010/main" val="4136709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9FEA08-99B7-5506-611F-19918FB31B53}"/>
              </a:ext>
            </a:extLst>
          </p:cNvPr>
          <p:cNvSpPr txBox="1"/>
          <p:nvPr/>
        </p:nvSpPr>
        <p:spPr>
          <a:xfrm>
            <a:off x="95250" y="142875"/>
            <a:ext cx="12096750" cy="5262979"/>
          </a:xfrm>
          <a:prstGeom prst="rect">
            <a:avLst/>
          </a:prstGeom>
          <a:noFill/>
        </p:spPr>
        <p:txBody>
          <a:bodyPr wrap="square" rtlCol="0">
            <a:spAutoFit/>
          </a:bodyPr>
          <a:lstStyle/>
          <a:p>
            <a:endParaRPr lang="en-GB" sz="1600" dirty="0"/>
          </a:p>
          <a:p>
            <a:r>
              <a:rPr lang="en-GB" sz="1600" dirty="0"/>
              <a:t>Marmot, M. (2010). Fair Society Healthy Lives (The Marmot Review). Institute of Health Equity. Available at: </a:t>
            </a:r>
            <a:r>
              <a:rPr lang="en-GB" sz="1600" dirty="0">
                <a:hlinkClick r:id="rId2"/>
              </a:rPr>
              <a:t>https://www.instituteofhealthequity.org/resources-reports/fair-society-healthy-lives-the-marmot-review</a:t>
            </a:r>
            <a:r>
              <a:rPr lang="en-GB" sz="1600" dirty="0"/>
              <a:t>  (Accessed 11th Feb 2026</a:t>
            </a:r>
          </a:p>
          <a:p>
            <a:endParaRPr lang="en-GB" sz="1600" dirty="0"/>
          </a:p>
          <a:p>
            <a:r>
              <a:rPr lang="en-GB" sz="1600" dirty="0"/>
              <a:t>Mental Health Foundation (2021). Mental Health Foundation Impact Report 2020 - 2021. Available at: </a:t>
            </a:r>
            <a:r>
              <a:rPr lang="en-GB" sz="1600" dirty="0">
                <a:hlinkClick r:id="rId3"/>
              </a:rPr>
              <a:t>https://www.mentalhealth.org.uk/about-us/impact-report</a:t>
            </a:r>
            <a:r>
              <a:rPr lang="en-GB" sz="1600" dirty="0"/>
              <a:t>.  (Accessed 15=1th Feb 2026)</a:t>
            </a:r>
          </a:p>
          <a:p>
            <a:endParaRPr lang="en-GB" sz="1600" dirty="0"/>
          </a:p>
          <a:p>
            <a:r>
              <a:rPr lang="en-GB" sz="1600" dirty="0"/>
              <a:t>Mental Health Foundation. (2026). Inequalities and mental health. Available at: </a:t>
            </a:r>
            <a:r>
              <a:rPr lang="en-GB" sz="1600" dirty="0">
                <a:hlinkClick r:id="rId4"/>
              </a:rPr>
              <a:t>https://www.mentalhealth.org.uk/our-work/policy-and-advocacy/inequalities-and-mental-health-our-policy-perspective</a:t>
            </a:r>
            <a:r>
              <a:rPr lang="en-GB" sz="1600" dirty="0"/>
              <a:t>.  (Accessed 13th Feb 2026)</a:t>
            </a:r>
          </a:p>
          <a:p>
            <a:r>
              <a:rPr lang="en-GB" sz="1600" dirty="0"/>
              <a:t> </a:t>
            </a:r>
          </a:p>
          <a:p>
            <a:r>
              <a:rPr lang="en-GB" sz="1600" dirty="0"/>
              <a:t>Ministry of Housing, Communities &amp; Local Government (2025). Awaab’s Law: Guidance for social landlords - Timeframes for repairs in the social rented sector. Available at: https://www.gov.uk/government/publications/awaabs-law-guidance-for-social-landlords/awaabs-law-guidance-for-social-landlords-timeframes-for-repairs-in-the-social-rented-sector. (Accessed: 7th Feb 2026)</a:t>
            </a:r>
          </a:p>
          <a:p>
            <a:r>
              <a:rPr lang="en-GB" sz="1600" dirty="0"/>
              <a:t>NHS England (2019). NHS Long Term Plan. Available at: </a:t>
            </a:r>
            <a:r>
              <a:rPr lang="en-GB" sz="1600" dirty="0">
                <a:hlinkClick r:id="rId5"/>
              </a:rPr>
              <a:t>https://www.england.nhs.uk/long-term-plan/</a:t>
            </a:r>
            <a:r>
              <a:rPr lang="en-GB" sz="1600" dirty="0"/>
              <a:t>.  (Accessed 13th Feb 2026)</a:t>
            </a:r>
          </a:p>
          <a:p>
            <a:endParaRPr lang="en-GB" sz="1600" dirty="0"/>
          </a:p>
          <a:p>
            <a:r>
              <a:rPr lang="en-GB" sz="1600" dirty="0"/>
              <a:t>NHS England (2021). Core20PLUS5 an Approach to Reducing Health Inequalities. Available at: </a:t>
            </a:r>
            <a:r>
              <a:rPr lang="en-GB" sz="1600" dirty="0">
                <a:hlinkClick r:id="rId6"/>
              </a:rPr>
              <a:t>https://www.england.nhs.uk/about/equality/equality-hub/national-healthcare-inequalities-improvement-programme/core20plus5/</a:t>
            </a:r>
            <a:r>
              <a:rPr lang="en-GB" sz="1600" dirty="0"/>
              <a:t>.  (Accessed: 13th Feb 2026)</a:t>
            </a:r>
          </a:p>
          <a:p>
            <a:endParaRPr lang="en-GB" sz="1600" dirty="0"/>
          </a:p>
          <a:p>
            <a:r>
              <a:rPr lang="en-GB" sz="1600" dirty="0"/>
              <a:t>NHS England (2019). NHS Long Term Plan. Available at: </a:t>
            </a:r>
            <a:r>
              <a:rPr lang="en-GB" sz="1600" dirty="0">
                <a:hlinkClick r:id="rId5"/>
              </a:rPr>
              <a:t>https://www.england.nhs.uk/long-term-plan/</a:t>
            </a:r>
            <a:r>
              <a:rPr lang="en-GB" sz="1600" dirty="0"/>
              <a:t>. (Accessed: 13th Feb 2026)</a:t>
            </a:r>
          </a:p>
          <a:p>
            <a:endParaRPr lang="en-GB" sz="1600" dirty="0"/>
          </a:p>
        </p:txBody>
      </p:sp>
    </p:spTree>
    <p:extLst>
      <p:ext uri="{BB962C8B-B14F-4D97-AF65-F5344CB8AC3E}">
        <p14:creationId xmlns:p14="http://schemas.microsoft.com/office/powerpoint/2010/main" val="1183929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3B8264-16F1-3404-1630-88AE2D59749C}"/>
              </a:ext>
            </a:extLst>
          </p:cNvPr>
          <p:cNvSpPr txBox="1"/>
          <p:nvPr/>
        </p:nvSpPr>
        <p:spPr>
          <a:xfrm>
            <a:off x="104775" y="133350"/>
            <a:ext cx="11963400" cy="6032421"/>
          </a:xfrm>
          <a:prstGeom prst="rect">
            <a:avLst/>
          </a:prstGeom>
          <a:noFill/>
        </p:spPr>
        <p:txBody>
          <a:bodyPr wrap="square" rtlCol="0">
            <a:spAutoFit/>
          </a:bodyPr>
          <a:lstStyle/>
          <a:p>
            <a:r>
              <a:rPr lang="en-GB" sz="1600" dirty="0"/>
              <a:t>NHS England (2023). Improving Personal Health and Wellbeing. Available at: </a:t>
            </a:r>
            <a:r>
              <a:rPr lang="en-GB" sz="1600" dirty="0">
                <a:hlinkClick r:id="rId2"/>
              </a:rPr>
              <a:t>https://www.england.nhs.uk/supporting-our-nhs-people/health-and-wellbeing-programmes/nhs-health-and-wellbeing-framework/elements-of-health-and-wellbeing/improving-personal-health-and-wellbeing/</a:t>
            </a:r>
            <a:r>
              <a:rPr lang="en-GB" sz="1600" dirty="0"/>
              <a:t> (Accessed 12th Feb 2026)</a:t>
            </a:r>
          </a:p>
          <a:p>
            <a:endParaRPr lang="en-GB" sz="1600" dirty="0"/>
          </a:p>
          <a:p>
            <a:r>
              <a:rPr lang="en-GB" sz="1600" dirty="0"/>
              <a:t>NICE (2012). 6 Incorporating health economics | Methods for the development of NICE public health guidance (third edition) | Guidance | NICE. Available at: </a:t>
            </a:r>
            <a:r>
              <a:rPr lang="en-GB" sz="1600" dirty="0">
                <a:hlinkClick r:id="rId3"/>
              </a:rPr>
              <a:t>https://www.nice.org.uk/process/pmg4/chapter/incorporating-health-economics</a:t>
            </a:r>
            <a:r>
              <a:rPr lang="en-GB" sz="1600" dirty="0"/>
              <a:t> . (Accessed: Feb 6th Feb 2026)</a:t>
            </a:r>
          </a:p>
          <a:p>
            <a:endParaRPr lang="en-GB" sz="1600" dirty="0"/>
          </a:p>
          <a:p>
            <a:r>
              <a:rPr lang="en-GB" sz="1600" dirty="0"/>
              <a:t>Office for National Statistics (2015). Health and life expectancies - Office for National Statistics. Available at: </a:t>
            </a:r>
            <a:r>
              <a:rPr lang="en-GB" sz="1600" dirty="0">
                <a:hlinkClick r:id="rId4"/>
              </a:rPr>
              <a:t>https://www.ons.gov.uk/peoplepopulationandcommunity/healthandsocialcare/healthandlifeexpectancies</a:t>
            </a:r>
            <a:r>
              <a:rPr lang="en-GB" sz="1600" dirty="0"/>
              <a:t>.  (Accessed 11th Feb 2026)</a:t>
            </a:r>
          </a:p>
          <a:p>
            <a:endParaRPr lang="en-GB" sz="1600" dirty="0"/>
          </a:p>
          <a:p>
            <a:r>
              <a:rPr lang="en-GB" sz="1600" dirty="0"/>
              <a:t>Psychology Today. (2019). ‘’What Is Well-Being’’? Definition, Types, and Well-Being Skills. Available at: </a:t>
            </a:r>
            <a:r>
              <a:rPr lang="en-GB" sz="1600" dirty="0">
                <a:hlinkClick r:id="rId5"/>
              </a:rPr>
              <a:t>https://www.psychologytoday.com/us/blog/click-here-for-happiness/201901/what-is-well-being-definition-types-and-well-being-skills?msockid=03a791d65f80644f272084555eb06557</a:t>
            </a:r>
            <a:r>
              <a:rPr lang="en-GB" sz="1600" dirty="0"/>
              <a:t>  (Accessed: 25th Jan 2026)</a:t>
            </a:r>
          </a:p>
          <a:p>
            <a:endParaRPr lang="en-GB" sz="1600" dirty="0"/>
          </a:p>
          <a:p>
            <a:r>
              <a:rPr lang="en-GB" sz="1600" dirty="0"/>
              <a:t>Sustainability Directory, (2025). Objective Well-Being. Available at: </a:t>
            </a:r>
            <a:r>
              <a:rPr lang="en-GB" sz="1600" dirty="0">
                <a:hlinkClick r:id="rId6"/>
              </a:rPr>
              <a:t>https://lifestyle.sustainability-directory.com/term/objective-well-being/</a:t>
            </a:r>
            <a:r>
              <a:rPr lang="en-GB" sz="1600" dirty="0"/>
              <a:t>  (Accessed: 25th Jan 2026)</a:t>
            </a:r>
          </a:p>
          <a:p>
            <a:endParaRPr lang="en-GB" sz="1600" dirty="0"/>
          </a:p>
          <a:p>
            <a:r>
              <a:rPr lang="en-GB" sz="1600" dirty="0"/>
              <a:t>Tallini, A. (2011). Health is state of physical, mental, and social wellbeing. BMJ, 343(aug23 4), pp.d5358–d5358. </a:t>
            </a:r>
            <a:r>
              <a:rPr lang="en-GB" sz="1600" dirty="0" err="1"/>
              <a:t>doi:https</a:t>
            </a:r>
            <a:r>
              <a:rPr lang="en-GB" sz="1600" dirty="0"/>
              <a:t>://doi.org/10.1136/bmj.d5358.  (Accessed 12th Feb 2026)</a:t>
            </a:r>
          </a:p>
          <a:p>
            <a:endParaRPr lang="en-GB" sz="1600" dirty="0"/>
          </a:p>
          <a:p>
            <a:r>
              <a:rPr lang="en-GB" sz="1600" dirty="0"/>
              <a:t>The King’s Fund. (2025). Truly Fit For The Future? Available at: </a:t>
            </a:r>
            <a:r>
              <a:rPr lang="en-GB" sz="1600" dirty="0">
                <a:hlinkClick r:id="rId7"/>
              </a:rPr>
              <a:t>https://www.kingsfund.org.uk/insight-and-analysis/long-reads/ten-year-health-plan-explained</a:t>
            </a:r>
            <a:r>
              <a:rPr lang="en-GB" sz="1600" dirty="0"/>
              <a:t>.  (Accessed 12th Feb 2026) </a:t>
            </a:r>
          </a:p>
          <a:p>
            <a:endParaRPr lang="en-GB" dirty="0"/>
          </a:p>
        </p:txBody>
      </p:sp>
    </p:spTree>
    <p:extLst>
      <p:ext uri="{BB962C8B-B14F-4D97-AF65-F5344CB8AC3E}">
        <p14:creationId xmlns:p14="http://schemas.microsoft.com/office/powerpoint/2010/main" val="2199943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1F963D-F5BD-EE38-821C-38314EB861BE}"/>
              </a:ext>
            </a:extLst>
          </p:cNvPr>
          <p:cNvSpPr txBox="1"/>
          <p:nvPr/>
        </p:nvSpPr>
        <p:spPr>
          <a:xfrm>
            <a:off x="66675" y="133350"/>
            <a:ext cx="12125325" cy="7232749"/>
          </a:xfrm>
          <a:prstGeom prst="rect">
            <a:avLst/>
          </a:prstGeom>
          <a:noFill/>
        </p:spPr>
        <p:txBody>
          <a:bodyPr wrap="square" rtlCol="0">
            <a:spAutoFit/>
          </a:bodyPr>
          <a:lstStyle/>
          <a:p>
            <a:r>
              <a:rPr lang="en-GB" sz="1600" dirty="0"/>
              <a:t>UK Health Security Agency (2021). COVID-19 vaccine weekly surveillance reports (weeks 39 to 46). Available at: </a:t>
            </a:r>
            <a:r>
              <a:rPr lang="en-GB" sz="1600" dirty="0">
                <a:hlinkClick r:id="rId2"/>
              </a:rPr>
              <a:t>https://www.gov.uk/government/publications/covid-19-vaccine-weekly-surveillance-reports</a:t>
            </a:r>
            <a:r>
              <a:rPr lang="en-GB" sz="1600" dirty="0"/>
              <a:t>.  (Accessed 15th Feb 2026)</a:t>
            </a:r>
          </a:p>
          <a:p>
            <a:endParaRPr lang="en-GB" sz="1600" dirty="0"/>
          </a:p>
          <a:p>
            <a:r>
              <a:rPr lang="en-GB" sz="1600" dirty="0"/>
              <a:t>United Nations (2023). Sustainable Development Goals (SDG 3). [online] United Nations Western Europe. Available at: </a:t>
            </a:r>
            <a:r>
              <a:rPr lang="en-GB" sz="1600" dirty="0">
                <a:hlinkClick r:id="rId3"/>
              </a:rPr>
              <a:t>https://unric.org/en/sdg-3/</a:t>
            </a:r>
            <a:r>
              <a:rPr lang="en-GB" sz="1600" dirty="0"/>
              <a:t> (Accessed 12th Feb 2026) </a:t>
            </a:r>
          </a:p>
          <a:p>
            <a:endParaRPr lang="en-GB" sz="1600" dirty="0"/>
          </a:p>
          <a:p>
            <a:r>
              <a:rPr lang="en-GB" sz="1600" dirty="0"/>
              <a:t>UK Government (2006). Safeguarding Vulnerable Groups Act 2006 Available at: </a:t>
            </a:r>
            <a:r>
              <a:rPr lang="en-GB" sz="1600" dirty="0">
                <a:hlinkClick r:id="rId4"/>
              </a:rPr>
              <a:t>https://www.legislation.gov.uk/ukpga/2006/47/contents</a:t>
            </a:r>
            <a:r>
              <a:rPr lang="en-GB" sz="1600" dirty="0"/>
              <a:t>. (Accessed 12th Feb 2026)  </a:t>
            </a:r>
          </a:p>
          <a:p>
            <a:endParaRPr lang="en-GB" sz="1600" dirty="0"/>
          </a:p>
          <a:p>
            <a:endParaRPr lang="en-GB" sz="1600" dirty="0"/>
          </a:p>
          <a:p>
            <a:r>
              <a:rPr lang="en-GB" sz="1600" dirty="0"/>
              <a:t>UK Government (2012). Health and Social Care Act 2012. Available at: https://www.legislation.gov.uk/ukpga/2012/7/contents.</a:t>
            </a:r>
          </a:p>
          <a:p>
            <a:r>
              <a:rPr lang="en-GB" sz="1600" dirty="0"/>
              <a:t>Verified Market Research. (2024). Globalization in Healthcare: Impacts, Challenges, and Solutions - Healthcare industries. Available at: </a:t>
            </a:r>
            <a:r>
              <a:rPr lang="en-GB" sz="1600" dirty="0">
                <a:hlinkClick r:id="rId5"/>
              </a:rPr>
              <a:t>https://globalhealthcareindustries.com/globalization-in-healthcare-impacts-challenges-and-solutions/</a:t>
            </a:r>
            <a:r>
              <a:rPr lang="en-GB" sz="1600" dirty="0"/>
              <a:t>.  (Accessed 10th Feb 2026) </a:t>
            </a:r>
          </a:p>
          <a:p>
            <a:endParaRPr lang="en-GB" sz="1600" dirty="0"/>
          </a:p>
          <a:p>
            <a:r>
              <a:rPr lang="en-GB" sz="1600" dirty="0"/>
              <a:t>WHO (2020). Environmental health. Available at: </a:t>
            </a:r>
            <a:r>
              <a:rPr lang="en-GB" sz="1600" dirty="0">
                <a:hlinkClick r:id="rId6"/>
              </a:rPr>
              <a:t>https://www.who.int/health-topics/environmental-health?utm_source=chatgpt.com#tab=tab_1</a:t>
            </a:r>
            <a:r>
              <a:rPr lang="en-GB" sz="1600" dirty="0"/>
              <a:t>.  (Accessed: Feb 5th 2026)</a:t>
            </a:r>
          </a:p>
          <a:p>
            <a:endParaRPr lang="en-GB" sz="1600" dirty="0"/>
          </a:p>
          <a:p>
            <a:r>
              <a:rPr lang="en-GB" sz="1600" dirty="0"/>
              <a:t>WHO (2021). Health equity and its determinants. Available at: </a:t>
            </a:r>
            <a:r>
              <a:rPr lang="en-GB" sz="1600" dirty="0">
                <a:hlinkClick r:id="rId7"/>
              </a:rPr>
              <a:t>https://www.who.int/publications/m/item/health-equity-and-its-determinants</a:t>
            </a:r>
            <a:r>
              <a:rPr lang="en-GB" sz="1600" dirty="0"/>
              <a:t> . (Accessed: 13th Feb 2026)</a:t>
            </a:r>
          </a:p>
          <a:p>
            <a:endParaRPr lang="en-GB" sz="1600" dirty="0"/>
          </a:p>
          <a:p>
            <a:r>
              <a:rPr lang="en-GB" sz="1600" dirty="0"/>
              <a:t>WHO (2022). Targets of sustainable development goal 3. [online] World Health Organisation. Available at: https://www.who.int/europe/about-us/our-work/sustainable-development-goals/targets-of-sustainable-development-goal-3. (Accessed: 26th Jan 2026)</a:t>
            </a:r>
          </a:p>
          <a:p>
            <a:r>
              <a:rPr lang="en-GB" sz="1600" dirty="0"/>
              <a:t>World Health Organisation (2025). Social Determinants of Health. World Health Organisation. Available at: </a:t>
            </a:r>
            <a:r>
              <a:rPr lang="en-GB" sz="1600" dirty="0">
                <a:hlinkClick r:id="rId8"/>
              </a:rPr>
              <a:t>https://www.who.int/health-topics/social-determinants-of-health#tab=tab_1</a:t>
            </a:r>
            <a:r>
              <a:rPr lang="en-GB" sz="1600" dirty="0"/>
              <a:t>.  (Accessed: Feb 6th Feb 2026)</a:t>
            </a:r>
          </a:p>
          <a:p>
            <a:endParaRPr lang="en-GB" sz="1600" dirty="0"/>
          </a:p>
          <a:p>
            <a:r>
              <a:rPr lang="en-GB" sz="1600" dirty="0"/>
              <a:t>World Health Organization (2022). Mental health. Available at: </a:t>
            </a:r>
            <a:r>
              <a:rPr lang="en-GB" sz="1600" dirty="0">
                <a:hlinkClick r:id="rId9"/>
              </a:rPr>
              <a:t>https://www.who.int/news-room/fact-sheets/detail/mental-health-strengthening-our-response</a:t>
            </a:r>
            <a:r>
              <a:rPr lang="en-GB" sz="1600" dirty="0"/>
              <a:t> . (Accessed: 26th Jan 2026)</a:t>
            </a:r>
          </a:p>
          <a:p>
            <a:endParaRPr lang="en-GB" sz="1600" dirty="0"/>
          </a:p>
        </p:txBody>
      </p:sp>
    </p:spTree>
    <p:extLst>
      <p:ext uri="{BB962C8B-B14F-4D97-AF65-F5344CB8AC3E}">
        <p14:creationId xmlns:p14="http://schemas.microsoft.com/office/powerpoint/2010/main" val="2207324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79B86A-90AC-4E82-896F-E22B19E7C6D9}"/>
              </a:ext>
            </a:extLst>
          </p:cNvPr>
          <p:cNvSpPr txBox="1"/>
          <p:nvPr/>
        </p:nvSpPr>
        <p:spPr>
          <a:xfrm>
            <a:off x="314325" y="247650"/>
            <a:ext cx="10658475" cy="1200329"/>
          </a:xfrm>
          <a:prstGeom prst="rect">
            <a:avLst/>
          </a:prstGeom>
          <a:noFill/>
        </p:spPr>
        <p:txBody>
          <a:bodyPr wrap="square" rtlCol="0">
            <a:spAutoFit/>
          </a:bodyPr>
          <a:lstStyle/>
          <a:p>
            <a:r>
              <a:rPr lang="en-GB" dirty="0"/>
              <a:t>World Health Organization (2024). Health Literacy. [online] World Health Organization. Available at: </a:t>
            </a:r>
            <a:r>
              <a:rPr lang="en-GB" dirty="0">
                <a:hlinkClick r:id="rId2"/>
              </a:rPr>
              <a:t>https://www.who.int/news-room/fact-sheets/detail/health-literacy</a:t>
            </a:r>
            <a:r>
              <a:rPr lang="en-GB" dirty="0"/>
              <a:t>.   (Accessed 12th Feb 2026)</a:t>
            </a:r>
          </a:p>
          <a:p>
            <a:endParaRPr lang="en-GB" dirty="0"/>
          </a:p>
          <a:p>
            <a:endParaRPr lang="en-GB" dirty="0"/>
          </a:p>
        </p:txBody>
      </p:sp>
    </p:spTree>
    <p:extLst>
      <p:ext uri="{BB962C8B-B14F-4D97-AF65-F5344CB8AC3E}">
        <p14:creationId xmlns:p14="http://schemas.microsoft.com/office/powerpoint/2010/main" val="1825145528"/>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14715</TotalTime>
  <Words>3103</Words>
  <Application>Microsoft Office PowerPoint</Application>
  <PresentationFormat>Widescreen</PresentationFormat>
  <Paragraphs>280</Paragraphs>
  <Slides>16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Bierstadt</vt:lpstr>
      <vt:lpstr>GestaltVTI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taleishamay92@gmail.com</dc:creator>
  <cp:lastModifiedBy>taleishamay92@gmail.com</cp:lastModifiedBy>
  <cp:revision>2</cp:revision>
  <dcterms:created xsi:type="dcterms:W3CDTF">2026-01-24T08:46:20Z</dcterms:created>
  <dcterms:modified xsi:type="dcterms:W3CDTF">2026-02-15T13:55:42Z</dcterms:modified>
</cp:coreProperties>
</file>