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34"/>
  </p:notesMasterIdLst>
  <p:sldIdLst>
    <p:sldId id="288" r:id="rId2"/>
    <p:sldId id="292" r:id="rId3"/>
    <p:sldId id="325" r:id="rId4"/>
    <p:sldId id="318" r:id="rId5"/>
    <p:sldId id="326" r:id="rId6"/>
    <p:sldId id="319" r:id="rId7"/>
    <p:sldId id="327" r:id="rId8"/>
    <p:sldId id="323" r:id="rId9"/>
    <p:sldId id="291" r:id="rId10"/>
    <p:sldId id="328" r:id="rId11"/>
    <p:sldId id="307" r:id="rId12"/>
    <p:sldId id="308" r:id="rId13"/>
    <p:sldId id="329" r:id="rId14"/>
    <p:sldId id="309" r:id="rId15"/>
    <p:sldId id="294" r:id="rId16"/>
    <p:sldId id="295" r:id="rId17"/>
    <p:sldId id="296" r:id="rId18"/>
    <p:sldId id="297" r:id="rId19"/>
    <p:sldId id="298" r:id="rId20"/>
    <p:sldId id="299" r:id="rId21"/>
    <p:sldId id="300" r:id="rId22"/>
    <p:sldId id="301" r:id="rId23"/>
    <p:sldId id="321" r:id="rId24"/>
    <p:sldId id="330" r:id="rId25"/>
    <p:sldId id="322" r:id="rId26"/>
    <p:sldId id="331" r:id="rId27"/>
    <p:sldId id="303" r:id="rId28"/>
    <p:sldId id="304" r:id="rId29"/>
    <p:sldId id="305" r:id="rId30"/>
    <p:sldId id="306" r:id="rId31"/>
    <p:sldId id="333" r:id="rId32"/>
    <p:sldId id="324" r:id="rId33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FE7"/>
    <a:srgbClr val="0000FF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E4ECF3-D542-4D3F-A3A3-2E6E98A7C9FE}" type="datetimeFigureOut">
              <a:rPr lang="en-GB" smtClean="0"/>
              <a:t>02/09/2022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E105F-8527-4319-AD10-2196F5B20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96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5823530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8616119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1735798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027299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8503883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0236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6667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256765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44996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8363135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4776115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3214714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84968973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15449431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00845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427733515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12965530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414396312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52368563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438090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77006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8C569E7-322E-4507-9BEE-D94CE7B73F25}" type="slidenum">
              <a:rPr lang="cy-GB" altLang="en-US" sz="1200" smtClean="0">
                <a:latin typeface="Arial" panose="020B0604020202020204" pitchFamily="34" charset="0"/>
              </a:rPr>
              <a:pPr/>
              <a:t>29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132476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907058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90705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117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879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71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64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288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365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982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990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831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201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7586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02/09/2022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92551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9/2/2022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1421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mailto:ITServiceDesk@uwtsd.ac.uk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Relationship Id="rId4" Type="http://schemas.openxmlformats.org/officeDocument/2006/relationships/hyperlink" Target="mailto:moodle@uwtsd.ac.uk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64C521C-1B84-94C0-A04D-CF178D300BFA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cy-GB" dirty="0">
                <a:latin typeface="Arial" panose="020B0604020202020204" pitchFamily="34" charset="0"/>
              </a:rPr>
              <a:t>ECEY5004C</a:t>
            </a:r>
            <a:br>
              <a:rPr lang="en-GB" altLang="cy-GB" dirty="0">
                <a:latin typeface="Arial" panose="020B0604020202020204" pitchFamily="34" charset="0"/>
              </a:rPr>
            </a:b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ECEY5004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57200" y="1535113"/>
            <a:ext cx="4040188" cy="4054127"/>
          </a:xfrm>
        </p:spPr>
        <p:txBody>
          <a:bodyPr/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3600" b="1" dirty="0">
                <a:latin typeface="Arial" panose="020B0604020202020204" pitchFamily="34" charset="0"/>
              </a:rPr>
              <a:t>Canllawiau’r Aseiniad</a:t>
            </a: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5257800" y="1981200"/>
            <a:ext cx="3429000" cy="3608040"/>
          </a:xfrm>
        </p:spPr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sz="3600" b="1" dirty="0" err="1">
                <a:solidFill>
                  <a:srgbClr val="0070C0"/>
                </a:solidFill>
                <a:latin typeface="Arial" panose="020B0604020202020204" pitchFamily="34" charset="0"/>
              </a:rPr>
              <a:t>Assignment</a:t>
            </a:r>
            <a:r>
              <a:rPr lang="cy-GB" sz="3600" b="1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sz="3600" b="1" dirty="0" err="1">
                <a:solidFill>
                  <a:srgbClr val="0070C0"/>
                </a:solidFill>
                <a:latin typeface="Arial" panose="020B0604020202020204" pitchFamily="34" charset="0"/>
              </a:rPr>
              <a:t>Guidance</a:t>
            </a:r>
            <a:endParaRPr lang="cy-GB" sz="3600" b="1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4779526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88A7B79-20C9-C223-6DE4-5E1E065F2A13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4"/>
          </a:xfrm>
        </p:spPr>
        <p:txBody>
          <a:bodyPr>
            <a:normAutofit fontScale="90000"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Yr aseiniad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The assignment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52400" y="1219200"/>
            <a:ext cx="4648200" cy="4419600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alt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1. CYFLWYNIAD (15 munud):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Recordiwch eich hunan yn adrodd 2 stori;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Arbedwch y recordiad/</a:t>
            </a:r>
            <a:r>
              <a:rPr lang="cy-GB" alt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au</a:t>
            </a: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a’u </a:t>
            </a:r>
            <a:r>
              <a:rPr lang="cy-GB" alt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lanlwytho</a:t>
            </a: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ar OneDrive;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Rhannwch gyda thîm y modwl.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724400" y="1295400"/>
            <a:ext cx="4343400" cy="4267200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1. PRESENTATION (15 minutes):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Record yourself telling 2 stories;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Save the recording/s and upload onto OneDrive;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Share with the module team.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600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9040166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8D95112-EB0A-0F69-5D50-DBD5C679F1D1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4"/>
          </a:xfrm>
        </p:spPr>
        <p:txBody>
          <a:bodyPr>
            <a:noAutofit/>
          </a:bodyPr>
          <a:lstStyle/>
          <a:p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Yr aseiniad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The assignment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52400" y="1219200"/>
            <a:ext cx="4648200" cy="4419600"/>
          </a:xfrm>
        </p:spPr>
        <p:txBody>
          <a:bodyPr>
            <a:normAutofit fontScale="70000" lnSpcReduction="2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altLang="cy-GB" sz="3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2. PAPUR (2000 o eiriau):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Dadansoddwch eich recordiad/</a:t>
            </a:r>
            <a:r>
              <a:rPr lang="cy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au</a:t>
            </a: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Ffocyswch</a:t>
            </a: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ar yr ymddygiadau a’r sgiliau arsylwyd;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Meddyliwch sut gall y gweithgaredd hyrwyddo agweddau o lythrennedd a llythrennedd digidol;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Cymharwch a chyferbynnwch;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Cysylltwch eich dadansoddiad gyda damcaniaeth ac ymchwil.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724400" y="1295400"/>
            <a:ext cx="4343400" cy="4267200"/>
          </a:xfrm>
        </p:spPr>
        <p:txBody>
          <a:bodyPr>
            <a:normAutofit fontScale="70000" lnSpcReduction="20000"/>
          </a:bodyPr>
          <a:lstStyle/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altLang="cy-GB" sz="36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2. PAPER (2000 words):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Analyse your recording/s;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Focus on the storytelling behaviours and skills observed;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Think how the activity could promote aspects of literacy and digital literacy;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Compare and contrast;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Link your analysis to theory and research.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600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9426883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6DC2B59-9A3F-EE3B-CAD2-37D625A84BBB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/>
          </a:bodyPr>
          <a:lstStyle/>
          <a:p>
            <a:r>
              <a:rPr lang="en-GB" sz="4000" dirty="0" err="1">
                <a:latin typeface="Arial" panose="020B0604020202020204" pitchFamily="34" charset="0"/>
              </a:rPr>
              <a:t>Bydd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angen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i</a:t>
            </a:r>
            <a:r>
              <a:rPr lang="en-GB" sz="4000" dirty="0">
                <a:latin typeface="Arial" panose="020B0604020202020204" pitchFamily="34" charset="0"/>
              </a:rPr>
              <a:t> chi: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95400"/>
            <a:ext cx="8686800" cy="4221833"/>
          </a:xfrm>
        </p:spPr>
        <p:txBody>
          <a:bodyPr>
            <a:normAutofit fontScale="92500" lnSpcReduction="1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Ddewis stori/storïau addas i blant ifainc (hyd at 7 blwydd oed);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Bydd angen UN stori ar gyfer gweithgaredd adrodd stori traddodiadol ac UN stori ar gyfer gweithgaredd adrodd stori digidol. GALLAI HYN FOD YR UN STORI OND MEWN FFORMAT GWAHANOL;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Ddewis lleoliad addas ar gyfer y gweithgaredd a’r recordiad -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DIM RECORDIO GYDA PHLANT;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Recordio’r gweithgaredd (15 munud) (lleiafswm o 13½ munud; uchafswm o 16½ munud) –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gallai hyn fod yn un recordiad neu ddau recordiad ar wahân;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2016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117F45D-56BE-15F5-86F0-EA96E93DC38E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/>
          </a:bodyPr>
          <a:lstStyle/>
          <a:p>
            <a:r>
              <a:rPr lang="en-GB" sz="4000" dirty="0" err="1">
                <a:latin typeface="Arial" panose="020B0604020202020204" pitchFamily="34" charset="0"/>
              </a:rPr>
              <a:t>Bydd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angen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i</a:t>
            </a:r>
            <a:r>
              <a:rPr lang="en-GB" sz="4000" dirty="0">
                <a:latin typeface="Arial" panose="020B0604020202020204" pitchFamily="34" charset="0"/>
              </a:rPr>
              <a:t> chi: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95400"/>
            <a:ext cx="8686800" cy="4221833"/>
          </a:xfrm>
        </p:spPr>
        <p:txBody>
          <a:bodyPr>
            <a:normAutofit/>
          </a:bodyPr>
          <a:lstStyle/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Ysgrifennu dadansoddiad 2,000 o eiriau o’r gweithgaredd (lleiafswm o 1800 gair; uchafswm o 2,200 gair), a chefnogwch gydag ymchwil o ffynonellau addas, gan gynnwys erthyglau academaidd a damcaniaethau/damcaniaethwyr;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Lanlwytho’r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recordiad/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au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ar OneDrive; </a:t>
            </a:r>
          </a:p>
          <a:p>
            <a:pPr lvl="0"/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Lanlwytho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eich dadansoddiad a’r rhestr cyfeirnodi ar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69046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9EAF93A-0D90-DA83-D4A9-C43897366012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You will need to: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95400"/>
            <a:ext cx="8686800" cy="4221833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Choose an appropriate story/stories for young children (7 years or under);</a:t>
            </a:r>
          </a:p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You will need ONE story for a traditional storytelling activity and ONE story for a digital storytelling activity. THIS COULD BE THE SAME STORY, BUT IN A DIFFERENT FORMAT;</a:t>
            </a:r>
          </a:p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Choose an appropriate location for the activity and recording to take place -  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NO RECORDING WITH CHILDREN;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Record the activity (15 minutes) (minimum of 13½  minutes; maximum of 16½  minutes) – 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this can be one recording or two separate recordings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31170235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899B70-6C2E-0753-1ABA-02F6477FAE93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You will need to: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95400"/>
            <a:ext cx="8686800" cy="4221833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Write a 2,000 word analysis of the activity (minimum of 1800 words; maximum of 2,200 words), supported by research from appropriate sources, including journal articles, and theories/theorists;</a:t>
            </a:r>
          </a:p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Upload your recording/s onto OneDrive; </a:t>
            </a:r>
          </a:p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Upload your analysis and reference list onto Turnitin.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63365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1579159-B112-1903-B182-3DEDF4311D23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A957D0-7624-4143-AE80-69B4C1C73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4"/>
          </a:xfrm>
        </p:spPr>
        <p:txBody>
          <a:bodyPr>
            <a:noAutofit/>
          </a:bodyPr>
          <a:lstStyle/>
          <a:p>
            <a:r>
              <a:rPr lang="en-GB" sz="4000" dirty="0" err="1">
                <a:latin typeface="Arial" panose="020B0604020202020204" pitchFamily="34" charset="0"/>
              </a:rPr>
              <a:t>Syniadau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Ideas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B89D2B9-AA64-48F3-B99B-51106707A5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295400"/>
            <a:ext cx="1952625" cy="23431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A17DB7B-5C50-438D-B284-5EA5C7DA547B}"/>
              </a:ext>
            </a:extLst>
          </p:cNvPr>
          <p:cNvSpPr txBox="1"/>
          <p:nvPr/>
        </p:nvSpPr>
        <p:spPr>
          <a:xfrm>
            <a:off x="628650" y="3810000"/>
            <a:ext cx="178117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</a:rPr>
              <a:t>(Source: Walker, 2016)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228F6A-5C09-4727-A2F4-9E534AF02D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0" y="457200"/>
            <a:ext cx="2619375" cy="17430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5684A28-E2F7-440D-8199-70C051A30A4E}"/>
              </a:ext>
            </a:extLst>
          </p:cNvPr>
          <p:cNvSpPr txBox="1"/>
          <p:nvPr/>
        </p:nvSpPr>
        <p:spPr>
          <a:xfrm>
            <a:off x="3200400" y="2292349"/>
            <a:ext cx="2514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</a:rPr>
              <a:t>(Source: Read and Create, 2021)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EC8C982-0ED5-4EBA-AB4A-584C8266DE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7000" y="2819400"/>
            <a:ext cx="2533650" cy="18097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D0DBAA6-2EFC-4E56-8167-7D01CAD45F17}"/>
              </a:ext>
            </a:extLst>
          </p:cNvPr>
          <p:cNvSpPr txBox="1"/>
          <p:nvPr/>
        </p:nvSpPr>
        <p:spPr>
          <a:xfrm>
            <a:off x="2667000" y="4660354"/>
            <a:ext cx="24383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</a:rPr>
              <a:t>(Source: Puffin Schools, 2021)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4058304-217C-4973-8FED-ECD2464507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1225" y="1066800"/>
            <a:ext cx="2466975" cy="184785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1430BA0-42D9-4CB3-B1F5-8A56CBC31415}"/>
              </a:ext>
            </a:extLst>
          </p:cNvPr>
          <p:cNvSpPr txBox="1"/>
          <p:nvPr/>
        </p:nvSpPr>
        <p:spPr>
          <a:xfrm>
            <a:off x="6248400" y="3124200"/>
            <a:ext cx="2133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</a:rPr>
              <a:t>(Source: YouTube, 2016)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B2A67AB-285F-4A81-BE5B-0B6DF935870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4210" y="3497344"/>
            <a:ext cx="2133599" cy="162877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99F837A-1231-461A-8091-342D464F1459}"/>
              </a:ext>
            </a:extLst>
          </p:cNvPr>
          <p:cNvSpPr txBox="1"/>
          <p:nvPr/>
        </p:nvSpPr>
        <p:spPr>
          <a:xfrm>
            <a:off x="6096000" y="5307094"/>
            <a:ext cx="1648208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</a:rPr>
              <a:t>(Source: </a:t>
            </a:r>
            <a:r>
              <a:rPr lang="en-GB" sz="1050" dirty="0" err="1">
                <a:latin typeface="Arial" panose="020B0604020202020204" pitchFamily="34" charset="0"/>
              </a:rPr>
              <a:t>Hushida</a:t>
            </a:r>
            <a:r>
              <a:rPr lang="en-GB" sz="1050" dirty="0">
                <a:latin typeface="Arial" panose="020B0604020202020204" pitchFamily="34" charset="0"/>
              </a:rPr>
              <a:t>, 2021)</a:t>
            </a:r>
          </a:p>
        </p:txBody>
      </p:sp>
    </p:spTree>
    <p:extLst>
      <p:ext uri="{BB962C8B-B14F-4D97-AF65-F5344CB8AC3E}">
        <p14:creationId xmlns:p14="http://schemas.microsoft.com/office/powerpoint/2010/main" val="10200698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73EBC5E-91E0-8657-D4D8-61E06395E9BE}"/>
              </a:ext>
            </a:extLst>
          </p:cNvPr>
          <p:cNvSpPr/>
          <p:nvPr/>
        </p:nvSpPr>
        <p:spPr>
          <a:xfrm>
            <a:off x="0" y="19050"/>
            <a:ext cx="9144000" cy="5619750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 fontScale="90000"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Ystyriaethau ymarferol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Practical implications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600" y="1825625"/>
            <a:ext cx="4286250" cy="435133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Dewis o stori/storïau;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Lleoliad/</a:t>
            </a:r>
            <a:r>
              <a:rPr lang="cy-GB" alt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au</a:t>
            </a: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Cyfarpar recordio;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Cydweddoldeb;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83778" y="1825625"/>
            <a:ext cx="4629150" cy="429418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Choice of story/stories;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Location/s;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Recording equipment;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Compatibility;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3207376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E4AA9C2-777D-E849-E924-3808A8DE5E90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 fontScale="90000"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Ystyriaethau ymarferol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Practical implications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600" y="1882775"/>
            <a:ext cx="4286250" cy="429418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Sain;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2 recordiad i’w cyflwyno;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Papur a rhestr o gyfeiriadau i’w gyflwyno;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Manylion cyflwyno.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14851" y="1882775"/>
            <a:ext cx="4629150" cy="3706814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Volume;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2 recordings to be submitted;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Paper and reference list to be submitted;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Sub</a:t>
            </a: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mission details.</a:t>
            </a:r>
            <a:endParaRPr lang="cy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1659572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8DFC1F3-4D9E-4F16-A01D-F88E69D1B5DB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latin typeface="Arial" panose="020B0604020202020204" pitchFamily="34" charset="0"/>
              </a:rPr>
              <a:t>Strwythur</a:t>
            </a:r>
            <a:r>
              <a:rPr lang="en-GB" sz="3600" dirty="0">
                <a:latin typeface="Arial" panose="020B0604020202020204" pitchFamily="34" charset="0"/>
              </a:rPr>
              <a:t> y </a:t>
            </a:r>
            <a:r>
              <a:rPr lang="en-GB" sz="3600" dirty="0" err="1">
                <a:latin typeface="Arial" panose="020B0604020202020204" pitchFamily="34" charset="0"/>
              </a:rPr>
              <a:t>papur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Structure of paper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90689"/>
            <a:ext cx="3886200" cy="3871911"/>
          </a:xfrm>
        </p:spPr>
        <p:txBody>
          <a:bodyPr>
            <a:normAutofit lnSpcReduction="10000"/>
          </a:bodyPr>
          <a:lstStyle/>
          <a:p>
            <a:r>
              <a:rPr lang="cy-GB" dirty="0">
                <a:latin typeface="Arial" panose="020B0604020202020204" pitchFamily="34" charset="0"/>
              </a:rPr>
              <a:t>Cyflwyniad </a:t>
            </a:r>
            <a:r>
              <a:rPr lang="cy-GB" sz="1800" dirty="0">
                <a:latin typeface="Arial" panose="020B0604020202020204" pitchFamily="34" charset="0"/>
              </a:rPr>
              <a:t>(tua 100 gair):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Buddion adrodd stori </a:t>
            </a:r>
            <a:r>
              <a:rPr lang="cy-GB" sz="2200" dirty="0">
                <a:latin typeface="Arial" panose="020B0604020202020204" pitchFamily="34" charset="0"/>
              </a:rPr>
              <a:t>(cyn geni i 7 oed);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Cysylltwch adrodd stori gyda llythrennedd plant;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Datblygiad llythrennedd digidol.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90689"/>
            <a:ext cx="3886200" cy="4024311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Introduction </a:t>
            </a:r>
            <a:r>
              <a:rPr lang="en-GB" sz="1800" dirty="0">
                <a:solidFill>
                  <a:srgbClr val="0070C0"/>
                </a:solidFill>
                <a:latin typeface="Arial" panose="020B0604020202020204" pitchFamily="34" charset="0"/>
              </a:rPr>
              <a:t>(100 words approx.):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Benefits of storytelling </a:t>
            </a: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</a:rPr>
              <a:t>(pre-birth to 7 years);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Relate storytelling with children’s literacy;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Development of digital literacy.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2463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D0FA877-E5FC-7019-F942-7DA62A48909D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396873"/>
          </a:xfrm>
        </p:spPr>
        <p:txBody>
          <a:bodyPr>
            <a:normAutofit fontScale="90000"/>
          </a:bodyPr>
          <a:lstStyle/>
          <a:p>
            <a:br>
              <a:rPr lang="en-GB" sz="3600" dirty="0">
                <a:latin typeface="Arial" panose="020B0604020202020204" pitchFamily="34" charset="0"/>
              </a:rPr>
            </a:br>
            <a:r>
              <a:rPr lang="en-GB" dirty="0" err="1">
                <a:latin typeface="Arial" panose="020B0604020202020204" pitchFamily="34" charset="0"/>
              </a:rPr>
              <a:t>Strwythur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1447801"/>
            <a:ext cx="4476750" cy="4114800"/>
          </a:xfrm>
        </p:spPr>
        <p:txBody>
          <a:bodyPr>
            <a:noAutofit/>
          </a:bodyPr>
          <a:lstStyle/>
          <a:p>
            <a:r>
              <a:rPr lang="cy-GB" sz="2400" dirty="0">
                <a:latin typeface="Arial" panose="020B0604020202020204" pitchFamily="34" charset="0"/>
              </a:rPr>
              <a:t>Prif gorff </a:t>
            </a:r>
            <a:r>
              <a:rPr lang="cy-GB" sz="1600" dirty="0">
                <a:latin typeface="Arial" panose="020B0604020202020204" pitchFamily="34" charset="0"/>
              </a:rPr>
              <a:t>(tua 1800 gair):</a:t>
            </a:r>
          </a:p>
          <a:p>
            <a:pPr>
              <a:buFontTx/>
              <a:buChar char="-"/>
            </a:pPr>
            <a:r>
              <a:rPr lang="cy-GB" sz="2400" dirty="0">
                <a:latin typeface="Arial" panose="020B0604020202020204" pitchFamily="34" charset="0"/>
              </a:rPr>
              <a:t>Dadansoddwch yr arfer arsylwyd yn ystod y gweithgaredd;</a:t>
            </a:r>
          </a:p>
          <a:p>
            <a:pPr>
              <a:buFontTx/>
              <a:buChar char="-"/>
            </a:pPr>
            <a:r>
              <a:rPr lang="cy-GB" sz="2400" dirty="0">
                <a:latin typeface="Arial" panose="020B0604020202020204" pitchFamily="34" charset="0"/>
              </a:rPr>
              <a:t>Oes unrhyw wahaniaethau yn yr arddulliau o adrodd stori? Unrhyw rheswm am hyn?</a:t>
            </a:r>
          </a:p>
          <a:p>
            <a:pPr>
              <a:buFontTx/>
              <a:buChar char="-"/>
            </a:pPr>
            <a:r>
              <a:rPr lang="cy-GB" sz="2400" dirty="0">
                <a:latin typeface="Arial" panose="020B0604020202020204" pitchFamily="34" charset="0"/>
              </a:rPr>
              <a:t>Sut allai’r gweithgaredd hyrwyddo llefaredd, darllen neu ysgrifennu plant?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47800"/>
            <a:ext cx="4286250" cy="411480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Main body </a:t>
            </a:r>
            <a:r>
              <a:rPr lang="en-GB" sz="1600" dirty="0">
                <a:solidFill>
                  <a:srgbClr val="0070C0"/>
                </a:solidFill>
                <a:latin typeface="Arial" panose="020B0604020202020204" pitchFamily="34" charset="0"/>
              </a:rPr>
              <a:t>(1800 words approx.):</a:t>
            </a:r>
          </a:p>
          <a:p>
            <a:pPr>
              <a:buFontTx/>
              <a:buChar char="-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Analyse the practice observed during the activity;</a:t>
            </a:r>
          </a:p>
          <a:p>
            <a:pPr>
              <a:buFontTx/>
              <a:buChar char="-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Are there any differences in the approaches to storytelling? Why could this be?</a:t>
            </a:r>
          </a:p>
          <a:p>
            <a:pPr>
              <a:buFontTx/>
              <a:buChar char="-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How could the activity promote children’s oracy, reading or writing?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2560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D2A7610-2DAD-854A-7F67-DDD9E830EFF2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81000"/>
            <a:ext cx="7886700" cy="396873"/>
          </a:xfrm>
        </p:spPr>
        <p:txBody>
          <a:bodyPr>
            <a:noAutofit/>
          </a:bodyPr>
          <a:lstStyle/>
          <a:p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 err="1">
                <a:latin typeface="Arial" panose="020B0604020202020204" pitchFamily="34" charset="0"/>
              </a:rPr>
              <a:t>Strwythur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1752600"/>
            <a:ext cx="4476750" cy="3810000"/>
          </a:xfrm>
        </p:spPr>
        <p:txBody>
          <a:bodyPr>
            <a:noAutofit/>
          </a:bodyPr>
          <a:lstStyle/>
          <a:p>
            <a:r>
              <a:rPr lang="cy-GB" sz="2400" dirty="0">
                <a:latin typeface="Arial" panose="020B0604020202020204" pitchFamily="34" charset="0"/>
              </a:rPr>
              <a:t>Prif gorff </a:t>
            </a:r>
            <a:r>
              <a:rPr lang="cy-GB" sz="1600" dirty="0">
                <a:latin typeface="Arial" panose="020B0604020202020204" pitchFamily="34" charset="0"/>
              </a:rPr>
              <a:t>(tua 1800 gair):</a:t>
            </a:r>
          </a:p>
          <a:p>
            <a:pPr>
              <a:buFontTx/>
              <a:buChar char="-"/>
            </a:pPr>
            <a:r>
              <a:rPr lang="cy-GB" sz="2400" dirty="0">
                <a:latin typeface="Arial" panose="020B0604020202020204" pitchFamily="34" charset="0"/>
              </a:rPr>
              <a:t>Sut allai’r gweithgaredd hyrwyddo sgiliau llythrennedd digidol plant?</a:t>
            </a:r>
          </a:p>
          <a:p>
            <a:pPr>
              <a:buFontTx/>
              <a:buChar char="-"/>
            </a:pPr>
            <a:r>
              <a:rPr lang="cy-GB" sz="2400" dirty="0">
                <a:latin typeface="Arial" panose="020B0604020202020204" pitchFamily="34" charset="0"/>
              </a:rPr>
              <a:t>Cefnogwch gydag ymchwil a damcaniaeth;</a:t>
            </a:r>
          </a:p>
          <a:p>
            <a:pPr>
              <a:buFontTx/>
              <a:buChar char="-"/>
            </a:pPr>
            <a:r>
              <a:rPr lang="cy-GB" sz="2400" dirty="0">
                <a:latin typeface="Arial" panose="020B0604020202020204" pitchFamily="34" charset="0"/>
              </a:rPr>
              <a:t>Cymharwch a chyferbynnwch; </a:t>
            </a:r>
          </a:p>
          <a:p>
            <a:pPr>
              <a:buFontTx/>
              <a:buChar char="-"/>
            </a:pPr>
            <a:r>
              <a:rPr lang="cy-GB" sz="2400" dirty="0">
                <a:latin typeface="Arial" panose="020B0604020202020204" pitchFamily="34" charset="0"/>
              </a:rPr>
              <a:t>Cefnogwch gyda chyfeiriadau.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752600"/>
            <a:ext cx="4286250" cy="381000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Main body </a:t>
            </a:r>
            <a:r>
              <a:rPr lang="en-GB" sz="1600" dirty="0">
                <a:solidFill>
                  <a:srgbClr val="0070C0"/>
                </a:solidFill>
                <a:latin typeface="Arial" panose="020B0604020202020204" pitchFamily="34" charset="0"/>
              </a:rPr>
              <a:t>(1800 words approx.)</a:t>
            </a:r>
          </a:p>
          <a:p>
            <a:pPr>
              <a:buFontTx/>
              <a:buChar char="-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How could the activity promote children’s digital literacy skills?</a:t>
            </a:r>
          </a:p>
          <a:p>
            <a:pPr>
              <a:buFontTx/>
              <a:buChar char="-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Support with research and theory; </a:t>
            </a:r>
          </a:p>
          <a:p>
            <a:pPr>
              <a:buFontTx/>
              <a:buChar char="-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Compare and contrast;</a:t>
            </a:r>
          </a:p>
          <a:p>
            <a:pPr>
              <a:buFontTx/>
              <a:buChar char="-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Support with references.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11829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BF64A89-7469-DCF0-D40E-2B0B112B526F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latin typeface="Arial" panose="020B0604020202020204" pitchFamily="34" charset="0"/>
              </a:rPr>
              <a:t>Strwythur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90689"/>
            <a:ext cx="3886200" cy="3871911"/>
          </a:xfrm>
        </p:spPr>
        <p:txBody>
          <a:bodyPr>
            <a:normAutofit/>
          </a:bodyPr>
          <a:lstStyle/>
          <a:p>
            <a:r>
              <a:rPr lang="cy-GB" sz="2400" dirty="0">
                <a:latin typeface="Arial" panose="020B0604020202020204" pitchFamily="34" charset="0"/>
              </a:rPr>
              <a:t>Clo </a:t>
            </a:r>
            <a:r>
              <a:rPr lang="cy-GB" sz="1600" dirty="0">
                <a:latin typeface="Arial" panose="020B0604020202020204" pitchFamily="34" charset="0"/>
              </a:rPr>
              <a:t>(tua 100 gair):</a:t>
            </a:r>
          </a:p>
          <a:p>
            <a:pPr>
              <a:buFontTx/>
              <a:buChar char="-"/>
            </a:pPr>
            <a:r>
              <a:rPr lang="cy-GB" sz="2400" dirty="0">
                <a:latin typeface="Arial" panose="020B0604020202020204" pitchFamily="34" charset="0"/>
              </a:rPr>
              <a:t>Crynodeb o’r prif bwyntiau</a:t>
            </a:r>
          </a:p>
          <a:p>
            <a:pPr>
              <a:buFontTx/>
              <a:buChar char="-"/>
            </a:pPr>
            <a:r>
              <a:rPr lang="cy-GB" sz="2400" dirty="0">
                <a:latin typeface="Arial" panose="020B0604020202020204" pitchFamily="34" charset="0"/>
              </a:rPr>
              <a:t>Awgrymiadau ar gyfer arfer y dyfodol</a:t>
            </a:r>
          </a:p>
          <a:p>
            <a:pPr>
              <a:buFontTx/>
              <a:buChar char="-"/>
            </a:pPr>
            <a:r>
              <a:rPr lang="cy-GB" sz="2400" dirty="0">
                <a:latin typeface="Arial" panose="020B0604020202020204" pitchFamily="34" charset="0"/>
              </a:rPr>
              <a:t>Dim damcaniaeth/</a:t>
            </a:r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</a:rPr>
              <a:t>ymchwil newydd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90689"/>
            <a:ext cx="3886200" cy="4024311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Conclusion </a:t>
            </a:r>
            <a:r>
              <a:rPr lang="en-GB" sz="1600" dirty="0">
                <a:solidFill>
                  <a:srgbClr val="0070C0"/>
                </a:solidFill>
                <a:latin typeface="Arial" panose="020B0604020202020204" pitchFamily="34" charset="0"/>
              </a:rPr>
              <a:t>(100 words approx.):</a:t>
            </a:r>
          </a:p>
          <a:p>
            <a:pPr>
              <a:buFontTx/>
              <a:buChar char="-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Summary of main points</a:t>
            </a:r>
          </a:p>
          <a:p>
            <a:pPr>
              <a:buFontTx/>
              <a:buChar char="-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Suggestions for future practice</a:t>
            </a:r>
          </a:p>
          <a:p>
            <a:pPr>
              <a:buFontTx/>
              <a:buChar char="-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No new theory/research</a:t>
            </a:r>
          </a:p>
        </p:txBody>
      </p:sp>
    </p:spTree>
    <p:extLst>
      <p:ext uri="{BB962C8B-B14F-4D97-AF65-F5344CB8AC3E}">
        <p14:creationId xmlns:p14="http://schemas.microsoft.com/office/powerpoint/2010/main" val="34635201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A79BCF6-DEE4-41E0-174D-826CF3E94156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65127"/>
            <a:ext cx="8134350" cy="625474"/>
          </a:xfrm>
        </p:spPr>
        <p:txBody>
          <a:bodyPr>
            <a:noAutofit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 recordiad/</a:t>
            </a:r>
            <a:r>
              <a:rPr lang="cy-GB" altLang="cy-GB" sz="4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au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The recording/s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600201"/>
            <a:ext cx="4419600" cy="3810000"/>
          </a:xfrm>
        </p:spPr>
        <p:txBody>
          <a:bodyPr>
            <a:normAutofit fontScale="775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Ydy’r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recordiadau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yn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chwarae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?</a:t>
            </a:r>
            <a:endParaRPr lang="cy-GB" alt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Yn glir?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Oes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modd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gweld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chi, y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lleoliad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a’r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llyfr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/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propiau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ayyb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?</a:t>
            </a:r>
            <a:endParaRPr lang="cy-GB" alt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Addas?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</a:rPr>
              <a:t>Dim recordio gyda phlant (hyd yn oed tu ôl y camera).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054475"/>
          </a:xfrm>
        </p:spPr>
        <p:txBody>
          <a:bodyPr>
            <a:normAutofit fontScale="925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3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Do the recordings play?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3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Are they clear?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3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Can you see yourself, the location and the book/props </a:t>
            </a:r>
            <a:r>
              <a:rPr lang="en-GB" altLang="cy-GB" sz="3300" kern="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etc</a:t>
            </a:r>
            <a:r>
              <a:rPr lang="en-GB" altLang="cy-GB" sz="33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3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Appropriate?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300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</a:rPr>
              <a:t>No recording with children (even behind the camera).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80944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46CAFF0-5573-EF21-C7FA-3CD0677C039C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 daflen asesu 1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The assessment sheet 1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371600"/>
            <a:ext cx="4419600" cy="4114801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10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b="1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Sgiliau Ymgysylltu â Llenyddiaeth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Cyfeirnodi; 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Rhestr o gyfeiriadau; tystiolaeth o ymchwil eang.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371601"/>
            <a:ext cx="4572000" cy="421798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10 marks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US" sz="2800" b="1" kern="0" dirty="0">
              <a:solidFill>
                <a:srgbClr val="0070C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</a:pP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</a:rPr>
              <a:t>Engagement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</a:rPr>
              <a:t>with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</a:rPr>
              <a:t>Literature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</a:rPr>
              <a:t>Skills</a:t>
            </a:r>
            <a:endParaRPr lang="en-GB" dirty="0">
              <a:solidFill>
                <a:srgbClr val="0070C0"/>
              </a:solidFill>
            </a:endParaRPr>
          </a:p>
          <a:p>
            <a:pPr>
              <a:buFontTx/>
              <a:buChar char="-"/>
            </a:pP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</a:rPr>
              <a:t>Referencing; 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R</a:t>
            </a: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</a:rPr>
              <a:t>eference list; evidence of wider reading.</a:t>
            </a:r>
            <a:endParaRPr lang="cy-GB" sz="28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9683466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291D975-EB1C-4A77-359C-EC009FC4301B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30274"/>
          </a:xfrm>
        </p:spPr>
        <p:txBody>
          <a:bodyPr>
            <a:noAutofit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 daflen asesu 2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The assessment sheet 2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371600"/>
            <a:ext cx="4343401" cy="4191001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30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2600" b="1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Sgiliau Gwybodaeth a Dealltwriaeth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Dangos dealltwriaeth o ddatblygiad iaith a llythrennedd, gan gynnwys llythrennedd digidol;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Dangos dealltwriaeth o bwysigrwydd adrodd stori.</a:t>
            </a: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371601"/>
            <a:ext cx="4572000" cy="421798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6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30 marks</a:t>
            </a:r>
          </a:p>
          <a:p>
            <a:pPr marL="0" indent="0">
              <a:buNone/>
            </a:pPr>
            <a:endParaRPr lang="en-GB" sz="26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rgbClr val="0070C0"/>
                </a:solidFill>
                <a:latin typeface="Arial" panose="020B0604020202020204" pitchFamily="34" charset="0"/>
              </a:rPr>
              <a:t>Knowledge and Understanding Skills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</a:rPr>
              <a:t>Demonstrates understanding of language and literacy, including digital literacy;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</a:rPr>
              <a:t>Demonstrates understanding of the benefits of storytelling.</a:t>
            </a:r>
          </a:p>
          <a:p>
            <a:pPr marL="0" indent="0">
              <a:buNone/>
            </a:pPr>
            <a:endParaRPr lang="en-GB" sz="2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0048809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D37980A-F985-20E3-CD84-C744A7F34B10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30274"/>
          </a:xfrm>
        </p:spPr>
        <p:txBody>
          <a:bodyPr>
            <a:noAutofit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Gwybodaeth a Dealltwriaeth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Knowledge and Understanding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Dewis addas o stori/</a:t>
            </a:r>
            <a:r>
              <a:rPr 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au</a:t>
            </a: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Lleoliad/</a:t>
            </a:r>
            <a:r>
              <a:rPr 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au</a:t>
            </a: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addas;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Buddion adrodd stori;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Cysylltiadau gyda llafaredd, darllen ac ysgrifennu a llythrennedd digidol.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95800" y="1535113"/>
            <a:ext cx="4648201" cy="4054475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Appropriate choice of story/</a:t>
            </a:r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</a:rPr>
              <a:t>ies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Appropriate location/s;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Benefits of storytelling;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Links to oracy, reading and writing and digital literacy.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8286671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8C69207-26F7-7170-B918-87DB8F5AF7A2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 daflen asesu 3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The assessment sheet 3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371600"/>
            <a:ext cx="4343401" cy="41910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30 marc</a:t>
            </a:r>
          </a:p>
          <a:p>
            <a:pPr marL="0" indent="0">
              <a:buNone/>
            </a:pPr>
            <a:endParaRPr lang="cy-GB" b="1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</a:rPr>
              <a:t>Sgiliau Gwybyddol a Deallusol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</a:rPr>
              <a:t>Sgiliau dadansoddi, dealltwriaeth glir o gysylltu damcaniaeth gydag arfer.</a:t>
            </a: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295400"/>
            <a:ext cx="4572000" cy="4294189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3</a:t>
            </a: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0 marks</a:t>
            </a:r>
          </a:p>
          <a:p>
            <a:pPr marL="0" indent="0">
              <a:buNone/>
            </a:pPr>
            <a:endParaRPr lang="en-GB" sz="28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Cognitive and Intellectual Skills</a:t>
            </a:r>
          </a:p>
          <a:p>
            <a:pPr marL="0" indent="0">
              <a:buNone/>
            </a:pPr>
            <a:endParaRPr lang="en-GB" b="1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Analytical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skills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,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clear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understanding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of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linking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theory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and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practice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55009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A328B4B-59BD-CF65-0E6B-7F892B914D8E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77874"/>
          </a:xfrm>
        </p:spPr>
        <p:txBody>
          <a:bodyPr>
            <a:noAutofit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Dadansoddiad</a:t>
            </a:r>
            <a:b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Analysis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 fontScale="70000" lnSpcReduction="20000"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Cysylltwch theori ag arfer;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Cyfeiriwch at arfer a welwyd yn y recordiadau;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Cefnogwch gyda damcaniaethau perthnasol (cadwch at y lleiaf posib);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Cysylltiadau perthnasol gydag ymchwil diweddar/dogfennaeth (e.e. Fframwaith Cymhwysedd Digidol).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1999" y="1535114"/>
            <a:ext cx="4343401" cy="4054128"/>
          </a:xfrm>
        </p:spPr>
        <p:txBody>
          <a:bodyPr>
            <a:normAutofit fontScale="70000" lnSpcReduction="20000"/>
          </a:bodyPr>
          <a:lstStyle/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Linking theory to practice;</a:t>
            </a:r>
          </a:p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Refer to practice observed in recordings;</a:t>
            </a:r>
          </a:p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Supported with relevant theorists (keep to minimum);</a:t>
            </a:r>
          </a:p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Relevant links to recent research/documentation (e.g. Digital Competence Framework).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2876733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6022F0A-2CB4-A8C9-4CFD-F34621FC611D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54074"/>
          </a:xfrm>
        </p:spPr>
        <p:txBody>
          <a:bodyPr>
            <a:noAutofit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 daflen asesu 4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The assessment sheet 4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 fontScale="92500"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10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b="1" kern="0" dirty="0">
              <a:solidFill>
                <a:srgbClr val="000000"/>
              </a:solidFill>
              <a:latin typeface="Arial" panose="020B0604020202020204" pitchFamily="34" charset="0"/>
              <a:ea typeface="Times New Roman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Sgiliau Cymhwyso Ymarferol 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Sgiliau TGCh;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Recordio’r gweithgaredd adrodd stori yn llwyddiannus;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Lanlwytho</a:t>
            </a: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 recordiad/</a:t>
            </a:r>
            <a:r>
              <a:rPr 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au</a:t>
            </a: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 yn llwyddiannus.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054475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10 marks</a:t>
            </a:r>
          </a:p>
          <a:p>
            <a:pPr marL="0" indent="0">
              <a:buNone/>
            </a:pPr>
            <a:endParaRPr lang="en-GB" sz="28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Practical Application Skills</a:t>
            </a:r>
          </a:p>
          <a:p>
            <a:pPr>
              <a:buFontTx/>
              <a:buChar char="-"/>
            </a:pP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</a:rPr>
              <a:t>ICT Skills;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Successful recording of storytelling activity;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Successful uploading of recording/s.</a:t>
            </a:r>
            <a:endParaRPr lang="en-GB" sz="28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896171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5875E91-EB3A-DC28-FB4D-DA16B33E2C17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 daflen asesu 5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The assessment sheet 5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4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20 marc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</a:rPr>
              <a:t>Sgiliau Allweddol</a:t>
            </a: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</a:rPr>
              <a:t>Sgiliau cyflwyno 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</a:rPr>
              <a:t>(10 marc);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</a:rPr>
              <a:t>Sgiliau ysgrifennu 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</a:rPr>
              <a:t>(10 marc).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343399" cy="4054475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2</a:t>
            </a: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0 marks</a:t>
            </a:r>
          </a:p>
          <a:p>
            <a:pPr marL="0" indent="0">
              <a:buNone/>
            </a:pPr>
            <a:endParaRPr lang="en-GB" sz="28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Key Skills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Presenting skills 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(10 marks);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Writing skills 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(10 marks).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286263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38A9196-9DBD-D52A-1CEB-3163729F4EFC}"/>
              </a:ext>
            </a:extLst>
          </p:cNvPr>
          <p:cNvSpPr/>
          <p:nvPr/>
        </p:nvSpPr>
        <p:spPr>
          <a:xfrm>
            <a:off x="0" y="0"/>
            <a:ext cx="9144000" cy="5589589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Sgiliau cyflwyno</a:t>
            </a:r>
            <a:b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Presenting skills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371600"/>
            <a:ext cx="4343401" cy="4191001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Sain;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Traw;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Goslef;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Cymeriadu;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Pwyntio;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371601"/>
            <a:ext cx="4343399" cy="4217988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Volume;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sz="2800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Pitch; 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Intonation;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Characterization;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Pointing;</a:t>
            </a:r>
          </a:p>
          <a:p>
            <a:pPr marL="0" indent="0">
              <a:buNone/>
            </a:pPr>
            <a:endParaRPr lang="en-GB" sz="2800" b="1" dirty="0"/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089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06A8C8D-BE77-EE0C-212E-9183D5DBBC9C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Sgiliau cyflwyno</a:t>
            </a:r>
            <a:b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Presenting skills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371600"/>
            <a:ext cx="4343401" cy="4191001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Cwestiynu;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Oedi;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Mynegiant;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Brwdfrydedd!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Ystyriwch eich cynulleidfa.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371601"/>
            <a:ext cx="4343399" cy="4217988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Questioning;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Pausing;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Expression;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Enthusiasm!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Consider your audience.</a:t>
            </a:r>
          </a:p>
          <a:p>
            <a:pPr marL="0" indent="0">
              <a:buNone/>
            </a:pPr>
            <a:endParaRPr lang="en-GB" sz="2800" b="1" dirty="0"/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3756239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A44F639-F339-3AB2-10FA-9D927BCA2CB2}"/>
              </a:ext>
            </a:extLst>
          </p:cNvPr>
          <p:cNvSpPr/>
          <p:nvPr/>
        </p:nvSpPr>
        <p:spPr>
          <a:xfrm>
            <a:off x="0" y="0"/>
            <a:ext cx="9144000" cy="5638799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473073"/>
          </a:xfrm>
        </p:spPr>
        <p:txBody>
          <a:bodyPr>
            <a:normAutofit fontScale="90000"/>
          </a:bodyPr>
          <a:lstStyle/>
          <a:p>
            <a:r>
              <a:rPr lang="cy-GB" alt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Sgiliau ysgrifennu</a:t>
            </a:r>
            <a:br>
              <a:rPr lang="en-GB" alt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32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Writing skills</a:t>
            </a:r>
            <a:endParaRPr lang="en-GB" sz="3200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219201"/>
            <a:ext cx="4343401" cy="4343400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sz="2400" b="1" kern="0" dirty="0">
                <a:latin typeface="Arial" panose="020B0604020202020204" pitchFamily="34" charset="0"/>
                <a:ea typeface="Times New Roman"/>
              </a:rPr>
              <a:t>Pennyn: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sz="2400" kern="0" dirty="0">
                <a:latin typeface="Arial" panose="020B0604020202020204" pitchFamily="34" charset="0"/>
                <a:ea typeface="Times New Roman"/>
              </a:rPr>
              <a:t>Cod modwl cywir ECEY5004C;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sz="2400" kern="0" dirty="0">
                <a:latin typeface="Arial" panose="020B0604020202020204" pitchFamily="34" charset="0"/>
                <a:ea typeface="Times New Roman"/>
              </a:rPr>
              <a:t>Rhif myfyriwr;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sz="2400" kern="0" dirty="0">
                <a:latin typeface="Arial" panose="020B0604020202020204" pitchFamily="34" charset="0"/>
                <a:ea typeface="Times New Roman"/>
              </a:rPr>
              <a:t>Nifer o eiriau;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400" b="1" kern="0" dirty="0">
                <a:latin typeface="Arial" panose="020B0604020202020204" pitchFamily="34" charset="0"/>
                <a:ea typeface="Times New Roman"/>
              </a:rPr>
              <a:t>Troedyn: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sz="2400" kern="0" dirty="0">
                <a:latin typeface="Arial" panose="020B0604020202020204" pitchFamily="34" charset="0"/>
                <a:ea typeface="Times New Roman"/>
              </a:rPr>
              <a:t>Rhifau tudalen.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219201"/>
            <a:ext cx="4343399" cy="4370388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Header: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Correct module code ECEY5004;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Student number;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Word count;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Footer: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Page numbers.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en-US" b="1" kern="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290412870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001E56D-AEF4-08B8-A267-E17CF3D0B118}"/>
              </a:ext>
            </a:extLst>
          </p:cNvPr>
          <p:cNvSpPr/>
          <p:nvPr/>
        </p:nvSpPr>
        <p:spPr>
          <a:xfrm>
            <a:off x="0" y="0"/>
            <a:ext cx="9144000" cy="5638799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473073"/>
          </a:xfrm>
        </p:spPr>
        <p:txBody>
          <a:bodyPr>
            <a:normAutofit fontScale="90000"/>
          </a:bodyPr>
          <a:lstStyle/>
          <a:p>
            <a:r>
              <a:rPr lang="cy-GB" alt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Sgiliau ysgrifennu</a:t>
            </a:r>
            <a:br>
              <a:rPr lang="en-GB" alt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32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Writing skills</a:t>
            </a:r>
            <a:endParaRPr lang="en-GB" sz="3200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219201"/>
            <a:ext cx="4343401" cy="4343400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sz="2400" kern="0" dirty="0">
                <a:latin typeface="Arial" panose="020B0604020202020204" pitchFamily="34" charset="0"/>
                <a:ea typeface="Times New Roman"/>
              </a:rPr>
              <a:t>Strwythur paragraffau a brawddegau;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400" kern="0" dirty="0">
                <a:latin typeface="Arial" panose="020B0604020202020204" pitchFamily="34" charset="0"/>
                <a:ea typeface="Times New Roman"/>
              </a:rPr>
              <a:t>Eglurder;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400" kern="0" dirty="0">
                <a:latin typeface="Arial" panose="020B0604020202020204" pitchFamily="34" charset="0"/>
                <a:ea typeface="Times New Roman"/>
              </a:rPr>
              <a:t>3ydd person;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400" kern="0" dirty="0">
                <a:latin typeface="Arial" panose="020B0604020202020204" pitchFamily="34" charset="0"/>
                <a:ea typeface="Times New Roman"/>
              </a:rPr>
              <a:t>Cywirdeb;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400" b="1" kern="0" dirty="0">
                <a:latin typeface="Arial" panose="020B0604020202020204" pitchFamily="34" charset="0"/>
                <a:ea typeface="Times New Roman"/>
              </a:rPr>
              <a:t>GWIRIWCH...GWIRIWCH...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400" b="1" kern="0" dirty="0">
                <a:latin typeface="Arial" panose="020B0604020202020204" pitchFamily="34" charset="0"/>
                <a:ea typeface="Times New Roman"/>
              </a:rPr>
              <a:t>   GWIRIWCH!</a:t>
            </a:r>
            <a:endParaRPr lang="cy-GB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219201"/>
            <a:ext cx="4343399" cy="4370388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Sentence and paragraph structure;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Clarity;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3rd person;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Correctness;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PROOFREAD…PROOFREAD…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   PROOFREAD!</a:t>
            </a:r>
          </a:p>
          <a:p>
            <a:pPr eaLnBrk="0" fontAlgn="base" hangingPunct="0">
              <a:spcAft>
                <a:spcPct val="0"/>
              </a:spcAft>
              <a:defRPr/>
            </a:pPr>
            <a:endParaRPr lang="en-US" b="1" kern="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387085464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2759A10-C126-EF71-DEB4-609822C3552C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rmAutofit fontScale="90000"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Amgylchiadau Esgusodol (EC)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Extenuating Circumstances (EC)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1484784"/>
            <a:ext cx="4536504" cy="4692180"/>
          </a:xfrm>
        </p:spPr>
        <p:txBody>
          <a:bodyPr>
            <a:normAutofit/>
          </a:bodyPr>
          <a:lstStyle/>
          <a:p>
            <a:r>
              <a:rPr lang="en-US" dirty="0" err="1">
                <a:latin typeface="Arial" panose="020B0604020202020204" pitchFamily="34" charset="0"/>
              </a:rPr>
              <a:t>Digwyddiadau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tu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allan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o’ch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rheolaeth</a:t>
            </a:r>
            <a:r>
              <a:rPr lang="en-US" dirty="0">
                <a:latin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</a:rPr>
              <a:t>Gweithred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swyddogol</a:t>
            </a:r>
            <a:r>
              <a:rPr lang="en-US" dirty="0">
                <a:latin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</a:rPr>
              <a:t>Tystiolaeth</a:t>
            </a:r>
            <a:r>
              <a:rPr lang="en-US" dirty="0">
                <a:latin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</a:rPr>
              <a:t>Cwblhau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ffurflen</a:t>
            </a:r>
            <a:r>
              <a:rPr lang="en-US" dirty="0">
                <a:latin typeface="Arial" panose="020B0604020202020204" pitchFamily="34" charset="0"/>
              </a:rPr>
              <a:t> SC01;</a:t>
            </a:r>
          </a:p>
          <a:p>
            <a:r>
              <a:rPr lang="en-US" dirty="0" err="1">
                <a:latin typeface="Arial" panose="020B0604020202020204" pitchFamily="34" charset="0"/>
              </a:rPr>
              <a:t>Cysylltu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gyda’r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Swyddfa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Academaidd</a:t>
            </a:r>
            <a:r>
              <a:rPr lang="en-US" dirty="0">
                <a:latin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</a:rPr>
              <a:t>(</a:t>
            </a:r>
            <a:r>
              <a:rPr lang="en-US" dirty="0" err="1">
                <a:latin typeface="Arial" panose="020B0604020202020204" pitchFamily="34" charset="0"/>
              </a:rPr>
              <a:t>Hwb</a:t>
            </a:r>
            <a:r>
              <a:rPr lang="en-US" dirty="0">
                <a:latin typeface="Arial" panose="020B0604020202020204" pitchFamily="34" charset="0"/>
              </a:rPr>
              <a:t>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484784"/>
            <a:ext cx="4407346" cy="469217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Events out of your control;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Official procedure;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Evidence;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Complete form SC01;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Liaise with Academic Office;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(Hwb)</a:t>
            </a:r>
          </a:p>
        </p:txBody>
      </p:sp>
    </p:spTree>
    <p:extLst>
      <p:ext uri="{BB962C8B-B14F-4D97-AF65-F5344CB8AC3E}">
        <p14:creationId xmlns:p14="http://schemas.microsoft.com/office/powerpoint/2010/main" val="21719364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C311E2B-F932-BDC1-2006-CC281C890E4B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br>
              <a:rPr lang="cy-GB" sz="4000" dirty="0">
                <a:latin typeface="Arial" panose="020B0604020202020204" pitchFamily="34" charset="0"/>
              </a:rPr>
            </a:br>
            <a:r>
              <a:rPr lang="cy-GB" sz="4000" dirty="0">
                <a:latin typeface="Arial" panose="020B0604020202020204" pitchFamily="34" charset="0"/>
              </a:rPr>
              <a:t>Cyflwyniadau Hwyr</a:t>
            </a:r>
            <a:br>
              <a:rPr lang="cy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</a:rPr>
              <a:t> 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Late Submissions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600199"/>
            <a:ext cx="4370708" cy="4016829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</a:rPr>
              <a:t>fewn</a:t>
            </a:r>
            <a:r>
              <a:rPr lang="en-GB" dirty="0">
                <a:latin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</a:rPr>
              <a:t>wedi'i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gapio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40%;</a:t>
            </a:r>
          </a:p>
          <a:p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ôl</a:t>
            </a:r>
            <a:r>
              <a:rPr lang="en-GB" dirty="0">
                <a:latin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</a:rPr>
              <a:t>ni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chaniateir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staff </a:t>
            </a:r>
            <a:r>
              <a:rPr lang="en-GB" dirty="0" err="1">
                <a:latin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asesu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00200"/>
            <a:ext cx="4127470" cy="38231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Present within 7 working days – no EC – capped at 40%;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Present after 7 working days – no EC – staff not permitted to assess.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66592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F384EE4-6422-3704-7D04-D2263E431A33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3600" dirty="0">
                <a:latin typeface="Arial" panose="020B0604020202020204" pitchFamily="34" charset="0"/>
              </a:rPr>
              <a:t>Materion </a:t>
            </a:r>
            <a:r>
              <a:rPr lang="en-GB" sz="3600" dirty="0" err="1">
                <a:latin typeface="Arial" panose="020B0604020202020204" pitchFamily="34" charset="0"/>
              </a:rPr>
              <a:t>TGCh</a:t>
            </a:r>
            <a:r>
              <a:rPr lang="en-GB" sz="3600" dirty="0">
                <a:latin typeface="Arial" panose="020B0604020202020204" pitchFamily="34" charset="0"/>
              </a:rPr>
              <a:t>?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ICT issues?</a:t>
            </a: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</a:rPr>
              <a:t>Desg Gymorth TG</a:t>
            </a:r>
          </a:p>
          <a:p>
            <a:pPr>
              <a:defRPr/>
            </a:pPr>
            <a:r>
              <a:rPr lang="cy-GB" sz="2000" dirty="0">
                <a:latin typeface="Arial" panose="020B0604020202020204" pitchFamily="34" charset="0"/>
                <a:hlinkClick r:id="rId3"/>
              </a:rPr>
              <a:t>ITServiceDesk@uwtsd.ac.uk</a:t>
            </a:r>
            <a:r>
              <a:rPr lang="cy-GB" sz="2000" dirty="0">
                <a:latin typeface="Arial" panose="020B0604020202020204" pitchFamily="34" charset="0"/>
              </a:rPr>
              <a:t> 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0300 500 5055</a:t>
            </a:r>
          </a:p>
          <a:p>
            <a:pPr marL="0" indent="0">
              <a:buNone/>
              <a:defRPr/>
            </a:pPr>
            <a:endParaRPr lang="cy-GB" dirty="0"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</a:rPr>
              <a:t>Moodle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  <a:hlinkClick r:id="rId4"/>
              </a:rPr>
              <a:t>moodle@uwtsd.ac.uk</a:t>
            </a:r>
            <a:r>
              <a:rPr lang="cy-GB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  <a:defRPr/>
            </a:pPr>
            <a:endParaRPr lang="cy-GB" sz="2400" dirty="0">
              <a:latin typeface="Arial" panose="020B0604020202020204" pitchFamily="34" charset="0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IT Service Desk</a:t>
            </a:r>
          </a:p>
          <a:p>
            <a:pPr>
              <a:defRPr/>
            </a:pPr>
            <a:r>
              <a:rPr lang="en-US" sz="2400" dirty="0">
                <a:solidFill>
                  <a:srgbClr val="002060"/>
                </a:solidFill>
                <a:hlinkClick r:id="rId3"/>
              </a:rPr>
              <a:t>ITServiceDesk@uwtsd.ac.uk</a:t>
            </a:r>
            <a:endParaRPr lang="en-US" sz="2400" dirty="0">
              <a:solidFill>
                <a:srgbClr val="002060"/>
              </a:solidFill>
            </a:endParaRPr>
          </a:p>
          <a:p>
            <a:pPr>
              <a:defRPr/>
            </a:pPr>
            <a:r>
              <a:rPr lang="en-US" dirty="0">
                <a:solidFill>
                  <a:srgbClr val="0070C0"/>
                </a:solidFill>
              </a:rPr>
              <a:t>0300 500 5055</a:t>
            </a:r>
          </a:p>
          <a:p>
            <a:pPr marL="0" indent="0">
              <a:buNone/>
              <a:defRPr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Moodle</a:t>
            </a:r>
          </a:p>
          <a:p>
            <a:pPr>
              <a:defRPr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hlinkClick r:id="rId4"/>
              </a:rPr>
              <a:t>moodle@uwtsd.ac.uk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 </a:t>
            </a:r>
            <a:endParaRPr lang="en-US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40527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0424618-0D22-2079-30DB-05B9FBED3E63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</a:rPr>
              <a:t>Cwestiynau</a:t>
            </a:r>
            <a:r>
              <a:rPr lang="en-GB" sz="3600" dirty="0">
                <a:latin typeface="Arial" panose="020B0604020202020204" pitchFamily="34" charset="0"/>
              </a:rPr>
              <a:t> am </a:t>
            </a:r>
            <a:r>
              <a:rPr lang="en-GB" sz="3600" dirty="0" err="1">
                <a:latin typeface="Arial" panose="020B0604020202020204" pitchFamily="34" charset="0"/>
              </a:rPr>
              <a:t>yr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aseiniad</a:t>
            </a:r>
            <a:r>
              <a:rPr lang="en-GB" sz="3600" dirty="0">
                <a:latin typeface="Arial" panose="020B0604020202020204" pitchFamily="34" charset="0"/>
              </a:rPr>
              <a:t>?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Questions about the assignment?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1484784"/>
            <a:ext cx="4407346" cy="4692179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Panopto;</a:t>
            </a:r>
          </a:p>
          <a:p>
            <a:r>
              <a:rPr lang="en-GB" dirty="0" err="1">
                <a:latin typeface="Arial" panose="020B0604020202020204" pitchFamily="34" charset="0"/>
              </a:rPr>
              <a:t>Llawlyfr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modwl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Nodiadau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darlithydd</a:t>
            </a:r>
            <a:r>
              <a:rPr lang="en-GB" dirty="0">
                <a:latin typeface="Arial" panose="020B0604020202020204" pitchFamily="34" charset="0"/>
              </a:rPr>
              <a:t>/; </a:t>
            </a:r>
            <a:r>
              <a:rPr lang="en-GB" dirty="0" err="1">
                <a:latin typeface="Arial" panose="020B0604020202020204" pitchFamily="34" charset="0"/>
              </a:rPr>
              <a:t>Cydlynydd</a:t>
            </a:r>
            <a:r>
              <a:rPr lang="en-GB" dirty="0">
                <a:latin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</a:rPr>
              <a:t>modwl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556792"/>
            <a:ext cx="3886200" cy="4620171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Panopto;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Module handbook;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Notes;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Your lecturer/Module coordinator.</a:t>
            </a:r>
          </a:p>
        </p:txBody>
      </p:sp>
    </p:spTree>
    <p:extLst>
      <p:ext uri="{BB962C8B-B14F-4D97-AF65-F5344CB8AC3E}">
        <p14:creationId xmlns:p14="http://schemas.microsoft.com/office/powerpoint/2010/main" val="312335472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BA2A88B-07C1-6E36-DEF3-493D9CEB07B5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EFF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Autofit/>
          </a:bodyPr>
          <a:lstStyle/>
          <a:p>
            <a:pPr algn="ctr"/>
            <a:br>
              <a:rPr lang="en-GB" dirty="0">
                <a:latin typeface="Arial" panose="020B0604020202020204" pitchFamily="34" charset="0"/>
              </a:rPr>
            </a:br>
            <a:r>
              <a:rPr lang="en-GB" dirty="0" err="1">
                <a:latin typeface="Arial" panose="020B0604020202020204" pitchFamily="34" charset="0"/>
              </a:rPr>
              <a:t>Cwestiynau</a:t>
            </a:r>
            <a:r>
              <a:rPr lang="en-GB" dirty="0">
                <a:latin typeface="Arial" panose="020B0604020202020204" pitchFamily="34" charset="0"/>
              </a:rPr>
              <a:t> am yr </a:t>
            </a:r>
            <a:r>
              <a:rPr lang="en-GB" dirty="0" err="1">
                <a:latin typeface="Arial" panose="020B0604020202020204" pitchFamily="34" charset="0"/>
              </a:rPr>
              <a:t>aseiniad</a:t>
            </a:r>
            <a:r>
              <a:rPr lang="en-GB" dirty="0">
                <a:latin typeface="Arial" panose="020B0604020202020204" pitchFamily="34" charset="0"/>
              </a:rPr>
              <a:t>?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Questions about the assignment?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2286000"/>
            <a:ext cx="4407346" cy="3890963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</a:rPr>
              <a:t>PEIDIWCH</a:t>
            </a:r>
            <a:r>
              <a:rPr lang="en-GB" sz="2400" dirty="0">
                <a:latin typeface="Arial" panose="020B0604020202020204" pitchFamily="34" charset="0"/>
              </a:rPr>
              <a:t> Â DIBYNNU AR EICH FFRINDIAU/CYFOEDION.</a:t>
            </a:r>
          </a:p>
          <a:p>
            <a:endParaRPr lang="en-GB" sz="2400" dirty="0">
              <a:latin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DO NOT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RELY ON FRIENDS/PEERS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endParaRPr lang="en-GB" sz="2400" dirty="0">
              <a:latin typeface="Arial" panose="020B0604020202020204" pitchFamily="34" charset="0"/>
            </a:endParaRP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AE74DD5A-AE9F-C32D-D29C-8A0CA91EF45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76800" y="2133600"/>
            <a:ext cx="3638550" cy="31242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AD471D-1450-48EC-A9F1-244D3AE4DFBD}"/>
              </a:ext>
            </a:extLst>
          </p:cNvPr>
          <p:cNvSpPr txBox="1"/>
          <p:nvPr/>
        </p:nvSpPr>
        <p:spPr>
          <a:xfrm>
            <a:off x="5257800" y="533400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Facebook)</a:t>
            </a:r>
          </a:p>
        </p:txBody>
      </p:sp>
    </p:spTree>
    <p:extLst>
      <p:ext uri="{BB962C8B-B14F-4D97-AF65-F5344CB8AC3E}">
        <p14:creationId xmlns:p14="http://schemas.microsoft.com/office/powerpoint/2010/main" val="332304788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!!BGRectangle">
            <a:extLst>
              <a:ext uri="{FF2B5EF4-FFF2-40B4-BE49-F238E27FC236}">
                <a16:creationId xmlns:a16="http://schemas.microsoft.com/office/drawing/2014/main" id="{9B76D444-2756-434F-AE61-96D69830C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10124A-2272-48D8-931E-6BD092BB58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6136" y="932961"/>
            <a:ext cx="3665764" cy="17774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500" dirty="0" err="1">
                <a:latin typeface="Arial" panose="020B0604020202020204" pitchFamily="34" charset="0"/>
              </a:rPr>
              <a:t>Pob</a:t>
            </a:r>
            <a:r>
              <a:rPr lang="en-US" sz="3500" dirty="0">
                <a:latin typeface="Arial" panose="020B0604020202020204" pitchFamily="34" charset="0"/>
              </a:rPr>
              <a:t> </a:t>
            </a:r>
            <a:r>
              <a:rPr lang="en-US" sz="3500" dirty="0" err="1">
                <a:latin typeface="Arial" panose="020B0604020202020204" pitchFamily="34" charset="0"/>
              </a:rPr>
              <a:t>lwc</a:t>
            </a:r>
            <a:r>
              <a:rPr lang="en-US" sz="3500" dirty="0">
                <a:latin typeface="Arial" panose="020B0604020202020204" pitchFamily="34" charset="0"/>
              </a:rPr>
              <a:t>!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12CC9FC-7B57-46BD-B428-00C6E166249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23966" r="31434" b="1"/>
          <a:stretch/>
        </p:blipFill>
        <p:spPr>
          <a:xfrm>
            <a:off x="293927" y="573678"/>
            <a:ext cx="3827404" cy="5710645"/>
          </a:xfrm>
          <a:prstGeom prst="rect">
            <a:avLst/>
          </a:prstGeom>
        </p:spPr>
      </p:pic>
      <p:sp>
        <p:nvSpPr>
          <p:cNvPr id="12" name="!!Line">
            <a:extLst>
              <a:ext uri="{FF2B5EF4-FFF2-40B4-BE49-F238E27FC236}">
                <a16:creationId xmlns:a16="http://schemas.microsoft.com/office/drawing/2014/main" id="{0AF80B57-54E2-4D01-8731-3F38B0C56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1144" y="1417320"/>
            <a:ext cx="6858" cy="40233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BF0224-97BD-4746-B163-3760106980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16136" y="2894529"/>
            <a:ext cx="3665764" cy="321017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3500" dirty="0">
                <a:latin typeface="Arial" panose="020B0604020202020204" pitchFamily="34" charset="0"/>
              </a:rPr>
              <a:t>Good luck!</a:t>
            </a:r>
          </a:p>
        </p:txBody>
      </p:sp>
    </p:spTree>
    <p:extLst>
      <p:ext uri="{BB962C8B-B14F-4D97-AF65-F5344CB8AC3E}">
        <p14:creationId xmlns:p14="http://schemas.microsoft.com/office/powerpoint/2010/main" val="32267103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1714</Words>
  <Application>Microsoft Office PowerPoint</Application>
  <PresentationFormat>On-screen Show (4:3)</PresentationFormat>
  <Paragraphs>331</Paragraphs>
  <Slides>32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8" baseType="lpstr">
      <vt:lpstr>Myriad Pro</vt:lpstr>
      <vt:lpstr>Arial</vt:lpstr>
      <vt:lpstr>Calibri</vt:lpstr>
      <vt:lpstr>Calibri Light</vt:lpstr>
      <vt:lpstr>Times</vt:lpstr>
      <vt:lpstr>Office Theme</vt:lpstr>
      <vt:lpstr>ECEY5004C ECEY5004</vt:lpstr>
      <vt:lpstr>Yr aseiniad The assignment</vt:lpstr>
      <vt:lpstr>Yr aseiniad The assignment</vt:lpstr>
      <vt:lpstr>Bydd angen i chi:</vt:lpstr>
      <vt:lpstr>Bydd angen i chi:</vt:lpstr>
      <vt:lpstr>You will need to:</vt:lpstr>
      <vt:lpstr>You will need to:</vt:lpstr>
      <vt:lpstr>Syniadau Ideas</vt:lpstr>
      <vt:lpstr>Ystyriaethau ymarferol Practical implications</vt:lpstr>
      <vt:lpstr>Ystyriaethau ymarferol Practical implications</vt:lpstr>
      <vt:lpstr>Strwythur y papur Structure of paper</vt:lpstr>
      <vt:lpstr> Strwythur Structure</vt:lpstr>
      <vt:lpstr> Strwythur Structure</vt:lpstr>
      <vt:lpstr>Strwythur Structure</vt:lpstr>
      <vt:lpstr>Y recordiad/au The recording/s</vt:lpstr>
      <vt:lpstr>Y daflen asesu 1 The assessment sheet 1</vt:lpstr>
      <vt:lpstr>Y daflen asesu 2 The assessment sheet 2</vt:lpstr>
      <vt:lpstr>Gwybodaeth a Dealltwriaeth Knowledge and Understanding</vt:lpstr>
      <vt:lpstr>Y daflen asesu 3 The assessment sheet 3</vt:lpstr>
      <vt:lpstr>Dadansoddiad Analysis</vt:lpstr>
      <vt:lpstr>Y daflen asesu 4 The assessment sheet 4</vt:lpstr>
      <vt:lpstr>Y daflen asesu 5 The assessment sheet 5</vt:lpstr>
      <vt:lpstr>Sgiliau cyflwyno Presenting skills</vt:lpstr>
      <vt:lpstr>Sgiliau cyflwyno Presenting skills</vt:lpstr>
      <vt:lpstr>Sgiliau ysgrifennu Writing skills</vt:lpstr>
      <vt:lpstr>Sgiliau ysgrifennu Writing skills</vt:lpstr>
      <vt:lpstr>Amgylchiadau Esgusodol (EC) Extenuating Circumstances (EC)</vt:lpstr>
      <vt:lpstr> Cyflwyniadau Hwyr  Late Submissions</vt:lpstr>
      <vt:lpstr>Materion TGCh? ICT issues?</vt:lpstr>
      <vt:lpstr>Cwestiynau am yr aseiniad? Questions about the assignment?</vt:lpstr>
      <vt:lpstr> Cwestiynau am yr aseiniad? Questions about the assignment?</vt:lpstr>
      <vt:lpstr>Pob lwc!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Alison Rees-Edwards</cp:lastModifiedBy>
  <cp:revision>42</cp:revision>
  <dcterms:created xsi:type="dcterms:W3CDTF">2015-10-03T11:53:06Z</dcterms:created>
  <dcterms:modified xsi:type="dcterms:W3CDTF">2022-09-02T11:54:48Z</dcterms:modified>
</cp:coreProperties>
</file>