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3"/>
  </p:notes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767E"/>
    <a:srgbClr val="0174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5" d="100"/>
          <a:sy n="15" d="100"/>
        </p:scale>
        <p:origin x="171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b="1" dirty="0"/>
              <a:t>FIG. 1.</a:t>
            </a:r>
            <a:r>
              <a:rPr lang="en-GB" b="1" baseline="0" dirty="0"/>
              <a:t> </a:t>
            </a:r>
            <a:r>
              <a:rPr lang="en-GB" dirty="0"/>
              <a:t>Aldermaston Shots</a:t>
            </a:r>
          </a:p>
        </c:rich>
      </c:tx>
      <c:layout>
        <c:manualLayout>
          <c:xMode val="edge"/>
          <c:yMode val="edge"/>
          <c:x val="0.37983333333333341"/>
          <c:y val="6.0185185185185182E-2"/>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Sheet1!$B$9</c:f>
              <c:strCache>
                <c:ptCount val="1"/>
                <c:pt idx="0">
                  <c:v>Weight of fill (g)</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Sheet1!$A$10:$A$21</c:f>
              <c:strCache>
                <c:ptCount val="12"/>
                <c:pt idx="0">
                  <c:v>V1</c:v>
                </c:pt>
                <c:pt idx="1">
                  <c:v>V2</c:v>
                </c:pt>
                <c:pt idx="2">
                  <c:v>V3</c:v>
                </c:pt>
                <c:pt idx="3">
                  <c:v>V4</c:v>
                </c:pt>
                <c:pt idx="4">
                  <c:v>V5</c:v>
                </c:pt>
                <c:pt idx="5">
                  <c:v>V6</c:v>
                </c:pt>
                <c:pt idx="6">
                  <c:v>V7</c:v>
                </c:pt>
                <c:pt idx="7">
                  <c:v>V8</c:v>
                </c:pt>
                <c:pt idx="8">
                  <c:v>P1</c:v>
                </c:pt>
                <c:pt idx="9">
                  <c:v>P2</c:v>
                </c:pt>
                <c:pt idx="10">
                  <c:v>P3</c:v>
                </c:pt>
                <c:pt idx="11">
                  <c:v>P4</c:v>
                </c:pt>
              </c:strCache>
            </c:strRef>
          </c:cat>
          <c:val>
            <c:numRef>
              <c:f>Sheet1!$B$10:$B$21</c:f>
            </c:numRef>
          </c:val>
          <c:extLst>
            <c:ext xmlns:c16="http://schemas.microsoft.com/office/drawing/2014/chart" uri="{C3380CC4-5D6E-409C-BE32-E72D297353CC}">
              <c16:uniqueId val="{00000000-EDF1-4C6C-B9CD-775C9A032D65}"/>
            </c:ext>
          </c:extLst>
        </c:ser>
        <c:ser>
          <c:idx val="1"/>
          <c:order val="1"/>
          <c:tx>
            <c:strRef>
              <c:f>Sheet1!$C$9</c:f>
              <c:strCache>
                <c:ptCount val="1"/>
                <c:pt idx="0">
                  <c:v>Standoff (±2mm)</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Sheet1!$A$10:$A$21</c:f>
              <c:strCache>
                <c:ptCount val="12"/>
                <c:pt idx="0">
                  <c:v>V1</c:v>
                </c:pt>
                <c:pt idx="1">
                  <c:v>V2</c:v>
                </c:pt>
                <c:pt idx="2">
                  <c:v>V3</c:v>
                </c:pt>
                <c:pt idx="3">
                  <c:v>V4</c:v>
                </c:pt>
                <c:pt idx="4">
                  <c:v>V5</c:v>
                </c:pt>
                <c:pt idx="5">
                  <c:v>V6</c:v>
                </c:pt>
                <c:pt idx="6">
                  <c:v>V7</c:v>
                </c:pt>
                <c:pt idx="7">
                  <c:v>V8</c:v>
                </c:pt>
                <c:pt idx="8">
                  <c:v>P1</c:v>
                </c:pt>
                <c:pt idx="9">
                  <c:v>P2</c:v>
                </c:pt>
                <c:pt idx="10">
                  <c:v>P3</c:v>
                </c:pt>
                <c:pt idx="11">
                  <c:v>P4</c:v>
                </c:pt>
              </c:strCache>
            </c:strRef>
          </c:cat>
          <c:val>
            <c:numRef>
              <c:f>Sheet1!$C$10:$C$21</c:f>
              <c:numCache>
                <c:formatCode>General</c:formatCode>
                <c:ptCount val="12"/>
                <c:pt idx="0">
                  <c:v>75</c:v>
                </c:pt>
                <c:pt idx="1">
                  <c:v>75</c:v>
                </c:pt>
                <c:pt idx="2">
                  <c:v>75</c:v>
                </c:pt>
                <c:pt idx="3">
                  <c:v>100</c:v>
                </c:pt>
                <c:pt idx="4">
                  <c:v>98</c:v>
                </c:pt>
                <c:pt idx="5">
                  <c:v>101</c:v>
                </c:pt>
                <c:pt idx="6">
                  <c:v>100</c:v>
                </c:pt>
                <c:pt idx="7">
                  <c:v>100</c:v>
                </c:pt>
                <c:pt idx="8">
                  <c:v>160</c:v>
                </c:pt>
                <c:pt idx="9">
                  <c:v>159.5</c:v>
                </c:pt>
                <c:pt idx="10">
                  <c:v>160.5</c:v>
                </c:pt>
                <c:pt idx="11">
                  <c:v>160</c:v>
                </c:pt>
              </c:numCache>
            </c:numRef>
          </c:val>
          <c:extLst>
            <c:ext xmlns:c16="http://schemas.microsoft.com/office/drawing/2014/chart" uri="{C3380CC4-5D6E-409C-BE32-E72D297353CC}">
              <c16:uniqueId val="{00000001-EDF1-4C6C-B9CD-775C9A032D65}"/>
            </c:ext>
          </c:extLst>
        </c:ser>
        <c:ser>
          <c:idx val="2"/>
          <c:order val="2"/>
          <c:tx>
            <c:strRef>
              <c:f>Sheet1!$D$9</c:f>
              <c:strCache>
                <c:ptCount val="1"/>
                <c:pt idx="0">
                  <c:v>Depth of penetration (±0.5mm)</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Sheet1!$A$10:$A$21</c:f>
              <c:strCache>
                <c:ptCount val="12"/>
                <c:pt idx="0">
                  <c:v>V1</c:v>
                </c:pt>
                <c:pt idx="1">
                  <c:v>V2</c:v>
                </c:pt>
                <c:pt idx="2">
                  <c:v>V3</c:v>
                </c:pt>
                <c:pt idx="3">
                  <c:v>V4</c:v>
                </c:pt>
                <c:pt idx="4">
                  <c:v>V5</c:v>
                </c:pt>
                <c:pt idx="5">
                  <c:v>V6</c:v>
                </c:pt>
                <c:pt idx="6">
                  <c:v>V7</c:v>
                </c:pt>
                <c:pt idx="7">
                  <c:v>V8</c:v>
                </c:pt>
                <c:pt idx="8">
                  <c:v>P1</c:v>
                </c:pt>
                <c:pt idx="9">
                  <c:v>P2</c:v>
                </c:pt>
                <c:pt idx="10">
                  <c:v>P3</c:v>
                </c:pt>
                <c:pt idx="11">
                  <c:v>P4</c:v>
                </c:pt>
              </c:strCache>
            </c:strRef>
          </c:cat>
          <c:val>
            <c:numRef>
              <c:f>Sheet1!$D$10:$D$21</c:f>
              <c:numCache>
                <c:formatCode>General</c:formatCode>
                <c:ptCount val="12"/>
                <c:pt idx="0">
                  <c:v>116</c:v>
                </c:pt>
                <c:pt idx="1">
                  <c:v>118</c:v>
                </c:pt>
                <c:pt idx="2">
                  <c:v>117.5</c:v>
                </c:pt>
                <c:pt idx="3">
                  <c:v>90</c:v>
                </c:pt>
                <c:pt idx="4">
                  <c:v>90.5</c:v>
                </c:pt>
                <c:pt idx="5">
                  <c:v>91</c:v>
                </c:pt>
                <c:pt idx="6">
                  <c:v>92</c:v>
                </c:pt>
                <c:pt idx="7">
                  <c:v>92</c:v>
                </c:pt>
                <c:pt idx="8">
                  <c:v>299.5</c:v>
                </c:pt>
                <c:pt idx="9">
                  <c:v>300.5</c:v>
                </c:pt>
                <c:pt idx="10">
                  <c:v>298</c:v>
                </c:pt>
                <c:pt idx="11">
                  <c:v>300.5</c:v>
                </c:pt>
              </c:numCache>
            </c:numRef>
          </c:val>
          <c:extLst>
            <c:ext xmlns:c16="http://schemas.microsoft.com/office/drawing/2014/chart" uri="{C3380CC4-5D6E-409C-BE32-E72D297353CC}">
              <c16:uniqueId val="{00000002-EDF1-4C6C-B9CD-775C9A032D65}"/>
            </c:ext>
          </c:extLst>
        </c:ser>
        <c:dLbls>
          <c:showLegendKey val="0"/>
          <c:showVal val="0"/>
          <c:showCatName val="0"/>
          <c:showSerName val="0"/>
          <c:showPercent val="0"/>
          <c:showBubbleSize val="0"/>
        </c:dLbls>
        <c:gapWidth val="100"/>
        <c:overlap val="-24"/>
        <c:axId val="670604944"/>
        <c:axId val="670611784"/>
      </c:barChart>
      <c:catAx>
        <c:axId val="67060494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0611784"/>
        <c:crosses val="autoZero"/>
        <c:auto val="1"/>
        <c:lblAlgn val="ctr"/>
        <c:lblOffset val="100"/>
        <c:noMultiLvlLbl val="0"/>
      </c:catAx>
      <c:valAx>
        <c:axId val="670611784"/>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06049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FIG. 2. Pendine shots</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Weight of fill (g)</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V pen 1</c:v>
                </c:pt>
                <c:pt idx="1">
                  <c:v>V pen 2</c:v>
                </c:pt>
                <c:pt idx="2">
                  <c:v>V pen 3</c:v>
                </c:pt>
                <c:pt idx="3">
                  <c:v>V pen mit 4</c:v>
                </c:pt>
                <c:pt idx="4">
                  <c:v>P Pen 5</c:v>
                </c:pt>
                <c:pt idx="5">
                  <c:v>P Pen Mit 6</c:v>
                </c:pt>
              </c:strCache>
            </c:strRef>
          </c:cat>
          <c:val>
            <c:numRef>
              <c:f>Sheet1!$B$2:$B$7</c:f>
            </c:numRef>
          </c:val>
          <c:extLst>
            <c:ext xmlns:c16="http://schemas.microsoft.com/office/drawing/2014/chart" uri="{C3380CC4-5D6E-409C-BE32-E72D297353CC}">
              <c16:uniqueId val="{00000000-3076-4C23-825B-D5C7CB208882}"/>
            </c:ext>
          </c:extLst>
        </c:ser>
        <c:ser>
          <c:idx val="1"/>
          <c:order val="1"/>
          <c:tx>
            <c:strRef>
              <c:f>Sheet1!$C$1</c:f>
              <c:strCache>
                <c:ptCount val="1"/>
                <c:pt idx="0">
                  <c:v>Standoff (±2mm)</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V pen 1</c:v>
                </c:pt>
                <c:pt idx="1">
                  <c:v>V pen 2</c:v>
                </c:pt>
                <c:pt idx="2">
                  <c:v>V pen 3</c:v>
                </c:pt>
                <c:pt idx="3">
                  <c:v>V pen mit 4</c:v>
                </c:pt>
                <c:pt idx="4">
                  <c:v>P Pen 5</c:v>
                </c:pt>
                <c:pt idx="5">
                  <c:v>P Pen Mit 6</c:v>
                </c:pt>
              </c:strCache>
            </c:strRef>
          </c:cat>
          <c:val>
            <c:numRef>
              <c:f>Sheet1!$C$2:$C$7</c:f>
              <c:numCache>
                <c:formatCode>General</c:formatCode>
                <c:ptCount val="6"/>
                <c:pt idx="0">
                  <c:v>1765</c:v>
                </c:pt>
                <c:pt idx="1">
                  <c:v>1765</c:v>
                </c:pt>
                <c:pt idx="2">
                  <c:v>1765</c:v>
                </c:pt>
                <c:pt idx="3">
                  <c:v>1800</c:v>
                </c:pt>
                <c:pt idx="4">
                  <c:v>1843</c:v>
                </c:pt>
                <c:pt idx="5">
                  <c:v>1843</c:v>
                </c:pt>
              </c:numCache>
            </c:numRef>
          </c:val>
          <c:extLst>
            <c:ext xmlns:c16="http://schemas.microsoft.com/office/drawing/2014/chart" uri="{C3380CC4-5D6E-409C-BE32-E72D297353CC}">
              <c16:uniqueId val="{00000001-3076-4C23-825B-D5C7CB208882}"/>
            </c:ext>
          </c:extLst>
        </c:ser>
        <c:ser>
          <c:idx val="2"/>
          <c:order val="2"/>
          <c:tx>
            <c:strRef>
              <c:f>Sheet1!$D$1</c:f>
              <c:strCache>
                <c:ptCount val="1"/>
                <c:pt idx="0">
                  <c:v>Depth of penetration (±0.5mm)</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V pen 1</c:v>
                </c:pt>
                <c:pt idx="1">
                  <c:v>V pen 2</c:v>
                </c:pt>
                <c:pt idx="2">
                  <c:v>V pen 3</c:v>
                </c:pt>
                <c:pt idx="3">
                  <c:v>V pen mit 4</c:v>
                </c:pt>
                <c:pt idx="4">
                  <c:v>P Pen 5</c:v>
                </c:pt>
                <c:pt idx="5">
                  <c:v>P Pen Mit 6</c:v>
                </c:pt>
              </c:strCache>
            </c:strRef>
          </c:cat>
          <c:val>
            <c:numRef>
              <c:f>Sheet1!$D$2:$D$7</c:f>
              <c:numCache>
                <c:formatCode>General</c:formatCode>
                <c:ptCount val="6"/>
                <c:pt idx="0">
                  <c:v>25</c:v>
                </c:pt>
                <c:pt idx="1">
                  <c:v>0</c:v>
                </c:pt>
                <c:pt idx="2">
                  <c:v>24</c:v>
                </c:pt>
                <c:pt idx="3">
                  <c:v>16.5</c:v>
                </c:pt>
                <c:pt idx="4">
                  <c:v>154</c:v>
                </c:pt>
                <c:pt idx="5">
                  <c:v>102</c:v>
                </c:pt>
              </c:numCache>
            </c:numRef>
          </c:val>
          <c:extLst>
            <c:ext xmlns:c16="http://schemas.microsoft.com/office/drawing/2014/chart" uri="{C3380CC4-5D6E-409C-BE32-E72D297353CC}">
              <c16:uniqueId val="{00000002-3076-4C23-825B-D5C7CB208882}"/>
            </c:ext>
          </c:extLst>
        </c:ser>
        <c:dLbls>
          <c:showLegendKey val="0"/>
          <c:showVal val="0"/>
          <c:showCatName val="0"/>
          <c:showSerName val="0"/>
          <c:showPercent val="0"/>
          <c:showBubbleSize val="0"/>
        </c:dLbls>
        <c:gapWidth val="100"/>
        <c:overlap val="-24"/>
        <c:axId val="656457600"/>
        <c:axId val="656452920"/>
      </c:barChart>
      <c:catAx>
        <c:axId val="65645760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56452920"/>
        <c:crosses val="autoZero"/>
        <c:auto val="1"/>
        <c:lblAlgn val="ctr"/>
        <c:lblOffset val="100"/>
        <c:noMultiLvlLbl val="0"/>
      </c:catAx>
      <c:valAx>
        <c:axId val="656452920"/>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56457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Jet Tip Speed</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6.288670166229221E-2"/>
          <c:y val="0.1300462962962963"/>
          <c:w val="0.87011329833770779"/>
          <c:h val="0.61498432487605714"/>
        </c:manualLayout>
      </c:layout>
      <c:barChart>
        <c:barDir val="bar"/>
        <c:grouping val="clustered"/>
        <c:varyColors val="0"/>
        <c:ser>
          <c:idx val="0"/>
          <c:order val="0"/>
          <c:tx>
            <c:strRef>
              <c:f>Sheet1!$B$34</c:f>
              <c:strCache>
                <c:ptCount val="1"/>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Sheet1!$A$35:$A$36</c:f>
              <c:strCache>
                <c:ptCount val="2"/>
                <c:pt idx="0">
                  <c:v>V P</c:v>
                </c:pt>
                <c:pt idx="1">
                  <c:v>P P</c:v>
                </c:pt>
              </c:strCache>
            </c:strRef>
          </c:cat>
          <c:val>
            <c:numRef>
              <c:f>Sheet1!$B$35:$B$36</c:f>
            </c:numRef>
          </c:val>
          <c:extLst>
            <c:ext xmlns:c16="http://schemas.microsoft.com/office/drawing/2014/chart" uri="{C3380CC4-5D6E-409C-BE32-E72D297353CC}">
              <c16:uniqueId val="{00000000-EDD3-4FA9-A198-54EDF1A994B0}"/>
            </c:ext>
          </c:extLst>
        </c:ser>
        <c:ser>
          <c:idx val="1"/>
          <c:order val="1"/>
          <c:tx>
            <c:strRef>
              <c:f>Sheet1!$C$34</c:f>
              <c:strCache>
                <c:ptCount val="1"/>
                <c:pt idx="0">
                  <c:v>Jet tip speed ms-1</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Sheet1!$A$35:$A$36</c:f>
              <c:strCache>
                <c:ptCount val="2"/>
                <c:pt idx="0">
                  <c:v>V P</c:v>
                </c:pt>
                <c:pt idx="1">
                  <c:v>P P</c:v>
                </c:pt>
              </c:strCache>
            </c:strRef>
          </c:cat>
          <c:val>
            <c:numRef>
              <c:f>Sheet1!$C$35:$C$36</c:f>
              <c:numCache>
                <c:formatCode>General</c:formatCode>
                <c:ptCount val="2"/>
                <c:pt idx="0">
                  <c:v>5443.2250000000004</c:v>
                </c:pt>
                <c:pt idx="1">
                  <c:v>7866.67</c:v>
                </c:pt>
              </c:numCache>
            </c:numRef>
          </c:val>
          <c:extLst>
            <c:ext xmlns:c16="http://schemas.microsoft.com/office/drawing/2014/chart" uri="{C3380CC4-5D6E-409C-BE32-E72D297353CC}">
              <c16:uniqueId val="{00000001-EDD3-4FA9-A198-54EDF1A994B0}"/>
            </c:ext>
          </c:extLst>
        </c:ser>
        <c:ser>
          <c:idx val="2"/>
          <c:order val="2"/>
          <c:tx>
            <c:strRef>
              <c:f>Sheet1!$D$34</c:f>
              <c:strCache>
                <c:ptCount val="1"/>
                <c:pt idx="0">
                  <c:v> Mitigated jet tip speed ms-1</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Sheet1!$A$35:$A$36</c:f>
              <c:strCache>
                <c:ptCount val="2"/>
                <c:pt idx="0">
                  <c:v>V P</c:v>
                </c:pt>
                <c:pt idx="1">
                  <c:v>P P</c:v>
                </c:pt>
              </c:strCache>
            </c:strRef>
          </c:cat>
          <c:val>
            <c:numRef>
              <c:f>Sheet1!$D$35:$D$36</c:f>
              <c:numCache>
                <c:formatCode>General</c:formatCode>
                <c:ptCount val="2"/>
                <c:pt idx="0">
                  <c:v>1475</c:v>
                </c:pt>
                <c:pt idx="1">
                  <c:v>2832</c:v>
                </c:pt>
              </c:numCache>
            </c:numRef>
          </c:val>
          <c:extLst>
            <c:ext xmlns:c16="http://schemas.microsoft.com/office/drawing/2014/chart" uri="{C3380CC4-5D6E-409C-BE32-E72D297353CC}">
              <c16:uniqueId val="{00000002-EDD3-4FA9-A198-54EDF1A994B0}"/>
            </c:ext>
          </c:extLst>
        </c:ser>
        <c:dLbls>
          <c:showLegendKey val="0"/>
          <c:showVal val="0"/>
          <c:showCatName val="0"/>
          <c:showSerName val="0"/>
          <c:showPercent val="0"/>
          <c:showBubbleSize val="0"/>
        </c:dLbls>
        <c:gapWidth val="115"/>
        <c:overlap val="-20"/>
        <c:axId val="577038328"/>
        <c:axId val="574752768"/>
      </c:barChart>
      <c:catAx>
        <c:axId val="577038328"/>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74752768"/>
        <c:crosses val="autoZero"/>
        <c:auto val="1"/>
        <c:lblAlgn val="ctr"/>
        <c:lblOffset val="100"/>
        <c:noMultiLvlLbl val="0"/>
      </c:catAx>
      <c:valAx>
        <c:axId val="574752768"/>
        <c:scaling>
          <c:orientation val="minMax"/>
        </c:scaling>
        <c:delete val="0"/>
        <c:axPos val="b"/>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770383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087C0-7E24-475F-B63F-FDF05E77F21E}" type="datetimeFigureOut">
              <a:rPr lang="en-GB" smtClean="0"/>
              <a:t>14/04/2023</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53CF09-4E68-464E-B142-5F26FF8BDB23}" type="slidenum">
              <a:rPr lang="en-GB" smtClean="0"/>
              <a:t>‹#›</a:t>
            </a:fld>
            <a:endParaRPr lang="en-GB"/>
          </a:p>
        </p:txBody>
      </p:sp>
    </p:spTree>
    <p:extLst>
      <p:ext uri="{BB962C8B-B14F-4D97-AF65-F5344CB8AC3E}">
        <p14:creationId xmlns:p14="http://schemas.microsoft.com/office/powerpoint/2010/main" val="805522881"/>
      </p:ext>
    </p:extLst>
  </p:cSld>
  <p:clrMap bg1="lt1" tx1="dk1" bg2="lt2" tx2="dk2" accent1="accent1" accent2="accent2" accent3="accent3" accent4="accent4" accent5="accent5" accent6="accent6" hlink="hlink" folHlink="folHlink"/>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7FF2C0-1E5F-4806-9124-FB2E15E2B258}"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18901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7FF2C0-1E5F-4806-9124-FB2E15E2B258}"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2552732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7FF2C0-1E5F-4806-9124-FB2E15E2B258}"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1996972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7FF2C0-1E5F-4806-9124-FB2E15E2B258}"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1497927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7FF2C0-1E5F-4806-9124-FB2E15E2B258}" type="datetimeFigureOut">
              <a:rPr lang="en-GB" smtClean="0"/>
              <a:t>14/04/2023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283723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7FF2C0-1E5F-4806-9124-FB2E15E2B258}" type="datetimeFigureOut">
              <a:rPr lang="en-GB" smtClean="0"/>
              <a:t>14/04/2023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3986487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7FF2C0-1E5F-4806-9124-FB2E15E2B258}" type="datetimeFigureOut">
              <a:rPr lang="en-GB" smtClean="0"/>
              <a:t>14/04/2023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4257396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2A7FF2C0-1E5F-4806-9124-FB2E15E2B258}"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136672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2A7FF2C0-1E5F-4806-9124-FB2E15E2B258}"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229871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7FF2C0-1E5F-4806-9124-FB2E15E2B258}"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2219154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7FF2C0-1E5F-4806-9124-FB2E15E2B258}"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F62F6-40C2-4FD8-81E7-B932553471CB}" type="slidenum">
              <a:rPr lang="en-GB" smtClean="0"/>
              <a:t>‹#›</a:t>
            </a:fld>
            <a:endParaRPr lang="en-GB"/>
          </a:p>
        </p:txBody>
      </p:sp>
    </p:spTree>
    <p:extLst>
      <p:ext uri="{BB962C8B-B14F-4D97-AF65-F5344CB8AC3E}">
        <p14:creationId xmlns:p14="http://schemas.microsoft.com/office/powerpoint/2010/main" val="1815177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2A7FF2C0-1E5F-4806-9124-FB2E15E2B258}" type="datetimeFigureOut">
              <a:rPr lang="en-GB" smtClean="0"/>
              <a:t>14/04/2023</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B8CF62F6-40C2-4FD8-81E7-B932553471CB}" type="slidenum">
              <a:rPr lang="en-GB" smtClean="0"/>
              <a:t>‹#›</a:t>
            </a:fld>
            <a:endParaRPr lang="en-GB"/>
          </a:p>
        </p:txBody>
      </p:sp>
    </p:spTree>
    <p:extLst>
      <p:ext uri="{BB962C8B-B14F-4D97-AF65-F5344CB8AC3E}">
        <p14:creationId xmlns:p14="http://schemas.microsoft.com/office/powerpoint/2010/main" val="229805167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9.png"/><Relationship Id="rId17" Type="http://schemas.openxmlformats.org/officeDocument/2006/relationships/chart" Target="../charts/chart3.xml"/><Relationship Id="rId2" Type="http://schemas.openxmlformats.org/officeDocument/2006/relationships/image" Target="../media/image1.jpeg"/><Relationship Id="rId16" Type="http://schemas.openxmlformats.org/officeDocument/2006/relationships/image" Target="../media/image13.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chart" Target="../charts/chart2.xml"/><Relationship Id="rId5" Type="http://schemas.openxmlformats.org/officeDocument/2006/relationships/image" Target="../media/image4.png"/><Relationship Id="rId15" Type="http://schemas.openxmlformats.org/officeDocument/2006/relationships/image" Target="../media/image12.png"/><Relationship Id="rId10" Type="http://schemas.openxmlformats.org/officeDocument/2006/relationships/chart" Target="../charts/chart1.xml"/><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2000">
              <a:schemeClr val="bg1">
                <a:lumMod val="65000"/>
              </a:schemeClr>
            </a:gs>
            <a:gs pos="48000">
              <a:schemeClr val="bg1">
                <a:lumMod val="50000"/>
              </a:schemeClr>
            </a:gs>
            <a:gs pos="90000">
              <a:schemeClr val="accent3">
                <a:lumMod val="45000"/>
                <a:lumOff val="55000"/>
              </a:schemeClr>
            </a:gs>
            <a:gs pos="100000">
              <a:schemeClr val="accent3">
                <a:lumMod val="30000"/>
                <a:lumOff val="70000"/>
              </a:schemeClr>
            </a:gs>
          </a:gsLst>
          <a:lin ang="0" scaled="1"/>
          <a:tileRect/>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9AAE3E-2768-B34E-D740-D8078CB734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7585894"/>
            <a:ext cx="21383625" cy="1502229"/>
          </a:xfrm>
          <a:prstGeom prst="rect">
            <a:avLst/>
          </a:prstGeom>
          <a:noFill/>
          <a:ln>
            <a:noFill/>
          </a:ln>
        </p:spPr>
      </p:pic>
      <p:pic>
        <p:nvPicPr>
          <p:cNvPr id="8" name="Picture 7">
            <a:extLst>
              <a:ext uri="{FF2B5EF4-FFF2-40B4-BE49-F238E27FC236}">
                <a16:creationId xmlns:a16="http://schemas.microsoft.com/office/drawing/2014/main" id="{AA6616D5-AF15-58A1-6CE3-44C303667F2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21383625" cy="1513421"/>
          </a:xfrm>
          <a:prstGeom prst="rect">
            <a:avLst/>
          </a:prstGeom>
          <a:noFill/>
          <a:ln>
            <a:noFill/>
          </a:ln>
        </p:spPr>
      </p:pic>
      <p:sp>
        <p:nvSpPr>
          <p:cNvPr id="31" name="Rectangle 30">
            <a:extLst>
              <a:ext uri="{FF2B5EF4-FFF2-40B4-BE49-F238E27FC236}">
                <a16:creationId xmlns:a16="http://schemas.microsoft.com/office/drawing/2014/main" id="{61CFA2EA-0CC4-E87B-7C7E-F846EF7194CF}"/>
              </a:ext>
            </a:extLst>
          </p:cNvPr>
          <p:cNvSpPr/>
          <p:nvPr/>
        </p:nvSpPr>
        <p:spPr>
          <a:xfrm>
            <a:off x="415229" y="1662841"/>
            <a:ext cx="20553165" cy="1513421"/>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solidFill>
                  <a:schemeClr val="bg1"/>
                </a:solidFill>
                <a:ea typeface="Century Gothic" panose="020B0502020202020204" pitchFamily="34" charset="0"/>
              </a:rPr>
              <a:t>The Effect of Explosives Mitigation on A Shaped Charge Jet</a:t>
            </a:r>
            <a:endParaRPr lang="en-GB" sz="1271" b="1" dirty="0">
              <a:solidFill>
                <a:schemeClr val="bg1"/>
              </a:solidFill>
            </a:endParaRPr>
          </a:p>
        </p:txBody>
      </p:sp>
      <p:sp>
        <p:nvSpPr>
          <p:cNvPr id="34" name="Rectangle 33">
            <a:extLst>
              <a:ext uri="{FF2B5EF4-FFF2-40B4-BE49-F238E27FC236}">
                <a16:creationId xmlns:a16="http://schemas.microsoft.com/office/drawing/2014/main" id="{4B78D1F8-C34F-5B84-553B-0ACFB8CE0850}"/>
              </a:ext>
            </a:extLst>
          </p:cNvPr>
          <p:cNvSpPr/>
          <p:nvPr/>
        </p:nvSpPr>
        <p:spPr>
          <a:xfrm>
            <a:off x="415230" y="11134400"/>
            <a:ext cx="4939927" cy="17683056"/>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4000" dirty="0"/>
              <a:t>Project summary</a:t>
            </a:r>
          </a:p>
          <a:p>
            <a:endParaRPr lang="en-GB" sz="2800" dirty="0"/>
          </a:p>
          <a:p>
            <a:r>
              <a:rPr lang="en-GB" sz="3200" dirty="0"/>
              <a:t>What?</a:t>
            </a:r>
          </a:p>
          <a:p>
            <a:r>
              <a:rPr lang="en-GB" sz="2400" dirty="0"/>
              <a:t>When a misfire scenario happens there is a need to dispose of a potentially damaged explosive charge, the process currently stands that the explosive will be isolated whilst a plan is implemented. The plan will usually involve applying a donor charge to detonate the trial and when mitigation is in place this will require disassembly of the trial furniture to gain access to the charge.</a:t>
            </a:r>
          </a:p>
          <a:p>
            <a:endParaRPr lang="en-GB" sz="2825" dirty="0"/>
          </a:p>
          <a:p>
            <a:endParaRPr lang="en-GB" sz="2825" dirty="0"/>
          </a:p>
          <a:p>
            <a:r>
              <a:rPr lang="en-GB" sz="3200" dirty="0"/>
              <a:t>Why?</a:t>
            </a:r>
          </a:p>
          <a:p>
            <a:r>
              <a:rPr lang="en-GB" sz="2400" dirty="0"/>
              <a:t>The project was implemented to combat the risk to staff when applying a donor charge to a potentially sensitised explosive. The act of disassembling trials furniture above or around such a hazardous item would mean an unacceptable level of risk if other options are available. This study was to apply shaped charges to this scenario in order to see the feasibility of success in a real life scenario and investigate what effect if any the mitigation would have on the shaped charge jet. </a:t>
            </a:r>
            <a:endParaRPr lang="en-GB" sz="3200" dirty="0"/>
          </a:p>
          <a:p>
            <a:endParaRPr lang="en-GB" sz="3200" dirty="0"/>
          </a:p>
          <a:p>
            <a:endParaRPr lang="en-GB" sz="3200" dirty="0"/>
          </a:p>
          <a:p>
            <a:r>
              <a:rPr lang="en-GB" sz="3200" dirty="0"/>
              <a:t>How? </a:t>
            </a:r>
          </a:p>
          <a:p>
            <a:r>
              <a:rPr lang="en-GB" sz="2400" dirty="0"/>
              <a:t>A benchmarking trial was undertaken to confirm the viability of application to these scenarios and to confirm the data given by the supplier. These same systems were then applied to scenario that would be similar to the  scenario described to assess the application and investigate the effect of mitigation schemes of the shaped charge jet.</a:t>
            </a:r>
          </a:p>
          <a:p>
            <a:endParaRPr lang="en-GB" sz="1400" dirty="0"/>
          </a:p>
        </p:txBody>
      </p:sp>
      <p:sp>
        <p:nvSpPr>
          <p:cNvPr id="39" name="TextBox 38">
            <a:extLst>
              <a:ext uri="{FF2B5EF4-FFF2-40B4-BE49-F238E27FC236}">
                <a16:creationId xmlns:a16="http://schemas.microsoft.com/office/drawing/2014/main" id="{C8431D3E-08ED-5B2E-8561-5173149189D5}"/>
              </a:ext>
            </a:extLst>
          </p:cNvPr>
          <p:cNvSpPr txBox="1"/>
          <p:nvPr/>
        </p:nvSpPr>
        <p:spPr>
          <a:xfrm>
            <a:off x="415229" y="3271689"/>
            <a:ext cx="5310428" cy="440120"/>
          </a:xfrm>
          <a:prstGeom prst="rect">
            <a:avLst/>
          </a:prstGeom>
          <a:noFill/>
        </p:spPr>
        <p:txBody>
          <a:bodyPr wrap="none" rtlCol="0">
            <a:spAutoFit/>
          </a:bodyPr>
          <a:lstStyle/>
          <a:p>
            <a:r>
              <a:rPr lang="en-GB" sz="2260" dirty="0"/>
              <a:t>Jordan Timberlake TIExpE EngTech 1810310</a:t>
            </a:r>
          </a:p>
        </p:txBody>
      </p:sp>
      <p:sp>
        <p:nvSpPr>
          <p:cNvPr id="40" name="Rectangle 39">
            <a:extLst>
              <a:ext uri="{FF2B5EF4-FFF2-40B4-BE49-F238E27FC236}">
                <a16:creationId xmlns:a16="http://schemas.microsoft.com/office/drawing/2014/main" id="{D00AE999-1B5D-A5B9-2F9E-8023C4EED18E}"/>
              </a:ext>
            </a:extLst>
          </p:cNvPr>
          <p:cNvSpPr/>
          <p:nvPr/>
        </p:nvSpPr>
        <p:spPr>
          <a:xfrm>
            <a:off x="5631798" y="11142221"/>
            <a:ext cx="10134675" cy="17675234"/>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4000" dirty="0"/>
              <a:t>Results</a:t>
            </a:r>
          </a:p>
          <a:p>
            <a:endParaRPr lang="en-GB" sz="2800" dirty="0"/>
          </a:p>
          <a:p>
            <a:r>
              <a:rPr lang="en-GB" sz="2400" b="1" dirty="0"/>
              <a:t>Figure 1 </a:t>
            </a:r>
            <a:r>
              <a:rPr lang="en-GB" sz="2400" dirty="0"/>
              <a:t>Aldermaston shots was the benchmarking exercise to ensure the shaped charges would perform as expected under normal condition at optimum stand off. The table below demonstrates what would be expected from the Monroe effect providing approximately 3 - 4 timed cone diameter depth of penetration for the Vulcans and over 4 cone diameters depth of penetration for the Pluton.</a:t>
            </a:r>
          </a:p>
          <a:p>
            <a:endParaRPr lang="en-GB" sz="2825" dirty="0"/>
          </a:p>
          <a:p>
            <a:endParaRPr lang="en-GB" sz="2825" dirty="0"/>
          </a:p>
          <a:p>
            <a:endParaRPr lang="en-GB" sz="2825" dirty="0"/>
          </a:p>
          <a:p>
            <a:endParaRPr lang="en-GB" sz="2825" dirty="0"/>
          </a:p>
          <a:p>
            <a:endParaRPr lang="en-GB" sz="2825" dirty="0"/>
          </a:p>
          <a:p>
            <a:endParaRPr lang="en-GB" sz="2825" dirty="0"/>
          </a:p>
          <a:p>
            <a:endParaRPr lang="en-GB" sz="2825" dirty="0"/>
          </a:p>
          <a:p>
            <a:endParaRPr lang="en-GB" sz="2825" dirty="0"/>
          </a:p>
          <a:p>
            <a:r>
              <a:rPr lang="en-GB" sz="2400" b="1" dirty="0"/>
              <a:t>Figure 2</a:t>
            </a:r>
            <a:r>
              <a:rPr lang="en-GB" sz="2400" dirty="0"/>
              <a:t> Pendine shots was the application of Vulcan and pluton shaped charges to a misfire. Distance played a considerable part in the effectiveness of the jet  and its depth of penetration. There was a comparator to look at the difference between mitigated and unmitigated shots but the dataset was insufficient.</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b="1" dirty="0"/>
              <a:t>Radiography</a:t>
            </a:r>
            <a:r>
              <a:rPr lang="en-GB" sz="2400" dirty="0"/>
              <a:t> – during the Pendine trials issues were experienced with radiography timing meaning the comparative modelling was not undertaken.</a:t>
            </a:r>
          </a:p>
          <a:p>
            <a:endParaRPr lang="en-GB" sz="2400" dirty="0"/>
          </a:p>
          <a:p>
            <a:endParaRPr lang="en-GB" sz="2400" dirty="0"/>
          </a:p>
          <a:p>
            <a:endParaRPr lang="en-GB" sz="2400" dirty="0"/>
          </a:p>
          <a:p>
            <a:endParaRPr lang="en-GB" sz="2400" dirty="0"/>
          </a:p>
          <a:p>
            <a:endParaRPr lang="en-GB" sz="2400" dirty="0"/>
          </a:p>
          <a:p>
            <a:r>
              <a:rPr lang="en-GB" sz="2400" dirty="0"/>
              <a:t>A </a:t>
            </a:r>
            <a:r>
              <a:rPr lang="en-GB" sz="2400" b="1" dirty="0"/>
              <a:t>Jet Tip Speed </a:t>
            </a:r>
            <a:r>
              <a:rPr lang="en-GB" sz="2400" dirty="0"/>
              <a:t>reduction was observed when firing through mitigation of approximately 70% </a:t>
            </a:r>
            <a:r>
              <a:rPr lang="en-GB" sz="2400" dirty="0">
                <a:solidFill>
                  <a:schemeClr val="bg1"/>
                </a:solidFill>
                <a:effectLst/>
                <a:ea typeface="Century Gothic" panose="020B0502020202020204" pitchFamily="34" charset="0"/>
              </a:rPr>
              <a:t>±5%. This demonstrated a proportional reduction in jet speed when fired through mitigation. </a:t>
            </a:r>
            <a:endParaRPr lang="en-GB" sz="2800" dirty="0">
              <a:solidFill>
                <a:schemeClr val="bg1"/>
              </a:solidFill>
            </a:endParaRPr>
          </a:p>
        </p:txBody>
      </p:sp>
      <p:sp>
        <p:nvSpPr>
          <p:cNvPr id="42" name="Rectangle 41">
            <a:extLst>
              <a:ext uri="{FF2B5EF4-FFF2-40B4-BE49-F238E27FC236}">
                <a16:creationId xmlns:a16="http://schemas.microsoft.com/office/drawing/2014/main" id="{D4C14301-C4B1-77AC-096C-E52CC7FE1C6A}"/>
              </a:ext>
            </a:extLst>
          </p:cNvPr>
          <p:cNvSpPr/>
          <p:nvPr/>
        </p:nvSpPr>
        <p:spPr>
          <a:xfrm>
            <a:off x="16096148" y="11134399"/>
            <a:ext cx="4939927" cy="3868399"/>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4000" dirty="0"/>
              <a:t>Conclusions </a:t>
            </a:r>
          </a:p>
          <a:p>
            <a:r>
              <a:rPr lang="en-GB" sz="2400" dirty="0"/>
              <a:t>In the appropriate scenario using a shaped charge to initiate charge is credible but account must be taken for the dramatic reduction in the jet speed and depth of penetration. The variation in the relatively small data set meant further assessment would be needed.</a:t>
            </a:r>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p:txBody>
      </p:sp>
      <p:sp>
        <p:nvSpPr>
          <p:cNvPr id="43" name="Rectangle 42">
            <a:extLst>
              <a:ext uri="{FF2B5EF4-FFF2-40B4-BE49-F238E27FC236}">
                <a16:creationId xmlns:a16="http://schemas.microsoft.com/office/drawing/2014/main" id="{7737F484-D63C-E613-E6D3-A1B864A4B4D0}"/>
              </a:ext>
            </a:extLst>
          </p:cNvPr>
          <p:cNvSpPr/>
          <p:nvPr/>
        </p:nvSpPr>
        <p:spPr>
          <a:xfrm>
            <a:off x="415228" y="29119202"/>
            <a:ext cx="17205115" cy="1156011"/>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978" b="1" dirty="0">
                <a:solidFill>
                  <a:schemeClr val="bg1"/>
                </a:solidFill>
                <a:latin typeface="Arial" panose="020B0604020202020204" pitchFamily="34" charset="0"/>
                <a:ea typeface="Century Gothic" panose="020B0502020202020204" pitchFamily="34" charset="0"/>
              </a:rPr>
              <a:t>References:</a:t>
            </a:r>
          </a:p>
          <a:p>
            <a:r>
              <a:rPr lang="en-GB" sz="1200" dirty="0">
                <a:solidFill>
                  <a:schemeClr val="bg1"/>
                </a:solidFill>
                <a:effectLst/>
                <a:latin typeface="Arial" panose="020B0604020202020204" pitchFamily="34" charset="0"/>
                <a:ea typeface="Century Gothic" panose="020B0502020202020204" pitchFamily="34" charset="0"/>
                <a:cs typeface="Times New Roman" panose="02020603050405020304" pitchFamily="18" charset="0"/>
              </a:rPr>
              <a:t>C.E. Munroe (1888) modern explosives [Online] Available: https://www.google.co.uk/books/edition/Scribner_s_Magazine/uGEAAAAAYAAJ?hl=en&amp;gbpv=1&amp;pg=PA563&amp;printsec=frontcover</a:t>
            </a:r>
            <a:endParaRPr lang="en-GB" sz="12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Century Gothic" panose="020B0502020202020204" pitchFamily="34" charset="0"/>
                <a:cs typeface="Times New Roman" panose="02020603050405020304" pitchFamily="18" charset="0"/>
              </a:rPr>
              <a:t>C.E. Munroe (1888) effects of detonation of gun-cotton [Online] Available: https://www.google.co.uk/books/edition/The_American_Journal_of_Science/hlM7AQAAIAAJ?hl=en&amp;gbpv=1&amp;pg=PA48&amp;printsec=frontcover</a:t>
            </a:r>
          </a:p>
          <a:p>
            <a:pPr>
              <a:lnSpc>
                <a:spcPct val="107000"/>
              </a:lnSpc>
              <a:spcAft>
                <a:spcPts val="800"/>
              </a:spcAft>
            </a:pPr>
            <a:r>
              <a:rPr lang="en-GB" sz="1200" dirty="0">
                <a:solidFill>
                  <a:schemeClr val="bg1"/>
                </a:solidFill>
                <a:latin typeface="Arial" panose="020B0604020202020204" pitchFamily="34" charset="0"/>
                <a:ea typeface="Century Gothic" panose="020B0502020202020204" pitchFamily="34" charset="0"/>
                <a:cs typeface="Times New Roman" panose="02020603050405020304" pitchFamily="18" charset="0"/>
              </a:rPr>
              <a:t>T</a:t>
            </a:r>
            <a:r>
              <a:rPr lang="en-GB" sz="1200" dirty="0">
                <a:solidFill>
                  <a:schemeClr val="bg1"/>
                </a:solidFill>
                <a:effectLst/>
                <a:latin typeface="Arial" panose="020B0604020202020204" pitchFamily="34" charset="0"/>
                <a:ea typeface="Century Gothic" panose="020B0502020202020204" pitchFamily="34" charset="0"/>
                <a:cs typeface="Times New Roman" panose="02020603050405020304" pitchFamily="18" charset="0"/>
              </a:rPr>
              <a:t>he Newport Natural History Society (1883) proceedings [Online] Available: https://www.google.co.uk/books/edition/Proceedings_of_the_Newport_Natural_Histo/ukYsAQAAIAAJ?hl=en&amp;gbpv=1&amp;pg=RA1-PA62&amp;printsec=frontcover</a:t>
            </a:r>
            <a:endParaRPr lang="en-GB" sz="12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dirty="0">
              <a:effectLst/>
              <a:latin typeface="Century Gothic" panose="020B0502020202020204" pitchFamily="34" charset="0"/>
              <a:ea typeface="Century Gothic" panose="020B0502020202020204" pitchFamily="34" charset="0"/>
              <a:cs typeface="Times New Roman" panose="02020603050405020304" pitchFamily="18" charset="0"/>
            </a:endParaRPr>
          </a:p>
          <a:p>
            <a:endParaRPr lang="en-GB" sz="1978" b="1" dirty="0">
              <a:solidFill>
                <a:schemeClr val="bg1"/>
              </a:solidFill>
              <a:latin typeface="Arial" panose="020B0604020202020204" pitchFamily="34" charset="0"/>
              <a:ea typeface="Century Gothic" panose="020B0502020202020204" pitchFamily="34" charset="0"/>
            </a:endParaRPr>
          </a:p>
          <a:p>
            <a:r>
              <a:rPr lang="en-GB" sz="1978" b="1" dirty="0">
                <a:solidFill>
                  <a:schemeClr val="bg1"/>
                </a:solidFill>
                <a:latin typeface="Arial" panose="020B0604020202020204" pitchFamily="34" charset="0"/>
                <a:ea typeface="Century Gothic" panose="020B0502020202020204" pitchFamily="34" charset="0"/>
              </a:rPr>
              <a:t> </a:t>
            </a:r>
            <a:endParaRPr lang="en-GB" sz="5085" b="1" dirty="0">
              <a:solidFill>
                <a:schemeClr val="bg1"/>
              </a:solidFill>
              <a:latin typeface="Arial" panose="020B0604020202020204" pitchFamily="34" charset="0"/>
              <a:ea typeface="Century Gothic" panose="020B0502020202020204" pitchFamily="34" charset="0"/>
            </a:endParaRPr>
          </a:p>
        </p:txBody>
      </p:sp>
      <p:pic>
        <p:nvPicPr>
          <p:cNvPr id="45" name="Picture 44">
            <a:extLst>
              <a:ext uri="{FF2B5EF4-FFF2-40B4-BE49-F238E27FC236}">
                <a16:creationId xmlns:a16="http://schemas.microsoft.com/office/drawing/2014/main" id="{ABD9D588-8724-F922-729B-C92B38C14EBF}"/>
              </a:ext>
            </a:extLst>
          </p:cNvPr>
          <p:cNvPicPr>
            <a:picLocks noChangeAspect="1"/>
          </p:cNvPicPr>
          <p:nvPr/>
        </p:nvPicPr>
        <p:blipFill>
          <a:blip r:embed="rId3"/>
          <a:stretch>
            <a:fillRect/>
          </a:stretch>
        </p:blipFill>
        <p:spPr>
          <a:xfrm>
            <a:off x="17515724" y="29093030"/>
            <a:ext cx="3520351" cy="1182183"/>
          </a:xfrm>
          <a:prstGeom prst="rect">
            <a:avLst/>
          </a:prstGeom>
        </p:spPr>
      </p:pic>
      <p:pic>
        <p:nvPicPr>
          <p:cNvPr id="47" name="Picture 46" descr="A picture containing wall, indoor, light, dark&#10;&#10;Description automatically generated">
            <a:extLst>
              <a:ext uri="{FF2B5EF4-FFF2-40B4-BE49-F238E27FC236}">
                <a16:creationId xmlns:a16="http://schemas.microsoft.com/office/drawing/2014/main" id="{9D4ECED5-6421-9D0A-06F7-7AFA8B5D95AE}"/>
              </a:ext>
            </a:extLst>
          </p:cNvPr>
          <p:cNvPicPr>
            <a:picLocks noChangeAspect="1"/>
          </p:cNvPicPr>
          <p:nvPr/>
        </p:nvPicPr>
        <p:blipFill rotWithShape="1">
          <a:blip r:embed="rId4"/>
          <a:srcRect l="33492" t="37313" b="15262"/>
          <a:stretch/>
        </p:blipFill>
        <p:spPr bwMode="auto">
          <a:xfrm>
            <a:off x="6393030" y="3691563"/>
            <a:ext cx="7376319" cy="3589192"/>
          </a:xfrm>
          <a:prstGeom prst="rect">
            <a:avLst/>
          </a:prstGeom>
          <a:ln>
            <a:noFill/>
          </a:ln>
          <a:extLst>
            <a:ext uri="{53640926-AAD7-44D8-BBD7-CCE9431645EC}">
              <a14:shadowObscured xmlns:a14="http://schemas.microsoft.com/office/drawing/2010/main"/>
            </a:ext>
          </a:extLst>
        </p:spPr>
      </p:pic>
      <p:pic>
        <p:nvPicPr>
          <p:cNvPr id="48" name="Picture 47">
            <a:extLst>
              <a:ext uri="{FF2B5EF4-FFF2-40B4-BE49-F238E27FC236}">
                <a16:creationId xmlns:a16="http://schemas.microsoft.com/office/drawing/2014/main" id="{8CE93575-BC18-4207-7762-2E50CAF57BEC}"/>
              </a:ext>
            </a:extLst>
          </p:cNvPr>
          <p:cNvPicPr>
            <a:picLocks noChangeAspect="1"/>
          </p:cNvPicPr>
          <p:nvPr/>
        </p:nvPicPr>
        <p:blipFill rotWithShape="1">
          <a:blip r:embed="rId5"/>
          <a:srcRect l="10802" t="12326" r="2963" b="11393"/>
          <a:stretch/>
        </p:blipFill>
        <p:spPr bwMode="auto">
          <a:xfrm>
            <a:off x="6393030" y="7562270"/>
            <a:ext cx="7376319" cy="3292086"/>
          </a:xfrm>
          <a:prstGeom prst="rect">
            <a:avLst/>
          </a:prstGeom>
          <a:ln>
            <a:noFill/>
          </a:ln>
          <a:extLst>
            <a:ext uri="{53640926-AAD7-44D8-BBD7-CCE9431645EC}">
              <a14:shadowObscured xmlns:a14="http://schemas.microsoft.com/office/drawing/2010/main"/>
            </a:ext>
          </a:extLst>
        </p:spPr>
      </p:pic>
      <p:pic>
        <p:nvPicPr>
          <p:cNvPr id="49" name="Picture 48">
            <a:extLst>
              <a:ext uri="{FF2B5EF4-FFF2-40B4-BE49-F238E27FC236}">
                <a16:creationId xmlns:a16="http://schemas.microsoft.com/office/drawing/2014/main" id="{5D91E577-CFDD-68D3-7E7C-C2A1F72479BD}"/>
              </a:ext>
            </a:extLst>
          </p:cNvPr>
          <p:cNvPicPr>
            <a:picLocks noChangeAspect="1"/>
          </p:cNvPicPr>
          <p:nvPr/>
        </p:nvPicPr>
        <p:blipFill rotWithShape="1">
          <a:blip r:embed="rId6"/>
          <a:srcRect l="3490" t="22985" b="4064"/>
          <a:stretch/>
        </p:blipFill>
        <p:spPr bwMode="auto">
          <a:xfrm>
            <a:off x="13906500" y="3676806"/>
            <a:ext cx="7061893" cy="3589193"/>
          </a:xfrm>
          <a:prstGeom prst="rect">
            <a:avLst/>
          </a:prstGeom>
          <a:ln>
            <a:noFill/>
          </a:ln>
          <a:extLst>
            <a:ext uri="{53640926-AAD7-44D8-BBD7-CCE9431645EC}">
              <a14:shadowObscured xmlns:a14="http://schemas.microsoft.com/office/drawing/2010/main"/>
            </a:ext>
          </a:extLst>
        </p:spPr>
      </p:pic>
      <p:pic>
        <p:nvPicPr>
          <p:cNvPr id="50" name="Picture 49" descr="A picture containing fire, nature, dark, light&#10;&#10;Description automatically generated">
            <a:extLst>
              <a:ext uri="{FF2B5EF4-FFF2-40B4-BE49-F238E27FC236}">
                <a16:creationId xmlns:a16="http://schemas.microsoft.com/office/drawing/2014/main" id="{9DF77CEE-6971-87AC-3059-38C609F6934B}"/>
              </a:ext>
            </a:extLst>
          </p:cNvPr>
          <p:cNvPicPr>
            <a:picLocks noChangeAspect="1"/>
          </p:cNvPicPr>
          <p:nvPr/>
        </p:nvPicPr>
        <p:blipFill rotWithShape="1">
          <a:blip r:embed="rId7"/>
          <a:srcRect l="8419" t="24952"/>
          <a:stretch/>
        </p:blipFill>
        <p:spPr bwMode="auto">
          <a:xfrm>
            <a:off x="13925620" y="7566866"/>
            <a:ext cx="7043708" cy="3317681"/>
          </a:xfrm>
          <a:prstGeom prst="rect">
            <a:avLst/>
          </a:prstGeom>
          <a:ln>
            <a:noFill/>
          </a:ln>
          <a:extLst>
            <a:ext uri="{53640926-AAD7-44D8-BBD7-CCE9431645EC}">
              <a14:shadowObscured xmlns:a14="http://schemas.microsoft.com/office/drawing/2010/main"/>
            </a:ext>
          </a:extLst>
        </p:spPr>
      </p:pic>
      <p:pic>
        <p:nvPicPr>
          <p:cNvPr id="51" name="Picture 50">
            <a:extLst>
              <a:ext uri="{FF2B5EF4-FFF2-40B4-BE49-F238E27FC236}">
                <a16:creationId xmlns:a16="http://schemas.microsoft.com/office/drawing/2014/main" id="{957ED5B7-C31F-5960-0C37-3572BB6074F6}"/>
              </a:ext>
            </a:extLst>
          </p:cNvPr>
          <p:cNvPicPr>
            <a:picLocks noChangeAspect="1"/>
          </p:cNvPicPr>
          <p:nvPr/>
        </p:nvPicPr>
        <p:blipFill rotWithShape="1">
          <a:blip r:embed="rId8"/>
          <a:srcRect l="32052" t="33667" r="-1" b="2568"/>
          <a:stretch/>
        </p:blipFill>
        <p:spPr bwMode="auto">
          <a:xfrm>
            <a:off x="415229" y="3713017"/>
            <a:ext cx="5821530" cy="3587983"/>
          </a:xfrm>
          <a:prstGeom prst="rect">
            <a:avLst/>
          </a:prstGeom>
          <a:ln>
            <a:noFill/>
          </a:ln>
          <a:extLst>
            <a:ext uri="{53640926-AAD7-44D8-BBD7-CCE9431645EC}">
              <a14:shadowObscured xmlns:a14="http://schemas.microsoft.com/office/drawing/2010/main"/>
            </a:ext>
          </a:extLst>
        </p:spPr>
      </p:pic>
      <p:pic>
        <p:nvPicPr>
          <p:cNvPr id="52" name="Picture 51" descr="A picture containing fire, fireplace, stone, grill&#10;&#10;Description automatically generated">
            <a:extLst>
              <a:ext uri="{FF2B5EF4-FFF2-40B4-BE49-F238E27FC236}">
                <a16:creationId xmlns:a16="http://schemas.microsoft.com/office/drawing/2014/main" id="{E67AC04E-7F45-F369-0F96-077DAFE23320}"/>
              </a:ext>
            </a:extLst>
          </p:cNvPr>
          <p:cNvPicPr>
            <a:picLocks noChangeAspect="1"/>
          </p:cNvPicPr>
          <p:nvPr/>
        </p:nvPicPr>
        <p:blipFill rotWithShape="1">
          <a:blip r:embed="rId9"/>
          <a:srcRect l="20705" t="20846"/>
          <a:stretch/>
        </p:blipFill>
        <p:spPr bwMode="auto">
          <a:xfrm>
            <a:off x="415229" y="7594927"/>
            <a:ext cx="5821530" cy="3245547"/>
          </a:xfrm>
          <a:prstGeom prst="rect">
            <a:avLst/>
          </a:prstGeom>
          <a:ln>
            <a:noFill/>
          </a:ln>
          <a:extLst>
            <a:ext uri="{53640926-AAD7-44D8-BBD7-CCE9431645EC}">
              <a14:shadowObscured xmlns:a14="http://schemas.microsoft.com/office/drawing/2010/main"/>
            </a:ext>
          </a:extLst>
        </p:spPr>
      </p:pic>
      <p:graphicFrame>
        <p:nvGraphicFramePr>
          <p:cNvPr id="54" name="Chart 53">
            <a:extLst>
              <a:ext uri="{FF2B5EF4-FFF2-40B4-BE49-F238E27FC236}">
                <a16:creationId xmlns:a16="http://schemas.microsoft.com/office/drawing/2014/main" id="{D8074015-05B6-0F81-2167-93186A2DF74A}"/>
              </a:ext>
            </a:extLst>
          </p:cNvPr>
          <p:cNvGraphicFramePr>
            <a:graphicFrameLocks/>
          </p:cNvGraphicFramePr>
          <p:nvPr>
            <p:extLst>
              <p:ext uri="{D42A27DB-BD31-4B8C-83A1-F6EECF244321}">
                <p14:modId xmlns:p14="http://schemas.microsoft.com/office/powerpoint/2010/main" val="761024506"/>
              </p:ext>
            </p:extLst>
          </p:nvPr>
        </p:nvGraphicFramePr>
        <p:xfrm>
          <a:off x="5725657" y="14565059"/>
          <a:ext cx="9791434" cy="3110931"/>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55" name="Chart 54">
            <a:extLst>
              <a:ext uri="{FF2B5EF4-FFF2-40B4-BE49-F238E27FC236}">
                <a16:creationId xmlns:a16="http://schemas.microsoft.com/office/drawing/2014/main" id="{B5EB0A8B-144B-2AEF-3362-70B51D79E102}"/>
              </a:ext>
            </a:extLst>
          </p:cNvPr>
          <p:cNvGraphicFramePr>
            <a:graphicFrameLocks/>
          </p:cNvGraphicFramePr>
          <p:nvPr>
            <p:extLst>
              <p:ext uri="{D42A27DB-BD31-4B8C-83A1-F6EECF244321}">
                <p14:modId xmlns:p14="http://schemas.microsoft.com/office/powerpoint/2010/main" val="3160567553"/>
              </p:ext>
            </p:extLst>
          </p:nvPr>
        </p:nvGraphicFramePr>
        <p:xfrm>
          <a:off x="5796094" y="19727228"/>
          <a:ext cx="9791434" cy="2743200"/>
        </p:xfrm>
        <a:graphic>
          <a:graphicData uri="http://schemas.openxmlformats.org/drawingml/2006/chart">
            <c:chart xmlns:c="http://schemas.openxmlformats.org/drawingml/2006/chart" xmlns:r="http://schemas.openxmlformats.org/officeDocument/2006/relationships" r:id="rId11"/>
          </a:graphicData>
        </a:graphic>
      </p:graphicFrame>
      <p:grpSp>
        <p:nvGrpSpPr>
          <p:cNvPr id="64" name="Group 63">
            <a:extLst>
              <a:ext uri="{FF2B5EF4-FFF2-40B4-BE49-F238E27FC236}">
                <a16:creationId xmlns:a16="http://schemas.microsoft.com/office/drawing/2014/main" id="{973063B8-0ADE-88AE-9565-FCB51535C559}"/>
              </a:ext>
            </a:extLst>
          </p:cNvPr>
          <p:cNvGrpSpPr/>
          <p:nvPr/>
        </p:nvGrpSpPr>
        <p:grpSpPr>
          <a:xfrm>
            <a:off x="5961473" y="23415302"/>
            <a:ext cx="9475324" cy="1597552"/>
            <a:chOff x="5725657" y="23499168"/>
            <a:chExt cx="9475324" cy="1597552"/>
          </a:xfrm>
        </p:grpSpPr>
        <p:pic>
          <p:nvPicPr>
            <p:cNvPr id="58" name="Picture 57" descr="Background pattern&#10;&#10;Description automatically generated">
              <a:extLst>
                <a:ext uri="{FF2B5EF4-FFF2-40B4-BE49-F238E27FC236}">
                  <a16:creationId xmlns:a16="http://schemas.microsoft.com/office/drawing/2014/main" id="{31364685-423A-550E-6ACC-C7F61DCEC1D2}"/>
                </a:ext>
              </a:extLst>
            </p:cNvPr>
            <p:cNvPicPr>
              <a:picLocks noChangeAspect="1"/>
            </p:cNvPicPr>
            <p:nvPr/>
          </p:nvPicPr>
          <p:blipFill>
            <a:blip r:embed="rId12"/>
            <a:stretch>
              <a:fillRect/>
            </a:stretch>
          </p:blipFill>
          <p:spPr>
            <a:xfrm>
              <a:off x="5725657" y="23506800"/>
              <a:ext cx="1959525" cy="1588042"/>
            </a:xfrm>
            <a:prstGeom prst="rect">
              <a:avLst/>
            </a:prstGeom>
          </p:spPr>
        </p:pic>
        <p:pic>
          <p:nvPicPr>
            <p:cNvPr id="59" name="Picture 58" descr="A picture containing indoor&#10;&#10;Description automatically generated">
              <a:extLst>
                <a:ext uri="{FF2B5EF4-FFF2-40B4-BE49-F238E27FC236}">
                  <a16:creationId xmlns:a16="http://schemas.microsoft.com/office/drawing/2014/main" id="{B82BC26B-0F6F-4C63-BE6B-94735BC224AB}"/>
                </a:ext>
              </a:extLst>
            </p:cNvPr>
            <p:cNvPicPr>
              <a:picLocks noChangeAspect="1"/>
            </p:cNvPicPr>
            <p:nvPr/>
          </p:nvPicPr>
          <p:blipFill>
            <a:blip r:embed="rId13"/>
            <a:stretch>
              <a:fillRect/>
            </a:stretch>
          </p:blipFill>
          <p:spPr>
            <a:xfrm>
              <a:off x="7685182" y="23499169"/>
              <a:ext cx="1799675" cy="1595673"/>
            </a:xfrm>
            <a:prstGeom prst="rect">
              <a:avLst/>
            </a:prstGeom>
          </p:spPr>
        </p:pic>
        <p:pic>
          <p:nvPicPr>
            <p:cNvPr id="60" name="Picture 59" descr="A picture containing white, night sky&#10;&#10;Description automatically generated">
              <a:extLst>
                <a:ext uri="{FF2B5EF4-FFF2-40B4-BE49-F238E27FC236}">
                  <a16:creationId xmlns:a16="http://schemas.microsoft.com/office/drawing/2014/main" id="{71496B64-9FBA-763B-2B19-D2B96483867C}"/>
                </a:ext>
              </a:extLst>
            </p:cNvPr>
            <p:cNvPicPr>
              <a:picLocks noChangeAspect="1"/>
            </p:cNvPicPr>
            <p:nvPr/>
          </p:nvPicPr>
          <p:blipFill>
            <a:blip r:embed="rId14"/>
            <a:stretch>
              <a:fillRect/>
            </a:stretch>
          </p:blipFill>
          <p:spPr>
            <a:xfrm>
              <a:off x="9437726" y="23499168"/>
              <a:ext cx="1959525" cy="1595673"/>
            </a:xfrm>
            <a:prstGeom prst="rect">
              <a:avLst/>
            </a:prstGeom>
          </p:spPr>
        </p:pic>
        <p:pic>
          <p:nvPicPr>
            <p:cNvPr id="62" name="Picture 61" descr="A picture containing indoor, white, light&#10;&#10;Description automatically generated">
              <a:extLst>
                <a:ext uri="{FF2B5EF4-FFF2-40B4-BE49-F238E27FC236}">
                  <a16:creationId xmlns:a16="http://schemas.microsoft.com/office/drawing/2014/main" id="{9C0EEAF4-2E8D-2567-B5A0-CF1ABD3B0942}"/>
                </a:ext>
              </a:extLst>
            </p:cNvPr>
            <p:cNvPicPr>
              <a:picLocks noChangeAspect="1"/>
            </p:cNvPicPr>
            <p:nvPr/>
          </p:nvPicPr>
          <p:blipFill>
            <a:blip r:embed="rId15"/>
            <a:stretch>
              <a:fillRect/>
            </a:stretch>
          </p:blipFill>
          <p:spPr>
            <a:xfrm>
              <a:off x="11305389" y="23499168"/>
              <a:ext cx="1937430" cy="1597552"/>
            </a:xfrm>
            <a:prstGeom prst="rect">
              <a:avLst/>
            </a:prstGeom>
          </p:spPr>
        </p:pic>
        <p:pic>
          <p:nvPicPr>
            <p:cNvPr id="63" name="Picture 62" descr="A picture containing white&#10;&#10;Description automatically generated">
              <a:extLst>
                <a:ext uri="{FF2B5EF4-FFF2-40B4-BE49-F238E27FC236}">
                  <a16:creationId xmlns:a16="http://schemas.microsoft.com/office/drawing/2014/main" id="{BE38D79B-2390-A466-3B99-46BC33F4613E}"/>
                </a:ext>
              </a:extLst>
            </p:cNvPr>
            <p:cNvPicPr>
              <a:picLocks noChangeAspect="1"/>
            </p:cNvPicPr>
            <p:nvPr/>
          </p:nvPicPr>
          <p:blipFill>
            <a:blip r:embed="rId16"/>
            <a:stretch>
              <a:fillRect/>
            </a:stretch>
          </p:blipFill>
          <p:spPr>
            <a:xfrm>
              <a:off x="13224540" y="23506799"/>
              <a:ext cx="1976441" cy="1588042"/>
            </a:xfrm>
            <a:prstGeom prst="rect">
              <a:avLst/>
            </a:prstGeom>
          </p:spPr>
        </p:pic>
      </p:grpSp>
      <p:graphicFrame>
        <p:nvGraphicFramePr>
          <p:cNvPr id="65" name="Chart 64">
            <a:extLst>
              <a:ext uri="{FF2B5EF4-FFF2-40B4-BE49-F238E27FC236}">
                <a16:creationId xmlns:a16="http://schemas.microsoft.com/office/drawing/2014/main" id="{EAD970A0-350E-DCDA-1947-9C45A597A869}"/>
              </a:ext>
            </a:extLst>
          </p:cNvPr>
          <p:cNvGraphicFramePr>
            <a:graphicFrameLocks/>
          </p:cNvGraphicFramePr>
          <p:nvPr>
            <p:extLst>
              <p:ext uri="{D42A27DB-BD31-4B8C-83A1-F6EECF244321}">
                <p14:modId xmlns:p14="http://schemas.microsoft.com/office/powerpoint/2010/main" val="292046799"/>
              </p:ext>
            </p:extLst>
          </p:nvPr>
        </p:nvGraphicFramePr>
        <p:xfrm>
          <a:off x="5796094" y="26346650"/>
          <a:ext cx="9791433" cy="2360031"/>
        </p:xfrm>
        <a:graphic>
          <a:graphicData uri="http://schemas.openxmlformats.org/drawingml/2006/chart">
            <c:chart xmlns:c="http://schemas.openxmlformats.org/drawingml/2006/chart" xmlns:r="http://schemas.openxmlformats.org/officeDocument/2006/relationships" r:id="rId17"/>
          </a:graphicData>
        </a:graphic>
      </p:graphicFrame>
      <p:sp>
        <p:nvSpPr>
          <p:cNvPr id="66" name="Rectangle 65">
            <a:extLst>
              <a:ext uri="{FF2B5EF4-FFF2-40B4-BE49-F238E27FC236}">
                <a16:creationId xmlns:a16="http://schemas.microsoft.com/office/drawing/2014/main" id="{258363A1-839A-5687-FA64-92C447F06600}"/>
              </a:ext>
            </a:extLst>
          </p:cNvPr>
          <p:cNvSpPr/>
          <p:nvPr/>
        </p:nvSpPr>
        <p:spPr>
          <a:xfrm>
            <a:off x="16096148" y="15252650"/>
            <a:ext cx="4939927" cy="4525617"/>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4000" dirty="0"/>
              <a:t>Further work</a:t>
            </a:r>
          </a:p>
          <a:p>
            <a:r>
              <a:rPr lang="en-GB" sz="2400" dirty="0"/>
              <a:t>As mentioned further work to assess the viability of shaped charges would be needed to endorse the results found during the project.</a:t>
            </a:r>
          </a:p>
          <a:p>
            <a:r>
              <a:rPr lang="en-GB" sz="2400" dirty="0"/>
              <a:t>The distance travelled has a significant effect to the depth of penetration and so viability of an explosively formed projectile would be the next step to investigating potential solutions to a misfire scenario.</a:t>
            </a:r>
            <a:endParaRPr lang="en-GB" dirty="0"/>
          </a:p>
        </p:txBody>
      </p:sp>
      <p:sp>
        <p:nvSpPr>
          <p:cNvPr id="67" name="Rectangle 66">
            <a:extLst>
              <a:ext uri="{FF2B5EF4-FFF2-40B4-BE49-F238E27FC236}">
                <a16:creationId xmlns:a16="http://schemas.microsoft.com/office/drawing/2014/main" id="{08FA0B8D-FA51-F153-A6F4-9C736B7A591B}"/>
              </a:ext>
            </a:extLst>
          </p:cNvPr>
          <p:cNvSpPr/>
          <p:nvPr/>
        </p:nvSpPr>
        <p:spPr>
          <a:xfrm>
            <a:off x="16096148" y="19975928"/>
            <a:ext cx="4939927" cy="8841527"/>
          </a:xfrm>
          <a:prstGeom prst="rect">
            <a:avLst/>
          </a:prstGeom>
          <a:solidFill>
            <a:srgbClr val="05767E">
              <a:alpha val="8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4000" dirty="0"/>
              <a:t>Reflection </a:t>
            </a:r>
          </a:p>
          <a:p>
            <a:r>
              <a:rPr lang="en-GB" sz="2400" dirty="0"/>
              <a:t>During the course of this project  the author experienced some major personal difficulties resulting in loss of time and the inability to field further shots or computer modelling. </a:t>
            </a:r>
          </a:p>
          <a:p>
            <a:r>
              <a:rPr lang="en-GB" sz="2400" dirty="0"/>
              <a:t>Should the opportunity come to revisit this study there is an absolute requirement to ensure an adequate data set is used.</a:t>
            </a:r>
          </a:p>
          <a:p>
            <a:r>
              <a:rPr lang="en-GB" sz="2400" dirty="0"/>
              <a:t>The additional time lost could have been used to reimplement adequate radiography triggered at a more suitable time and investigate a comparative </a:t>
            </a:r>
            <a:r>
              <a:rPr lang="en-GB" sz="2400" dirty="0" err="1"/>
              <a:t>Eularian</a:t>
            </a:r>
            <a:r>
              <a:rPr lang="en-GB" sz="2400" dirty="0"/>
              <a:t>/Lagrangian electronic model through Ansys. The differences in the output would allow for calculation to be made to the relative density of the mitigation boxes for the volume. This could have been used to endorse hydrocode for future modelling for trials fielding and misfire scenarios.</a:t>
            </a:r>
            <a:endParaRPr lang="en-GB" dirty="0"/>
          </a:p>
        </p:txBody>
      </p:sp>
    </p:spTree>
    <p:extLst>
      <p:ext uri="{BB962C8B-B14F-4D97-AF65-F5344CB8AC3E}">
        <p14:creationId xmlns:p14="http://schemas.microsoft.com/office/powerpoint/2010/main" val="38501680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1272</TotalTime>
  <Words>819</Words>
  <Application>Microsoft Office PowerPoint</Application>
  <PresentationFormat>Custom</PresentationFormat>
  <Paragraphs>66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Century Gothic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Timberlake (1810310)</dc:creator>
  <cp:lastModifiedBy>Jordan Timberlake (1810310)</cp:lastModifiedBy>
  <cp:revision>14</cp:revision>
  <dcterms:created xsi:type="dcterms:W3CDTF">2023-04-13T11:58:40Z</dcterms:created>
  <dcterms:modified xsi:type="dcterms:W3CDTF">2023-04-14T09:23:48Z</dcterms:modified>
</cp:coreProperties>
</file>