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2" r:id="rId6"/>
    <p:sldId id="274" r:id="rId7"/>
    <p:sldId id="336" r:id="rId8"/>
    <p:sldId id="273" r:id="rId9"/>
    <p:sldId id="338" r:id="rId10"/>
    <p:sldId id="261" r:id="rId11"/>
    <p:sldId id="337" r:id="rId12"/>
    <p:sldId id="339" r:id="rId13"/>
    <p:sldId id="275" r:id="rId14"/>
    <p:sldId id="340" r:id="rId15"/>
    <p:sldId id="341" r:id="rId16"/>
    <p:sldId id="265" r:id="rId17"/>
    <p:sldId id="263" r:id="rId18"/>
    <p:sldId id="266" r:id="rId19"/>
    <p:sldId id="26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5" y="862646"/>
            <a:ext cx="10985576" cy="489364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Claudiu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Iulian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Scripcariuc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         2433194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 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Chijioke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Uba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6504" y="408257"/>
            <a:ext cx="8515035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endParaRPr lang="en-GB" sz="3200" u="sng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1D688C9-A7CC-CB5A-AC86-EFB2CC9FF8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Green Haven Florists in Norwich, founded in 2016 by Liam and Priya Patel, thrived on bespoke arrangements, eco-friendly practices, and community ties. </a:t>
            </a:r>
          </a:p>
          <a:p>
            <a:endParaRPr lang="en-GB" dirty="0"/>
          </a:p>
          <a:p>
            <a:r>
              <a:rPr lang="en-GB" dirty="0"/>
              <a:t>Recently, the shop has faced declining revenue and foot traffic due to rising costs and online competition, challenging its profitability and requiring a business model adaptation.</a:t>
            </a:r>
            <a:endParaRPr lang="en-IT" dirty="0"/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Green Haven </a:t>
            </a:r>
            <a:r>
              <a:rPr lang="en-GB" sz="3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Forists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root problem </a:t>
            </a:r>
            <a:endParaRPr lang="en-GB" sz="3200" u="sng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9CBEE41-0366-591A-3F51-8DDAC2F2E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430396"/>
            <a:ext cx="11353800" cy="4746567"/>
          </a:xfrm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core issue is a failure to adapt to the changing retail environment.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Reasons contributing to the decline in sales: Online competition, rising costs, new competitors , outdated website, 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Nature and scope of this problems: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problems: these include an outdated website, a lack of digital marketing expertise and a potentially higher prices due to a commitment to sustainability.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External problems: these encompass increased competition from online retailers and new local businesses, rising costs of goods due to supply chain issues and inflation, and decreased foot traffic due t broader economic and consumer behaviour shifts.</a:t>
            </a:r>
            <a:endParaRPr lang="en-IT" dirty="0"/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80373" y="332045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5436785"/>
              </p:ext>
            </p:extLst>
          </p:nvPr>
        </p:nvGraphicFramePr>
        <p:xfrm>
          <a:off x="560857" y="1920240"/>
          <a:ext cx="10877769" cy="301752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553967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553967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553967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553967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553967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553967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553967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89467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Decline in sales 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8581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206619">
                <a:tc>
                  <a:txBody>
                    <a:bodyPr/>
                    <a:lstStyle/>
                    <a:p>
                      <a:r>
                        <a:rPr lang="en-GB" dirty="0"/>
                        <a:t>A 30% decline in in- store sales, rising operational costs 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Norwich, UK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Downturn in the last 12 months.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Green Haven Florists/clients/consumers 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Reduced foot traffic due to closure of nearby business.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 store sales declining, online orders not compensating .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30% decline in in-store sales, rising costs of fresh flowers and materials.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4211342" y="864533"/>
            <a:ext cx="105846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5W2H model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14" y="1860990"/>
            <a:ext cx="10843285" cy="4466864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0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PESTEL framework is a tool used to analyse the macro-environmental factors that can affect an organisation. PESTEL is an acronym that stands for Political, Economic, Social, Technological, Environmental and Legal factors. </a:t>
            </a:r>
          </a:p>
          <a:p>
            <a:pPr>
              <a:lnSpc>
                <a:spcPct val="100000"/>
              </a:lnSpc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Is it used to identify potential opportunities and threats that may impact a business.</a:t>
            </a:r>
          </a:p>
          <a:p>
            <a:pPr>
              <a:lnSpc>
                <a:spcPct val="100000"/>
              </a:lnSpc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PESTEL framework is used across various industries and sector.</a:t>
            </a:r>
          </a:p>
          <a:p>
            <a:pPr>
              <a:lnSpc>
                <a:spcPct val="100000"/>
              </a:lnSpc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Benefits of the PESTEL framework: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Provides a structured approach to analyse the external environment.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Helps identify potential opportunities and threats.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Facilities informed decision making and strategic planning 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Enhances understanding of the broader business context 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17074-3FB0-4744-C090-85B10F654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</a:t>
            </a:r>
            <a:endParaRPr lang="en-IT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7C65D-5AF9-7D6B-3317-5D7F9B9887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9389" y="1986733"/>
            <a:ext cx="9560710" cy="4506142"/>
          </a:xfrm>
        </p:spPr>
        <p:txBody>
          <a:bodyPr/>
          <a:lstStyle/>
          <a:p>
            <a:r>
              <a:rPr lang="en-GB" dirty="0"/>
              <a:t>Criticism of the PESTEL framework: </a:t>
            </a:r>
          </a:p>
          <a:p>
            <a:r>
              <a:rPr lang="en-GB" dirty="0"/>
              <a:t>Can be time-consuming and resource-intensive </a:t>
            </a:r>
          </a:p>
          <a:p>
            <a:r>
              <a:rPr lang="en-GB" dirty="0"/>
              <a:t>May oversimplify complex issue</a:t>
            </a:r>
          </a:p>
          <a:p>
            <a:r>
              <a:rPr lang="en-GB" dirty="0"/>
              <a:t>Relies on assumptions and predictions, which may not always be accurate.</a:t>
            </a:r>
          </a:p>
          <a:p>
            <a:r>
              <a:rPr lang="en-GB" dirty="0"/>
              <a:t>Can be subjective and influenced by personal biases.</a:t>
            </a:r>
          </a:p>
        </p:txBody>
      </p:sp>
    </p:spTree>
    <p:extLst>
      <p:ext uri="{BB962C8B-B14F-4D97-AF65-F5344CB8AC3E}">
        <p14:creationId xmlns:p14="http://schemas.microsoft.com/office/powerpoint/2010/main" val="1632920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2199522"/>
              </p:ext>
            </p:extLst>
          </p:nvPr>
        </p:nvGraphicFramePr>
        <p:xfrm>
          <a:off x="948904" y="2123386"/>
          <a:ext cx="9782355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Government support for small business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Environmental regulations 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Inflations rates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Consumer spending habits  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Cultural trends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Demand for convenience 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E-commerce trends 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Digital marketing effectiveness 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Consumer protection laws </a:t>
                      </a:r>
                    </a:p>
                    <a:p>
                      <a:endParaRPr lang="en-GB" sz="1400" b="1" dirty="0"/>
                    </a:p>
                    <a:p>
                      <a:r>
                        <a:rPr lang="en-GB" sz="1400" b="1" dirty="0"/>
                        <a:t>Employment laws 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Supply chain disruptions</a:t>
                      </a:r>
                    </a:p>
                    <a:p>
                      <a:endParaRPr lang="en-GB" sz="1400" b="1" dirty="0"/>
                    </a:p>
                    <a:p>
                      <a:r>
                        <a:rPr lang="en-GB" sz="1400" b="1" dirty="0"/>
                        <a:t>Availability of locally sourced blooms </a:t>
                      </a: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Cause-and-Effect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Cause-and-Effect model is all about understandings why things happen. It’s a way of thinking that looks at events and tries to ignore out what caused them and what the results were.</a:t>
            </a:r>
          </a:p>
          <a:p>
            <a:pPr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It’s used to analyse situations, solve problems and make predictions. By understandings the causes, you can potentially control the effects.</a:t>
            </a:r>
          </a:p>
          <a:p>
            <a:pPr>
              <a:lnSpc>
                <a:spcPct val="100000"/>
              </a:lnSpc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Is it used everywhere because it’s helpful in all sectors</a:t>
            </a:r>
          </a:p>
          <a:p>
            <a:pPr>
              <a:lnSpc>
                <a:spcPct val="100000"/>
              </a:lnSpc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>
              <a:lnSpc>
                <a:spcPct val="10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It bings clarity to complex situations </a:t>
            </a:r>
          </a:p>
          <a:p>
            <a:pPr>
              <a:lnSpc>
                <a:spcPct val="10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It allows for predictions </a:t>
            </a:r>
          </a:p>
          <a:p>
            <a:pPr>
              <a:lnSpc>
                <a:spcPct val="10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It aids in problem solving by targeting the root causes.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DA789-9C62-1647-6F86-4A02EF0C0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Cause-and-Effect model</a:t>
            </a:r>
            <a:endParaRPr lang="en-IT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3A301-6522-EC49-4F87-94238FC47F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Criticisms: </a:t>
            </a:r>
          </a:p>
          <a:p>
            <a:r>
              <a:rPr lang="en-GB" dirty="0"/>
              <a:t>Oversimplification: Life is complex, and reducing events to simple cause-and-effect relationships can be an oversimplification.</a:t>
            </a:r>
          </a:p>
          <a:p>
            <a:r>
              <a:rPr lang="en-GB" dirty="0"/>
              <a:t>Correlation vs. Causation: Just because two things are related doesn't mean one caused the other. This is a common trap.</a:t>
            </a:r>
          </a:p>
          <a:p>
            <a:r>
              <a:rPr lang="en-GB" dirty="0"/>
              <a:t> Ignoring other factors: The model might ignore other contributing factors or unforeseen circumstances.</a:t>
            </a:r>
          </a:p>
          <a:p>
            <a:r>
              <a:rPr lang="en-GB" dirty="0"/>
              <a:t> Subjectivity: Identifying causes can be subjective and influenced by personal bias.</a:t>
            </a:r>
          </a:p>
        </p:txBody>
      </p:sp>
    </p:spTree>
    <p:extLst>
      <p:ext uri="{BB962C8B-B14F-4D97-AF65-F5344CB8AC3E}">
        <p14:creationId xmlns:p14="http://schemas.microsoft.com/office/powerpoint/2010/main" val="2283108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2056021" y="1807852"/>
            <a:ext cx="7829852" cy="3606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827129" y="275265"/>
            <a:ext cx="1028763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Cause-and Effect diagram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8D50B-5F42-708D-C376-93A3DDC32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Cause-and Effect</a:t>
            </a:r>
            <a:endParaRPr lang="en-IT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EB123-3243-0336-25B2-822D2233E1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b="0" i="0" dirty="0">
                <a:effectLst/>
                <a:latin typeface="UICTFontTextStyleBody"/>
              </a:rPr>
              <a:t>Problem: Declining Revenue and Foot Traffic at Green Haven Florists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Main Categories (Bones)</a:t>
            </a:r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Market/Competition:</a:t>
            </a:r>
            <a:endParaRPr lang="en-GB" dirty="0"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Causes: Increased competition from online retailers, new local competitors (trendy boutique, national chain), shift to online shopping, aggressive pricing by competitors.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Effects: Loss of market share, inability to attract new customers.</a:t>
            </a:r>
            <a:endParaRPr lang="en-GB" dirty="0"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Operations/Costs:</a:t>
            </a:r>
            <a:endParaRPr lang="en-GB" dirty="0"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Causes: Rising costs of fresh flowers (supply chain, inflation), higher cost of sustainable materials, outdated website, limited delivery options.</a:t>
            </a:r>
            <a:endParaRPr lang="en-GB" dirty="0"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Effects: Reduced profit margins, inability to offer competitive pricing.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Marketing/Sales: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Causes: Inadequate digital marketing (reliance on word-of-mouth), weak online presence, lack of subscription services, failure to adapt to digital trends.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 Effects: Low online visibility, inability to reach new customer segments.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Customer/Service: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 Causes: Inconvenient website navigation, limited delivery flexibility, changing customer preferences (convenience, lower prices).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  Effects: Customer dissatisfaction, loss of repeat customers.</a:t>
            </a:r>
            <a:endParaRPr lang="en-GB" dirty="0">
              <a:effectLst/>
              <a:latin typeface=".AppleSystemUIFont"/>
            </a:endParaRPr>
          </a:p>
          <a:p>
            <a:endParaRPr lang="en-IT" dirty="0"/>
          </a:p>
        </p:txBody>
      </p:sp>
    </p:spTree>
    <p:extLst>
      <p:ext uri="{BB962C8B-B14F-4D97-AF65-F5344CB8AC3E}">
        <p14:creationId xmlns:p14="http://schemas.microsoft.com/office/powerpoint/2010/main" val="1579420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914DC-4797-61CA-0F27-C8759A9CE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Cause-and Effect</a:t>
            </a:r>
            <a:endParaRPr lang="en-IT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89E2C-67DC-3CD3-777F-92509D977C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0" i="0" dirty="0">
                <a:effectLst/>
                <a:latin typeface="UICTFontTextStyleBody"/>
              </a:rPr>
              <a:t>Financial Records: Sales data, cost analysis, profit and loss statements.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Customer Feedback: Surveys, reviews, direct feedback from customers.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Website Analytics: Data on website traffic, bounce rates, conversion rates.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Market Research: Reports on the floral industry, consumer behaviour trends, competitive analysis.</a:t>
            </a:r>
          </a:p>
          <a:p>
            <a:r>
              <a:rPr lang="en-GB" b="0" i="0" dirty="0">
                <a:effectLst/>
                <a:latin typeface="UICTFontTextStyleBody"/>
              </a:rPr>
              <a:t>Internal Assessments: Liam and Priya's own observations, insights, and understanding of the business.</a:t>
            </a:r>
          </a:p>
          <a:p>
            <a:r>
              <a:rPr lang="en-GB" b="0" i="0" dirty="0">
                <a:effectLst/>
                <a:latin typeface="UICTFontTextStyleBody"/>
              </a:rPr>
              <a:t>Industry Publications: Trade magazines, articles, and reports on trends in the floral and retail sectors.</a:t>
            </a:r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By gathering information from these providers, Liam and Priya can gain a deeper understanding of the factors contributing to their declining performance and develop effective strategies to address them.</a:t>
            </a:r>
            <a:endParaRPr lang="en-GB" dirty="0">
              <a:effectLst/>
              <a:latin typeface=".AppleSystemUIFont"/>
            </a:endParaRPr>
          </a:p>
          <a:p>
            <a:endParaRPr lang="en-IT" dirty="0"/>
          </a:p>
        </p:txBody>
      </p:sp>
    </p:spTree>
    <p:extLst>
      <p:ext uri="{BB962C8B-B14F-4D97-AF65-F5344CB8AC3E}">
        <p14:creationId xmlns:p14="http://schemas.microsoft.com/office/powerpoint/2010/main" val="2145939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: Green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Haven Florists introduction and root problem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5w2h model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 PESTEL framework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Cause-and-Effect model 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r>
              <a:rPr lang="en-GB" sz="1100" b="0" i="0" dirty="0">
                <a:effectLst/>
                <a:latin typeface="UICTFontTextStyleBody"/>
              </a:rPr>
              <a:t>Armstrong, M., 2020. Armstrong's Handbook of Strategic Human Resource Management. 6th ed. London: Kogan Page.</a:t>
            </a:r>
            <a:br>
              <a:rPr lang="en-GB" sz="1100" dirty="0">
                <a:effectLst/>
                <a:latin typeface=".AppleSystemUIFont"/>
              </a:rPr>
            </a:br>
            <a:endParaRPr lang="en-GB" sz="1100" dirty="0">
              <a:effectLst/>
              <a:latin typeface=".AppleSystemUIFont"/>
            </a:endParaRPr>
          </a:p>
          <a:p>
            <a:r>
              <a:rPr lang="en-GB" sz="1100" b="0" i="0" dirty="0">
                <a:effectLst/>
                <a:latin typeface="UICTFontTextStyleBody"/>
              </a:rPr>
              <a:t>Johnson, G., Scholes, K. and Whittington, R., 2017. Exploring Strategy: Text and Cases. 11th ed. Harlow: Pearson Education.</a:t>
            </a:r>
            <a:endParaRPr lang="en-GB" sz="1100" dirty="0">
              <a:effectLst/>
              <a:latin typeface=".AppleSystemUIFont"/>
            </a:endParaRPr>
          </a:p>
          <a:p>
            <a:r>
              <a:rPr lang="en-GB" sz="1100" b="0" i="0" dirty="0">
                <a:effectLst/>
                <a:latin typeface="UICTFontTextStyleBody"/>
              </a:rPr>
              <a:t>Ishikawa, K., 1986. </a:t>
            </a:r>
            <a:endParaRPr lang="en-GB" sz="1100" dirty="0">
              <a:effectLst/>
              <a:latin typeface=".AppleSystemUIFont"/>
            </a:endParaRPr>
          </a:p>
          <a:p>
            <a:r>
              <a:rPr lang="en-GB" sz="1100" b="0" i="0" dirty="0">
                <a:effectLst/>
                <a:latin typeface="UICTFontTextStyleBody"/>
              </a:rPr>
              <a:t>Guide to Quality Control. 2nd ed. Tokyo: Asian Productivity </a:t>
            </a:r>
            <a:r>
              <a:rPr lang="en-GB" sz="1100" b="0" i="0" dirty="0" err="1">
                <a:effectLst/>
                <a:latin typeface="UICTFontTextStyleBody"/>
              </a:rPr>
              <a:t>Organization</a:t>
            </a:r>
            <a:r>
              <a:rPr lang="en-GB" sz="1100" b="0" i="0" dirty="0">
                <a:effectLst/>
                <a:latin typeface="UICTFontTextStyleBody"/>
              </a:rPr>
              <a:t>.</a:t>
            </a:r>
            <a:endParaRPr lang="en-GB" sz="1100" dirty="0">
              <a:effectLst/>
              <a:latin typeface=".AppleSystemUIFont"/>
            </a:endParaRPr>
          </a:p>
          <a:p>
            <a:r>
              <a:rPr lang="en-GB" sz="1100" b="0" i="0" dirty="0" err="1">
                <a:effectLst/>
                <a:latin typeface="UICTFontTextStyleBody"/>
              </a:rPr>
              <a:t>Gurel</a:t>
            </a:r>
            <a:r>
              <a:rPr lang="en-GB" sz="1100" b="0" i="0" dirty="0">
                <a:effectLst/>
                <a:latin typeface="UICTFontTextStyleBody"/>
              </a:rPr>
              <a:t>, E. and Tat, M., 2017. SWOT analysis: a theoretical review. The Journal of International Social Research.</a:t>
            </a:r>
            <a:endParaRPr lang="en-GB" sz="1100" dirty="0">
              <a:effectLst/>
              <a:latin typeface=".AppleSystemUIFont"/>
            </a:endParaRPr>
          </a:p>
          <a:p>
            <a:r>
              <a:rPr lang="en-GB" sz="1100" b="0" i="0" dirty="0" err="1">
                <a:effectLst/>
                <a:latin typeface="UICTFontTextStyleBody"/>
              </a:rPr>
              <a:t>Rastogi</a:t>
            </a:r>
            <a:r>
              <a:rPr lang="en-GB" sz="1100" b="0" i="0" dirty="0">
                <a:effectLst/>
                <a:latin typeface="UICTFontTextStyleBody"/>
              </a:rPr>
              <a:t>, P.N., 2008. Management as a Competitive Advantage: The Competitive Edge. New Delhi: Springer.</a:t>
            </a:r>
            <a:endParaRPr lang="en-GB" sz="1100" dirty="0">
              <a:effectLst/>
              <a:latin typeface=".AppleSystemUIFont"/>
            </a:endParaRPr>
          </a:p>
          <a:p>
            <a:r>
              <a:rPr lang="en-GB" sz="1100" b="0" i="0" dirty="0">
                <a:effectLst/>
                <a:latin typeface="UICTFontTextStyleBody"/>
              </a:rPr>
              <a:t>Slack, N., Brandon-Jones, A. and Burgess, N., 2022. Operations Management. 10th ed. Harlow: Pearson Education.</a:t>
            </a:r>
            <a:br>
              <a:rPr lang="en-GB" sz="1100" dirty="0">
                <a:effectLst/>
                <a:latin typeface=".AppleSystemUIFont"/>
              </a:rPr>
            </a:br>
            <a:endParaRPr lang="en-GB" sz="1100" dirty="0">
              <a:effectLst/>
              <a:latin typeface=".AppleSystemUIFont"/>
            </a:endParaRPr>
          </a:p>
          <a:p>
            <a:r>
              <a:rPr lang="en-GB" sz="1100" b="0" i="0" dirty="0" err="1">
                <a:effectLst/>
                <a:latin typeface="UICTFontTextStyleBody"/>
              </a:rPr>
              <a:t>Teece</a:t>
            </a:r>
            <a:r>
              <a:rPr lang="en-GB" sz="1100" b="0" i="0" dirty="0">
                <a:effectLst/>
                <a:latin typeface="UICTFontTextStyleBody"/>
              </a:rPr>
              <a:t>, D.J., 2010. Business models, business strategy and innovation. Long Range Planning, 43(2-3), pp.172–194.</a:t>
            </a:r>
            <a:endParaRPr lang="en-GB" sz="1100" dirty="0">
              <a:effectLst/>
              <a:latin typeface=".AppleSystemUIFont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listening!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e4d8a5d-01f3-43bc-a8af-65fd9717c730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www.w3.org/2000/xmln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1868</TotalTime>
  <Words>770</Words>
  <Application>Microsoft Office PowerPoint</Application>
  <PresentationFormat>Widescreen</PresentationFormat>
  <Paragraphs>152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Green Haven Florists</vt:lpstr>
      <vt:lpstr>Green Haven Forists root problem </vt:lpstr>
      <vt:lpstr>PowerPoint Presentation</vt:lpstr>
      <vt:lpstr>PESTEL Framework </vt:lpstr>
      <vt:lpstr>PESTEL Framework</vt:lpstr>
      <vt:lpstr>  PESTEL  </vt:lpstr>
      <vt:lpstr>Cause-and-Effect model</vt:lpstr>
      <vt:lpstr>Cause-and-Effect model</vt:lpstr>
      <vt:lpstr>PowerPoint Presentation</vt:lpstr>
      <vt:lpstr>Cause-and Effect</vt:lpstr>
      <vt:lpstr>Cause-and Effect</vt:lpstr>
      <vt:lpstr>Provide a summary of your Key Findings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Iustina-Rosaura Magureanu (2326475)</cp:lastModifiedBy>
  <cp:revision>89</cp:revision>
  <dcterms:created xsi:type="dcterms:W3CDTF">2024-01-29T11:42:05Z</dcterms:created>
  <dcterms:modified xsi:type="dcterms:W3CDTF">2025-10-11T19:16:02Z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