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723" r:id="rId5"/>
    <p:sldMasterId id="2147483672" r:id="rId6"/>
  </p:sldMasterIdLst>
  <p:notesMasterIdLst>
    <p:notesMasterId r:id="rId61"/>
  </p:notesMasterIdLst>
  <p:sldIdLst>
    <p:sldId id="256" r:id="rId7"/>
    <p:sldId id="259" r:id="rId8"/>
    <p:sldId id="345" r:id="rId9"/>
    <p:sldId id="260" r:id="rId10"/>
    <p:sldId id="338" r:id="rId11"/>
    <p:sldId id="261" r:id="rId12"/>
    <p:sldId id="264" r:id="rId13"/>
    <p:sldId id="265" r:id="rId14"/>
    <p:sldId id="266" r:id="rId15"/>
    <p:sldId id="267" r:id="rId16"/>
    <p:sldId id="268" r:id="rId17"/>
    <p:sldId id="291" r:id="rId18"/>
    <p:sldId id="270" r:id="rId19"/>
    <p:sldId id="273" r:id="rId20"/>
    <p:sldId id="339" r:id="rId21"/>
    <p:sldId id="340" r:id="rId22"/>
    <p:sldId id="341" r:id="rId23"/>
    <p:sldId id="335" r:id="rId24"/>
    <p:sldId id="333" r:id="rId25"/>
    <p:sldId id="272" r:id="rId26"/>
    <p:sldId id="334" r:id="rId27"/>
    <p:sldId id="290" r:id="rId28"/>
    <p:sldId id="275" r:id="rId29"/>
    <p:sldId id="336" r:id="rId30"/>
    <p:sldId id="278" r:id="rId31"/>
    <p:sldId id="337" r:id="rId32"/>
    <p:sldId id="342" r:id="rId33"/>
    <p:sldId id="343" r:id="rId34"/>
    <p:sldId id="274" r:id="rId35"/>
    <p:sldId id="280" r:id="rId36"/>
    <p:sldId id="281" r:id="rId37"/>
    <p:sldId id="282" r:id="rId38"/>
    <p:sldId id="326" r:id="rId39"/>
    <p:sldId id="324" r:id="rId40"/>
    <p:sldId id="285" r:id="rId41"/>
    <p:sldId id="286" r:id="rId42"/>
    <p:sldId id="327" r:id="rId43"/>
    <p:sldId id="287" r:id="rId44"/>
    <p:sldId id="288" r:id="rId45"/>
    <p:sldId id="328" r:id="rId46"/>
    <p:sldId id="284" r:id="rId47"/>
    <p:sldId id="325" r:id="rId48"/>
    <p:sldId id="346" r:id="rId49"/>
    <p:sldId id="362" r:id="rId50"/>
    <p:sldId id="363" r:id="rId51"/>
    <p:sldId id="364" r:id="rId52"/>
    <p:sldId id="292" r:id="rId53"/>
    <p:sldId id="330" r:id="rId54"/>
    <p:sldId id="331" r:id="rId55"/>
    <p:sldId id="332" r:id="rId56"/>
    <p:sldId id="289" r:id="rId57"/>
    <p:sldId id="279" r:id="rId58"/>
    <p:sldId id="323" r:id="rId59"/>
    <p:sldId id="322"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C7F0E1"/>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3B8F1-CE7C-3AAD-1AAB-CB60CE5AC90C}" v="4" dt="2024-11-18T10:27:05.001"/>
    <p1510:client id="{1300E225-9E2C-4DFB-B771-A47C716F18BC}" v="4" dt="2024-11-18T08:50:18.4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theme" Target="theme/theme1.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1e3b8b31-18a3-40b3-8e12-8230c5071370" providerId="ADAL" clId="{1300E225-9E2C-4DFB-B771-A47C716F18BC}"/>
    <pc:docChg chg="custSel modSld sldOrd">
      <pc:chgData name="Lisa Ellis" userId="1e3b8b31-18a3-40b3-8e12-8230c5071370" providerId="ADAL" clId="{1300E225-9E2C-4DFB-B771-A47C716F18BC}" dt="2024-11-18T09:14:22.070" v="68" actId="208"/>
      <pc:docMkLst>
        <pc:docMk/>
      </pc:docMkLst>
      <pc:sldChg chg="ord">
        <pc:chgData name="Lisa Ellis" userId="1e3b8b31-18a3-40b3-8e12-8230c5071370" providerId="ADAL" clId="{1300E225-9E2C-4DFB-B771-A47C716F18BC}" dt="2024-11-18T08:51:12.089" v="7"/>
        <pc:sldMkLst>
          <pc:docMk/>
          <pc:sldMk cId="799152139" sldId="325"/>
        </pc:sldMkLst>
      </pc:sldChg>
      <pc:sldChg chg="mod modShow">
        <pc:chgData name="Lisa Ellis" userId="1e3b8b31-18a3-40b3-8e12-8230c5071370" providerId="ADAL" clId="{1300E225-9E2C-4DFB-B771-A47C716F18BC}" dt="2024-11-18T08:51:28.327" v="10" actId="729"/>
        <pc:sldMkLst>
          <pc:docMk/>
          <pc:sldMk cId="4176203205" sldId="326"/>
        </pc:sldMkLst>
      </pc:sldChg>
      <pc:sldChg chg="mod modShow">
        <pc:chgData name="Lisa Ellis" userId="1e3b8b31-18a3-40b3-8e12-8230c5071370" providerId="ADAL" clId="{1300E225-9E2C-4DFB-B771-A47C716F18BC}" dt="2024-11-18T08:51:22.366" v="9" actId="729"/>
        <pc:sldMkLst>
          <pc:docMk/>
          <pc:sldMk cId="4173616193" sldId="327"/>
        </pc:sldMkLst>
      </pc:sldChg>
      <pc:sldChg chg="mod modShow">
        <pc:chgData name="Lisa Ellis" userId="1e3b8b31-18a3-40b3-8e12-8230c5071370" providerId="ADAL" clId="{1300E225-9E2C-4DFB-B771-A47C716F18BC}" dt="2024-11-18T08:51:19.014" v="8" actId="729"/>
        <pc:sldMkLst>
          <pc:docMk/>
          <pc:sldMk cId="742800992" sldId="328"/>
        </pc:sldMkLst>
      </pc:sldChg>
      <pc:sldChg chg="modSp mod ord">
        <pc:chgData name="Lisa Ellis" userId="1e3b8b31-18a3-40b3-8e12-8230c5071370" providerId="ADAL" clId="{1300E225-9E2C-4DFB-B771-A47C716F18BC}" dt="2024-11-18T09:11:26.471" v="62" actId="207"/>
        <pc:sldMkLst>
          <pc:docMk/>
          <pc:sldMk cId="3783939491" sldId="346"/>
        </pc:sldMkLst>
        <pc:spChg chg="mod">
          <ac:chgData name="Lisa Ellis" userId="1e3b8b31-18a3-40b3-8e12-8230c5071370" providerId="ADAL" clId="{1300E225-9E2C-4DFB-B771-A47C716F18BC}" dt="2024-11-18T09:11:26.471" v="62" actId="207"/>
          <ac:spMkLst>
            <pc:docMk/>
            <pc:sldMk cId="3783939491" sldId="346"/>
            <ac:spMk id="3" creationId="{955BFFAC-857C-5325-AC4B-2FA072896032}"/>
          </ac:spMkLst>
        </pc:spChg>
        <pc:picChg chg="mod">
          <ac:chgData name="Lisa Ellis" userId="1e3b8b31-18a3-40b3-8e12-8230c5071370" providerId="ADAL" clId="{1300E225-9E2C-4DFB-B771-A47C716F18BC}" dt="2024-11-18T09:08:48.813" v="48" actId="14100"/>
          <ac:picMkLst>
            <pc:docMk/>
            <pc:sldMk cId="3783939491" sldId="346"/>
            <ac:picMk id="4" creationId="{D6CAAE68-F456-8D6E-A4DA-56F7EA323ACF}"/>
          </ac:picMkLst>
        </pc:picChg>
      </pc:sldChg>
      <pc:sldChg chg="modSp mod ord">
        <pc:chgData name="Lisa Ellis" userId="1e3b8b31-18a3-40b3-8e12-8230c5071370" providerId="ADAL" clId="{1300E225-9E2C-4DFB-B771-A47C716F18BC}" dt="2024-11-18T09:11:33.526" v="63" actId="207"/>
        <pc:sldMkLst>
          <pc:docMk/>
          <pc:sldMk cId="2506417576" sldId="362"/>
        </pc:sldMkLst>
        <pc:spChg chg="mod">
          <ac:chgData name="Lisa Ellis" userId="1e3b8b31-18a3-40b3-8e12-8230c5071370" providerId="ADAL" clId="{1300E225-9E2C-4DFB-B771-A47C716F18BC}" dt="2024-11-18T09:11:33.526" v="63" actId="207"/>
          <ac:spMkLst>
            <pc:docMk/>
            <pc:sldMk cId="2506417576" sldId="362"/>
            <ac:spMk id="3" creationId="{3E7D5D05-F2B9-4FFB-8A24-2CCE54905882}"/>
          </ac:spMkLst>
        </pc:spChg>
      </pc:sldChg>
      <pc:sldChg chg="modSp mod">
        <pc:chgData name="Lisa Ellis" userId="1e3b8b31-18a3-40b3-8e12-8230c5071370" providerId="ADAL" clId="{1300E225-9E2C-4DFB-B771-A47C716F18BC}" dt="2024-11-18T09:14:22.070" v="68" actId="208"/>
        <pc:sldMkLst>
          <pc:docMk/>
          <pc:sldMk cId="714285574" sldId="363"/>
        </pc:sldMkLst>
        <pc:spChg chg="mod">
          <ac:chgData name="Lisa Ellis" userId="1e3b8b31-18a3-40b3-8e12-8230c5071370" providerId="ADAL" clId="{1300E225-9E2C-4DFB-B771-A47C716F18BC}" dt="2024-11-18T09:11:40.587" v="65" actId="207"/>
          <ac:spMkLst>
            <pc:docMk/>
            <pc:sldMk cId="714285574" sldId="363"/>
            <ac:spMk id="3" creationId="{894931A8-6656-4E26-A1A4-E45C3A33809F}"/>
          </ac:spMkLst>
        </pc:spChg>
        <pc:spChg chg="mod">
          <ac:chgData name="Lisa Ellis" userId="1e3b8b31-18a3-40b3-8e12-8230c5071370" providerId="ADAL" clId="{1300E225-9E2C-4DFB-B771-A47C716F18BC}" dt="2024-11-18T09:11:38.367" v="64" actId="207"/>
          <ac:spMkLst>
            <pc:docMk/>
            <pc:sldMk cId="714285574" sldId="363"/>
            <ac:spMk id="6" creationId="{CB63A1B5-FB1D-359E-272D-F6E542A59636}"/>
          </ac:spMkLst>
        </pc:spChg>
        <pc:spChg chg="mod">
          <ac:chgData name="Lisa Ellis" userId="1e3b8b31-18a3-40b3-8e12-8230c5071370" providerId="ADAL" clId="{1300E225-9E2C-4DFB-B771-A47C716F18BC}" dt="2024-11-18T09:14:22.070" v="68" actId="208"/>
          <ac:spMkLst>
            <pc:docMk/>
            <pc:sldMk cId="714285574" sldId="363"/>
            <ac:spMk id="9" creationId="{D876F7F4-623F-59CD-EA3C-F32D55EAAC88}"/>
          </ac:spMkLst>
        </pc:spChg>
      </pc:sldChg>
      <pc:sldChg chg="modSp mod">
        <pc:chgData name="Lisa Ellis" userId="1e3b8b31-18a3-40b3-8e12-8230c5071370" providerId="ADAL" clId="{1300E225-9E2C-4DFB-B771-A47C716F18BC}" dt="2024-11-18T09:11:50.729" v="67" actId="207"/>
        <pc:sldMkLst>
          <pc:docMk/>
          <pc:sldMk cId="1201505153" sldId="364"/>
        </pc:sldMkLst>
        <pc:spChg chg="mod">
          <ac:chgData name="Lisa Ellis" userId="1e3b8b31-18a3-40b3-8e12-8230c5071370" providerId="ADAL" clId="{1300E225-9E2C-4DFB-B771-A47C716F18BC}" dt="2024-11-18T09:11:50.729" v="67" actId="207"/>
          <ac:spMkLst>
            <pc:docMk/>
            <pc:sldMk cId="1201505153" sldId="364"/>
            <ac:spMk id="2" creationId="{85F81E48-670D-91D8-06BD-C0F7302ACE8F}"/>
          </ac:spMkLst>
        </pc:spChg>
        <pc:spChg chg="mod">
          <ac:chgData name="Lisa Ellis" userId="1e3b8b31-18a3-40b3-8e12-8230c5071370" providerId="ADAL" clId="{1300E225-9E2C-4DFB-B771-A47C716F18BC}" dt="2024-11-18T09:11:46.667" v="66" actId="207"/>
          <ac:spMkLst>
            <pc:docMk/>
            <pc:sldMk cId="1201505153" sldId="364"/>
            <ac:spMk id="13" creationId="{ADC473F6-1216-4669-B19F-21C5AC8A84BB}"/>
          </ac:spMkLst>
        </pc:spChg>
      </pc:sldChg>
    </pc:docChg>
  </pc:docChgLst>
  <pc:docChgLst>
    <pc:chgData name="Lisa Ellis" userId="S::l.ellis@uwtsd.ac.uk::1e3b8b31-18a3-40b3-8e12-8230c5071370" providerId="AD" clId="Web-{1133B8F1-CE7C-3AAD-1AAB-CB60CE5AC90C}"/>
    <pc:docChg chg="modSld">
      <pc:chgData name="Lisa Ellis" userId="S::l.ellis@uwtsd.ac.uk::1e3b8b31-18a3-40b3-8e12-8230c5071370" providerId="AD" clId="Web-{1133B8F1-CE7C-3AAD-1AAB-CB60CE5AC90C}" dt="2024-11-18T10:27:04.267" v="1" actId="14100"/>
      <pc:docMkLst>
        <pc:docMk/>
      </pc:docMkLst>
      <pc:sldChg chg="modSp">
        <pc:chgData name="Lisa Ellis" userId="S::l.ellis@uwtsd.ac.uk::1e3b8b31-18a3-40b3-8e12-8230c5071370" providerId="AD" clId="Web-{1133B8F1-CE7C-3AAD-1AAB-CB60CE5AC90C}" dt="2024-11-18T10:27:04.267" v="1" actId="14100"/>
        <pc:sldMkLst>
          <pc:docMk/>
          <pc:sldMk cId="1673205179" sldId="291"/>
        </pc:sldMkLst>
        <pc:spChg chg="mod">
          <ac:chgData name="Lisa Ellis" userId="S::l.ellis@uwtsd.ac.uk::1e3b8b31-18a3-40b3-8e12-8230c5071370" providerId="AD" clId="Web-{1133B8F1-CE7C-3AAD-1AAB-CB60CE5AC90C}" dt="2024-11-18T10:27:04.267" v="1" actId="14100"/>
          <ac:spMkLst>
            <pc:docMk/>
            <pc:sldMk cId="1673205179" sldId="291"/>
            <ac:spMk id="3" creationId="{C8BF91CC-7015-346B-40C6-D9940B9AABF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16</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17</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18</a:t>
            </a:fld>
            <a:endParaRPr lang="en-GB"/>
          </a:p>
        </p:txBody>
      </p:sp>
    </p:spTree>
    <p:extLst>
      <p:ext uri="{BB962C8B-B14F-4D97-AF65-F5344CB8AC3E}">
        <p14:creationId xmlns:p14="http://schemas.microsoft.com/office/powerpoint/2010/main" val="1920863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19</a:t>
            </a:fld>
            <a:endParaRPr lang="en-GB"/>
          </a:p>
        </p:txBody>
      </p:sp>
    </p:spTree>
    <p:extLst>
      <p:ext uri="{BB962C8B-B14F-4D97-AF65-F5344CB8AC3E}">
        <p14:creationId xmlns:p14="http://schemas.microsoft.com/office/powerpoint/2010/main" val="821364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20</a:t>
            </a:fld>
            <a:endParaRPr lang="en-GB"/>
          </a:p>
        </p:txBody>
      </p:sp>
    </p:spTree>
    <p:extLst>
      <p:ext uri="{BB962C8B-B14F-4D97-AF65-F5344CB8AC3E}">
        <p14:creationId xmlns:p14="http://schemas.microsoft.com/office/powerpoint/2010/main" val="2804460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21</a:t>
            </a:fld>
            <a:endParaRPr lang="en-GB"/>
          </a:p>
        </p:txBody>
      </p:sp>
    </p:spTree>
    <p:extLst>
      <p:ext uri="{BB962C8B-B14F-4D97-AF65-F5344CB8AC3E}">
        <p14:creationId xmlns:p14="http://schemas.microsoft.com/office/powerpoint/2010/main" val="2689368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23</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24</a:t>
            </a:fld>
            <a:endParaRPr lang="en-GB"/>
          </a:p>
        </p:txBody>
      </p:sp>
    </p:spTree>
    <p:extLst>
      <p:ext uri="{BB962C8B-B14F-4D97-AF65-F5344CB8AC3E}">
        <p14:creationId xmlns:p14="http://schemas.microsoft.com/office/powerpoint/2010/main" val="39495817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52</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54</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2.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Edit Master text styles</a:t>
            </a:r>
          </a:p>
        </p:txBody>
      </p:sp>
    </p:spTree>
    <p:extLst>
      <p:ext uri="{BB962C8B-B14F-4D97-AF65-F5344CB8AC3E}">
        <p14:creationId xmlns:p14="http://schemas.microsoft.com/office/powerpoint/2010/main" val="3924905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59088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121230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843298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10" Type="http://schemas.openxmlformats.org/officeDocument/2006/relationships/image" Target="../media/image3.png"/><Relationship Id="rId4" Type="http://schemas.openxmlformats.org/officeDocument/2006/relationships/slideLayout" Target="../slideLayouts/slideLayout16.xml"/><Relationship Id="rId9"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8"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7" r:id="rId1"/>
    <p:sldLayoutId id="2147483730" r:id="rId2"/>
    <p:sldLayoutId id="2147483731" r:id="rId3"/>
    <p:sldLayoutId id="2147483732" r:id="rId4"/>
    <p:sldLayoutId id="2147483733" r:id="rId5"/>
    <p:sldLayoutId id="2147483734" r:id="rId6"/>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18/11/2024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page/view.php?id=515758" TargetMode="Externa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7.xml"/><Relationship Id="rId4" Type="http://schemas.openxmlformats.org/officeDocument/2006/relationships/hyperlink" Target="https://moodle.uwtsd.ac.uk/mod/page/view.php?id=515794"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mod/page/view.php?id=475604" TargetMode="External"/><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11.png"/><Relationship Id="rId1" Type="http://schemas.openxmlformats.org/officeDocument/2006/relationships/slideLayout" Target="../slideLayouts/slideLayout19.xml"/><Relationship Id="rId5" Type="http://schemas.openxmlformats.org/officeDocument/2006/relationships/image" Target="../media/image12.png"/><Relationship Id="rId4" Type="http://schemas.openxmlformats.org/officeDocument/2006/relationships/hyperlink" Target="https://libguides.leedsbeckett.ac.uk/home"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11.png"/><Relationship Id="rId1" Type="http://schemas.openxmlformats.org/officeDocument/2006/relationships/slideLayout" Target="../slideLayouts/slideLayout19.xml"/><Relationship Id="rId5" Type="http://schemas.openxmlformats.org/officeDocument/2006/relationships/image" Target="../media/image12.png"/><Relationship Id="rId4" Type="http://schemas.openxmlformats.org/officeDocument/2006/relationships/hyperlink" Target="https://libguides.leedsbeckett.ac.uk/home"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permalink/44WHELF_UWTSD/igoone/cdi_proquest_journals_2778210861" TargetMode="External"/><Relationship Id="rId2" Type="http://schemas.openxmlformats.org/officeDocument/2006/relationships/image" Target="../media/image21.png"/><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14.xml"/><Relationship Id="rId6" Type="http://schemas.openxmlformats.org/officeDocument/2006/relationships/image" Target="../media/image24.png"/><Relationship Id="rId5" Type="http://schemas.openxmlformats.org/officeDocument/2006/relationships/image" Target="../media/image10.png"/><Relationship Id="rId4" Type="http://schemas.openxmlformats.org/officeDocument/2006/relationships/hyperlink" Target="https://moodle.uwtsd.ac.uk/mod/page/view.php?id=475604"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33.png"/><Relationship Id="rId1" Type="http://schemas.openxmlformats.org/officeDocument/2006/relationships/slideLayout" Target="../slideLayouts/slideLayout14.xml"/><Relationship Id="rId4" Type="http://schemas.openxmlformats.org/officeDocument/2006/relationships/hyperlink" Target="https://moodle.uwtsd.ac.uk/mod/page/view.php?id=515794"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s://librarysearch.uwtsd.ac.uk/permalink/44WHELF_UWTSD/11c0l68/alma99100475802402421" TargetMode="Externa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hyperlink" Target="https://www.legislation.gov.uk/ukpga/2012/7/contents/enacted" TargetMode="External"/><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image" Target="../media/image11.png"/><Relationship Id="rId1" Type="http://schemas.openxmlformats.org/officeDocument/2006/relationships/slideLayout" Target="../slideLayouts/slideLayout19.xml"/><Relationship Id="rId5" Type="http://schemas.openxmlformats.org/officeDocument/2006/relationships/image" Target="../media/image12.png"/><Relationship Id="rId4" Type="http://schemas.openxmlformats.org/officeDocument/2006/relationships/hyperlink" Target="https://libguides.leedsbeckett.ac.uk/home"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633602802421" TargetMode="External"/><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hyperlink" Target="https://librarysearch.uwtsd.ac.uk/permalink/44WHELF_UWTSD/11c0l68/alma99100436002502421" TargetMode="External"/><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helf-uwtsd.leganto.exlibrisgroup.com/SAML" TargetMode="Externa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hyperlink" Target="https://zbib.org/" TargetMode="External"/><Relationship Id="rId7" Type="http://schemas.openxmlformats.org/officeDocument/2006/relationships/hyperlink" Target="https://moodle.uwtsd.ac.uk/mod/page/view.php?id=515793" TargetMode="External"/><Relationship Id="rId2" Type="http://schemas.openxmlformats.org/officeDocument/2006/relationships/hyperlink" Target="https://www.mybib.com/" TargetMode="External"/><Relationship Id="rId1" Type="http://schemas.openxmlformats.org/officeDocument/2006/relationships/slideLayout" Target="../slideLayouts/slideLayout14.xml"/><Relationship Id="rId6" Type="http://schemas.openxmlformats.org/officeDocument/2006/relationships/hyperlink" Target="https://www.mendeley.com/" TargetMode="External"/><Relationship Id="rId5" Type="http://schemas.openxmlformats.org/officeDocument/2006/relationships/hyperlink" Target="https://refworks.proquest.com/signup/email/" TargetMode="External"/><Relationship Id="rId4" Type="http://schemas.openxmlformats.org/officeDocument/2006/relationships/hyperlink" Target="https://www.zotero.org/" TargetMode="External"/></Relationships>
</file>

<file path=ppt/slides/_rels/slide52.xml.rels><?xml version="1.0" encoding="UTF-8" standalone="yes"?>
<Relationships xmlns="http://schemas.openxmlformats.org/package/2006/relationships"><Relationship Id="rId8" Type="http://schemas.openxmlformats.org/officeDocument/2006/relationships/image" Target="../media/image45.svg"/><Relationship Id="rId13" Type="http://schemas.openxmlformats.org/officeDocument/2006/relationships/image" Target="../media/image50.png"/><Relationship Id="rId3" Type="http://schemas.openxmlformats.org/officeDocument/2006/relationships/image" Target="../media/image40.png"/><Relationship Id="rId7" Type="http://schemas.openxmlformats.org/officeDocument/2006/relationships/image" Target="../media/image44.png"/><Relationship Id="rId12" Type="http://schemas.openxmlformats.org/officeDocument/2006/relationships/image" Target="../media/image49.sv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43.svg"/><Relationship Id="rId11" Type="http://schemas.openxmlformats.org/officeDocument/2006/relationships/image" Target="../media/image48.png"/><Relationship Id="rId5" Type="http://schemas.openxmlformats.org/officeDocument/2006/relationships/image" Target="../media/image42.png"/><Relationship Id="rId10" Type="http://schemas.openxmlformats.org/officeDocument/2006/relationships/image" Target="../media/image47.svg"/><Relationship Id="rId4" Type="http://schemas.openxmlformats.org/officeDocument/2006/relationships/image" Target="../media/image41.svg"/><Relationship Id="rId9" Type="http://schemas.openxmlformats.org/officeDocument/2006/relationships/image" Target="../media/image46.png"/><Relationship Id="rId14" Type="http://schemas.openxmlformats.org/officeDocument/2006/relationships/image" Target="../media/image51.svg"/></Relationships>
</file>

<file path=ppt/slides/_rels/slide53.xml.rels><?xml version="1.0" encoding="UTF-8" standalone="yes"?>
<Relationships xmlns="http://schemas.openxmlformats.org/package/2006/relationships"><Relationship Id="rId3" Type="http://schemas.openxmlformats.org/officeDocument/2006/relationships/image" Target="../media/image53.svg"/><Relationship Id="rId7" Type="http://schemas.openxmlformats.org/officeDocument/2006/relationships/hyperlink" Target="https://www.youtube.com/playlist?list=PL8VCrbt1ecOQowwz2oxP4SmV0q3gWXw04" TargetMode="External"/><Relationship Id="rId2" Type="http://schemas.openxmlformats.org/officeDocument/2006/relationships/image" Target="../media/image52.png"/><Relationship Id="rId1" Type="http://schemas.openxmlformats.org/officeDocument/2006/relationships/slideLayout" Target="../slideLayouts/slideLayout15.xml"/><Relationship Id="rId6" Type="http://schemas.openxmlformats.org/officeDocument/2006/relationships/hyperlink" Target="https://www.uwtsd.ac.uk/media/3315/download?attachment" TargetMode="External"/><Relationship Id="rId5" Type="http://schemas.openxmlformats.org/officeDocument/2006/relationships/hyperlink" Target="https://librarysearch.uwtsd.ac.uk/permalink/44WHELF_UWTSD/11c0l68/alma99100436002502421" TargetMode="External"/><Relationship Id="rId4" Type="http://schemas.openxmlformats.org/officeDocument/2006/relationships/hyperlink" Target="https://moodle.uwtsd.ac.uk/course/view.php?id=11455"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hyperlink" Target="mailto:infoskills@uwtsd.ac.uk" TargetMode="External"/><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hyperlink" Target="mailto:library@uwtsd.ac.uk" TargetMode="External"/><Relationship Id="rId5"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4" Type="http://schemas.openxmlformats.org/officeDocument/2006/relationships/image" Target="../media/image5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993032"/>
            <a:ext cx="4986653" cy="1046857"/>
          </a:xfrm>
        </p:spPr>
        <p:txBody>
          <a:bodyPr vert="horz" lIns="91440" tIns="45720" rIns="91440" bIns="45720" rtlCol="0" anchor="t">
            <a:normAutofit fontScale="85000" lnSpcReduction="20000"/>
          </a:bodyPr>
          <a:lstStyle/>
          <a:p>
            <a:r>
              <a:rPr lang="en-GB">
                <a:latin typeface="Calibri" panose="020F0502020204030204" pitchFamily="34" charset="0"/>
                <a:ea typeface="Calibri Light"/>
                <a:cs typeface="Calibri" panose="020F0502020204030204" pitchFamily="34" charset="0"/>
              </a:rPr>
              <a:t>Lisa Ellis</a:t>
            </a:r>
          </a:p>
          <a:p>
            <a:r>
              <a:rPr lang="en-GB">
                <a:latin typeface="Calibri" panose="020F0502020204030204" pitchFamily="34" charset="0"/>
                <a:ea typeface="Calibri Light"/>
                <a:cs typeface="Calibri" panose="020F0502020204030204" pitchFamily="34" charset="0"/>
              </a:rPr>
              <a:t>Academic Liaison Librarian</a:t>
            </a:r>
          </a:p>
          <a:p>
            <a:r>
              <a:rPr lang="en-GB">
                <a:latin typeface="Calibri" panose="020F0502020204030204" pitchFamily="34" charset="0"/>
                <a:ea typeface="Calibri Light"/>
                <a:cs typeface="Calibri" panose="020F0502020204030204" pitchFamily="34" charset="0"/>
              </a:rPr>
              <a:t>Institute of Management and Health (IMH)</a:t>
            </a:r>
          </a:p>
        </p:txBody>
      </p:sp>
      <p:sp>
        <p:nvSpPr>
          <p:cNvPr id="4" name="Title 3"/>
          <p:cNvSpPr>
            <a:spLocks noGrp="1"/>
          </p:cNvSpPr>
          <p:nvPr>
            <p:ph type="title"/>
          </p:nvPr>
        </p:nvSpPr>
        <p:spPr>
          <a:xfrm>
            <a:off x="6378926" y="1703550"/>
            <a:ext cx="5552105" cy="2600255"/>
          </a:xfrm>
        </p:spPr>
        <p:txBody>
          <a:bodyPr>
            <a:noAutofit/>
          </a:bodyPr>
          <a:lstStyle/>
          <a:p>
            <a:r>
              <a:rPr lang="en-GB" sz="6000">
                <a:latin typeface="Calibri" panose="020F0502020204030204" pitchFamily="34" charset="0"/>
                <a:cs typeface="Calibri" panose="020F0502020204030204" pitchFamily="34" charset="0"/>
              </a:rPr>
              <a:t>UWTSD’s Intro to Harvard Referencing </a:t>
            </a:r>
          </a:p>
        </p:txBody>
      </p:sp>
      <p:pic>
        <p:nvPicPr>
          <p:cNvPr id="11" name="Picture Placeholder 10" descr="A book cover with text and windows&#10;&#10;Description automatically generated">
            <a:extLst>
              <a:ext uri="{FF2B5EF4-FFF2-40B4-BE49-F238E27FC236}">
                <a16:creationId xmlns:a16="http://schemas.microsoft.com/office/drawing/2014/main" id="{E3E80199-16D0-F0CE-68E4-7D2B62572E62}"/>
              </a:ext>
            </a:extLst>
          </p:cNvPr>
          <p:cNvPicPr>
            <a:picLocks noGrp="1" noChangeAspect="1"/>
          </p:cNvPicPr>
          <p:nvPr>
            <p:ph type="pic" sz="quarter" idx="13"/>
          </p:nvPr>
        </p:nvPicPr>
        <p:blipFill>
          <a:blip r:embed="rId2">
            <a:extLst>
              <a:ext uri="{BEBA8EAE-BF5A-486C-A8C5-ECC9F3942E4B}">
                <a14:imgProps xmlns:a14="http://schemas.microsoft.com/office/drawing/2010/main">
                  <a14:imgLayer r:embed="rId3">
                    <a14:imgEffect>
                      <a14:saturation sat="66000"/>
                    </a14:imgEffect>
                  </a14:imgLayer>
                </a14:imgProps>
              </a:ext>
            </a:extLst>
          </a:blip>
          <a:srcRect l="6181" r="6181"/>
          <a:stretch/>
        </p:blipFill>
        <p:spPr>
          <a:xfrm>
            <a:off x="0" y="-136"/>
            <a:ext cx="6096205" cy="6876706"/>
          </a:xfrm>
        </p:spPr>
      </p:pic>
    </p:spTree>
    <p:extLst>
      <p:ext uri="{BB962C8B-B14F-4D97-AF65-F5344CB8AC3E}">
        <p14:creationId xmlns:p14="http://schemas.microsoft.com/office/powerpoint/2010/main" val="4153852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p:txBody>
          <a:bodyPr/>
          <a:lstStyle/>
          <a:p>
            <a:r>
              <a:rPr lang="en-GB"/>
              <a:t>Background</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p:txBody>
          <a:bodyPr/>
          <a:lstStyle/>
          <a:p>
            <a:pPr marL="0" indent="0">
              <a:buNone/>
            </a:pPr>
            <a:r>
              <a:rPr lang="en-GB">
                <a:latin typeface="Calibri" panose="020F0502020204030204" pitchFamily="34" charset="0"/>
                <a:cs typeface="Calibri" panose="020F0502020204030204" pitchFamily="34" charset="0"/>
              </a:rPr>
              <a:t>You should already have a basic understanding of referencing and its importance if you have completed the following </a:t>
            </a:r>
            <a:r>
              <a:rPr lang="en-GB">
                <a:latin typeface="Calibri" panose="020F0502020204030204" pitchFamily="34" charset="0"/>
                <a:cs typeface="Calibri" panose="020F0502020204030204" pitchFamily="34" charset="0"/>
                <a:hlinkClick r:id="rId2"/>
              </a:rPr>
              <a:t>Library Infoskills </a:t>
            </a:r>
            <a:r>
              <a:rPr lang="en-GB">
                <a:latin typeface="Calibri" panose="020F0502020204030204" pitchFamily="34" charset="0"/>
                <a:cs typeface="Calibri" panose="020F0502020204030204" pitchFamily="34" charset="0"/>
              </a:rPr>
              <a:t>Units:</a:t>
            </a: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3"/>
              </a:rPr>
              <a:t>Academic Integrity &amp; Plagiarism</a:t>
            </a:r>
            <a:r>
              <a:rPr lang="en-GB">
                <a:latin typeface="Calibri" panose="020F0502020204030204" pitchFamily="34" charset="0"/>
                <a:cs typeface="Calibri" panose="020F0502020204030204" pitchFamily="34" charset="0"/>
              </a:rPr>
              <a:t>.</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4"/>
              </a:rPr>
              <a:t>Referencing: The Basics</a:t>
            </a:r>
            <a:endParaRPr lang="en-GB">
              <a:latin typeface="Calibri" panose="020F0502020204030204" pitchFamily="34" charset="0"/>
              <a:cs typeface="Calibri" panose="020F0502020204030204" pitchFamily="34" charset="0"/>
            </a:endParaRPr>
          </a:p>
          <a:p>
            <a:pPr marL="0" indent="0">
              <a:buNone/>
            </a:pPr>
            <a:endParaRPr lang="en-GB"/>
          </a:p>
          <a:p>
            <a:pPr marL="0" indent="0">
              <a:buNone/>
            </a:pPr>
            <a:r>
              <a:rPr lang="en-GB">
                <a:latin typeface="Calibri" panose="020F0502020204030204" pitchFamily="34" charset="0"/>
                <a:cs typeface="Calibri" panose="020F0502020204030204" pitchFamily="34" charset="0"/>
              </a:rPr>
              <a:t>It is strongly advised you complete both these units if you have not done so already. These will help you develop the academic skills required in identifying sources and referencing correctly.</a:t>
            </a: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791248-E82E-9F98-D1DC-B08A97CF9BB5}"/>
              </a:ext>
            </a:extLst>
          </p:cNvPr>
          <p:cNvSpPr>
            <a:spLocks noGrp="1"/>
          </p:cNvSpPr>
          <p:nvPr>
            <p:ph sz="half" idx="1"/>
          </p:nvPr>
        </p:nvSpPr>
        <p:spPr>
          <a:xfrm>
            <a:off x="718456" y="1311380"/>
            <a:ext cx="7463814" cy="4799166"/>
          </a:xfrm>
        </p:spPr>
        <p:txBody>
          <a:bodyPr vert="horz" lIns="91440" tIns="45720" rIns="91440" bIns="45720" rtlCol="0" anchor="t">
            <a:normAutofit lnSpcReduction="10000"/>
          </a:bodyPr>
          <a:lstStyle/>
          <a:p>
            <a:pPr marL="0" indent="0">
              <a:buNone/>
            </a:pPr>
            <a:r>
              <a:rPr lang="en-GB" dirty="0">
                <a:latin typeface="Calibri" panose="020F0502020204030204" pitchFamily="34" charset="0"/>
                <a:cs typeface="Calibri" panose="020F0502020204030204" pitchFamily="34" charset="0"/>
              </a:rPr>
              <a:t>UWTSD uses 4 styles of referencing:</a:t>
            </a:r>
          </a:p>
          <a:p>
            <a:pPr marL="0" indent="0">
              <a:buNone/>
            </a:pPr>
            <a:r>
              <a:rPr lang="en-GB" b="1" dirty="0">
                <a:solidFill>
                  <a:schemeClr val="accent2"/>
                </a:solidFill>
                <a:latin typeface="Calibri" panose="020F0502020204030204" pitchFamily="34" charset="0"/>
                <a:cs typeface="Calibri" panose="020F0502020204030204" pitchFamily="34" charset="0"/>
              </a:rPr>
              <a:t>APA, IEEE, Harvard and MHRA. </a:t>
            </a:r>
          </a:p>
          <a:p>
            <a:pPr marL="0" indent="0">
              <a:buNone/>
            </a:pPr>
            <a:endParaRPr lang="en-GB" dirty="0">
              <a:latin typeface="Calibri" panose="020F0502020204030204" pitchFamily="34" charset="0"/>
              <a:cs typeface="Calibri" panose="020F0502020204030204" pitchFamily="34" charset="0"/>
            </a:endParaRPr>
          </a:p>
          <a:p>
            <a:pPr marL="0" indent="0">
              <a:buNone/>
            </a:pPr>
            <a:r>
              <a:rPr lang="en-GB" sz="2400" dirty="0">
                <a:latin typeface="Calibri"/>
                <a:ea typeface="Calibri"/>
                <a:cs typeface="Calibri"/>
              </a:rPr>
              <a:t>You will be using UWTSD’s version of Harvard, which closely follows the Cite Them Right 12</a:t>
            </a:r>
            <a:r>
              <a:rPr lang="en-GB" sz="2400" baseline="30000" dirty="0">
                <a:latin typeface="Calibri"/>
                <a:ea typeface="Calibri"/>
                <a:cs typeface="Calibri"/>
              </a:rPr>
              <a:t>th</a:t>
            </a:r>
            <a:r>
              <a:rPr lang="en-GB" sz="2400" dirty="0">
                <a:latin typeface="Calibri"/>
                <a:ea typeface="Calibri"/>
                <a:cs typeface="Calibri"/>
              </a:rPr>
              <a:t> edition version of Harvard referencing.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a:cs typeface="Calibri"/>
              </a:rPr>
              <a:t>Everything we cover today (including UWTSD's  downloadable handbook) can be found on our </a:t>
            </a:r>
            <a:r>
              <a:rPr lang="en-GB" sz="2400" dirty="0">
                <a:latin typeface="Calibri"/>
                <a:cs typeface="Calibri"/>
                <a:hlinkClick r:id="rId2"/>
              </a:rPr>
              <a:t>library infoskills module </a:t>
            </a:r>
            <a:r>
              <a:rPr lang="en-GB" sz="2400" dirty="0">
                <a:latin typeface="Calibri"/>
                <a:cs typeface="Calibri"/>
              </a:rPr>
              <a:t>in Moodle:</a:t>
            </a:r>
          </a:p>
          <a:p>
            <a:pPr marL="0" indent="0">
              <a:buNone/>
            </a:pPr>
            <a:endParaRPr lang="en-GB" sz="24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hlinkClick r:id="rId3"/>
              </a:rPr>
              <a:t>Referencing: The Mechanics</a:t>
            </a:r>
            <a:r>
              <a:rPr lang="en-GB" sz="2400" dirty="0">
                <a:latin typeface="Calibri" panose="020F0502020204030204" pitchFamily="34" charset="0"/>
                <a:cs typeface="Calibri" panose="020F0502020204030204" pitchFamily="34" charset="0"/>
              </a:rPr>
              <a:t>. </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BDA054D3-DAD7-6954-ABC9-B9F10D6F12F1}"/>
              </a:ext>
            </a:extLst>
          </p:cNvPr>
          <p:cNvSpPr>
            <a:spLocks noGrp="1"/>
          </p:cNvSpPr>
          <p:nvPr>
            <p:ph type="title"/>
          </p:nvPr>
        </p:nvSpPr>
        <p:spPr>
          <a:xfrm>
            <a:off x="718456" y="262866"/>
            <a:ext cx="10795518" cy="1003916"/>
          </a:xfrm>
        </p:spPr>
        <p:txBody>
          <a:bodyPr anchor="b">
            <a:normAutofit/>
          </a:bodyPr>
          <a:lstStyle/>
          <a:p>
            <a:r>
              <a:rPr lang="en-GB" dirty="0"/>
              <a:t>Referencing style</a:t>
            </a:r>
          </a:p>
        </p:txBody>
      </p:sp>
      <p:pic>
        <p:nvPicPr>
          <p:cNvPr id="4" name="Picture 3" descr="A blue and white cover with white text&#10;&#10;Description automatically generated">
            <a:extLst>
              <a:ext uri="{FF2B5EF4-FFF2-40B4-BE49-F238E27FC236}">
                <a16:creationId xmlns:a16="http://schemas.microsoft.com/office/drawing/2014/main" id="{CF7F789F-8237-50C9-F0A0-8959ECBBDC94}"/>
              </a:ext>
            </a:extLst>
          </p:cNvPr>
          <p:cNvPicPr>
            <a:picLocks noChangeAspect="1"/>
          </p:cNvPicPr>
          <p:nvPr/>
        </p:nvPicPr>
        <p:blipFill>
          <a:blip r:embed="rId4"/>
          <a:stretch>
            <a:fillRect/>
          </a:stretch>
        </p:blipFill>
        <p:spPr>
          <a:xfrm>
            <a:off x="8302488" y="1517074"/>
            <a:ext cx="3338092" cy="456565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320370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p:txBody>
          <a:bodyPr>
            <a:normAutofit/>
          </a:bodyPr>
          <a:lstStyle/>
          <a:p>
            <a:r>
              <a:rPr lang="en-GB"/>
              <a:t>Harvard Referencing</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r>
              <a:rPr lang="en-GB">
                <a:latin typeface="Calibri" panose="020F0502020204030204" pitchFamily="34" charset="0"/>
                <a:cs typeface="Calibri" panose="020F0502020204030204" pitchFamily="34" charset="0"/>
              </a:rPr>
              <a:t>There are 2 parts to Harvard referencing:</a:t>
            </a:r>
          </a:p>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in-text citation:  </a:t>
            </a:r>
            <a:r>
              <a:rPr lang="en-GB">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reference list: </a:t>
            </a:r>
            <a:r>
              <a:rPr lang="en-GB">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2311800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3204534" y="508301"/>
            <a:ext cx="8857873" cy="5844767"/>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207973" y="125327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cxnSp>
        <p:nvCxnSpPr>
          <p:cNvPr id="10" name="Straight Arrow Connector 9">
            <a:extLst>
              <a:ext uri="{FF2B5EF4-FFF2-40B4-BE49-F238E27FC236}">
                <a16:creationId xmlns:a16="http://schemas.microsoft.com/office/drawing/2014/main" id="{4A7905C6-A6DA-BA8B-78A9-2AAD1124C3F5}"/>
              </a:ext>
            </a:extLst>
          </p:cNvPr>
          <p:cNvCxnSpPr/>
          <p:nvPr/>
        </p:nvCxnSpPr>
        <p:spPr>
          <a:xfrm flipV="1">
            <a:off x="2647535" y="1531039"/>
            <a:ext cx="1113183" cy="662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933899" y="1251781"/>
            <a:ext cx="5425803" cy="236487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0670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afé owner holding a cake in kitchen">
            <a:extLst>
              <a:ext uri="{FF2B5EF4-FFF2-40B4-BE49-F238E27FC236}">
                <a16:creationId xmlns:a16="http://schemas.microsoft.com/office/drawing/2014/main" id="{9CCF3C5F-8F4C-8435-51E6-67222B84727C}"/>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721" r="11721"/>
          <a:stretch>
            <a:fillRect/>
          </a:stretch>
        </p:blipFill>
        <p:spPr/>
      </p:pic>
      <p:sp>
        <p:nvSpPr>
          <p:cNvPr id="3" name="Subtitle 2">
            <a:extLst>
              <a:ext uri="{FF2B5EF4-FFF2-40B4-BE49-F238E27FC236}">
                <a16:creationId xmlns:a16="http://schemas.microsoft.com/office/drawing/2014/main" id="{3948658D-F08E-A687-626F-90C3ED37CB64}"/>
              </a:ext>
            </a:extLst>
          </p:cNvPr>
          <p:cNvSpPr>
            <a:spLocks noGrp="1"/>
          </p:cNvSpPr>
          <p:nvPr>
            <p:ph type="subTitle" idx="1"/>
          </p:nvPr>
        </p:nvSpPr>
        <p:spPr>
          <a:xfrm>
            <a:off x="286221" y="1263533"/>
            <a:ext cx="3887194" cy="3613267"/>
          </a:xfrm>
        </p:spPr>
        <p:txBody>
          <a:bodyPr>
            <a:noAutofit/>
          </a:bodyPr>
          <a:lstStyle/>
          <a:p>
            <a:r>
              <a:rPr lang="en-GB" sz="6000">
                <a:latin typeface="Calibri" panose="020F0502020204030204" pitchFamily="34" charset="0"/>
                <a:cs typeface="Calibri" panose="020F0502020204030204" pitchFamily="34" charset="0"/>
              </a:rPr>
              <a:t>Referencing your work is a bit like baking a cake…</a:t>
            </a:r>
          </a:p>
        </p:txBody>
      </p:sp>
    </p:spTree>
    <p:extLst>
      <p:ext uri="{BB962C8B-B14F-4D97-AF65-F5344CB8AC3E}">
        <p14:creationId xmlns:p14="http://schemas.microsoft.com/office/powerpoint/2010/main" val="3648412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Video 5" descr="Book Turning A Page">
            <a:extLst>
              <a:ext uri="{FF2B5EF4-FFF2-40B4-BE49-F238E27FC236}">
                <a16:creationId xmlns:a16="http://schemas.microsoft.com/office/drawing/2014/main" id="{7A8994EF-763E-4206-27D0-4B80575329A4}"/>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1772" r="13441" b="-1"/>
          <a:stretch/>
        </p:blipFill>
        <p:spPr>
          <a:xfrm>
            <a:off x="96917" y="2837942"/>
            <a:ext cx="12095083" cy="3374612"/>
          </a:xfrm>
          <a:prstGeom prst="rect">
            <a:avLst/>
          </a:prstGeom>
          <a:noFill/>
          <a:ln>
            <a:noFill/>
          </a:ln>
        </p:spPr>
      </p:pic>
      <p:sp>
        <p:nvSpPr>
          <p:cNvPr id="4" name="Title 3">
            <a:extLst>
              <a:ext uri="{FF2B5EF4-FFF2-40B4-BE49-F238E27FC236}">
                <a16:creationId xmlns:a16="http://schemas.microsoft.com/office/drawing/2014/main" id="{44B3C22D-DB43-6D97-0B9C-4402CCBD6C77}"/>
              </a:ext>
            </a:extLst>
          </p:cNvPr>
          <p:cNvSpPr>
            <a:spLocks noGrp="1"/>
          </p:cNvSpPr>
          <p:nvPr>
            <p:ph type="title"/>
          </p:nvPr>
        </p:nvSpPr>
        <p:spPr/>
        <p:txBody>
          <a:bodyPr/>
          <a:lstStyle/>
          <a:p>
            <a:r>
              <a:rPr lang="en-GB"/>
              <a:t>Finding Sources</a:t>
            </a:r>
          </a:p>
        </p:txBody>
      </p:sp>
      <p:sp>
        <p:nvSpPr>
          <p:cNvPr id="3" name="Content Placeholder 2">
            <a:extLst>
              <a:ext uri="{FF2B5EF4-FFF2-40B4-BE49-F238E27FC236}">
                <a16:creationId xmlns:a16="http://schemas.microsoft.com/office/drawing/2014/main" id="{526DFA55-FD2E-521D-42C2-513DC4EDDB4E}"/>
              </a:ext>
            </a:extLst>
          </p:cNvPr>
          <p:cNvSpPr>
            <a:spLocks noGrp="1"/>
          </p:cNvSpPr>
          <p:nvPr>
            <p:ph sz="quarter" idx="10"/>
          </p:nvPr>
        </p:nvSpPr>
        <p:spPr>
          <a:xfrm>
            <a:off x="495649" y="1789379"/>
            <a:ext cx="11484633" cy="2410290"/>
          </a:xfrm>
        </p:spPr>
        <p:txBody>
          <a:bodyPr vert="horz" lIns="91440" tIns="45720" rIns="91440" bIns="45720" rtlCol="0" anchor="t">
            <a:normAutofit/>
          </a:bodyPr>
          <a:lstStyle/>
          <a:p>
            <a:pPr marL="0" indent="0">
              <a:buNone/>
            </a:pPr>
            <a:r>
              <a:rPr lang="en-GB" sz="3100" b="1" dirty="0">
                <a:latin typeface="Calibri"/>
                <a:cs typeface="Calibri"/>
              </a:rPr>
              <a:t>Finding recipes </a:t>
            </a:r>
            <a:r>
              <a:rPr lang="en-GB" sz="3100" b="1" dirty="0">
                <a:solidFill>
                  <a:schemeClr val="accent2"/>
                </a:solidFill>
                <a:latin typeface="Calibri"/>
                <a:cs typeface="Calibri"/>
              </a:rPr>
              <a:t>(Sources).</a:t>
            </a:r>
          </a:p>
          <a:p>
            <a:pPr marL="0" indent="0">
              <a:buNone/>
            </a:pPr>
            <a:endParaRPr lang="en-GB" sz="3100" b="1">
              <a:latin typeface="Calibri" panose="020F0502020204030204" pitchFamily="34" charset="0"/>
              <a:cs typeface="Calibri" panose="020F0502020204030204" pitchFamily="34" charset="0"/>
            </a:endParaRPr>
          </a:p>
          <a:p>
            <a:pPr marL="0" indent="0">
              <a:buNone/>
            </a:pPr>
            <a:r>
              <a:rPr lang="en-GB" sz="3100" dirty="0">
                <a:latin typeface="Calibri"/>
                <a:ea typeface="Calibri"/>
                <a:cs typeface="Calibri"/>
              </a:rPr>
              <a:t>Similar to searching for recipes for a cake, you search in books and online for information and sources on your chosen topic.</a:t>
            </a:r>
            <a:endParaRPr lang="en-GB" sz="3100" dirty="0">
              <a:latin typeface="Calibri" panose="020F0502020204030204" pitchFamily="34" charset="0"/>
              <a:ea typeface="Calibri"/>
              <a:cs typeface="Calibri" panose="020F0502020204030204" pitchFamily="34" charset="0"/>
            </a:endParaRPr>
          </a:p>
          <a:p>
            <a:pPr marL="0" indent="0">
              <a:buNone/>
            </a:pPr>
            <a:endParaRPr lang="en-GB" sz="3100"/>
          </a:p>
        </p:txBody>
      </p:sp>
    </p:spTree>
    <p:extLst>
      <p:ext uri="{BB962C8B-B14F-4D97-AF65-F5344CB8AC3E}">
        <p14:creationId xmlns:p14="http://schemas.microsoft.com/office/powerpoint/2010/main" val="21404392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9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ggs and baking ingredients">
            <a:extLst>
              <a:ext uri="{FF2B5EF4-FFF2-40B4-BE49-F238E27FC236}">
                <a16:creationId xmlns:a16="http://schemas.microsoft.com/office/drawing/2014/main" id="{742EF628-0104-9123-1CAB-5F135190BD91}"/>
              </a:ext>
            </a:extLst>
          </p:cNvPr>
          <p:cNvPicPr>
            <a:picLocks noChangeAspect="1"/>
          </p:cNvPicPr>
          <p:nvPr/>
        </p:nvPicPr>
        <p:blipFill>
          <a:blip r:embed="rId2"/>
          <a:srcRect l="18744" r="-1" b="351"/>
          <a:stretch/>
        </p:blipFill>
        <p:spPr>
          <a:xfrm>
            <a:off x="5611092" y="1272680"/>
            <a:ext cx="6580908" cy="5024325"/>
          </a:xfrm>
          <a:prstGeom prst="rect">
            <a:avLst/>
          </a:prstGeom>
          <a:noFill/>
          <a:ln>
            <a:noFill/>
          </a:ln>
        </p:spPr>
      </p:pic>
      <p:sp>
        <p:nvSpPr>
          <p:cNvPr id="4" name="Title 3">
            <a:extLst>
              <a:ext uri="{FF2B5EF4-FFF2-40B4-BE49-F238E27FC236}">
                <a16:creationId xmlns:a16="http://schemas.microsoft.com/office/drawing/2014/main" id="{1F5D30E2-DFA9-BCC3-0C73-2AE7385E0320}"/>
              </a:ext>
            </a:extLst>
          </p:cNvPr>
          <p:cNvSpPr>
            <a:spLocks noGrp="1"/>
          </p:cNvSpPr>
          <p:nvPr>
            <p:ph type="title"/>
          </p:nvPr>
        </p:nvSpPr>
        <p:spPr/>
        <p:txBody>
          <a:bodyPr/>
          <a:lstStyle/>
          <a:p>
            <a:r>
              <a:rPr lang="en-GB"/>
              <a:t>Information</a:t>
            </a:r>
          </a:p>
        </p:txBody>
      </p:sp>
      <p:sp>
        <p:nvSpPr>
          <p:cNvPr id="3" name="Content Placeholder 2">
            <a:extLst>
              <a:ext uri="{FF2B5EF4-FFF2-40B4-BE49-F238E27FC236}">
                <a16:creationId xmlns:a16="http://schemas.microsoft.com/office/drawing/2014/main" id="{63C0C92C-07D0-5F3D-73FD-CFEFD7BD39BE}"/>
              </a:ext>
            </a:extLst>
          </p:cNvPr>
          <p:cNvSpPr>
            <a:spLocks noGrp="1"/>
          </p:cNvSpPr>
          <p:nvPr>
            <p:ph sz="quarter" idx="10"/>
          </p:nvPr>
        </p:nvSpPr>
        <p:spPr>
          <a:xfrm>
            <a:off x="317242" y="2185465"/>
            <a:ext cx="5293850" cy="3198754"/>
          </a:xfrm>
        </p:spPr>
        <p:txBody>
          <a:bodyPr>
            <a:normAutofit/>
          </a:bodyPr>
          <a:lstStyle/>
          <a:p>
            <a:pPr marL="0" indent="0">
              <a:buNone/>
            </a:pPr>
            <a:r>
              <a:rPr lang="en-GB" sz="3100" b="1">
                <a:latin typeface="Calibri" panose="020F0502020204030204" pitchFamily="34" charset="0"/>
                <a:cs typeface="Calibri" panose="020F0502020204030204" pitchFamily="34" charset="0"/>
              </a:rPr>
              <a:t>Ingredients </a:t>
            </a:r>
            <a:r>
              <a:rPr lang="en-GB" sz="3100" b="1">
                <a:solidFill>
                  <a:schemeClr val="accent2"/>
                </a:solidFill>
                <a:latin typeface="Calibri" panose="020F0502020204030204" pitchFamily="34" charset="0"/>
                <a:cs typeface="Calibri" panose="020F0502020204030204" pitchFamily="34" charset="0"/>
              </a:rPr>
              <a:t>(Information).</a:t>
            </a:r>
          </a:p>
          <a:p>
            <a:pPr marL="0" indent="0">
              <a:buNone/>
            </a:pPr>
            <a:endParaRPr lang="en-GB" sz="3100" b="1">
              <a:latin typeface="Calibri" panose="020F0502020204030204" pitchFamily="34" charset="0"/>
              <a:cs typeface="Calibri" panose="020F0502020204030204" pitchFamily="34" charset="0"/>
            </a:endParaRPr>
          </a:p>
          <a:p>
            <a:pPr marL="0" indent="0">
              <a:buNone/>
            </a:pPr>
            <a:r>
              <a:rPr lang="en-GB" sz="3100">
                <a:latin typeface="Calibri" panose="020F0502020204030204" pitchFamily="34" charset="0"/>
                <a:cs typeface="Calibri" panose="020F0502020204030204" pitchFamily="34" charset="0"/>
              </a:rPr>
              <a:t>Just as you gather ingredients listed in a recipe, you collate ideas, information, and quotes from your sources. </a:t>
            </a:r>
          </a:p>
        </p:txBody>
      </p:sp>
    </p:spTree>
    <p:extLst>
      <p:ext uri="{BB962C8B-B14F-4D97-AF65-F5344CB8AC3E}">
        <p14:creationId xmlns:p14="http://schemas.microsoft.com/office/powerpoint/2010/main" val="328230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888DC-3D59-D7B7-D166-BDDDD37CA583}"/>
              </a:ext>
            </a:extLst>
          </p:cNvPr>
          <p:cNvSpPr>
            <a:spLocks noGrp="1"/>
          </p:cNvSpPr>
          <p:nvPr>
            <p:ph type="title"/>
          </p:nvPr>
        </p:nvSpPr>
        <p:spPr>
          <a:xfrm>
            <a:off x="698242" y="252284"/>
            <a:ext cx="10795518" cy="1003916"/>
          </a:xfrm>
        </p:spPr>
        <p:txBody>
          <a:bodyPr anchor="ctr">
            <a:normAutofit/>
          </a:bodyPr>
          <a:lstStyle/>
          <a:p>
            <a:r>
              <a:rPr lang="en-GB"/>
              <a:t>Integrating Information</a:t>
            </a:r>
          </a:p>
        </p:txBody>
      </p:sp>
      <p:sp>
        <p:nvSpPr>
          <p:cNvPr id="3" name="Content Placeholder 2">
            <a:extLst>
              <a:ext uri="{FF2B5EF4-FFF2-40B4-BE49-F238E27FC236}">
                <a16:creationId xmlns:a16="http://schemas.microsoft.com/office/drawing/2014/main" id="{F16C9C08-E9C4-53B3-1ED0-5EF8F6E3B637}"/>
              </a:ext>
            </a:extLst>
          </p:cNvPr>
          <p:cNvSpPr>
            <a:spLocks noGrp="1"/>
          </p:cNvSpPr>
          <p:nvPr>
            <p:ph sz="quarter" idx="10"/>
          </p:nvPr>
        </p:nvSpPr>
        <p:spPr>
          <a:xfrm>
            <a:off x="310314" y="2284991"/>
            <a:ext cx="5169615" cy="3166773"/>
          </a:xfrm>
        </p:spPr>
        <p:txBody>
          <a:bodyPr>
            <a:normAutofit/>
          </a:bodyPr>
          <a:lstStyle/>
          <a:p>
            <a:pPr marL="0" indent="0">
              <a:buNone/>
            </a:pPr>
            <a:r>
              <a:rPr lang="en-GB" b="1">
                <a:latin typeface="Calibri" panose="020F0502020204030204" pitchFamily="34" charset="0"/>
                <a:cs typeface="Calibri" panose="020F0502020204030204" pitchFamily="34" charset="0"/>
              </a:rPr>
              <a:t>Mixing</a:t>
            </a:r>
            <a:r>
              <a:rPr lang="en-GB">
                <a:latin typeface="Calibri" panose="020F0502020204030204" pitchFamily="34" charset="0"/>
                <a:cs typeface="Calibri" panose="020F0502020204030204" pitchFamily="34" charset="0"/>
              </a:rPr>
              <a:t> </a:t>
            </a:r>
            <a:r>
              <a:rPr lang="en-GB" b="1">
                <a:solidFill>
                  <a:schemeClr val="accent2"/>
                </a:solidFill>
                <a:latin typeface="Calibri" panose="020F0502020204030204" pitchFamily="34" charset="0"/>
                <a:cs typeface="Calibri" panose="020F0502020204030204" pitchFamily="34" charset="0"/>
              </a:rPr>
              <a:t>(Integrating Information).</a:t>
            </a:r>
          </a:p>
          <a:p>
            <a:pPr marL="0" indent="0">
              <a:buNone/>
            </a:pPr>
            <a:endParaRPr lang="en-GB">
              <a:latin typeface="Calibri" panose="020F0502020204030204" pitchFamily="34" charset="0"/>
              <a:cs typeface="Calibri" panose="020F0502020204030204" pitchFamily="34" charset="0"/>
            </a:endParaRPr>
          </a:p>
          <a:p>
            <a:pPr marL="0" indent="0">
              <a:buNone/>
            </a:pPr>
            <a:r>
              <a:rPr lang="en-GB">
                <a:latin typeface="Calibri" panose="020F0502020204030204" pitchFamily="34" charset="0"/>
                <a:cs typeface="Calibri" panose="020F0502020204030204" pitchFamily="34" charset="0"/>
              </a:rPr>
              <a:t>Combining ingredients for your cake, can be likened to integrating information from your sources into your work, using in-text citations.</a:t>
            </a:r>
          </a:p>
          <a:p>
            <a:pPr marL="0" indent="0">
              <a:buNone/>
            </a:pPr>
            <a:endParaRPr lang="en-GB"/>
          </a:p>
        </p:txBody>
      </p:sp>
      <p:pic>
        <p:nvPicPr>
          <p:cNvPr id="5" name="Picture 4" descr="Mixing chocolate batter in a bowl">
            <a:extLst>
              <a:ext uri="{FF2B5EF4-FFF2-40B4-BE49-F238E27FC236}">
                <a16:creationId xmlns:a16="http://schemas.microsoft.com/office/drawing/2014/main" id="{55987F1D-266B-43E9-A5F1-BA78F5504B14}"/>
              </a:ext>
            </a:extLst>
          </p:cNvPr>
          <p:cNvPicPr>
            <a:picLocks noChangeAspect="1"/>
          </p:cNvPicPr>
          <p:nvPr/>
        </p:nvPicPr>
        <p:blipFill>
          <a:blip r:embed="rId2" cstate="print">
            <a:extLst>
              <a:ext uri="{28A0092B-C50C-407E-A947-70E740481C1C}">
                <a14:useLocalDpi xmlns:a14="http://schemas.microsoft.com/office/drawing/2010/main" val="0"/>
              </a:ext>
            </a:extLst>
          </a:blip>
          <a:srcRect l="16527" r="6091" b="-1"/>
          <a:stretch/>
        </p:blipFill>
        <p:spPr>
          <a:xfrm>
            <a:off x="6096000" y="1256200"/>
            <a:ext cx="6096000" cy="5061718"/>
          </a:xfrm>
          <a:prstGeom prst="rect">
            <a:avLst/>
          </a:prstGeom>
          <a:noFill/>
        </p:spPr>
      </p:pic>
    </p:spTree>
    <p:extLst>
      <p:ext uri="{BB962C8B-B14F-4D97-AF65-F5344CB8AC3E}">
        <p14:creationId xmlns:p14="http://schemas.microsoft.com/office/powerpoint/2010/main" val="71985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1FB3A8-640B-2B97-75E8-115525BF129B}"/>
              </a:ext>
            </a:extLst>
          </p:cNvPr>
          <p:cNvSpPr>
            <a:spLocks noGrp="1"/>
          </p:cNvSpPr>
          <p:nvPr>
            <p:ph sz="half" idx="1"/>
          </p:nvPr>
        </p:nvSpPr>
        <p:spPr>
          <a:xfrm>
            <a:off x="718456" y="2295583"/>
            <a:ext cx="5233081" cy="2730879"/>
          </a:xfrm>
        </p:spPr>
        <p:txBody>
          <a:bodyPr>
            <a:normAutofit/>
          </a:bodyPr>
          <a:lstStyle/>
          <a:p>
            <a:pPr marL="0" indent="0">
              <a:buNone/>
            </a:pPr>
            <a:r>
              <a:rPr lang="en-GB" b="1">
                <a:latin typeface="Calibri" panose="020F0502020204030204" pitchFamily="34" charset="0"/>
                <a:cs typeface="Calibri" panose="020F0502020204030204" pitchFamily="34" charset="0"/>
              </a:rPr>
              <a:t>Baking </a:t>
            </a:r>
            <a:r>
              <a:rPr lang="en-GB" b="1">
                <a:solidFill>
                  <a:schemeClr val="accent2"/>
                </a:solidFill>
                <a:latin typeface="Calibri" panose="020F0502020204030204" pitchFamily="34" charset="0"/>
                <a:cs typeface="Calibri" panose="020F0502020204030204" pitchFamily="34" charset="0"/>
              </a:rPr>
              <a:t>(Writing).</a:t>
            </a:r>
          </a:p>
          <a:p>
            <a:pPr marL="0" indent="0">
              <a:buNone/>
            </a:pPr>
            <a:endParaRPr lang="en-GB">
              <a:latin typeface="Calibri" panose="020F0502020204030204" pitchFamily="34" charset="0"/>
              <a:cs typeface="Calibri" panose="020F0502020204030204" pitchFamily="34" charset="0"/>
            </a:endParaRPr>
          </a:p>
          <a:p>
            <a:pPr marL="0" indent="0">
              <a:buNone/>
            </a:pPr>
            <a:r>
              <a:rPr lang="en-GB">
                <a:latin typeface="Calibri" panose="020F0502020204030204" pitchFamily="34" charset="0"/>
                <a:cs typeface="Calibri" panose="020F0502020204030204" pitchFamily="34" charset="0"/>
              </a:rPr>
              <a:t>Baking the cake is like writing your assignment. Where you bring all your reading and notes into one cohesive piece.</a:t>
            </a:r>
          </a:p>
          <a:p>
            <a:pPr marL="0" indent="0">
              <a:buNone/>
            </a:pPr>
            <a:endParaRPr lang="en-GB"/>
          </a:p>
          <a:p>
            <a:pPr marL="0" indent="0">
              <a:buNone/>
            </a:pPr>
            <a:endParaRPr lang="en-GB"/>
          </a:p>
        </p:txBody>
      </p:sp>
      <p:sp>
        <p:nvSpPr>
          <p:cNvPr id="10" name="Title 2">
            <a:extLst>
              <a:ext uri="{FF2B5EF4-FFF2-40B4-BE49-F238E27FC236}">
                <a16:creationId xmlns:a16="http://schemas.microsoft.com/office/drawing/2014/main" id="{2BDC1CE9-55DE-B6C6-46DB-490504A71C86}"/>
              </a:ext>
            </a:extLst>
          </p:cNvPr>
          <p:cNvSpPr>
            <a:spLocks noGrp="1"/>
          </p:cNvSpPr>
          <p:nvPr>
            <p:ph type="title"/>
          </p:nvPr>
        </p:nvSpPr>
        <p:spPr>
          <a:xfrm>
            <a:off x="718456" y="262866"/>
            <a:ext cx="10795518" cy="1003916"/>
          </a:xfrm>
        </p:spPr>
        <p:txBody>
          <a:bodyPr/>
          <a:lstStyle/>
          <a:p>
            <a:r>
              <a:rPr lang="en-US"/>
              <a:t>Writing</a:t>
            </a:r>
          </a:p>
        </p:txBody>
      </p:sp>
      <p:pic>
        <p:nvPicPr>
          <p:cNvPr id="5" name="Picture 4" descr="Man putting food into oven">
            <a:extLst>
              <a:ext uri="{FF2B5EF4-FFF2-40B4-BE49-F238E27FC236}">
                <a16:creationId xmlns:a16="http://schemas.microsoft.com/office/drawing/2014/main" id="{8D7C7E3B-C91A-44C0-B466-1E738ED60757}"/>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11994" t="-1" r="24700" b="2"/>
          <a:stretch/>
        </p:blipFill>
        <p:spPr>
          <a:xfrm>
            <a:off x="6685523" y="1266782"/>
            <a:ext cx="5506477" cy="5061716"/>
          </a:xfrm>
          <a:prstGeom prst="rect">
            <a:avLst/>
          </a:prstGeom>
          <a:noFill/>
        </p:spPr>
      </p:pic>
    </p:spTree>
    <p:extLst>
      <p:ext uri="{BB962C8B-B14F-4D97-AF65-F5344CB8AC3E}">
        <p14:creationId xmlns:p14="http://schemas.microsoft.com/office/powerpoint/2010/main" val="1445712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9EDDF-0584-6522-8F0C-7EAF0C9B9DFE}"/>
              </a:ext>
            </a:extLst>
          </p:cNvPr>
          <p:cNvSpPr>
            <a:spLocks noGrp="1"/>
          </p:cNvSpPr>
          <p:nvPr>
            <p:ph type="title"/>
          </p:nvPr>
        </p:nvSpPr>
        <p:spPr/>
        <p:txBody>
          <a:bodyPr/>
          <a:lstStyle/>
          <a:p>
            <a:r>
              <a:rPr lang="en-GB"/>
              <a:t>Referencing</a:t>
            </a:r>
          </a:p>
        </p:txBody>
      </p:sp>
      <p:sp>
        <p:nvSpPr>
          <p:cNvPr id="3" name="Content Placeholder 2">
            <a:extLst>
              <a:ext uri="{FF2B5EF4-FFF2-40B4-BE49-F238E27FC236}">
                <a16:creationId xmlns:a16="http://schemas.microsoft.com/office/drawing/2014/main" id="{F1841A04-3D6C-7D56-0FD1-B2785590E9DB}"/>
              </a:ext>
            </a:extLst>
          </p:cNvPr>
          <p:cNvSpPr>
            <a:spLocks noGrp="1"/>
          </p:cNvSpPr>
          <p:nvPr>
            <p:ph sz="quarter" idx="10"/>
          </p:nvPr>
        </p:nvSpPr>
        <p:spPr>
          <a:xfrm>
            <a:off x="523028" y="2046726"/>
            <a:ext cx="5335703" cy="3833907"/>
          </a:xfrm>
        </p:spPr>
        <p:txBody>
          <a:bodyPr vert="horz" lIns="91440" tIns="45720" rIns="91440" bIns="45720" rtlCol="0" anchor="t">
            <a:normAutofit/>
          </a:bodyPr>
          <a:lstStyle/>
          <a:p>
            <a:pPr marL="0" indent="0">
              <a:buNone/>
            </a:pPr>
            <a:r>
              <a:rPr lang="en-GB" b="1">
                <a:latin typeface="Calibri"/>
                <a:ea typeface="Calibri"/>
                <a:cs typeface="Calibri"/>
              </a:rPr>
              <a:t>Decorating </a:t>
            </a:r>
            <a:r>
              <a:rPr lang="en-GB" b="1">
                <a:solidFill>
                  <a:schemeClr val="accent2"/>
                </a:solidFill>
                <a:latin typeface="Calibri"/>
                <a:ea typeface="Calibri"/>
                <a:cs typeface="Calibri"/>
              </a:rPr>
              <a:t>(Referencing). </a:t>
            </a:r>
          </a:p>
          <a:p>
            <a:pPr marL="0" indent="0">
              <a:buNone/>
            </a:pPr>
            <a:endParaRPr lang="en-GB">
              <a:latin typeface="Calibri" panose="020F0502020204030204" pitchFamily="34" charset="0"/>
              <a:cs typeface="Calibri" panose="020F0502020204030204" pitchFamily="34" charset="0"/>
            </a:endParaRPr>
          </a:p>
          <a:p>
            <a:pPr marL="0" indent="0">
              <a:buNone/>
            </a:pPr>
            <a:r>
              <a:rPr lang="en-GB">
                <a:latin typeface="Calibri"/>
                <a:ea typeface="Calibri"/>
                <a:cs typeface="Calibri"/>
              </a:rPr>
              <a:t>The final decoration is essential to any professional finish.</a:t>
            </a:r>
          </a:p>
          <a:p>
            <a:pPr marL="0" indent="0">
              <a:buNone/>
            </a:pPr>
            <a:endParaRPr lang="en-GB">
              <a:latin typeface="Calibri"/>
              <a:ea typeface="Calibri"/>
              <a:cs typeface="Calibri"/>
            </a:endParaRPr>
          </a:p>
          <a:p>
            <a:pPr marL="0" indent="0">
              <a:buNone/>
            </a:pPr>
            <a:r>
              <a:rPr lang="en-GB">
                <a:latin typeface="Calibri"/>
                <a:ea typeface="Calibri"/>
                <a:cs typeface="Calibri"/>
              </a:rPr>
              <a:t>Adding a full reference list at the end of your work, is a requirement when writing any academic work.</a:t>
            </a:r>
            <a:endParaRPr lang="en-GB">
              <a:ea typeface="Calibri Light"/>
              <a:cs typeface="Calibri Light"/>
            </a:endParaRPr>
          </a:p>
        </p:txBody>
      </p:sp>
      <p:pic>
        <p:nvPicPr>
          <p:cNvPr id="7" name="Picture 6" descr="Pink cupcakes with roses">
            <a:extLst>
              <a:ext uri="{FF2B5EF4-FFF2-40B4-BE49-F238E27FC236}">
                <a16:creationId xmlns:a16="http://schemas.microsoft.com/office/drawing/2014/main" id="{2942316E-3F96-F0EB-707A-CC63B2B34A0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84373" y="1297681"/>
            <a:ext cx="5807627" cy="5020412"/>
          </a:xfrm>
          <a:prstGeom prst="rect">
            <a:avLst/>
          </a:prstGeom>
        </p:spPr>
      </p:pic>
    </p:spTree>
    <p:extLst>
      <p:ext uri="{BB962C8B-B14F-4D97-AF65-F5344CB8AC3E}">
        <p14:creationId xmlns:p14="http://schemas.microsoft.com/office/powerpoint/2010/main" val="3363244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p:txBody>
          <a:bodyPr>
            <a:normAutofit/>
          </a:bodyPr>
          <a:lstStyle/>
          <a:p>
            <a:r>
              <a:rPr lang="en-GB"/>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dirty="0">
                <a:solidFill>
                  <a:schemeClr val="accent2"/>
                </a:solidFill>
                <a:latin typeface="Calibri" panose="020F0502020204030204" pitchFamily="34" charset="0"/>
                <a:cs typeface="Calibri" panose="020F0502020204030204" pitchFamily="34" charset="0"/>
              </a:rPr>
              <a:t>The in-text citation:  </a:t>
            </a:r>
            <a:r>
              <a:rPr lang="en-GB" dirty="0">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dirty="0">
                <a:solidFill>
                  <a:schemeClr val="accent2"/>
                </a:solidFill>
                <a:latin typeface="Calibri" panose="020F0502020204030204" pitchFamily="34" charset="0"/>
                <a:cs typeface="Calibri" panose="020F0502020204030204" pitchFamily="34" charset="0"/>
              </a:rPr>
              <a:t>The reference list: </a:t>
            </a:r>
            <a:r>
              <a:rPr lang="en-GB" dirty="0">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1673205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Integrating sources into your work</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3414" y="2123412"/>
            <a:ext cx="11847037" cy="4174150"/>
          </a:xfrm>
        </p:spPr>
        <p:txBody>
          <a:bodyPr vert="horz" lIns="91440" tIns="45720" rIns="91440" bIns="45720" rtlCol="0" anchor="t">
            <a:noAutofit/>
          </a:bodyPr>
          <a:lstStyle/>
          <a:p>
            <a:pPr>
              <a:spcBef>
                <a:spcPts val="1200"/>
              </a:spcBef>
              <a:buFont typeface="Arial" panose="020B0604020202020204" pitchFamily="34" charset="0"/>
              <a:buChar char="•"/>
            </a:pPr>
            <a:r>
              <a:rPr lang="en-US" sz="2200" dirty="0">
                <a:latin typeface="Calibri"/>
                <a:ea typeface="+mn-lt"/>
                <a:cs typeface="+mn-lt"/>
              </a:rPr>
              <a:t>Used to let you reader know when you have used the ideas or words of another. </a:t>
            </a:r>
            <a:endParaRPr lang="en-US" dirty="0">
              <a:latin typeface="Calibri"/>
              <a:ea typeface="Calibri"/>
              <a:cs typeface="Calibri"/>
            </a:endParaRPr>
          </a:p>
          <a:p>
            <a:pPr>
              <a:spcBef>
                <a:spcPts val="1200"/>
              </a:spcBef>
              <a:buFont typeface="Arial" panose="020B0604020202020204" pitchFamily="34" charset="0"/>
              <a:buChar char="•"/>
            </a:pPr>
            <a:r>
              <a:rPr lang="en-US" sz="2200" dirty="0">
                <a:latin typeface="Calibri"/>
                <a:ea typeface="+mn-lt"/>
                <a:cs typeface="+mn-lt"/>
              </a:rPr>
              <a:t>Allows you to acknowledge and discuss their work in your text, by quoting, paraphrasing, or summarizing.</a:t>
            </a:r>
          </a:p>
          <a:p>
            <a:pPr>
              <a:spcBef>
                <a:spcPts val="1200"/>
              </a:spcBef>
              <a:buFont typeface="Arial" panose="020B0604020202020204" pitchFamily="34" charset="0"/>
              <a:buChar char="•"/>
            </a:pPr>
            <a:r>
              <a:rPr lang="en-US" sz="2200" dirty="0">
                <a:latin typeface="Calibri"/>
                <a:ea typeface="+mn-lt"/>
                <a:cs typeface="+mn-lt"/>
              </a:rPr>
              <a:t>Forms part of your word count therefore, is brief. </a:t>
            </a:r>
            <a:endParaRPr lang="en-US" sz="2200" dirty="0">
              <a:solidFill>
                <a:srgbClr val="D1428D"/>
              </a:solidFill>
              <a:latin typeface="Calibri"/>
              <a:ea typeface="+mn-lt"/>
              <a:cs typeface="+mn-lt"/>
            </a:endParaRPr>
          </a:p>
          <a:p>
            <a:pPr>
              <a:spcBef>
                <a:spcPts val="1200"/>
              </a:spcBef>
              <a:buFont typeface="Arial" panose="020B0604020202020204" pitchFamily="34" charset="0"/>
              <a:buChar char="•"/>
            </a:pPr>
            <a:r>
              <a:rPr lang="en-US" sz="2200" dirty="0">
                <a:latin typeface="Calibri"/>
                <a:ea typeface="+mn-lt"/>
                <a:cs typeface="+mn-lt"/>
              </a:rPr>
              <a:t>It contains the following information </a:t>
            </a:r>
            <a:r>
              <a:rPr lang="en-US" sz="2200" b="1" dirty="0">
                <a:latin typeface="Calibri"/>
                <a:ea typeface="+mn-lt"/>
                <a:cs typeface="+mn-lt"/>
              </a:rPr>
              <a:t>only:</a:t>
            </a:r>
            <a:endParaRPr lang="en-US" sz="2200" dirty="0">
              <a:latin typeface="Calibri"/>
              <a:ea typeface="+mn-lt"/>
              <a:cs typeface="+mn-lt"/>
            </a:endParaRPr>
          </a:p>
          <a:p>
            <a:pPr marL="0" indent="0">
              <a:spcBef>
                <a:spcPts val="1200"/>
              </a:spcBef>
              <a:buNone/>
            </a:pPr>
            <a:endParaRPr lang="en-US" sz="2200" b="1" dirty="0">
              <a:solidFill>
                <a:srgbClr val="000000"/>
              </a:solidFill>
              <a:latin typeface="Calibri"/>
              <a:ea typeface="+mn-lt"/>
              <a:cs typeface="+mn-lt"/>
            </a:endParaRPr>
          </a:p>
          <a:p>
            <a:pPr lvl="1">
              <a:spcBef>
                <a:spcPts val="1200"/>
              </a:spcBef>
              <a:buFont typeface="Arial" panose="020B0604020202020204" pitchFamily="34" charset="0"/>
              <a:buChar char="•"/>
            </a:pPr>
            <a:r>
              <a:rPr lang="en-US" sz="2200" b="1" dirty="0">
                <a:solidFill>
                  <a:schemeClr val="accent2"/>
                </a:solidFill>
                <a:latin typeface="Calibri"/>
                <a:ea typeface="+mn-lt"/>
                <a:cs typeface="+mn-lt"/>
              </a:rPr>
              <a:t>Author</a:t>
            </a:r>
            <a:r>
              <a:rPr lang="en-US" sz="2200" dirty="0">
                <a:solidFill>
                  <a:schemeClr val="accent2"/>
                </a:solidFill>
                <a:latin typeface="Calibri"/>
                <a:ea typeface="+mn-lt"/>
                <a:cs typeface="+mn-lt"/>
              </a:rPr>
              <a:t> </a:t>
            </a:r>
            <a:r>
              <a:rPr lang="en-US" sz="2200" dirty="0">
                <a:latin typeface="Calibri"/>
                <a:ea typeface="+mn-lt"/>
                <a:cs typeface="+mn-lt"/>
              </a:rPr>
              <a:t>/ editor’s surname.</a:t>
            </a:r>
          </a:p>
          <a:p>
            <a:pPr lvl="1">
              <a:spcBef>
                <a:spcPts val="1200"/>
              </a:spcBef>
              <a:buFont typeface="Arial" panose="020B0604020202020204" pitchFamily="34" charset="0"/>
              <a:buChar char="•"/>
            </a:pPr>
            <a:r>
              <a:rPr lang="en-US" sz="2200" b="1" dirty="0">
                <a:solidFill>
                  <a:schemeClr val="accent2"/>
                </a:solidFill>
                <a:latin typeface="Calibri"/>
                <a:ea typeface="+mn-lt"/>
                <a:cs typeface="+mn-lt"/>
              </a:rPr>
              <a:t>Year</a:t>
            </a:r>
            <a:r>
              <a:rPr lang="en-US" sz="2200" b="1" dirty="0">
                <a:latin typeface="Calibri"/>
                <a:ea typeface="+mn-lt"/>
                <a:cs typeface="+mn-lt"/>
              </a:rPr>
              <a:t> </a:t>
            </a:r>
            <a:r>
              <a:rPr lang="en-US" sz="2200" dirty="0">
                <a:latin typeface="Calibri"/>
                <a:ea typeface="+mn-lt"/>
                <a:cs typeface="+mn-lt"/>
              </a:rPr>
              <a:t>of publication.</a:t>
            </a:r>
          </a:p>
          <a:p>
            <a:pPr lvl="1">
              <a:spcBef>
                <a:spcPts val="1200"/>
              </a:spcBef>
              <a:buFont typeface="Arial" panose="020B0604020202020204" pitchFamily="34" charset="0"/>
              <a:buChar char="•"/>
            </a:pPr>
            <a:r>
              <a:rPr lang="en-US" sz="2200" b="1" dirty="0">
                <a:solidFill>
                  <a:schemeClr val="accent2"/>
                </a:solidFill>
                <a:latin typeface="Calibri"/>
                <a:ea typeface="+mn-lt"/>
                <a:cs typeface="+mn-lt"/>
              </a:rPr>
              <a:t>Page numbers</a:t>
            </a:r>
            <a:r>
              <a:rPr lang="en-US" sz="2200" dirty="0">
                <a:latin typeface="Calibri"/>
                <a:ea typeface="+mn-lt"/>
                <a:cs typeface="+mn-lt"/>
              </a:rPr>
              <a:t> (if quoting or referring to a specific part or idea).</a:t>
            </a: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 v Paraphrasing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65030" y="1908444"/>
            <a:ext cx="7760536" cy="3972187"/>
          </a:xfrm>
        </p:spPr>
        <p:txBody>
          <a:bodyPr vert="horz" lIns="91440" tIns="45720" rIns="91440" bIns="45720" rtlCol="0" anchor="t">
            <a:normAutofit lnSpcReduction="10000"/>
          </a:bodyPr>
          <a:lstStyle/>
          <a:p>
            <a:pPr>
              <a:buFont typeface="Arial" panose="020B0604020202020204" pitchFamily="34" charset="0"/>
              <a:buChar char="•"/>
            </a:pPr>
            <a:r>
              <a:rPr lang="en-GB" sz="2600" b="1">
                <a:solidFill>
                  <a:schemeClr val="accent2"/>
                </a:solidFill>
                <a:latin typeface="Calibri"/>
                <a:ea typeface="Calibri"/>
                <a:cs typeface="Calibri"/>
              </a:rPr>
              <a:t>Quoting</a:t>
            </a:r>
            <a:r>
              <a:rPr lang="en-GB" sz="2600">
                <a:latin typeface="Calibri"/>
                <a:ea typeface="Calibri"/>
                <a:cs typeface="Calibri"/>
              </a:rPr>
              <a:t>: copying someone else’s words exactly as they appear in the original text.</a:t>
            </a:r>
          </a:p>
          <a:p>
            <a:pPr marL="0" indent="0">
              <a:buNone/>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a:solidFill>
                  <a:schemeClr val="accent2"/>
                </a:solidFill>
                <a:latin typeface="Calibri"/>
                <a:ea typeface="Calibri"/>
                <a:cs typeface="Calibri"/>
              </a:rPr>
              <a:t>Paraphrasing</a:t>
            </a:r>
            <a:r>
              <a:rPr lang="en-GB" sz="2600">
                <a:latin typeface="Calibri"/>
                <a:ea typeface="Calibri"/>
                <a:cs typeface="Calibri"/>
              </a:rPr>
              <a:t>:  using someone else’s words or ideas and writing in your own words. </a:t>
            </a:r>
          </a:p>
          <a:p>
            <a:pPr>
              <a:buFont typeface="Arial" panose="020B0604020202020204" pitchFamily="34" charset="0"/>
              <a:buChar char="•"/>
            </a:pPr>
            <a:endParaRPr lang="en-GB" sz="260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a:solidFill>
                  <a:schemeClr val="accent2"/>
                </a:solidFill>
                <a:latin typeface="Calibri"/>
                <a:ea typeface="Calibri"/>
                <a:cs typeface="Calibri"/>
              </a:rPr>
              <a:t>Summarising</a:t>
            </a:r>
            <a:r>
              <a:rPr lang="en-GB" sz="2600">
                <a:latin typeface="Calibri"/>
                <a:ea typeface="Calibri"/>
                <a:cs typeface="Calibri"/>
              </a:rPr>
              <a:t>:  </a:t>
            </a:r>
            <a:r>
              <a:rPr lang="en-GB" sz="2600">
                <a:solidFill>
                  <a:srgbClr val="000000"/>
                </a:solidFill>
                <a:highlight>
                  <a:srgbClr val="FFFFFF"/>
                </a:highlight>
                <a:latin typeface="Calibri"/>
                <a:ea typeface="Calibri"/>
                <a:cs typeface="Calibri"/>
              </a:rPr>
              <a:t>writing</a:t>
            </a:r>
            <a:r>
              <a:rPr lang="en-GB" sz="2600" b="0" i="0">
                <a:solidFill>
                  <a:srgbClr val="000000"/>
                </a:solidFill>
                <a:effectLst/>
                <a:highlight>
                  <a:srgbClr val="FFFFFF"/>
                </a:highlight>
                <a:latin typeface="Calibri"/>
                <a:ea typeface="Calibri"/>
                <a:cs typeface="Calibri"/>
              </a:rPr>
              <a:t> a </a:t>
            </a:r>
            <a:r>
              <a:rPr lang="en-GB" sz="2600" i="0">
                <a:effectLst/>
                <a:highlight>
                  <a:srgbClr val="FFFFFF"/>
                </a:highlight>
                <a:latin typeface="Calibri"/>
                <a:ea typeface="Calibri"/>
                <a:cs typeface="Calibri"/>
              </a:rPr>
              <a:t>brief overview </a:t>
            </a:r>
            <a:r>
              <a:rPr lang="en-GB" sz="2600" b="0" i="0">
                <a:solidFill>
                  <a:srgbClr val="000000"/>
                </a:solidFill>
                <a:effectLst/>
                <a:highlight>
                  <a:srgbClr val="FFFFFF"/>
                </a:highlight>
                <a:latin typeface="Calibri"/>
                <a:ea typeface="Calibri"/>
                <a:cs typeface="Calibri"/>
              </a:rPr>
              <a:t>of someone else's idea in your own words. </a:t>
            </a:r>
            <a:r>
              <a:rPr lang="en-GB" sz="2600" b="1" i="0">
                <a:solidFill>
                  <a:srgbClr val="000000"/>
                </a:solidFill>
                <a:effectLst/>
                <a:highlight>
                  <a:srgbClr val="FFFFFF"/>
                </a:highlight>
                <a:latin typeface="Calibri"/>
                <a:ea typeface="Calibri"/>
                <a:cs typeface="Calibri"/>
              </a:rPr>
              <a:t>Example</a:t>
            </a:r>
            <a:r>
              <a:rPr lang="en-GB" sz="2600" b="0" i="0">
                <a:solidFill>
                  <a:srgbClr val="000000"/>
                </a:solidFill>
                <a:effectLst/>
                <a:highlight>
                  <a:srgbClr val="FFFFFF"/>
                </a:highlight>
                <a:latin typeface="Calibri"/>
                <a:ea typeface="Calibri"/>
                <a:cs typeface="Calibri"/>
              </a:rPr>
              <a:t>: writing the findings of a research article in a journal in a few sentences.</a:t>
            </a:r>
            <a:endParaRPr lang="en-GB" sz="2600">
              <a:latin typeface="Calibri"/>
              <a:ea typeface="Calibri"/>
              <a:cs typeface="Calibri"/>
            </a:endParaRPr>
          </a:p>
          <a:p>
            <a:pPr marL="0" indent="0">
              <a:buNone/>
            </a:pPr>
            <a:endParaRPr lang="en-GB" sz="2400">
              <a:latin typeface="Calibri" panose="020F0502020204030204" pitchFamily="34" charset="0"/>
              <a:cs typeface="Calibri" panose="020F0502020204030204" pitchFamily="34" charset="0"/>
            </a:endParaRPr>
          </a:p>
        </p:txBody>
      </p:sp>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212628" y="1819069"/>
            <a:ext cx="4150935" cy="4150935"/>
          </a:xfrm>
          <a:prstGeom prst="rect">
            <a:avLst/>
          </a:prstGeom>
        </p:spPr>
      </p:pic>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Paraphrasing example...</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GB" sz="2800" b="1" i="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4741739" y="5391305"/>
            <a:ext cx="6987957" cy="369332"/>
          </a:xfrm>
          <a:prstGeom prst="rect">
            <a:avLst/>
          </a:prstGeom>
          <a:noFill/>
          <a:ln w="28575">
            <a:solidFill>
              <a:schemeClr val="accent2"/>
            </a:solidFill>
          </a:ln>
        </p:spPr>
        <p:txBody>
          <a:bodyPr wrap="square" rtlCol="0">
            <a:spAutoFit/>
          </a:bodyPr>
          <a:lstStyle/>
          <a:p>
            <a:r>
              <a:rPr lang="en-GB">
                <a:latin typeface="Calibri" panose="020F0502020204030204" pitchFamily="34" charset="0"/>
                <a:cs typeface="Calibri" panose="020F0502020204030204" pitchFamily="34" charset="0"/>
              </a:rPr>
              <a:t>Lack of citation indicates to your reader that it is your idea or opinion.</a:t>
            </a:r>
          </a:p>
        </p:txBody>
      </p:sp>
    </p:spTree>
    <p:extLst>
      <p:ext uri="{BB962C8B-B14F-4D97-AF65-F5344CB8AC3E}">
        <p14:creationId xmlns:p14="http://schemas.microsoft.com/office/powerpoint/2010/main" val="1748497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Parenthetical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GB" sz="2800" b="1" i="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 </a:t>
            </a:r>
            <a:r>
              <a:rPr lang="en-GB" sz="2800" b="1" i="0">
                <a:solidFill>
                  <a:schemeClr val="accent2"/>
                </a:solidFill>
                <a:effectLst/>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None/>
            </a:pPr>
            <a:endParaRPr lang="en-GB" sz="2800" b="1">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a:latin typeface="Calibri"/>
                <a:ea typeface="+mn-lt"/>
                <a:cs typeface="Calibri"/>
              </a:rPr>
              <a:t>The sentence is focusing on the idea, rather than who wrote it.</a:t>
            </a:r>
            <a:endParaRPr lang="en-US" sz="280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a:latin typeface="Calibri"/>
                <a:ea typeface="+mn-lt"/>
                <a:cs typeface="Calibri"/>
              </a:rPr>
              <a:t>Easy to integrate into your writing and </a:t>
            </a:r>
            <a:r>
              <a:rPr lang="en-US" sz="2800" err="1">
                <a:latin typeface="Calibri"/>
                <a:ea typeface="+mn-lt"/>
                <a:cs typeface="Calibri"/>
              </a:rPr>
              <a:t>synthesise</a:t>
            </a:r>
            <a:r>
              <a:rPr lang="en-US" sz="2800">
                <a:latin typeface="Calibri"/>
                <a:ea typeface="+mn-lt"/>
                <a:cs typeface="Calibri"/>
              </a:rPr>
              <a:t> from multiple sources. </a:t>
            </a:r>
            <a:endParaRPr lang="en-US">
              <a:latin typeface="Calibri"/>
              <a:ea typeface="+mn-lt"/>
              <a:cs typeface="Calibri"/>
            </a:endParaRPr>
          </a:p>
          <a:p>
            <a:pPr marL="0" indent="0">
              <a:spcBef>
                <a:spcPts val="250"/>
              </a:spcBef>
              <a:spcAft>
                <a:spcPts val="250"/>
              </a:spcAft>
              <a:buNone/>
            </a:pPr>
            <a:endParaRPr lang="en-US" b="1">
              <a:latin typeface="Calibri"/>
              <a:ea typeface="+mn-lt"/>
              <a:cs typeface="Calibri"/>
            </a:endParaRPr>
          </a:p>
          <a:p>
            <a:pPr marL="0" indent="0">
              <a:spcBef>
                <a:spcPts val="250"/>
              </a:spcBef>
              <a:spcAft>
                <a:spcPts val="250"/>
              </a:spcAft>
              <a:buNone/>
            </a:pPr>
            <a:r>
              <a:rPr lang="en-US" sz="2800" b="1">
                <a:latin typeface="Calibri"/>
                <a:ea typeface="+mn-lt"/>
                <a:cs typeface="Calibri"/>
              </a:rPr>
              <a:t>Example: </a:t>
            </a:r>
            <a:r>
              <a:rPr lang="en-US" sz="2800" b="1">
                <a:solidFill>
                  <a:schemeClr val="accent2"/>
                </a:solidFill>
                <a:latin typeface="Calibri"/>
                <a:ea typeface="+mn-lt"/>
                <a:cs typeface="Calibri"/>
              </a:rPr>
              <a:t>(Smith, 2020; Thomas, 2021; Williams, 2024). </a:t>
            </a:r>
            <a:endParaRPr lang="en-US">
              <a:solidFill>
                <a:schemeClr val="accent2"/>
              </a:solidFill>
              <a:ea typeface="Calibri Light"/>
              <a:cs typeface="Calibri Light"/>
            </a:endParaRPr>
          </a:p>
          <a:p>
            <a:pPr marL="457200" lvl="1" indent="0">
              <a:spcBef>
                <a:spcPts val="250"/>
              </a:spcBef>
              <a:spcAft>
                <a:spcPts val="250"/>
              </a:spcAft>
              <a:buNone/>
            </a:pPr>
            <a:endParaRPr lang="en-US" sz="2800" b="1">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a:latin typeface="Calibri"/>
                <a:ea typeface="+mn-lt"/>
                <a:cs typeface="Calibri"/>
              </a:rPr>
              <a:t>Author’s (</a:t>
            </a:r>
            <a:r>
              <a:rPr lang="en-GB" sz="2400" b="1">
                <a:solidFill>
                  <a:schemeClr val="accent2"/>
                </a:solidFill>
                <a:latin typeface="Calibri"/>
                <a:ea typeface="+mn-lt"/>
                <a:cs typeface="Calibri"/>
              </a:rPr>
              <a:t>Surname</a:t>
            </a:r>
            <a:r>
              <a:rPr lang="en-GB" sz="2400">
                <a:solidFill>
                  <a:schemeClr val="accent2"/>
                </a:solidFill>
                <a:latin typeface="Calibri"/>
                <a:ea typeface="+mn-lt"/>
                <a:cs typeface="Calibri"/>
              </a:rPr>
              <a:t>, </a:t>
            </a:r>
            <a:r>
              <a:rPr lang="en-GB" sz="2400" b="1">
                <a:solidFill>
                  <a:schemeClr val="accent2"/>
                </a:solidFill>
                <a:latin typeface="Calibri"/>
                <a:ea typeface="+mn-lt"/>
                <a:cs typeface="Calibri"/>
              </a:rPr>
              <a:t>year)</a:t>
            </a:r>
            <a:r>
              <a:rPr lang="en-GB" sz="2400">
                <a:solidFill>
                  <a:schemeClr val="accent2"/>
                </a:solidFill>
                <a:latin typeface="Calibri"/>
                <a:ea typeface="+mn-lt"/>
                <a:cs typeface="Calibri"/>
              </a:rPr>
              <a:t> </a:t>
            </a:r>
            <a:r>
              <a:rPr lang="en-GB" sz="2400">
                <a:latin typeface="Calibri"/>
                <a:ea typeface="+mn-lt"/>
                <a:cs typeface="Calibri"/>
              </a:rPr>
              <a:t>in brackets.</a:t>
            </a:r>
            <a:endParaRPr lang="en-GB" sz="2400">
              <a:latin typeface="Calibri"/>
              <a:cs typeface="Calibri"/>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800" b="1" dirty="0">
                <a:latin typeface="Calibri"/>
                <a:ea typeface="Calibri"/>
                <a:cs typeface="Calibri"/>
              </a:rPr>
              <a:t>According to </a:t>
            </a:r>
            <a:r>
              <a:rPr lang="en-US" sz="2800" b="1" dirty="0">
                <a:solidFill>
                  <a:schemeClr val="accent2"/>
                </a:solidFill>
                <a:latin typeface="Calibri"/>
                <a:ea typeface="Calibri"/>
                <a:cs typeface="Calibri"/>
              </a:rPr>
              <a:t>Smith (2020),</a:t>
            </a:r>
            <a:r>
              <a:rPr lang="en-US" sz="2800" b="1" dirty="0">
                <a:latin typeface="Calibri"/>
                <a:ea typeface="Calibri"/>
                <a:cs typeface="Calibri"/>
              </a:rPr>
              <a:t> e</a:t>
            </a:r>
            <a:r>
              <a:rPr lang="en-GB" sz="2800" b="1" i="0" dirty="0" err="1">
                <a:solidFill>
                  <a:srgbClr val="111111"/>
                </a:solidFill>
                <a:effectLst/>
                <a:highlight>
                  <a:srgbClr val="F3F3F3"/>
                </a:highlight>
                <a:latin typeface="Calibri" panose="020F0502020204030204" pitchFamily="34" charset="0"/>
                <a:cs typeface="Calibri" panose="020F0502020204030204" pitchFamily="34" charset="0"/>
              </a:rPr>
              <a:t>ffective</a:t>
            </a: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 communication is crucial for team success.</a:t>
            </a:r>
            <a:endParaRPr lang="en-US" sz="2800" b="1" dirty="0">
              <a:latin typeface="Calibri" panose="020F0502020204030204" pitchFamily="34" charset="0"/>
              <a:cs typeface="Calibri" panose="020F0502020204030204" pitchFamily="34" charset="0"/>
            </a:endParaRPr>
          </a:p>
          <a:p>
            <a:pPr marL="0" indent="0">
              <a:spcBef>
                <a:spcPts val="250"/>
              </a:spcBef>
              <a:spcAft>
                <a:spcPts val="250"/>
              </a:spcAft>
              <a:buNone/>
            </a:pPr>
            <a:endParaRPr lang="en-US" sz="3200" dirty="0">
              <a:latin typeface="Arial"/>
              <a:cs typeface="Arial"/>
            </a:endParaRPr>
          </a:p>
          <a:p>
            <a:pPr>
              <a:spcBef>
                <a:spcPts val="250"/>
              </a:spcBef>
              <a:spcAft>
                <a:spcPts val="250"/>
              </a:spcAft>
              <a:buFont typeface="Arial" panose="020B0604020202020204" pitchFamily="34" charset="0"/>
              <a:buChar char="•"/>
            </a:pPr>
            <a:r>
              <a:rPr lang="en-US" sz="2400" dirty="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2400" dirty="0">
                <a:latin typeface="Calibri"/>
                <a:ea typeface="Calibri"/>
                <a:cs typeface="Calibri"/>
              </a:rPr>
              <a:t>Difficult to </a:t>
            </a:r>
            <a:r>
              <a:rPr lang="en-US" sz="2400" dirty="0" err="1">
                <a:latin typeface="Calibri"/>
                <a:ea typeface="Calibri"/>
                <a:cs typeface="Calibri"/>
              </a:rPr>
              <a:t>synthesise</a:t>
            </a:r>
            <a:r>
              <a:rPr lang="en-US" sz="2400" dirty="0">
                <a:latin typeface="Calibri"/>
                <a:ea typeface="Calibri"/>
                <a:cs typeface="Calibri"/>
              </a:rPr>
              <a:t> multiple opinions and sources.</a:t>
            </a:r>
            <a:endParaRPr lang="en-US" dirty="0"/>
          </a:p>
          <a:p>
            <a:pPr>
              <a:spcBef>
                <a:spcPts val="250"/>
              </a:spcBef>
              <a:spcAft>
                <a:spcPts val="250"/>
              </a:spcAft>
              <a:buFont typeface="Arial" panose="020B0604020202020204" pitchFamily="34" charset="0"/>
              <a:buChar char="•"/>
            </a:pPr>
            <a:r>
              <a:rPr lang="en-US" sz="2400" dirty="0">
                <a:latin typeface="Calibri"/>
                <a:ea typeface="Calibri"/>
                <a:cs typeface="Calibri"/>
              </a:rPr>
              <a:t>Overuse can disrupt flow of your writing.</a:t>
            </a: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196269" y="1384708"/>
            <a:ext cx="4956035" cy="461665"/>
          </a:xfrm>
          <a:prstGeom prst="rect">
            <a:avLst/>
          </a:prstGeom>
          <a:noFill/>
        </p:spPr>
        <p:txBody>
          <a:bodyPr wrap="square" lIns="91440" tIns="45720" rIns="91440" bIns="45720" rtlCol="0" anchor="t">
            <a:spAutoFit/>
          </a:bodyPr>
          <a:lstStyle/>
          <a:p>
            <a:pPr>
              <a:spcBef>
                <a:spcPts val="1200"/>
              </a:spcBef>
            </a:pPr>
            <a:r>
              <a:rPr lang="en-GB" sz="2400">
                <a:latin typeface="Calibri" panose="020F0502020204030204" pitchFamily="34" charset="0"/>
                <a:ea typeface="+mn-lt"/>
                <a:cs typeface="Calibri" panose="020F0502020204030204" pitchFamily="34" charset="0"/>
              </a:rPr>
              <a:t>Author's </a:t>
            </a:r>
            <a:r>
              <a:rPr lang="en-GB" sz="2400" b="1">
                <a:solidFill>
                  <a:schemeClr val="accent2"/>
                </a:solidFill>
                <a:latin typeface="Calibri" panose="020F0502020204030204" pitchFamily="34" charset="0"/>
                <a:ea typeface="+mn-lt"/>
                <a:cs typeface="Calibri" panose="020F0502020204030204" pitchFamily="34" charset="0"/>
              </a:rPr>
              <a:t>Surname</a:t>
            </a:r>
            <a:r>
              <a:rPr lang="en-GB" sz="2400">
                <a:solidFill>
                  <a:schemeClr val="accent2"/>
                </a:solidFill>
                <a:latin typeface="Calibri" panose="020F0502020204030204" pitchFamily="34" charset="0"/>
                <a:ea typeface="+mn-lt"/>
                <a:cs typeface="Calibri" panose="020F0502020204030204" pitchFamily="34" charset="0"/>
              </a:rPr>
              <a:t>, (</a:t>
            </a:r>
            <a:r>
              <a:rPr lang="en-GB" sz="2400" b="1">
                <a:solidFill>
                  <a:schemeClr val="accent2"/>
                </a:solidFill>
                <a:latin typeface="Calibri" panose="020F0502020204030204" pitchFamily="34" charset="0"/>
                <a:ea typeface="+mn-lt"/>
                <a:cs typeface="Calibri" panose="020F0502020204030204" pitchFamily="34" charset="0"/>
              </a:rPr>
              <a:t>year)</a:t>
            </a:r>
            <a:r>
              <a:rPr lang="en-GB" sz="2400">
                <a:solidFill>
                  <a:schemeClr val="accent2"/>
                </a:solidFill>
                <a:latin typeface="Calibri" panose="020F0502020204030204" pitchFamily="34" charset="0"/>
                <a:ea typeface="+mn-lt"/>
                <a:cs typeface="Calibri" panose="020F0502020204030204" pitchFamily="34" charset="0"/>
              </a:rPr>
              <a:t> </a:t>
            </a:r>
            <a:r>
              <a:rPr lang="en-GB" sz="2400">
                <a:latin typeface="Calibri" panose="020F0502020204030204" pitchFamily="34" charset="0"/>
                <a:ea typeface="+mn-lt"/>
                <a:cs typeface="Calibri" panose="020F0502020204030204" pitchFamily="34" charset="0"/>
              </a:rPr>
              <a:t>in brackets.</a:t>
            </a:r>
            <a:endParaRPr lang="en-GB" sz="24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5858731" y="5429633"/>
            <a:ext cx="6089983" cy="646331"/>
          </a:xfrm>
          <a:prstGeom prst="rect">
            <a:avLst/>
          </a:prstGeom>
          <a:noFill/>
          <a:ln w="28575">
            <a:solidFill>
              <a:schemeClr val="accent2"/>
            </a:solidFill>
          </a:ln>
        </p:spPr>
        <p:txBody>
          <a:bodyPr wrap="square" rtlCol="0">
            <a:spAutoFit/>
          </a:bodyPr>
          <a:lstStyle/>
          <a:p>
            <a:r>
              <a:rPr lang="en-GB">
                <a:latin typeface="Calibri" panose="020F0502020204030204" pitchFamily="34" charset="0"/>
                <a:cs typeface="Calibri" panose="020F0502020204030204" pitchFamily="34" charset="0"/>
              </a:rPr>
              <a:t>Lack of quotation marks show your reader, you have paraphrased the ideas of the author cited in the sentence.</a:t>
            </a:r>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Paraphrasing example...</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US" sz="2800" b="1">
                <a:solidFill>
                  <a:srgbClr val="000000"/>
                </a:solidFill>
                <a:latin typeface="Calibri"/>
                <a:ea typeface="Calibri"/>
                <a:cs typeface="Calibri"/>
              </a:rPr>
              <a:t>Bonding with primary caregivers in the formative years is essential for a child's emotional and psychological well-being.</a:t>
            </a:r>
            <a:endParaRPr lang="en-US" sz="2800" b="1">
              <a:solidFill>
                <a:schemeClr val="accent2"/>
              </a:solidFill>
              <a:latin typeface="Calibri" panose="020F0502020204030204" pitchFamily="34" charset="0"/>
              <a:ea typeface="Calibri"/>
              <a:cs typeface="Calibri" panose="020F0502020204030204" pitchFamily="34" charset="0"/>
            </a:endParaRPr>
          </a:p>
          <a:p>
            <a:pPr marL="457200" lvl="1" indent="0">
              <a:spcBef>
                <a:spcPts val="250"/>
              </a:spcBef>
              <a:spcAft>
                <a:spcPts val="250"/>
              </a:spcAft>
              <a:buNone/>
            </a:pPr>
            <a:endParaRPr lang="en-US" sz="2400" b="1">
              <a:solidFill>
                <a:schemeClr val="accent2"/>
              </a:solidFill>
              <a:latin typeface="Calibri"/>
              <a:ea typeface="+mn-lt"/>
              <a:cs typeface="Calibri"/>
            </a:endParaRPr>
          </a:p>
        </p:txBody>
      </p:sp>
    </p:spTree>
    <p:extLst>
      <p:ext uri="{BB962C8B-B14F-4D97-AF65-F5344CB8AC3E}">
        <p14:creationId xmlns:p14="http://schemas.microsoft.com/office/powerpoint/2010/main" val="545787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Parenthetical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3922177"/>
          </a:xfrm>
        </p:spPr>
        <p:txBody>
          <a:bodyPr vert="horz" lIns="91440" tIns="45720" rIns="91440" bIns="45720" rtlCol="0" anchor="t">
            <a:noAutofit/>
          </a:bodyPr>
          <a:lstStyle/>
          <a:p>
            <a:pPr marL="457200" lvl="1" indent="0">
              <a:spcBef>
                <a:spcPts val="250"/>
              </a:spcBef>
              <a:spcAft>
                <a:spcPts val="250"/>
              </a:spcAft>
              <a:buNone/>
            </a:pPr>
            <a:r>
              <a:rPr lang="en-US" sz="2800" b="1">
                <a:solidFill>
                  <a:srgbClr val="000000"/>
                </a:solidFill>
                <a:latin typeface="Calibri"/>
                <a:ea typeface="Calibri"/>
                <a:cs typeface="Calibri"/>
              </a:rPr>
              <a:t>Bonding with primary caregivers in the formative years is essential for a child's emotional and psychological well-being </a:t>
            </a:r>
            <a:r>
              <a:rPr lang="en-US" sz="2800" b="1">
                <a:solidFill>
                  <a:schemeClr val="accent2"/>
                </a:solidFill>
                <a:latin typeface="Calibri"/>
                <a:ea typeface="Calibri"/>
                <a:cs typeface="Calibri"/>
              </a:rPr>
              <a:t>(Myers, 2019).</a:t>
            </a:r>
            <a:endParaRPr lang="en-US" sz="2800">
              <a:solidFill>
                <a:schemeClr val="accent2"/>
              </a:solidFill>
              <a:latin typeface="Calibri"/>
              <a:ea typeface="Calibri"/>
              <a:cs typeface="Calibri"/>
            </a:endParaRPr>
          </a:p>
          <a:p>
            <a:pPr marL="914400" lvl="2" indent="0">
              <a:spcBef>
                <a:spcPts val="250"/>
              </a:spcBef>
              <a:spcAft>
                <a:spcPts val="250"/>
              </a:spcAft>
              <a:buNone/>
            </a:pPr>
            <a:endParaRPr lang="en-US" sz="2800" b="1">
              <a:solidFill>
                <a:schemeClr val="accent2"/>
              </a:solidFill>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US" sz="2800" b="1">
              <a:solidFill>
                <a:srgbClr val="000000"/>
              </a:solidFill>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400">
                <a:latin typeface="Calibri"/>
                <a:ea typeface="+mn-lt"/>
                <a:cs typeface="Calibri"/>
              </a:rPr>
              <a:t>The sentence is focusing on the idea, rather than who wrote it.</a:t>
            </a:r>
            <a:endParaRPr lang="en-US" sz="240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400">
                <a:latin typeface="Calibri"/>
                <a:ea typeface="+mn-lt"/>
                <a:cs typeface="Calibri"/>
              </a:rPr>
              <a:t>Easy to integrate into your writing and </a:t>
            </a:r>
            <a:r>
              <a:rPr lang="en-US" sz="2400" err="1">
                <a:latin typeface="Calibri"/>
                <a:ea typeface="+mn-lt"/>
                <a:cs typeface="Calibri"/>
              </a:rPr>
              <a:t>synthesise</a:t>
            </a:r>
            <a:r>
              <a:rPr lang="en-US" sz="2400">
                <a:latin typeface="Calibri"/>
                <a:ea typeface="+mn-lt"/>
                <a:cs typeface="Calibri"/>
              </a:rPr>
              <a:t> from multiple sources. </a:t>
            </a:r>
            <a:r>
              <a:rPr lang="en-US" sz="2400" b="1">
                <a:latin typeface="Calibri"/>
                <a:ea typeface="+mn-lt"/>
                <a:cs typeface="Calibri"/>
              </a:rPr>
              <a:t>Example: </a:t>
            </a:r>
            <a:r>
              <a:rPr lang="en-US" sz="2400" b="1">
                <a:solidFill>
                  <a:schemeClr val="accent2"/>
                </a:solidFill>
                <a:latin typeface="Calibri"/>
                <a:ea typeface="+mn-lt"/>
                <a:cs typeface="Calibri"/>
              </a:rPr>
              <a:t>(Myers, 2019; Thomas, 2021; Williams, 2024). </a:t>
            </a:r>
          </a:p>
        </p:txBody>
      </p:sp>
      <p:sp>
        <p:nvSpPr>
          <p:cNvPr id="5" name="TextBox 4">
            <a:extLst>
              <a:ext uri="{FF2B5EF4-FFF2-40B4-BE49-F238E27FC236}">
                <a16:creationId xmlns:a16="http://schemas.microsoft.com/office/drawing/2014/main" id="{6BBA26C0-CAE7-4889-999B-1CBA42587303}"/>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a:latin typeface="Calibri"/>
                <a:ea typeface="+mn-lt"/>
                <a:cs typeface="Calibri"/>
              </a:rPr>
              <a:t>Author’s (</a:t>
            </a:r>
            <a:r>
              <a:rPr lang="en-GB" sz="2400" b="1">
                <a:solidFill>
                  <a:schemeClr val="accent2"/>
                </a:solidFill>
                <a:latin typeface="Calibri"/>
                <a:ea typeface="+mn-lt"/>
                <a:cs typeface="Calibri"/>
              </a:rPr>
              <a:t>Surname</a:t>
            </a:r>
            <a:r>
              <a:rPr lang="en-GB" sz="2400">
                <a:solidFill>
                  <a:schemeClr val="accent2"/>
                </a:solidFill>
                <a:latin typeface="Calibri"/>
                <a:ea typeface="+mn-lt"/>
                <a:cs typeface="Calibri"/>
              </a:rPr>
              <a:t>, </a:t>
            </a:r>
            <a:r>
              <a:rPr lang="en-GB" sz="2400" b="1">
                <a:solidFill>
                  <a:schemeClr val="accent2"/>
                </a:solidFill>
                <a:latin typeface="Calibri"/>
                <a:ea typeface="+mn-lt"/>
                <a:cs typeface="Calibri"/>
              </a:rPr>
              <a:t>year)</a:t>
            </a:r>
            <a:r>
              <a:rPr lang="en-GB" sz="2400">
                <a:solidFill>
                  <a:schemeClr val="accent2"/>
                </a:solidFill>
                <a:latin typeface="Calibri"/>
                <a:ea typeface="+mn-lt"/>
                <a:cs typeface="Calibri"/>
              </a:rPr>
              <a:t> </a:t>
            </a:r>
            <a:r>
              <a:rPr lang="en-GB" sz="2400">
                <a:latin typeface="Calibri"/>
                <a:ea typeface="+mn-lt"/>
                <a:cs typeface="Calibri"/>
              </a:rPr>
              <a:t>in brackets.</a:t>
            </a:r>
            <a:endParaRPr lang="en-GB" sz="2400">
              <a:latin typeface="Calibri"/>
              <a:cs typeface="Calibri"/>
            </a:endParaRPr>
          </a:p>
        </p:txBody>
      </p:sp>
      <p:sp>
        <p:nvSpPr>
          <p:cNvPr id="4" name="TextBox 3">
            <a:extLst>
              <a:ext uri="{FF2B5EF4-FFF2-40B4-BE49-F238E27FC236}">
                <a16:creationId xmlns:a16="http://schemas.microsoft.com/office/drawing/2014/main" id="{54E28B86-ECC0-F9A0-B8EE-63AB9FFFEB0F}"/>
              </a:ext>
            </a:extLst>
          </p:cNvPr>
          <p:cNvSpPr txBox="1"/>
          <p:nvPr/>
        </p:nvSpPr>
        <p:spPr>
          <a:xfrm>
            <a:off x="8013948" y="5267770"/>
            <a:ext cx="4019136" cy="923330"/>
          </a:xfrm>
          <a:prstGeom prst="rect">
            <a:avLst/>
          </a:prstGeom>
          <a:noFill/>
          <a:ln w="28575">
            <a:solidFill>
              <a:schemeClr val="accent2"/>
            </a:solidFill>
          </a:ln>
        </p:spPr>
        <p:txBody>
          <a:bodyPr wrap="square" rtlCol="0">
            <a:spAutoFit/>
          </a:bodyPr>
          <a:lstStyle/>
          <a:p>
            <a:r>
              <a:rPr lang="en-GB">
                <a:latin typeface="Calibri" panose="020F0502020204030204" pitchFamily="34" charset="0"/>
                <a:cs typeface="Calibri" panose="020F0502020204030204" pitchFamily="34" charset="0"/>
              </a:rPr>
              <a:t>Lack of quotation marks show your reader, you have paraphrased the ideas of the author cited in the sentence.</a:t>
            </a:r>
          </a:p>
        </p:txBody>
      </p:sp>
    </p:spTree>
    <p:extLst>
      <p:ext uri="{BB962C8B-B14F-4D97-AF65-F5344CB8AC3E}">
        <p14:creationId xmlns:p14="http://schemas.microsoft.com/office/powerpoint/2010/main" val="382258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Paraphrasing example...</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Calibri"/>
                <a:ea typeface="Calibri"/>
                <a:cs typeface="Calibri"/>
              </a:rPr>
              <a:t>Scotland is taking a radical approach to tackling knife crime by treating it as a public health issue.</a:t>
            </a:r>
          </a:p>
          <a:p>
            <a:pPr marL="457200" lvl="1" indent="0">
              <a:spcBef>
                <a:spcPts val="250"/>
              </a:spcBef>
              <a:spcAft>
                <a:spcPts val="250"/>
              </a:spcAft>
              <a:buNone/>
            </a:pPr>
            <a:endParaRPr lang="en-US" sz="2800" b="1">
              <a:latin typeface="Calibri" panose="020F0502020204030204" pitchFamily="34" charset="0"/>
              <a:cs typeface="Calibri" panose="020F0502020204030204" pitchFamily="34" charset="0"/>
            </a:endParaRPr>
          </a:p>
          <a:p>
            <a:pPr marL="0" indent="0">
              <a:spcBef>
                <a:spcPts val="250"/>
              </a:spcBef>
              <a:spcAft>
                <a:spcPts val="250"/>
              </a:spcAft>
              <a:buNone/>
            </a:pPr>
            <a:endParaRPr lang="en-GB" sz="2400">
              <a:latin typeface="Calibri"/>
              <a:ea typeface="Calibri"/>
              <a:cs typeface="Calibri"/>
            </a:endParaRPr>
          </a:p>
        </p:txBody>
      </p:sp>
    </p:spTree>
    <p:extLst>
      <p:ext uri="{BB962C8B-B14F-4D97-AF65-F5344CB8AC3E}">
        <p14:creationId xmlns:p14="http://schemas.microsoft.com/office/powerpoint/2010/main" val="20649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Narrative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a:latin typeface="Arial"/>
              <a:cs typeface="Calibri"/>
            </a:endParaRPr>
          </a:p>
          <a:p>
            <a:pPr marL="457200" lvl="1" indent="0">
              <a:spcBef>
                <a:spcPts val="250"/>
              </a:spcBef>
              <a:spcAft>
                <a:spcPts val="250"/>
              </a:spcAft>
              <a:buNone/>
            </a:pPr>
            <a:r>
              <a:rPr lang="en-US" sz="2800" b="1">
                <a:latin typeface="Calibri"/>
                <a:ea typeface="Calibri"/>
                <a:cs typeface="Calibri"/>
              </a:rPr>
              <a:t>According to </a:t>
            </a:r>
            <a:r>
              <a:rPr lang="en-US" sz="2800" b="1">
                <a:solidFill>
                  <a:schemeClr val="accent2"/>
                </a:solidFill>
                <a:latin typeface="Calibri"/>
                <a:ea typeface="Calibri"/>
                <a:cs typeface="Calibri"/>
              </a:rPr>
              <a:t>Roberts (2019)</a:t>
            </a:r>
            <a:r>
              <a:rPr lang="en-US" sz="2800" b="1">
                <a:latin typeface="Calibri"/>
                <a:ea typeface="Calibri"/>
                <a:cs typeface="Calibri"/>
              </a:rPr>
              <a:t>, Scotland is taking a radical approach to tackling knife crime by treating it as a public health issue.</a:t>
            </a:r>
          </a:p>
          <a:p>
            <a:pPr marL="457200" lvl="1" indent="0">
              <a:spcBef>
                <a:spcPts val="250"/>
              </a:spcBef>
              <a:spcAft>
                <a:spcPts val="250"/>
              </a:spcAft>
              <a:buNone/>
            </a:pPr>
            <a:endParaRPr lang="en-US" sz="2800" b="1">
              <a:latin typeface="Calibri" panose="020F0502020204030204" pitchFamily="34" charset="0"/>
              <a:cs typeface="Calibri" panose="020F0502020204030204" pitchFamily="34" charset="0"/>
            </a:endParaRPr>
          </a:p>
          <a:p>
            <a:pPr marL="0" indent="0">
              <a:spcBef>
                <a:spcPts val="250"/>
              </a:spcBef>
              <a:spcAft>
                <a:spcPts val="250"/>
              </a:spcAft>
              <a:buNone/>
            </a:pPr>
            <a:endParaRPr lang="en-US" sz="3200">
              <a:latin typeface="Arial"/>
              <a:cs typeface="Arial"/>
            </a:endParaRPr>
          </a:p>
          <a:p>
            <a:pPr>
              <a:spcBef>
                <a:spcPts val="250"/>
              </a:spcBef>
              <a:spcAft>
                <a:spcPts val="250"/>
              </a:spcAft>
              <a:buFont typeface="Arial" panose="020B0604020202020204" pitchFamily="34" charset="0"/>
              <a:buChar char="•"/>
            </a:pPr>
            <a:r>
              <a:rPr lang="en-US" sz="240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2400">
                <a:latin typeface="Calibri"/>
                <a:ea typeface="Calibri"/>
                <a:cs typeface="Calibri"/>
              </a:rPr>
              <a:t>Difficult to </a:t>
            </a:r>
            <a:r>
              <a:rPr lang="en-US" sz="2400" err="1">
                <a:latin typeface="Calibri"/>
                <a:ea typeface="Calibri"/>
                <a:cs typeface="Calibri"/>
              </a:rPr>
              <a:t>synthesise</a:t>
            </a:r>
            <a:r>
              <a:rPr lang="en-US" sz="2400">
                <a:latin typeface="Calibri"/>
                <a:ea typeface="Calibri"/>
                <a:cs typeface="Calibri"/>
              </a:rPr>
              <a:t> multiple opinions and sources.</a:t>
            </a:r>
            <a:endParaRPr lang="en-US"/>
          </a:p>
          <a:p>
            <a:pPr>
              <a:spcBef>
                <a:spcPts val="250"/>
              </a:spcBef>
              <a:spcAft>
                <a:spcPts val="250"/>
              </a:spcAft>
              <a:buFont typeface="Arial" panose="020B0604020202020204" pitchFamily="34" charset="0"/>
              <a:buChar char="•"/>
            </a:pPr>
            <a:r>
              <a:rPr lang="en-US" sz="2400">
                <a:latin typeface="Calibri"/>
                <a:ea typeface="Calibri"/>
                <a:cs typeface="Calibri"/>
              </a:rPr>
              <a:t>Overuse can disrupt flow of your writing.</a:t>
            </a:r>
            <a:endParaRPr lang="en-GB" sz="240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196269" y="1384708"/>
            <a:ext cx="4956035" cy="461665"/>
          </a:xfrm>
          <a:prstGeom prst="rect">
            <a:avLst/>
          </a:prstGeom>
          <a:noFill/>
        </p:spPr>
        <p:txBody>
          <a:bodyPr wrap="square" lIns="91440" tIns="45720" rIns="91440" bIns="45720" rtlCol="0" anchor="t">
            <a:spAutoFit/>
          </a:bodyPr>
          <a:lstStyle/>
          <a:p>
            <a:pPr>
              <a:spcBef>
                <a:spcPts val="1200"/>
              </a:spcBef>
            </a:pPr>
            <a:r>
              <a:rPr lang="en-GB" sz="2400">
                <a:latin typeface="Calibri" panose="020F0502020204030204" pitchFamily="34" charset="0"/>
                <a:ea typeface="+mn-lt"/>
                <a:cs typeface="Calibri" panose="020F0502020204030204" pitchFamily="34" charset="0"/>
              </a:rPr>
              <a:t>Author's </a:t>
            </a:r>
            <a:r>
              <a:rPr lang="en-GB" sz="2400" b="1">
                <a:solidFill>
                  <a:schemeClr val="accent2"/>
                </a:solidFill>
                <a:latin typeface="Calibri" panose="020F0502020204030204" pitchFamily="34" charset="0"/>
                <a:ea typeface="+mn-lt"/>
                <a:cs typeface="Calibri" panose="020F0502020204030204" pitchFamily="34" charset="0"/>
              </a:rPr>
              <a:t>Surname</a:t>
            </a:r>
            <a:r>
              <a:rPr lang="en-GB" sz="2400">
                <a:solidFill>
                  <a:schemeClr val="accent2"/>
                </a:solidFill>
                <a:latin typeface="Calibri" panose="020F0502020204030204" pitchFamily="34" charset="0"/>
                <a:ea typeface="+mn-lt"/>
                <a:cs typeface="Calibri" panose="020F0502020204030204" pitchFamily="34" charset="0"/>
              </a:rPr>
              <a:t>, (</a:t>
            </a:r>
            <a:r>
              <a:rPr lang="en-GB" sz="2400" b="1">
                <a:solidFill>
                  <a:schemeClr val="accent2"/>
                </a:solidFill>
                <a:latin typeface="Calibri" panose="020F0502020204030204" pitchFamily="34" charset="0"/>
                <a:ea typeface="+mn-lt"/>
                <a:cs typeface="Calibri" panose="020F0502020204030204" pitchFamily="34" charset="0"/>
              </a:rPr>
              <a:t>year)</a:t>
            </a:r>
            <a:r>
              <a:rPr lang="en-GB" sz="2400">
                <a:solidFill>
                  <a:schemeClr val="accent2"/>
                </a:solidFill>
                <a:latin typeface="Calibri" panose="020F0502020204030204" pitchFamily="34" charset="0"/>
                <a:ea typeface="+mn-lt"/>
                <a:cs typeface="Calibri" panose="020F0502020204030204" pitchFamily="34" charset="0"/>
              </a:rPr>
              <a:t> </a:t>
            </a:r>
            <a:r>
              <a:rPr lang="en-GB" sz="2400">
                <a:latin typeface="Calibri" panose="020F0502020204030204" pitchFamily="34" charset="0"/>
                <a:ea typeface="+mn-lt"/>
                <a:cs typeface="Calibri" panose="020F0502020204030204" pitchFamily="34" charset="0"/>
              </a:rPr>
              <a:t>in brackets.</a:t>
            </a:r>
            <a:endParaRPr lang="en-GB" sz="240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7953162" y="5259894"/>
            <a:ext cx="3992632" cy="923330"/>
          </a:xfrm>
          <a:prstGeom prst="rect">
            <a:avLst/>
          </a:prstGeom>
          <a:noFill/>
          <a:ln w="28575">
            <a:solidFill>
              <a:schemeClr val="accent2"/>
            </a:solidFill>
          </a:ln>
        </p:spPr>
        <p:txBody>
          <a:bodyPr wrap="square" rtlCol="0">
            <a:spAutoFit/>
          </a:bodyPr>
          <a:lstStyle/>
          <a:p>
            <a:r>
              <a:rPr lang="en-GB">
                <a:latin typeface="Calibri" panose="020F0502020204030204" pitchFamily="34" charset="0"/>
                <a:cs typeface="Calibri" panose="020F0502020204030204" pitchFamily="34" charset="0"/>
              </a:rPr>
              <a:t>Lack of quotation marks show your reader, you have paraphrased the ideas of the author cited in the sentence.</a:t>
            </a:r>
          </a:p>
        </p:txBody>
      </p:sp>
    </p:spTree>
    <p:extLst>
      <p:ext uri="{BB962C8B-B14F-4D97-AF65-F5344CB8AC3E}">
        <p14:creationId xmlns:p14="http://schemas.microsoft.com/office/powerpoint/2010/main" val="2904251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a:latin typeface="Calibri"/>
                <a:ea typeface="Calibri"/>
                <a:cs typeface="Calibri"/>
              </a:rPr>
              <a:t>Quoting is acceptable (if referenced correctly) but </a:t>
            </a:r>
            <a:r>
              <a:rPr lang="en-GB" sz="2400" b="1">
                <a:solidFill>
                  <a:schemeClr val="accent2"/>
                </a:solidFill>
                <a:latin typeface="Calibri"/>
                <a:ea typeface="Calibri"/>
                <a:cs typeface="Calibri"/>
              </a:rPr>
              <a:t>does not show your understanding</a:t>
            </a:r>
            <a:r>
              <a:rPr lang="en-GB" sz="2400">
                <a:latin typeface="Calibri"/>
                <a:ea typeface="Calibri"/>
                <a:cs typeface="Calibri"/>
              </a:rPr>
              <a:t> of what you have read. </a:t>
            </a:r>
          </a:p>
          <a:p>
            <a:pPr marL="0" indent="0">
              <a:buNone/>
            </a:pPr>
            <a:r>
              <a:rPr lang="en-GB" sz="2400">
                <a:latin typeface="Calibri"/>
                <a:ea typeface="Calibri"/>
                <a:cs typeface="Calibri"/>
              </a:rPr>
              <a:t>Wherever possible, you should paraphrase. Whichever you do, you must </a:t>
            </a:r>
            <a:r>
              <a:rPr lang="en-GB" sz="2400" b="1">
                <a:solidFill>
                  <a:schemeClr val="accent2"/>
                </a:solidFill>
                <a:latin typeface="Calibri"/>
                <a:ea typeface="Calibri"/>
                <a:cs typeface="Calibri"/>
              </a:rPr>
              <a:t>give appropriate acknowledgement. </a:t>
            </a: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latin typeface="Calibri"/>
                <a:ea typeface="Calibri"/>
                <a:cs typeface="Calibri"/>
              </a:rPr>
              <a:t>If using a short quote</a:t>
            </a:r>
            <a:r>
              <a:rPr lang="en-GB" sz="2400">
                <a:latin typeface="Calibri"/>
                <a:ea typeface="Calibri"/>
                <a:cs typeface="Calibri"/>
              </a:rPr>
              <a:t> (less than 30 words), ensure you:</a:t>
            </a:r>
          </a:p>
          <a:p>
            <a:pPr>
              <a:buFont typeface="Arial" panose="020B0604020202020204" pitchFamily="34" charset="0"/>
              <a:buChar char="•"/>
            </a:pPr>
            <a:r>
              <a:rPr lang="en-GB" sz="2400">
                <a:latin typeface="Calibri" panose="020F0502020204030204" pitchFamily="34" charset="0"/>
                <a:cs typeface="Calibri" panose="020F0502020204030204" pitchFamily="34" charset="0"/>
              </a:rPr>
              <a:t>Use ‘quotation marks’.</a:t>
            </a:r>
          </a:p>
          <a:p>
            <a:pPr>
              <a:buFont typeface="Arial" panose="020B0604020202020204" pitchFamily="34" charset="0"/>
              <a:buChar char="•"/>
            </a:pPr>
            <a:r>
              <a:rPr lang="en-GB" sz="240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latin typeface="Calibri" panose="020F0502020204030204" pitchFamily="34" charset="0"/>
                <a:cs typeface="Calibri" panose="020F0502020204030204" pitchFamily="34" charset="0"/>
              </a:rPr>
              <a:t>For longer quotations, please refer to the referencing handbook. </a:t>
            </a:r>
          </a:p>
          <a:p>
            <a:pPr marL="0" indent="0">
              <a:buNone/>
            </a:pP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Example:</a:t>
            </a:r>
            <a:endParaRPr lang="en-US"/>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dirty="0">
                <a:latin typeface="Calibri"/>
                <a:ea typeface="Calibri"/>
                <a:cs typeface="Calibri"/>
              </a:rPr>
              <a:t>When writing assignments, the aim should always be to reference reliable sources of information </a:t>
            </a:r>
            <a:r>
              <a:rPr lang="en-US" sz="2800" b="1" dirty="0">
                <a:solidFill>
                  <a:schemeClr val="accent2"/>
                </a:solidFill>
                <a:latin typeface="Calibri"/>
                <a:ea typeface="Calibri"/>
                <a:cs typeface="Calibri"/>
              </a:rPr>
              <a:t>(Pears and Shields, 2016).</a:t>
            </a:r>
          </a:p>
        </p:txBody>
      </p:sp>
      <p:sp>
        <p:nvSpPr>
          <p:cNvPr id="5" name="TextBox 4">
            <a:extLst>
              <a:ext uri="{FF2B5EF4-FFF2-40B4-BE49-F238E27FC236}">
                <a16:creationId xmlns:a16="http://schemas.microsoft.com/office/drawing/2014/main" id="{8237E3C3-1FB1-B92A-50F4-CC8EEDF42096}"/>
              </a:ext>
            </a:extLst>
          </p:cNvPr>
          <p:cNvSpPr txBox="1"/>
          <p:nvPr/>
        </p:nvSpPr>
        <p:spPr>
          <a:xfrm>
            <a:off x="520266" y="3753841"/>
            <a:ext cx="10289224" cy="1384995"/>
          </a:xfrm>
          <a:prstGeom prst="rect">
            <a:avLst/>
          </a:prstGeom>
          <a:noFill/>
        </p:spPr>
        <p:txBody>
          <a:bodyPr wrap="square" lIns="91440" tIns="45720" rIns="91440" bIns="45720" anchor="t">
            <a:spAutoFit/>
          </a:bodyPr>
          <a:lstStyle/>
          <a:p>
            <a:r>
              <a:rPr lang="en-US" sz="2800" b="1" dirty="0">
                <a:latin typeface="Calibri"/>
                <a:ea typeface="Calibri"/>
                <a:cs typeface="Calibri"/>
              </a:rPr>
              <a:t>According to </a:t>
            </a:r>
            <a:r>
              <a:rPr lang="en-US" sz="2800" b="1" dirty="0">
                <a:solidFill>
                  <a:schemeClr val="accent2"/>
                </a:solidFill>
                <a:latin typeface="Calibri"/>
                <a:ea typeface="Calibri"/>
                <a:cs typeface="Calibri"/>
              </a:rPr>
              <a:t>Pears and Shields (2016) </a:t>
            </a:r>
            <a:r>
              <a:rPr lang="en-US" sz="2800" b="1" dirty="0">
                <a:latin typeface="Calibri"/>
                <a:ea typeface="Calibri"/>
                <a:cs typeface="Calibri"/>
              </a:rPr>
              <a:t>when writing assignments, the aim should always be to reference reliable sources of information. </a:t>
            </a:r>
            <a:endParaRPr lang="en-US" sz="2800" b="1" dirty="0">
              <a:solidFill>
                <a:schemeClr val="accent2"/>
              </a:solidFill>
              <a:latin typeface="Calibri"/>
              <a:ea typeface="Calibri"/>
              <a:cs typeface="Calibri"/>
            </a:endParaRPr>
          </a:p>
        </p:txBody>
      </p:sp>
      <p:sp>
        <p:nvSpPr>
          <p:cNvPr id="6" name="TextBox 5">
            <a:extLst>
              <a:ext uri="{FF2B5EF4-FFF2-40B4-BE49-F238E27FC236}">
                <a16:creationId xmlns:a16="http://schemas.microsoft.com/office/drawing/2014/main" id="{A126EF13-FC86-4529-78ED-C04AFDF8BF27}"/>
              </a:ext>
            </a:extLst>
          </p:cNvPr>
          <p:cNvSpPr txBox="1"/>
          <p:nvPr/>
        </p:nvSpPr>
        <p:spPr>
          <a:xfrm>
            <a:off x="4822274" y="5136748"/>
            <a:ext cx="7133397" cy="923330"/>
          </a:xfrm>
          <a:prstGeom prst="rect">
            <a:avLst/>
          </a:prstGeom>
          <a:noFill/>
          <a:ln w="28575">
            <a:solidFill>
              <a:schemeClr val="accent2"/>
            </a:solidFill>
          </a:ln>
        </p:spPr>
        <p:txBody>
          <a:bodyPr wrap="square" lIns="91440" tIns="45720" rIns="91440" bIns="45720" rtlCol="0" anchor="t">
            <a:spAutoFit/>
          </a:bodyPr>
          <a:lstStyle/>
          <a:p>
            <a:r>
              <a:rPr lang="en-GB" dirty="0">
                <a:latin typeface="Calibri"/>
                <a:ea typeface="Calibri"/>
                <a:cs typeface="Calibri"/>
              </a:rPr>
              <a:t>Lack of quotation marks and page numbers indicates to your reader you have paraphrased, not quoted  the ideas of the author cited in the sentence.</a:t>
            </a:r>
          </a:p>
        </p:txBody>
      </p:sp>
      <p:sp>
        <p:nvSpPr>
          <p:cNvPr id="4" name="TextBox 3">
            <a:extLst>
              <a:ext uri="{FF2B5EF4-FFF2-40B4-BE49-F238E27FC236}">
                <a16:creationId xmlns:a16="http://schemas.microsoft.com/office/drawing/2014/main" id="{CA544C71-764E-5BD8-D3FF-617246FE6FE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citation.</a:t>
            </a:r>
            <a:endParaRPr lang="en-US" sz="2400" b="1">
              <a:solidFill>
                <a:schemeClr val="accent2"/>
              </a:solidFill>
              <a:latin typeface="Calibri"/>
            </a:endParaRPr>
          </a:p>
        </p:txBody>
      </p:sp>
      <p:sp>
        <p:nvSpPr>
          <p:cNvPr id="8" name="TextBox 7">
            <a:extLst>
              <a:ext uri="{FF2B5EF4-FFF2-40B4-BE49-F238E27FC236}">
                <a16:creationId xmlns:a16="http://schemas.microsoft.com/office/drawing/2014/main" id="{3D153EB9-9317-5E6D-5EF8-7165E1FCD405}"/>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000716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Examples: Direct (short) quote</a:t>
            </a:r>
            <a:endParaRPr lang="en-US"/>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panose="020F0502020204030204" pitchFamily="34" charset="0"/>
                <a:cs typeface="Calibri" panose="020F0502020204030204" pitchFamily="34" charset="0"/>
              </a:rPr>
              <a:t>When writing assignments, the </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aim should always be to reference reliable sources of information</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 </a:t>
            </a:r>
            <a:r>
              <a:rPr lang="en-US" sz="2800" b="1">
                <a:solidFill>
                  <a:schemeClr val="accent2"/>
                </a:solidFill>
                <a:latin typeface="Calibri" panose="020F0502020204030204" pitchFamily="34" charset="0"/>
                <a:cs typeface="Calibri" panose="020F0502020204030204" pitchFamily="34" charset="0"/>
              </a:rPr>
              <a:t>(Pears and Shields, 2016, p. 2).</a:t>
            </a:r>
          </a:p>
        </p:txBody>
      </p:sp>
      <p:sp>
        <p:nvSpPr>
          <p:cNvPr id="5" name="TextBox 4">
            <a:extLst>
              <a:ext uri="{FF2B5EF4-FFF2-40B4-BE49-F238E27FC236}">
                <a16:creationId xmlns:a16="http://schemas.microsoft.com/office/drawing/2014/main" id="{8237E3C3-1FB1-B92A-50F4-CC8EEDF42096}"/>
              </a:ext>
            </a:extLst>
          </p:cNvPr>
          <p:cNvSpPr txBox="1"/>
          <p:nvPr/>
        </p:nvSpPr>
        <p:spPr>
          <a:xfrm>
            <a:off x="553396" y="3886363"/>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p. 2) </a:t>
            </a:r>
            <a:r>
              <a:rPr lang="en-US" sz="2800" b="1">
                <a:latin typeface="Calibri"/>
                <a:ea typeface="Calibri"/>
                <a:cs typeface="Calibri"/>
              </a:rPr>
              <a:t>when writing assignments, the </a:t>
            </a:r>
            <a:r>
              <a:rPr lang="en-US" sz="2800" b="1">
                <a:solidFill>
                  <a:schemeClr val="accent2"/>
                </a:solidFill>
                <a:latin typeface="Calibri"/>
                <a:ea typeface="Calibri"/>
                <a:cs typeface="Calibri"/>
              </a:rPr>
              <a:t>“</a:t>
            </a:r>
            <a:r>
              <a:rPr lang="en-US" sz="2800" b="1">
                <a:latin typeface="Calibri"/>
                <a:ea typeface="Calibri"/>
                <a:cs typeface="Calibri"/>
              </a:rPr>
              <a:t>aim should always be to reference reliable sources of information</a:t>
            </a:r>
            <a:r>
              <a:rPr lang="en-US" sz="2800" b="1">
                <a:solidFill>
                  <a:schemeClr val="accent2"/>
                </a:solidFill>
                <a:latin typeface="Calibri"/>
                <a:ea typeface="Calibri"/>
                <a:cs typeface="Calibri"/>
              </a:rPr>
              <a:t>”.</a:t>
            </a:r>
            <a:endParaRPr lang="en-GB"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7E13BBAF-32A2-B1CA-7D12-B30B39875537}"/>
              </a:ext>
            </a:extLst>
          </p:cNvPr>
          <p:cNvSpPr txBox="1"/>
          <p:nvPr/>
        </p:nvSpPr>
        <p:spPr>
          <a:xfrm>
            <a:off x="5604277" y="5518923"/>
            <a:ext cx="6384258" cy="646331"/>
          </a:xfrm>
          <a:prstGeom prst="rect">
            <a:avLst/>
          </a:prstGeom>
          <a:noFill/>
          <a:ln w="28575">
            <a:solidFill>
              <a:schemeClr val="accent2"/>
            </a:solidFill>
          </a:ln>
        </p:spPr>
        <p:txBody>
          <a:bodyPr wrap="square" lIns="91440" tIns="45720" rIns="91440" bIns="45720" rtlCol="0" anchor="t">
            <a:spAutoFit/>
          </a:bodyPr>
          <a:lstStyle/>
          <a:p>
            <a:r>
              <a:rPr lang="en-GB" dirty="0">
                <a:latin typeface="Calibri"/>
                <a:ea typeface="Calibri"/>
                <a:cs typeface="Calibri"/>
              </a:rPr>
              <a:t>Use of quotation marks and page numbers show your reader, you have used the exact words of the author cited in the sentence. </a:t>
            </a:r>
          </a:p>
        </p:txBody>
      </p:sp>
      <p:sp>
        <p:nvSpPr>
          <p:cNvPr id="3" name="TextBox 2">
            <a:extLst>
              <a:ext uri="{FF2B5EF4-FFF2-40B4-BE49-F238E27FC236}">
                <a16:creationId xmlns:a16="http://schemas.microsoft.com/office/drawing/2014/main" id="{399503BB-573E-97D0-8541-5FC0BF50BF4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quotation.</a:t>
            </a:r>
            <a:endParaRPr lang="en-US" sz="2400" b="1">
              <a:solidFill>
                <a:schemeClr val="accent2"/>
              </a:solidFill>
              <a:latin typeface="Calibri"/>
            </a:endParaRPr>
          </a:p>
        </p:txBody>
      </p:sp>
      <p:sp>
        <p:nvSpPr>
          <p:cNvPr id="6" name="TextBox 5">
            <a:extLst>
              <a:ext uri="{FF2B5EF4-FFF2-40B4-BE49-F238E27FC236}">
                <a16:creationId xmlns:a16="http://schemas.microsoft.com/office/drawing/2014/main" id="{EBA83E38-270B-1D13-0BDE-7E4F15AE10F4}"/>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quotation.</a:t>
            </a:r>
            <a:endParaRPr lang="en-US" sz="2400" b="1">
              <a:solidFill>
                <a:schemeClr val="accent2"/>
              </a:solidFill>
              <a:latin typeface="Calibri"/>
            </a:endParaRPr>
          </a:p>
        </p:txBody>
      </p:sp>
    </p:spTree>
    <p:extLst>
      <p:ext uri="{BB962C8B-B14F-4D97-AF65-F5344CB8AC3E}">
        <p14:creationId xmlns:p14="http://schemas.microsoft.com/office/powerpoint/2010/main" val="231943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3204534" y="508301"/>
            <a:ext cx="8857873" cy="5844767"/>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207973" y="125327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10560" y="2079645"/>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
        <p:nvSpPr>
          <p:cNvPr id="9" name="TextBox 8">
            <a:extLst>
              <a:ext uri="{FF2B5EF4-FFF2-40B4-BE49-F238E27FC236}">
                <a16:creationId xmlns:a16="http://schemas.microsoft.com/office/drawing/2014/main" id="{59A0F38D-F57E-14D3-1009-3F88EB9AFEF9}"/>
              </a:ext>
            </a:extLst>
          </p:cNvPr>
          <p:cNvSpPr txBox="1"/>
          <p:nvPr/>
        </p:nvSpPr>
        <p:spPr>
          <a:xfrm>
            <a:off x="344557" y="3048000"/>
            <a:ext cx="2557669" cy="3170099"/>
          </a:xfrm>
          <a:prstGeom prst="rect">
            <a:avLst/>
          </a:prstGeom>
          <a:no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ea typeface="Calibri"/>
                <a:cs typeface="Calibri"/>
              </a:rPr>
              <a:t>NOTE:</a:t>
            </a:r>
            <a:endParaRPr lang="en-US" b="1"/>
          </a:p>
          <a:p>
            <a:r>
              <a:rPr lang="en-US" sz="2000">
                <a:ea typeface="Calibri"/>
                <a:cs typeface="Calibri"/>
              </a:rPr>
              <a:t>If your source has 4 or more authors listed, you can use </a:t>
            </a:r>
            <a:r>
              <a:rPr lang="en-US" sz="2000" i="1">
                <a:ea typeface="Calibri"/>
                <a:cs typeface="Calibri"/>
              </a:rPr>
              <a:t>et.al.</a:t>
            </a:r>
            <a:r>
              <a:rPr lang="en-US" sz="2000">
                <a:ea typeface="Calibri"/>
                <a:cs typeface="Calibri"/>
              </a:rPr>
              <a:t> in the </a:t>
            </a:r>
            <a:r>
              <a:rPr lang="en-US" sz="2000" b="1">
                <a:ea typeface="Calibri"/>
                <a:cs typeface="Calibri"/>
              </a:rPr>
              <a:t>in-text citation</a:t>
            </a:r>
            <a:r>
              <a:rPr lang="en-US" sz="2000">
                <a:ea typeface="Calibri"/>
                <a:cs typeface="Calibri"/>
              </a:rPr>
              <a:t> </a:t>
            </a:r>
            <a:r>
              <a:rPr lang="en-US" sz="2000" b="1">
                <a:ea typeface="Calibri"/>
                <a:cs typeface="Calibri"/>
              </a:rPr>
              <a:t>only.</a:t>
            </a:r>
            <a:r>
              <a:rPr lang="en-US" sz="2000">
                <a:ea typeface="Calibri"/>
                <a:cs typeface="Calibri"/>
              </a:rPr>
              <a:t> </a:t>
            </a:r>
            <a:endParaRPr lang="en-US"/>
          </a:p>
          <a:p>
            <a:endParaRPr lang="en-US" sz="2000">
              <a:ea typeface="Calibri"/>
              <a:cs typeface="Calibri"/>
            </a:endParaRPr>
          </a:p>
          <a:p>
            <a:r>
              <a:rPr lang="en-US" sz="2000" b="1">
                <a:solidFill>
                  <a:srgbClr val="FF0000"/>
                </a:solidFill>
                <a:ea typeface="Calibri"/>
                <a:cs typeface="Calibri"/>
              </a:rPr>
              <a:t>Example:</a:t>
            </a:r>
          </a:p>
          <a:p>
            <a:r>
              <a:rPr lang="en-US" sz="2000">
                <a:ea typeface="Calibri"/>
                <a:cs typeface="Calibri"/>
              </a:rPr>
              <a:t> (Rogers, </a:t>
            </a:r>
            <a:r>
              <a:rPr lang="en-US" sz="2000" i="1">
                <a:ea typeface="Calibri"/>
                <a:cs typeface="Calibri"/>
              </a:rPr>
              <a:t>et.al., 2023).</a:t>
            </a:r>
          </a:p>
          <a:p>
            <a:endParaRPr lang="en-US" sz="2000" i="1">
              <a:ea typeface="Calibri"/>
              <a:cs typeface="Calibri"/>
            </a:endParaRPr>
          </a:p>
        </p:txBody>
      </p:sp>
      <p:cxnSp>
        <p:nvCxnSpPr>
          <p:cNvPr id="10" name="Straight Arrow Connector 9">
            <a:extLst>
              <a:ext uri="{FF2B5EF4-FFF2-40B4-BE49-F238E27FC236}">
                <a16:creationId xmlns:a16="http://schemas.microsoft.com/office/drawing/2014/main" id="{4A7905C6-A6DA-BA8B-78A9-2AAD1124C3F5}"/>
              </a:ext>
            </a:extLst>
          </p:cNvPr>
          <p:cNvCxnSpPr/>
          <p:nvPr/>
        </p:nvCxnSpPr>
        <p:spPr>
          <a:xfrm flipV="1">
            <a:off x="2647535" y="1531039"/>
            <a:ext cx="1113183" cy="662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952334" y="1239491"/>
            <a:ext cx="5413513" cy="108667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5701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0161E4B-B11B-9921-D5AA-10AE3C6D5481}"/>
              </a:ext>
            </a:extLst>
          </p:cNvPr>
          <p:cNvPicPr>
            <a:picLocks noChangeAspect="1"/>
          </p:cNvPicPr>
          <p:nvPr/>
        </p:nvPicPr>
        <p:blipFill>
          <a:blip r:embed="rId2"/>
          <a:stretch>
            <a:fillRect/>
          </a:stretch>
        </p:blipFill>
        <p:spPr>
          <a:xfrm>
            <a:off x="4570330" y="0"/>
            <a:ext cx="6914214" cy="6858000"/>
          </a:xfrm>
          <a:prstGeom prst="rect">
            <a:avLst/>
          </a:prstGeom>
        </p:spPr>
      </p:pic>
      <p:sp>
        <p:nvSpPr>
          <p:cNvPr id="4" name="TextBox 3">
            <a:extLst>
              <a:ext uri="{FF2B5EF4-FFF2-40B4-BE49-F238E27FC236}">
                <a16:creationId xmlns:a16="http://schemas.microsoft.com/office/drawing/2014/main" id="{C51D6FAF-E01B-87AF-AE46-B76D7020769F}"/>
              </a:ext>
            </a:extLst>
          </p:cNvPr>
          <p:cNvSpPr txBox="1"/>
          <p:nvPr/>
        </p:nvSpPr>
        <p:spPr>
          <a:xfrm>
            <a:off x="286078" y="5358505"/>
            <a:ext cx="4206022" cy="1015663"/>
          </a:xfrm>
          <a:prstGeom prst="rect">
            <a:avLst/>
          </a:prstGeom>
          <a:noFill/>
        </p:spPr>
        <p:txBody>
          <a:bodyPr wrap="square" rtlCol="0">
            <a:spAutoFit/>
          </a:bodyPr>
          <a:lstStyle/>
          <a:p>
            <a:r>
              <a:rPr lang="en-GB" sz="1200"/>
              <a:t>Cover, R., Hall, A. and Thompson, J. (2022) ‘Remedying disinformation and fake news? The cultural frameworks of fake news crisis responses and solution-seeking’, </a:t>
            </a:r>
            <a:r>
              <a:rPr lang="en-GB" sz="1200" i="1"/>
              <a:t>International Journal of Cultural Studies, </a:t>
            </a:r>
            <a:r>
              <a:rPr lang="en-GB" sz="1200"/>
              <a:t>26(2), pp.216-233.  Available at: doi.org/10.1177/13678779221136881</a:t>
            </a:r>
          </a:p>
        </p:txBody>
      </p:sp>
      <p:sp>
        <p:nvSpPr>
          <p:cNvPr id="5" name="TextBox 4">
            <a:extLst>
              <a:ext uri="{FF2B5EF4-FFF2-40B4-BE49-F238E27FC236}">
                <a16:creationId xmlns:a16="http://schemas.microsoft.com/office/drawing/2014/main" id="{A88C8ABA-2ADF-0C38-C1DA-5F3249F81951}"/>
              </a:ext>
            </a:extLst>
          </p:cNvPr>
          <p:cNvSpPr txBox="1"/>
          <p:nvPr/>
        </p:nvSpPr>
        <p:spPr>
          <a:xfrm>
            <a:off x="1373282" y="6374168"/>
            <a:ext cx="1223412" cy="369332"/>
          </a:xfrm>
          <a:prstGeom prst="rect">
            <a:avLst/>
          </a:prstGeom>
          <a:noFill/>
        </p:spPr>
        <p:txBody>
          <a:bodyPr wrap="none" rtlCol="0">
            <a:spAutoFit/>
          </a:bodyPr>
          <a:lstStyle/>
          <a:p>
            <a:r>
              <a:rPr lang="en-GB">
                <a:hlinkClick r:id="rId3"/>
              </a:rPr>
              <a:t>Article Link</a:t>
            </a:r>
            <a:endParaRPr lang="en-GB"/>
          </a:p>
        </p:txBody>
      </p:sp>
      <p:sp>
        <p:nvSpPr>
          <p:cNvPr id="6" name="TextBox 5">
            <a:extLst>
              <a:ext uri="{FF2B5EF4-FFF2-40B4-BE49-F238E27FC236}">
                <a16:creationId xmlns:a16="http://schemas.microsoft.com/office/drawing/2014/main" id="{A6FF9A87-7CF8-2C40-5934-AEF432DDF261}"/>
              </a:ext>
            </a:extLst>
          </p:cNvPr>
          <p:cNvSpPr txBox="1"/>
          <p:nvPr/>
        </p:nvSpPr>
        <p:spPr>
          <a:xfrm>
            <a:off x="532660" y="1997475"/>
            <a:ext cx="3311371" cy="1569660"/>
          </a:xfrm>
          <a:prstGeom prst="rect">
            <a:avLst/>
          </a:prstGeom>
          <a:noFill/>
        </p:spPr>
        <p:txBody>
          <a:bodyPr wrap="square" rtlCol="0">
            <a:spAutoFit/>
          </a:bodyPr>
          <a:lstStyle/>
          <a:p>
            <a:r>
              <a:rPr lang="en-GB" sz="2400" b="1"/>
              <a:t>Tip:</a:t>
            </a:r>
          </a:p>
          <a:p>
            <a:r>
              <a:rPr lang="en-GB" sz="2400"/>
              <a:t>Check out articles in journals to see how they have cited their reading.</a:t>
            </a:r>
          </a:p>
        </p:txBody>
      </p:sp>
    </p:spTree>
    <p:extLst>
      <p:ext uri="{BB962C8B-B14F-4D97-AF65-F5344CB8AC3E}">
        <p14:creationId xmlns:p14="http://schemas.microsoft.com/office/powerpoint/2010/main" val="16382790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is correct?</a:t>
            </a:r>
          </a:p>
        </p:txBody>
      </p:sp>
      <p:pic>
        <p:nvPicPr>
          <p:cNvPr id="4" name="Content Placeholder 3" descr="A screenshot of a survey&#10;&#10;Description automatically generated">
            <a:extLst>
              <a:ext uri="{FF2B5EF4-FFF2-40B4-BE49-F238E27FC236}">
                <a16:creationId xmlns:a16="http://schemas.microsoft.com/office/drawing/2014/main" id="{9FD1AE22-342E-D32B-AA67-4E16C94D75B9}"/>
              </a:ext>
            </a:extLst>
          </p:cNvPr>
          <p:cNvPicPr>
            <a:picLocks noGrp="1" noChangeAspect="1"/>
          </p:cNvPicPr>
          <p:nvPr>
            <p:ph sz="quarter" idx="10"/>
          </p:nvPr>
        </p:nvPicPr>
        <p:blipFill>
          <a:blip r:embed="rId2"/>
          <a:stretch>
            <a:fillRect/>
          </a:stretch>
        </p:blipFill>
        <p:spPr>
          <a:xfrm>
            <a:off x="3880948" y="1366977"/>
            <a:ext cx="4052419" cy="4918596"/>
          </a:xfrm>
        </p:spPr>
      </p:pic>
    </p:spTree>
    <p:extLst>
      <p:ext uri="{BB962C8B-B14F-4D97-AF65-F5344CB8AC3E}">
        <p14:creationId xmlns:p14="http://schemas.microsoft.com/office/powerpoint/2010/main" val="33738783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75DF1-6026-A460-F971-B3B985A07A9B}"/>
              </a:ext>
            </a:extLst>
          </p:cNvPr>
          <p:cNvSpPr>
            <a:spLocks noGrp="1"/>
          </p:cNvSpPr>
          <p:nvPr>
            <p:ph type="title"/>
          </p:nvPr>
        </p:nvSpPr>
        <p:spPr/>
        <p:txBody>
          <a:bodyPr/>
          <a:lstStyle/>
          <a:p>
            <a:r>
              <a:rPr lang="en-US" dirty="0"/>
              <a:t>Answers...</a:t>
            </a:r>
          </a:p>
        </p:txBody>
      </p:sp>
      <p:pic>
        <p:nvPicPr>
          <p:cNvPr id="4" name="Content Placeholder 3" descr="A screenshot of a survey&#10;&#10;Description automatically generated">
            <a:extLst>
              <a:ext uri="{FF2B5EF4-FFF2-40B4-BE49-F238E27FC236}">
                <a16:creationId xmlns:a16="http://schemas.microsoft.com/office/drawing/2014/main" id="{40440D29-0672-89E8-BEC2-194325832B6A}"/>
              </a:ext>
            </a:extLst>
          </p:cNvPr>
          <p:cNvPicPr>
            <a:picLocks noGrp="1" noChangeAspect="1"/>
          </p:cNvPicPr>
          <p:nvPr>
            <p:ph sz="quarter" idx="10"/>
          </p:nvPr>
        </p:nvPicPr>
        <p:blipFill>
          <a:blip r:embed="rId2"/>
          <a:stretch>
            <a:fillRect/>
          </a:stretch>
        </p:blipFill>
        <p:spPr>
          <a:xfrm>
            <a:off x="4773658" y="1431403"/>
            <a:ext cx="5258589" cy="4861514"/>
          </a:xfrm>
        </p:spPr>
      </p:pic>
      <p:sp>
        <p:nvSpPr>
          <p:cNvPr id="5" name="TextBox 4">
            <a:extLst>
              <a:ext uri="{FF2B5EF4-FFF2-40B4-BE49-F238E27FC236}">
                <a16:creationId xmlns:a16="http://schemas.microsoft.com/office/drawing/2014/main" id="{8CA76E8A-4AB5-AA8D-7634-B6F56E3D5F26}"/>
              </a:ext>
            </a:extLst>
          </p:cNvPr>
          <p:cNvSpPr txBox="1"/>
          <p:nvPr/>
        </p:nvSpPr>
        <p:spPr>
          <a:xfrm>
            <a:off x="530086" y="2981739"/>
            <a:ext cx="316726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bri"/>
                <a:ea typeface="Calibri Light"/>
                <a:cs typeface="Calibri Light"/>
              </a:rPr>
              <a:t>Surname, date, page number (if required). </a:t>
            </a:r>
          </a:p>
        </p:txBody>
      </p:sp>
    </p:spTree>
    <p:extLst>
      <p:ext uri="{BB962C8B-B14F-4D97-AF65-F5344CB8AC3E}">
        <p14:creationId xmlns:p14="http://schemas.microsoft.com/office/powerpoint/2010/main" val="26641551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574040"/>
          </a:xfrm>
        </p:spPr>
        <p:txBody>
          <a:bodyPr vert="horz" lIns="91440" tIns="45720" rIns="91440" bIns="45720" rtlCol="0" anchor="t">
            <a:normAutofit/>
          </a:bodyPr>
          <a:lstStyle/>
          <a:p>
            <a:pPr>
              <a:buFont typeface="Arial" panose="020B0604020202020204" pitchFamily="34" charset="0"/>
              <a:buChar char="•"/>
            </a:pPr>
            <a:r>
              <a:rPr lang="en-US" sz="2400">
                <a:latin typeface="Calibri"/>
                <a:ea typeface="Calibri"/>
                <a:cs typeface="Calibri"/>
              </a:rPr>
              <a:t>Is listed </a:t>
            </a:r>
            <a:r>
              <a:rPr lang="en-US" sz="2400" b="1">
                <a:latin typeface="Calibri"/>
                <a:ea typeface="Calibri"/>
                <a:cs typeface="Calibri"/>
              </a:rPr>
              <a:t>alphabetically</a:t>
            </a:r>
            <a:r>
              <a:rPr lang="en-US" sz="2400">
                <a:latin typeface="Calibri"/>
                <a:ea typeface="Calibri"/>
                <a:cs typeface="Calibri"/>
              </a:rPr>
              <a:t> (by surname of author).</a:t>
            </a:r>
          </a:p>
          <a:p>
            <a:pPr>
              <a:buFont typeface="Arial" panose="020B0604020202020204" pitchFamily="34" charset="0"/>
              <a:buChar char="•"/>
            </a:pPr>
            <a:r>
              <a:rPr lang="en-US" sz="2400">
                <a:latin typeface="Calibri"/>
                <a:ea typeface="Calibri"/>
                <a:cs typeface="Calibri"/>
              </a:rPr>
              <a:t>Is </a:t>
            </a:r>
            <a:r>
              <a:rPr lang="en-US" sz="2400" b="1">
                <a:latin typeface="Calibri"/>
                <a:ea typeface="Calibri"/>
                <a:cs typeface="Calibri"/>
              </a:rPr>
              <a:t>formatted according to the type of source </a:t>
            </a:r>
            <a:r>
              <a:rPr lang="en-US" sz="2400">
                <a:latin typeface="Calibri"/>
                <a:ea typeface="Calibri"/>
                <a:cs typeface="Calibri"/>
              </a:rPr>
              <a:t>you have cited. </a:t>
            </a:r>
            <a:r>
              <a:rPr lang="en-US" sz="2400" b="1">
                <a:latin typeface="Calibri"/>
                <a:ea typeface="Calibri"/>
                <a:cs typeface="Calibri"/>
              </a:rPr>
              <a:t>E.g</a:t>
            </a:r>
            <a:r>
              <a:rPr lang="en-US" sz="2400">
                <a:latin typeface="Calibri"/>
                <a:ea typeface="Calibri"/>
                <a:cs typeface="Calibri"/>
              </a:rPr>
              <a:t>. a journal, book, report, website, etc.</a:t>
            </a:r>
          </a:p>
          <a:p>
            <a:pPr>
              <a:buFont typeface="Arial" panose="020B0604020202020204" pitchFamily="34" charset="0"/>
              <a:buChar char="•"/>
            </a:pPr>
            <a:r>
              <a:rPr lang="en-US" sz="2400">
                <a:latin typeface="Calibri"/>
                <a:ea typeface="Calibri"/>
                <a:cs typeface="Calibri"/>
              </a:rPr>
              <a:t>Provides </a:t>
            </a:r>
            <a:r>
              <a:rPr lang="en-US" sz="2400" b="1">
                <a:latin typeface="Calibri"/>
                <a:ea typeface="Calibri"/>
                <a:cs typeface="Calibri"/>
              </a:rPr>
              <a:t>full bibliographic details </a:t>
            </a:r>
            <a:r>
              <a:rPr lang="en-US" sz="2400">
                <a:latin typeface="Calibri"/>
                <a:ea typeface="Calibri"/>
                <a:cs typeface="Calibri"/>
              </a:rPr>
              <a:t>of the sources referred to in your text.</a:t>
            </a:r>
          </a:p>
          <a:p>
            <a:pPr>
              <a:buFont typeface="Arial" panose="020B0604020202020204" pitchFamily="34" charset="0"/>
              <a:buChar char="•"/>
            </a:pPr>
            <a:r>
              <a:rPr lang="en-US" sz="2400">
                <a:latin typeface="Calibri"/>
                <a:ea typeface="Calibri"/>
                <a:cs typeface="Calibri"/>
              </a:rPr>
              <a:t>Is comprehensive enough to enable your reader to locate the information and contains the following:</a:t>
            </a:r>
          </a:p>
          <a:p>
            <a:pPr marL="0" indent="0">
              <a:buNone/>
            </a:pPr>
            <a:endParaRPr lang="en-US" sz="2400">
              <a:latin typeface="Calibri" panose="020F0502020204030204" pitchFamily="34" charset="0"/>
              <a:cs typeface="Calibri" panose="020F0502020204030204" pitchFamily="34" charset="0"/>
            </a:endParaRPr>
          </a:p>
          <a:p>
            <a:pPr lvl="1">
              <a:buFont typeface="Arial" panose="020B0604020202020204" pitchFamily="34" charset="0"/>
              <a:buChar char="•"/>
            </a:pPr>
            <a:r>
              <a:rPr lang="en-US" b="1">
                <a:solidFill>
                  <a:schemeClr val="accent2"/>
                </a:solidFill>
                <a:latin typeface="Calibri"/>
                <a:ea typeface="Calibri"/>
                <a:cs typeface="Calibri"/>
              </a:rPr>
              <a:t>Who?</a:t>
            </a:r>
            <a:r>
              <a:rPr lang="en-US">
                <a:latin typeface="Calibri"/>
                <a:ea typeface="Calibri"/>
                <a:cs typeface="Calibri"/>
              </a:rPr>
              <a:t>    (Author).</a:t>
            </a:r>
          </a:p>
          <a:p>
            <a:pPr lvl="1">
              <a:buFont typeface="Arial" panose="020B0604020202020204" pitchFamily="34" charset="0"/>
              <a:buChar char="•"/>
            </a:pPr>
            <a:r>
              <a:rPr lang="en-US" b="1">
                <a:solidFill>
                  <a:schemeClr val="accent2"/>
                </a:solidFill>
                <a:latin typeface="Calibri"/>
                <a:ea typeface="Calibri"/>
                <a:cs typeface="Calibri"/>
              </a:rPr>
              <a:t>When?</a:t>
            </a:r>
            <a:r>
              <a:rPr lang="en-US">
                <a:latin typeface="Calibri"/>
                <a:ea typeface="Calibri"/>
                <a:cs typeface="Calibri"/>
              </a:rPr>
              <a:t>   (Date published).</a:t>
            </a:r>
          </a:p>
          <a:p>
            <a:pPr lvl="1">
              <a:buFont typeface="Arial" panose="020B0604020202020204" pitchFamily="34" charset="0"/>
              <a:buChar char="•"/>
            </a:pPr>
            <a:r>
              <a:rPr lang="en-US" b="1">
                <a:solidFill>
                  <a:schemeClr val="accent2"/>
                </a:solidFill>
                <a:latin typeface="Calibri"/>
                <a:ea typeface="Calibri"/>
                <a:cs typeface="Calibri"/>
              </a:rPr>
              <a:t>What?</a:t>
            </a:r>
            <a:r>
              <a:rPr lang="en-US">
                <a:latin typeface="Calibri"/>
                <a:ea typeface="Calibri"/>
                <a:cs typeface="Calibri"/>
              </a:rPr>
              <a:t>  (Title).</a:t>
            </a:r>
          </a:p>
          <a:p>
            <a:pPr lvl="1">
              <a:buFont typeface="Arial" panose="020B0604020202020204" pitchFamily="34" charset="0"/>
              <a:buChar char="•"/>
            </a:pPr>
            <a:r>
              <a:rPr lang="en-US" b="1">
                <a:solidFill>
                  <a:schemeClr val="accent2"/>
                </a:solidFill>
                <a:latin typeface="Calibri"/>
                <a:ea typeface="Calibri"/>
                <a:cs typeface="Calibri"/>
              </a:rPr>
              <a:t>Where?</a:t>
            </a:r>
            <a:r>
              <a:rPr lang="en-US">
                <a:latin typeface="Calibri"/>
                <a:ea typeface="Calibri"/>
                <a:cs typeface="Calibri"/>
              </a:rPr>
              <a:t> (Location).</a:t>
            </a:r>
          </a:p>
          <a:p>
            <a:pPr marL="0" indent="0">
              <a:buNone/>
            </a:pPr>
            <a:endParaRPr lang="en-US" sz="240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a:latin typeface="Calibri" panose="020F0502020204030204" pitchFamily="34" charset="0"/>
              <a:cs typeface="Calibri" panose="020F0502020204030204" pitchFamily="34" charset="0"/>
            </a:endParaRPr>
          </a:p>
          <a:p>
            <a:pPr marL="0" indent="0">
              <a:buNone/>
            </a:pPr>
            <a:endParaRPr lang="en-US">
              <a:latin typeface="Calibri" panose="020F0502020204030204" pitchFamily="34" charset="0"/>
              <a:cs typeface="Calibri" panose="020F0502020204030204" pitchFamily="34" charset="0"/>
            </a:endParaRPr>
          </a:p>
          <a:p>
            <a:pPr marL="0" indent="0">
              <a:buNone/>
            </a:pPr>
            <a:endParaRPr lang="en-US"/>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
        <p:nvSpPr>
          <p:cNvPr id="3" name="TextBox 2">
            <a:extLst>
              <a:ext uri="{FF2B5EF4-FFF2-40B4-BE49-F238E27FC236}">
                <a16:creationId xmlns:a16="http://schemas.microsoft.com/office/drawing/2014/main" id="{1E28264D-D28E-601D-F295-B1CBF16A3EF4}"/>
              </a:ext>
            </a:extLst>
          </p:cNvPr>
          <p:cNvSpPr txBox="1"/>
          <p:nvPr/>
        </p:nvSpPr>
        <p:spPr>
          <a:xfrm>
            <a:off x="9078807" y="5015623"/>
            <a:ext cx="2414953" cy="830997"/>
          </a:xfrm>
          <a:prstGeom prst="rect">
            <a:avLst/>
          </a:prstGeom>
          <a:noFill/>
          <a:ln w="38100">
            <a:solidFill>
              <a:schemeClr val="accent2"/>
            </a:solidFill>
          </a:ln>
        </p:spPr>
        <p:txBody>
          <a:bodyPr wrap="square" rtlCol="0">
            <a:spAutoFit/>
          </a:bodyPr>
          <a:lstStyle/>
          <a:p>
            <a:r>
              <a:rPr lang="en-GB" sz="2400" b="1">
                <a:latin typeface="Calibri" panose="020F0502020204030204" pitchFamily="34" charset="0"/>
                <a:cs typeface="Calibri" panose="020F0502020204030204" pitchFamily="34" charset="0"/>
              </a:rPr>
              <a:t>In-text citation:</a:t>
            </a:r>
          </a:p>
          <a:p>
            <a:r>
              <a:rPr lang="en-GB" sz="2400">
                <a:latin typeface="Calibri" panose="020F0502020204030204" pitchFamily="34" charset="0"/>
                <a:cs typeface="Calibri" panose="020F0502020204030204" pitchFamily="34" charset="0"/>
              </a:rPr>
              <a:t>(Cottrell, 2019)</a:t>
            </a:r>
          </a:p>
        </p:txBody>
      </p:sp>
    </p:spTree>
    <p:extLst>
      <p:ext uri="{BB962C8B-B14F-4D97-AF65-F5344CB8AC3E}">
        <p14:creationId xmlns:p14="http://schemas.microsoft.com/office/powerpoint/2010/main" val="3239775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Copyright page...</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F0EB0-2EC4-E8AB-88A5-DF8428105020}"/>
              </a:ext>
            </a:extLst>
          </p:cNvPr>
          <p:cNvSpPr>
            <a:spLocks noGrp="1"/>
          </p:cNvSpPr>
          <p:nvPr>
            <p:ph type="title"/>
          </p:nvPr>
        </p:nvSpPr>
        <p:spPr/>
        <p:txBody>
          <a:bodyPr/>
          <a:lstStyle/>
          <a:p>
            <a:r>
              <a:rPr lang="en-US"/>
              <a:t>Your turn...</a:t>
            </a:r>
          </a:p>
        </p:txBody>
      </p:sp>
      <p:pic>
        <p:nvPicPr>
          <p:cNvPr id="4" name="Content Placeholder 3" descr="A list of information on a white background&#10;&#10;Description automatically generated">
            <a:extLst>
              <a:ext uri="{FF2B5EF4-FFF2-40B4-BE49-F238E27FC236}">
                <a16:creationId xmlns:a16="http://schemas.microsoft.com/office/drawing/2014/main" id="{0127FB6F-0948-F605-E550-45EF167FC8E2}"/>
              </a:ext>
            </a:extLst>
          </p:cNvPr>
          <p:cNvPicPr>
            <a:picLocks noGrp="1" noChangeAspect="1"/>
          </p:cNvPicPr>
          <p:nvPr>
            <p:ph sz="quarter" idx="10"/>
          </p:nvPr>
        </p:nvPicPr>
        <p:blipFill>
          <a:blip r:embed="rId2"/>
          <a:stretch>
            <a:fillRect/>
          </a:stretch>
        </p:blipFill>
        <p:spPr>
          <a:xfrm>
            <a:off x="1751003" y="1406733"/>
            <a:ext cx="7742466" cy="4918595"/>
          </a:xfrm>
        </p:spPr>
      </p:pic>
    </p:spTree>
    <p:extLst>
      <p:ext uri="{BB962C8B-B14F-4D97-AF65-F5344CB8AC3E}">
        <p14:creationId xmlns:p14="http://schemas.microsoft.com/office/powerpoint/2010/main" val="41762032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F1768E5-F821-B682-ADD7-B4F513FA8B1F}"/>
              </a:ext>
            </a:extLst>
          </p:cNvPr>
          <p:cNvSpPr>
            <a:spLocks noGrp="1"/>
          </p:cNvSpPr>
          <p:nvPr>
            <p:ph type="title"/>
          </p:nvPr>
        </p:nvSpPr>
        <p:spPr>
          <a:xfrm>
            <a:off x="698242" y="252284"/>
            <a:ext cx="10795518" cy="1003916"/>
          </a:xfrm>
        </p:spPr>
        <p:txBody>
          <a:bodyPr/>
          <a:lstStyle/>
          <a:p>
            <a:r>
              <a:rPr lang="en-US"/>
              <a:t>Edited book: Chapter</a:t>
            </a:r>
          </a:p>
        </p:txBody>
      </p:sp>
      <p:pic>
        <p:nvPicPr>
          <p:cNvPr id="4" name="Content Placeholder 3" descr="A close up of a book&#10;&#10;Description automatically generated">
            <a:extLst>
              <a:ext uri="{FF2B5EF4-FFF2-40B4-BE49-F238E27FC236}">
                <a16:creationId xmlns:a16="http://schemas.microsoft.com/office/drawing/2014/main" id="{36BD902C-BF04-A156-6617-2B7AF09A9ED4}"/>
              </a:ext>
            </a:extLst>
          </p:cNvPr>
          <p:cNvPicPr>
            <a:picLocks noGrp="1" noChangeAspect="1"/>
          </p:cNvPicPr>
          <p:nvPr>
            <p:ph sz="quarter" idx="10"/>
          </p:nvPr>
        </p:nvPicPr>
        <p:blipFill>
          <a:blip r:embed="rId2"/>
          <a:srcRect r="-56" b="64784"/>
          <a:stretch/>
        </p:blipFill>
        <p:spPr>
          <a:xfrm>
            <a:off x="393390" y="1422010"/>
            <a:ext cx="11798156" cy="1405642"/>
          </a:xfrm>
          <a:noFill/>
        </p:spPr>
      </p:pic>
      <p:sp>
        <p:nvSpPr>
          <p:cNvPr id="5" name="TextBox 4">
            <a:extLst>
              <a:ext uri="{FF2B5EF4-FFF2-40B4-BE49-F238E27FC236}">
                <a16:creationId xmlns:a16="http://schemas.microsoft.com/office/drawing/2014/main" id="{DE60F28E-602E-9CB6-1C38-9CD0B509DC6A}"/>
              </a:ext>
            </a:extLst>
          </p:cNvPr>
          <p:cNvSpPr txBox="1"/>
          <p:nvPr/>
        </p:nvSpPr>
        <p:spPr>
          <a:xfrm>
            <a:off x="8378433" y="5931580"/>
            <a:ext cx="366382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2"/>
                </a:solidFill>
                <a:latin typeface="Calibri" panose="020F0502020204030204" pitchFamily="34" charset="0"/>
                <a:cs typeface="Calibri" panose="020F0502020204030204" pitchFamily="34" charset="0"/>
              </a:rPr>
              <a:t>UWTSD Harvard Referencing Guide</a:t>
            </a:r>
          </a:p>
        </p:txBody>
      </p:sp>
      <p:sp>
        <p:nvSpPr>
          <p:cNvPr id="6" name="Rectangle 5">
            <a:extLst>
              <a:ext uri="{FF2B5EF4-FFF2-40B4-BE49-F238E27FC236}">
                <a16:creationId xmlns:a16="http://schemas.microsoft.com/office/drawing/2014/main" id="{4EEBD78D-6FA0-0185-147C-0B817FA85530}"/>
              </a:ext>
            </a:extLst>
          </p:cNvPr>
          <p:cNvSpPr/>
          <p:nvPr/>
        </p:nvSpPr>
        <p:spPr>
          <a:xfrm>
            <a:off x="1272208" y="3041375"/>
            <a:ext cx="4075042" cy="2888972"/>
          </a:xfrm>
          <a:prstGeom prst="rect">
            <a:avLst/>
          </a:prstGeom>
          <a:solidFill>
            <a:srgbClr val="C7F0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DFC8A19-46F7-064A-E922-CF4F3A9EE36F}"/>
              </a:ext>
            </a:extLst>
          </p:cNvPr>
          <p:cNvSpPr/>
          <p:nvPr/>
        </p:nvSpPr>
        <p:spPr>
          <a:xfrm>
            <a:off x="5380381" y="3048000"/>
            <a:ext cx="6142381" cy="2875720"/>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A4A83F6-85B6-1513-57AD-E71C5988F07F}"/>
              </a:ext>
            </a:extLst>
          </p:cNvPr>
          <p:cNvSpPr txBox="1"/>
          <p:nvPr/>
        </p:nvSpPr>
        <p:spPr>
          <a:xfrm>
            <a:off x="5526156" y="3200399"/>
            <a:ext cx="5996608"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err="1">
                <a:latin typeface="Calibri"/>
                <a:ea typeface="Calibri"/>
                <a:cs typeface="Calibri"/>
              </a:rPr>
              <a:t>Neyround</a:t>
            </a:r>
            <a:r>
              <a:rPr lang="en-GB" sz="2400">
                <a:latin typeface="Calibri"/>
                <a:ea typeface="Calibri"/>
                <a:cs typeface="Calibri"/>
              </a:rPr>
              <a:t>, P. (2019) 'Ethical leadership in policing: towards a new evidence-based, ethical professionalism?', in P. Ramshaw, M. Simpson and M. </a:t>
            </a:r>
            <a:r>
              <a:rPr lang="en-GB" sz="2400" err="1">
                <a:latin typeface="Calibri"/>
                <a:ea typeface="Calibri"/>
                <a:cs typeface="Calibri"/>
              </a:rPr>
              <a:t>Silverstri</a:t>
            </a:r>
            <a:r>
              <a:rPr lang="en-GB" sz="2400">
                <a:latin typeface="Calibri"/>
                <a:ea typeface="Calibri"/>
                <a:cs typeface="Calibri"/>
              </a:rPr>
              <a:t> (eds) </a:t>
            </a:r>
            <a:r>
              <a:rPr lang="en-GB" sz="2400" i="1">
                <a:latin typeface="Calibri"/>
                <a:ea typeface="Calibri"/>
                <a:cs typeface="Calibri"/>
              </a:rPr>
              <a:t>Police leadership: changing landscapes</a:t>
            </a:r>
            <a:r>
              <a:rPr lang="en-GB" sz="2400">
                <a:latin typeface="Calibri"/>
                <a:ea typeface="Calibri"/>
                <a:cs typeface="Calibri"/>
              </a:rPr>
              <a:t>. Basingstoke: Palgrave Macmillan, pp. 3-22.</a:t>
            </a:r>
            <a:endParaRPr lang="en-US" sz="2400">
              <a:latin typeface="Calibri"/>
              <a:ea typeface="Calibri"/>
              <a:cs typeface="Calibri"/>
            </a:endParaRPr>
          </a:p>
          <a:p>
            <a:pPr algn="l"/>
            <a:endParaRPr lang="en-US">
              <a:ea typeface="Calibri Light"/>
              <a:cs typeface="Calibri Light"/>
            </a:endParaRPr>
          </a:p>
        </p:txBody>
      </p:sp>
      <p:sp>
        <p:nvSpPr>
          <p:cNvPr id="10" name="TextBox 9">
            <a:extLst>
              <a:ext uri="{FF2B5EF4-FFF2-40B4-BE49-F238E27FC236}">
                <a16:creationId xmlns:a16="http://schemas.microsoft.com/office/drawing/2014/main" id="{60EE027E-7021-5DE5-3BF2-5470DF0719FA}"/>
              </a:ext>
            </a:extLst>
          </p:cNvPr>
          <p:cNvSpPr txBox="1"/>
          <p:nvPr/>
        </p:nvSpPr>
        <p:spPr>
          <a:xfrm>
            <a:off x="1470991" y="3200399"/>
            <a:ext cx="315401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Calibri"/>
                <a:ea typeface="Calibri Light"/>
                <a:cs typeface="Calibri Light"/>
              </a:rPr>
              <a:t>(</a:t>
            </a:r>
            <a:r>
              <a:rPr lang="en-US" sz="2400" err="1">
                <a:latin typeface="Calibri"/>
                <a:ea typeface="Calibri Light"/>
                <a:cs typeface="Calibri Light"/>
              </a:rPr>
              <a:t>Neyround</a:t>
            </a:r>
            <a:r>
              <a:rPr lang="en-US" sz="2400">
                <a:latin typeface="Calibri"/>
                <a:ea typeface="Calibri Light"/>
                <a:cs typeface="Calibri Light"/>
              </a:rPr>
              <a:t>, 2019, p.16.)</a:t>
            </a:r>
            <a:endParaRPr lang="en-US" sz="2400">
              <a:latin typeface="Calibri"/>
              <a:ea typeface="Calibri"/>
              <a:cs typeface="Calibri"/>
            </a:endParaRPr>
          </a:p>
        </p:txBody>
      </p:sp>
    </p:spTree>
    <p:extLst>
      <p:ext uri="{BB962C8B-B14F-4D97-AF65-F5344CB8AC3E}">
        <p14:creationId xmlns:p14="http://schemas.microsoft.com/office/powerpoint/2010/main" val="2146982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0" y="2024848"/>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7F75BF9-2C85-178E-F8EE-43E95444FEE0}"/>
              </a:ext>
            </a:extLst>
          </p:cNvPr>
          <p:cNvSpPr txBox="1"/>
          <p:nvPr/>
        </p:nvSpPr>
        <p:spPr>
          <a:xfrm>
            <a:off x="504253" y="5418983"/>
            <a:ext cx="2841246" cy="830997"/>
          </a:xfrm>
          <a:prstGeom prst="rect">
            <a:avLst/>
          </a:prstGeom>
          <a:noFill/>
          <a:ln w="38100">
            <a:solidFill>
              <a:schemeClr val="accent2"/>
            </a:solidFill>
          </a:ln>
        </p:spPr>
        <p:txBody>
          <a:bodyPr wrap="square" rtlCol="0">
            <a:spAutoFit/>
          </a:bodyPr>
          <a:lstStyle/>
          <a:p>
            <a:r>
              <a:rPr lang="en-GB" sz="2400" b="1">
                <a:latin typeface="Calibri" panose="020F0502020204030204" pitchFamily="34" charset="0"/>
                <a:cs typeface="Calibri" panose="020F0502020204030204" pitchFamily="34" charset="0"/>
              </a:rPr>
              <a:t>In-text citation:</a:t>
            </a:r>
          </a:p>
          <a:p>
            <a:r>
              <a:rPr lang="en-GB" sz="2400">
                <a:latin typeface="Calibri" panose="020F0502020204030204" pitchFamily="34" charset="0"/>
                <a:cs typeface="Calibri" panose="020F0502020204030204" pitchFamily="34" charset="0"/>
              </a:rPr>
              <a:t>(Thompson, 2017)</a:t>
            </a:r>
          </a:p>
        </p:txBody>
      </p:sp>
    </p:spTree>
    <p:extLst>
      <p:ext uri="{BB962C8B-B14F-4D97-AF65-F5344CB8AC3E}">
        <p14:creationId xmlns:p14="http://schemas.microsoft.com/office/powerpoint/2010/main" val="3992835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495C0F9C-353C-F3D2-0DB1-E9795845BCA2}"/>
              </a:ext>
            </a:extLst>
          </p:cNvPr>
          <p:cNvPicPr>
            <a:picLocks noGrp="1" noChangeAspect="1"/>
          </p:cNvPicPr>
          <p:nvPr>
            <p:ph sz="quarter" idx="10"/>
          </p:nvPr>
        </p:nvPicPr>
        <p:blipFill>
          <a:blip r:embed="rId2"/>
          <a:stretch>
            <a:fillRect/>
          </a:stretch>
        </p:blipFill>
        <p:spPr>
          <a:xfrm>
            <a:off x="1464956" y="1346201"/>
            <a:ext cx="9754214" cy="4820102"/>
          </a:xfrm>
        </p:spPr>
      </p:pic>
    </p:spTree>
    <p:extLst>
      <p:ext uri="{BB962C8B-B14F-4D97-AF65-F5344CB8AC3E}">
        <p14:creationId xmlns:p14="http://schemas.microsoft.com/office/powerpoint/2010/main" val="379787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F0EB0-2EC4-E8AB-88A5-DF8428105020}"/>
              </a:ext>
            </a:extLst>
          </p:cNvPr>
          <p:cNvSpPr>
            <a:spLocks noGrp="1"/>
          </p:cNvSpPr>
          <p:nvPr>
            <p:ph type="title"/>
          </p:nvPr>
        </p:nvSpPr>
        <p:spPr/>
        <p:txBody>
          <a:bodyPr/>
          <a:lstStyle/>
          <a:p>
            <a:r>
              <a:rPr lang="en-US"/>
              <a:t>Your turn...</a:t>
            </a:r>
          </a:p>
        </p:txBody>
      </p:sp>
      <p:pic>
        <p:nvPicPr>
          <p:cNvPr id="6" name="Content Placeholder 5" descr="A screenshot of a computer&#10;&#10;Description automatically generated">
            <a:extLst>
              <a:ext uri="{FF2B5EF4-FFF2-40B4-BE49-F238E27FC236}">
                <a16:creationId xmlns:a16="http://schemas.microsoft.com/office/drawing/2014/main" id="{5533F6B9-6A71-4837-9092-90D9202A7A9D}"/>
              </a:ext>
            </a:extLst>
          </p:cNvPr>
          <p:cNvPicPr>
            <a:picLocks noGrp="1" noChangeAspect="1"/>
          </p:cNvPicPr>
          <p:nvPr>
            <p:ph sz="quarter" idx="10"/>
          </p:nvPr>
        </p:nvPicPr>
        <p:blipFill>
          <a:blip r:embed="rId2"/>
          <a:stretch>
            <a:fillRect/>
          </a:stretch>
        </p:blipFill>
        <p:spPr>
          <a:xfrm>
            <a:off x="2258919" y="1378220"/>
            <a:ext cx="7494367" cy="4925072"/>
          </a:xfrm>
        </p:spPr>
      </p:pic>
    </p:spTree>
    <p:extLst>
      <p:ext uri="{BB962C8B-B14F-4D97-AF65-F5344CB8AC3E}">
        <p14:creationId xmlns:p14="http://schemas.microsoft.com/office/powerpoint/2010/main" val="417361619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a:t>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Who?</a:t>
            </a:r>
            <a:r>
              <a:rPr lang="en-GB">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8E49DEA-3A8E-4175-0115-9E268914246B}"/>
              </a:ext>
            </a:extLst>
          </p:cNvPr>
          <p:cNvSpPr txBox="1"/>
          <p:nvPr/>
        </p:nvSpPr>
        <p:spPr>
          <a:xfrm>
            <a:off x="9554029" y="5258484"/>
            <a:ext cx="2414953" cy="830997"/>
          </a:xfrm>
          <a:prstGeom prst="rect">
            <a:avLst/>
          </a:prstGeom>
          <a:noFill/>
          <a:ln w="38100">
            <a:solidFill>
              <a:schemeClr val="accent2"/>
            </a:solidFill>
          </a:ln>
        </p:spPr>
        <p:txBody>
          <a:bodyPr wrap="square" rtlCol="0">
            <a:spAutoFit/>
          </a:bodyPr>
          <a:lstStyle/>
          <a:p>
            <a:r>
              <a:rPr lang="en-GB" sz="2400" b="1">
                <a:latin typeface="Calibri" panose="020F0502020204030204" pitchFamily="34" charset="0"/>
                <a:cs typeface="Calibri" panose="020F0502020204030204" pitchFamily="34" charset="0"/>
              </a:rPr>
              <a:t>In-text citation:</a:t>
            </a:r>
          </a:p>
          <a:p>
            <a:r>
              <a:rPr lang="en-GB" sz="2400">
                <a:latin typeface="Calibri" panose="020F0502020204030204" pitchFamily="34" charset="0"/>
                <a:cs typeface="Calibri" panose="020F0502020204030204" pitchFamily="34" charset="0"/>
              </a:rPr>
              <a:t>(Holford, 2022)</a:t>
            </a:r>
          </a:p>
        </p:txBody>
      </p:sp>
    </p:spTree>
    <p:extLst>
      <p:ext uri="{BB962C8B-B14F-4D97-AF65-F5344CB8AC3E}">
        <p14:creationId xmlns:p14="http://schemas.microsoft.com/office/powerpoint/2010/main" val="3226267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52284"/>
            <a:ext cx="10795518" cy="1003916"/>
          </a:xfrm>
        </p:spPr>
        <p:txBody>
          <a:bodyPr/>
          <a:lstStyle/>
          <a:p>
            <a:r>
              <a:rPr lang="en-US"/>
              <a:t>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121124" y="1392288"/>
            <a:ext cx="8824631" cy="4797064"/>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hlinkClick r:id="rId3"/>
              </a:rPr>
              <a:t>The Conversation</a:t>
            </a:r>
            <a:endParaRPr 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9643116" y="2274838"/>
            <a:ext cx="2427760" cy="2308324"/>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cs typeface="Calibri" panose="020F0502020204030204" pitchFamily="34" charset="0"/>
              </a:rPr>
              <a:t>TIP: </a:t>
            </a:r>
            <a:r>
              <a:rPr lang="en-GB" sz="2400">
                <a:latin typeface="Calibri" panose="020F0502020204030204" pitchFamily="34" charset="0"/>
                <a:cs typeface="Calibri" panose="020F0502020204030204" pitchFamily="34" charset="0"/>
              </a:rPr>
              <a:t>Explore: </a:t>
            </a:r>
            <a:r>
              <a:rPr lang="en-GB" sz="2400" b="1">
                <a:solidFill>
                  <a:schemeClr val="accent2"/>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Referencing: The Basics in Moodle</a:t>
            </a:r>
            <a:r>
              <a:rPr lang="en-GB" sz="2400" b="1">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to help identify different online resources. </a:t>
            </a:r>
          </a:p>
        </p:txBody>
      </p:sp>
    </p:spTree>
    <p:extLst>
      <p:ext uri="{BB962C8B-B14F-4D97-AF65-F5344CB8AC3E}">
        <p14:creationId xmlns:p14="http://schemas.microsoft.com/office/powerpoint/2010/main" val="904705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F0EB0-2EC4-E8AB-88A5-DF8428105020}"/>
              </a:ext>
            </a:extLst>
          </p:cNvPr>
          <p:cNvSpPr>
            <a:spLocks noGrp="1"/>
          </p:cNvSpPr>
          <p:nvPr>
            <p:ph type="title"/>
          </p:nvPr>
        </p:nvSpPr>
        <p:spPr/>
        <p:txBody>
          <a:bodyPr/>
          <a:lstStyle/>
          <a:p>
            <a:r>
              <a:rPr lang="en-US"/>
              <a:t>Your turn...</a:t>
            </a:r>
          </a:p>
        </p:txBody>
      </p:sp>
      <p:pic>
        <p:nvPicPr>
          <p:cNvPr id="6" name="Content Placeholder 5" descr="A close-up of a list&#10;&#10;Description automatically generated">
            <a:extLst>
              <a:ext uri="{FF2B5EF4-FFF2-40B4-BE49-F238E27FC236}">
                <a16:creationId xmlns:a16="http://schemas.microsoft.com/office/drawing/2014/main" id="{EE485600-D6C1-1B61-D08C-2811C1DF6B5B}"/>
              </a:ext>
            </a:extLst>
          </p:cNvPr>
          <p:cNvPicPr>
            <a:picLocks noGrp="1" noChangeAspect="1"/>
          </p:cNvPicPr>
          <p:nvPr>
            <p:ph sz="quarter" idx="10"/>
          </p:nvPr>
        </p:nvPicPr>
        <p:blipFill>
          <a:blip r:embed="rId2"/>
          <a:stretch>
            <a:fillRect/>
          </a:stretch>
        </p:blipFill>
        <p:spPr>
          <a:xfrm>
            <a:off x="2367652" y="1309724"/>
            <a:ext cx="7850539" cy="4856579"/>
          </a:xfrm>
        </p:spPr>
      </p:pic>
    </p:spTree>
    <p:extLst>
      <p:ext uri="{BB962C8B-B14F-4D97-AF65-F5344CB8AC3E}">
        <p14:creationId xmlns:p14="http://schemas.microsoft.com/office/powerpoint/2010/main" val="7428009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97369"/>
            <a:ext cx="9721634" cy="4908684"/>
          </a:xfrm>
        </p:spPr>
        <p:txBody>
          <a:bodyPr vert="horz" lIns="91440" tIns="45720" rIns="91440" bIns="45720" rtlCol="0" anchor="t">
            <a:normAutofit fontScale="92500"/>
          </a:bodyPr>
          <a:lstStyle/>
          <a:p>
            <a:pPr marL="0" indent="0">
              <a:buNone/>
            </a:pPr>
            <a:r>
              <a:rPr lang="en-GB" sz="2400" b="1">
                <a:solidFill>
                  <a:schemeClr val="accent2"/>
                </a:solidFill>
                <a:latin typeface="Calibri"/>
                <a:ea typeface="Calibri"/>
                <a:cs typeface="Calibri"/>
              </a:rPr>
              <a:t>C</a:t>
            </a:r>
            <a:r>
              <a:rPr lang="en-GB" sz="2400">
                <a:latin typeface="Calibri"/>
                <a:ea typeface="Calibri"/>
                <a:cs typeface="Calibri"/>
              </a:rPr>
              <a:t>ottrell, S. (2019) </a:t>
            </a:r>
            <a:r>
              <a:rPr lang="en-GB" sz="2400" i="1">
                <a:latin typeface="Calibri"/>
                <a:ea typeface="Calibri"/>
                <a:cs typeface="Calibri"/>
              </a:rPr>
              <a:t>The study skills handbook. </a:t>
            </a:r>
            <a:r>
              <a:rPr lang="en-GB" sz="2400">
                <a:latin typeface="Calibri"/>
                <a:ea typeface="Calibri"/>
                <a:cs typeface="Calibri"/>
              </a:rPr>
              <a:t>5th </a:t>
            </a:r>
            <a:r>
              <a:rPr lang="en-GB" sz="2400" err="1">
                <a:latin typeface="Calibri"/>
                <a:ea typeface="Calibri"/>
                <a:cs typeface="Calibri"/>
              </a:rPr>
              <a:t>edn</a:t>
            </a:r>
            <a:r>
              <a:rPr lang="en-GB" sz="2400">
                <a:latin typeface="Calibri"/>
                <a:ea typeface="Calibri"/>
                <a:cs typeface="Calibri"/>
              </a:rPr>
              <a:t>. London: Red Globe Press</a:t>
            </a: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solidFill>
                  <a:schemeClr val="accent2"/>
                </a:solidFill>
                <a:latin typeface="Calibri"/>
                <a:ea typeface="Calibri"/>
                <a:cs typeface="Calibri"/>
              </a:rPr>
              <a:t>H</a:t>
            </a:r>
            <a:r>
              <a:rPr lang="en-GB" sz="2400">
                <a:latin typeface="Calibri"/>
                <a:ea typeface="Calibri"/>
                <a:cs typeface="Calibri"/>
              </a:rPr>
              <a:t>olford, A. (2022) </a:t>
            </a:r>
            <a:r>
              <a:rPr lang="en-GB" sz="2400" i="1">
                <a:latin typeface="Calibri"/>
                <a:ea typeface="Calibri"/>
                <a:cs typeface="Calibri"/>
              </a:rPr>
              <a:t>Student loans: would a graduate tax be a better option? </a:t>
            </a:r>
            <a:r>
              <a:rPr lang="en-GB" sz="2400">
                <a:latin typeface="Calibri"/>
                <a:ea typeface="Calibri"/>
                <a:cs typeface="Calibri"/>
              </a:rPr>
              <a:t>Available at: </a:t>
            </a:r>
            <a:r>
              <a:rPr lang="en-GB" sz="2400">
                <a:latin typeface="Calibri"/>
                <a:ea typeface="+mn-lt"/>
                <a:cs typeface="Calibri"/>
              </a:rPr>
              <a:t>https://theconversation.com/student-loans-would-a-graduate-tax-be-a-better-option-179253 (Accessed: 26 May 2022).</a:t>
            </a:r>
          </a:p>
          <a:p>
            <a:pPr marL="0" indent="0">
              <a:buNone/>
            </a:pPr>
            <a:endParaRPr lang="en-GB" sz="2400">
              <a:latin typeface="Calibri Light"/>
              <a:ea typeface="Calibri Light"/>
              <a:cs typeface="Calibri"/>
            </a:endParaRPr>
          </a:p>
          <a:p>
            <a:pPr marL="0" indent="0">
              <a:buNone/>
            </a:pPr>
            <a:r>
              <a:rPr lang="en-GB" sz="2400" b="1" err="1">
                <a:solidFill>
                  <a:schemeClr val="accent2"/>
                </a:solidFill>
                <a:latin typeface="Calibri"/>
                <a:ea typeface="Calibri"/>
                <a:cs typeface="Calibri"/>
              </a:rPr>
              <a:t>N</a:t>
            </a:r>
            <a:r>
              <a:rPr lang="en-GB" sz="2400" err="1">
                <a:latin typeface="Calibri"/>
                <a:ea typeface="Calibri"/>
                <a:cs typeface="Calibri"/>
              </a:rPr>
              <a:t>eyround</a:t>
            </a:r>
            <a:r>
              <a:rPr lang="en-GB" sz="2400">
                <a:latin typeface="Calibri"/>
                <a:ea typeface="Calibri"/>
                <a:cs typeface="Calibri"/>
              </a:rPr>
              <a:t>, P. (2019) 'Ethical leadership in policing: towards a new evidence-based, ethical professionalism?', in P. Ramshaw, M. Simpson and M. </a:t>
            </a:r>
            <a:r>
              <a:rPr lang="en-GB" sz="2400" err="1">
                <a:latin typeface="Calibri"/>
                <a:ea typeface="Calibri"/>
                <a:cs typeface="Calibri"/>
              </a:rPr>
              <a:t>Silverstri</a:t>
            </a:r>
            <a:r>
              <a:rPr lang="en-GB" sz="2400">
                <a:latin typeface="Calibri"/>
                <a:ea typeface="Calibri"/>
                <a:cs typeface="Calibri"/>
              </a:rPr>
              <a:t> (eds) </a:t>
            </a:r>
            <a:r>
              <a:rPr lang="en-GB" sz="2400" i="1">
                <a:latin typeface="Calibri"/>
                <a:ea typeface="Calibri"/>
                <a:cs typeface="Calibri"/>
              </a:rPr>
              <a:t>Police leadership: changing landscapes</a:t>
            </a:r>
            <a:r>
              <a:rPr lang="en-GB" sz="2400">
                <a:latin typeface="Calibri"/>
                <a:ea typeface="Calibri"/>
                <a:cs typeface="Calibri"/>
              </a:rPr>
              <a:t>. Basingstoke: Palgrave Macmillan, pp. 3-22.</a:t>
            </a:r>
            <a:endParaRPr lang="en-GB" sz="240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2400">
              <a:solidFill>
                <a:srgbClr val="000000"/>
              </a:solidFill>
              <a:latin typeface="Calibri"/>
              <a:ea typeface="Calibri"/>
              <a:cs typeface="Calibri"/>
            </a:endParaRPr>
          </a:p>
          <a:p>
            <a:pPr marL="0" indent="0">
              <a:buNone/>
            </a:pPr>
            <a:r>
              <a:rPr lang="en-GB" sz="2400" b="1">
                <a:solidFill>
                  <a:schemeClr val="accent2"/>
                </a:solidFill>
                <a:latin typeface="Calibri"/>
                <a:ea typeface="Calibri"/>
                <a:cs typeface="Calibri"/>
              </a:rPr>
              <a:t>T</a:t>
            </a:r>
            <a:r>
              <a:rPr lang="en-GB" sz="2400">
                <a:latin typeface="Calibri"/>
                <a:ea typeface="Calibri"/>
                <a:cs typeface="Calibri"/>
              </a:rPr>
              <a:t>hompson, P. (2017) 'Communication technology use and study skills', </a:t>
            </a:r>
            <a:r>
              <a:rPr lang="en-GB" sz="2400" i="1">
                <a:latin typeface="Calibri"/>
                <a:ea typeface="Calibri"/>
                <a:cs typeface="Calibri"/>
              </a:rPr>
              <a:t>Active Learning in Higher Education, </a:t>
            </a:r>
            <a:r>
              <a:rPr lang="en-GB" sz="2400">
                <a:latin typeface="Calibri"/>
                <a:ea typeface="Calibri"/>
                <a:cs typeface="Calibri"/>
              </a:rPr>
              <a:t>18(3), pp. 257-270.  Available at: </a:t>
            </a:r>
            <a:r>
              <a:rPr lang="en-GB" sz="2400" err="1">
                <a:latin typeface="Calibri"/>
                <a:ea typeface="Calibri"/>
                <a:cs typeface="Calibri"/>
              </a:rPr>
              <a:t>doi</a:t>
            </a:r>
            <a:r>
              <a:rPr lang="en-GB" sz="2400">
                <a:latin typeface="Calibri"/>
                <a:ea typeface="Calibri"/>
                <a:cs typeface="Calibri"/>
              </a:rPr>
              <a:t>: 10.1177/1469787417715204</a:t>
            </a: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i="1">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8880532" y="5907750"/>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Calibri"/>
                <a:cs typeface="Calibri"/>
              </a:rPr>
              <a:t>N.B. Alphabetical Order</a:t>
            </a:r>
            <a:endParaRPr lang="en-US" sz="2000" b="1">
              <a:solidFill>
                <a:schemeClr val="accent2"/>
              </a:solidFill>
              <a:latin typeface="Calibri"/>
              <a:ea typeface="Calibri"/>
              <a:cs typeface="Calibri"/>
            </a:endParaRPr>
          </a:p>
        </p:txBody>
      </p:sp>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Book</a:t>
            </a:r>
          </a:p>
        </p:txBody>
      </p:sp>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Website</a:t>
            </a:r>
          </a:p>
        </p:txBody>
      </p:sp>
      <p:sp>
        <p:nvSpPr>
          <p:cNvPr id="7" name="TextBox 6">
            <a:extLst>
              <a:ext uri="{FF2B5EF4-FFF2-40B4-BE49-F238E27FC236}">
                <a16:creationId xmlns:a16="http://schemas.microsoft.com/office/drawing/2014/main" id="{005D8370-74BE-2666-1F59-11A94968B245}"/>
              </a:ext>
            </a:extLst>
          </p:cNvPr>
          <p:cNvSpPr txBox="1"/>
          <p:nvPr/>
        </p:nvSpPr>
        <p:spPr>
          <a:xfrm>
            <a:off x="10658453" y="5106662"/>
            <a:ext cx="1243719" cy="707886"/>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Journal article</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Left 8">
            <a:extLst>
              <a:ext uri="{FF2B5EF4-FFF2-40B4-BE49-F238E27FC236}">
                <a16:creationId xmlns:a16="http://schemas.microsoft.com/office/drawing/2014/main" id="{85AA1A8D-B3BE-444F-EFFC-3D3E78DF399D}"/>
              </a:ext>
            </a:extLst>
          </p:cNvPr>
          <p:cNvSpPr/>
          <p:nvPr/>
        </p:nvSpPr>
        <p:spPr>
          <a:xfrm>
            <a:off x="10187365" y="535887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6AD734AA-D580-A577-C391-95CCCA299BF0}"/>
              </a:ext>
            </a:extLst>
          </p:cNvPr>
          <p:cNvSpPr/>
          <p:nvPr/>
        </p:nvSpPr>
        <p:spPr>
          <a:xfrm>
            <a:off x="10187364" y="4013082"/>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3A5D69B-A0B2-E77D-0206-83A4F645EBE2}"/>
              </a:ext>
            </a:extLst>
          </p:cNvPr>
          <p:cNvSpPr txBox="1"/>
          <p:nvPr/>
        </p:nvSpPr>
        <p:spPr>
          <a:xfrm>
            <a:off x="10658453" y="3710013"/>
            <a:ext cx="1532541" cy="1015663"/>
          </a:xfrm>
          <a:prstGeom prst="rect">
            <a:avLst/>
          </a:prstGeom>
          <a:noFill/>
        </p:spPr>
        <p:txBody>
          <a:bodyPr wrap="square" lIns="91440" tIns="45720" rIns="91440" bIns="45720" rtlCol="0" anchor="t">
            <a:spAutoFit/>
          </a:bodyPr>
          <a:lstStyle/>
          <a:p>
            <a:r>
              <a:rPr lang="en-GB" sz="2000" b="1">
                <a:latin typeface="Calibri"/>
                <a:ea typeface="Calibri"/>
                <a:cs typeface="Calibri"/>
              </a:rPr>
              <a:t>Chapter in an edited book</a:t>
            </a:r>
            <a:endParaRPr lang="en-US"/>
          </a:p>
        </p:txBody>
      </p:sp>
    </p:spTree>
    <p:extLst>
      <p:ext uri="{BB962C8B-B14F-4D97-AF65-F5344CB8AC3E}">
        <p14:creationId xmlns:p14="http://schemas.microsoft.com/office/powerpoint/2010/main" val="3076677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216306" y="1397369"/>
            <a:ext cx="9721634" cy="4908684"/>
          </a:xfrm>
        </p:spPr>
        <p:txBody>
          <a:bodyPr vert="horz" lIns="91440" tIns="45720" rIns="91440" bIns="45720" rtlCol="0" anchor="t">
            <a:normAutofit/>
          </a:bodyPr>
          <a:lstStyle/>
          <a:p>
            <a:pPr marL="0" indent="0">
              <a:buNone/>
            </a:pPr>
            <a:r>
              <a:rPr lang="en-GB" sz="2400" b="1">
                <a:solidFill>
                  <a:schemeClr val="accent2"/>
                </a:solidFill>
                <a:latin typeface="Calibri"/>
                <a:ea typeface="Calibri"/>
                <a:cs typeface="Calibri"/>
              </a:rPr>
              <a:t>C</a:t>
            </a:r>
            <a:r>
              <a:rPr lang="en-GB" sz="2400">
                <a:latin typeface="Calibri"/>
                <a:ea typeface="Calibri"/>
                <a:cs typeface="Calibri"/>
              </a:rPr>
              <a:t>ottrell, S. (2019) </a:t>
            </a:r>
            <a:r>
              <a:rPr lang="en-GB" sz="2400" i="1">
                <a:latin typeface="Calibri"/>
                <a:ea typeface="Calibri"/>
                <a:cs typeface="Calibri"/>
              </a:rPr>
              <a:t>The study skills handbook. </a:t>
            </a:r>
            <a:r>
              <a:rPr lang="en-GB" sz="2400">
                <a:latin typeface="Calibri"/>
                <a:ea typeface="Calibri"/>
                <a:cs typeface="Calibri"/>
              </a:rPr>
              <a:t>5th </a:t>
            </a:r>
            <a:r>
              <a:rPr lang="en-GB" sz="2400" err="1">
                <a:latin typeface="Calibri"/>
                <a:ea typeface="Calibri"/>
                <a:cs typeface="Calibri"/>
              </a:rPr>
              <a:t>edn</a:t>
            </a:r>
            <a:r>
              <a:rPr lang="en-GB" sz="2400">
                <a:latin typeface="Calibri"/>
                <a:ea typeface="Calibri"/>
                <a:cs typeface="Calibri"/>
              </a:rPr>
              <a:t>. London: Red Globe Press</a:t>
            </a: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solidFill>
                  <a:schemeClr val="accent2"/>
                </a:solidFill>
                <a:latin typeface="Calibri"/>
                <a:ea typeface="Calibri"/>
                <a:cs typeface="Calibri"/>
              </a:rPr>
              <a:t>H</a:t>
            </a:r>
            <a:r>
              <a:rPr lang="en-GB" sz="2400">
                <a:latin typeface="Calibri"/>
                <a:ea typeface="Calibri"/>
                <a:cs typeface="Calibri"/>
              </a:rPr>
              <a:t>olford, A. (2022) </a:t>
            </a:r>
            <a:r>
              <a:rPr lang="en-GB" sz="2400" i="1">
                <a:latin typeface="Calibri"/>
                <a:ea typeface="Calibri"/>
                <a:cs typeface="Calibri"/>
              </a:rPr>
              <a:t>Student loans: would a graduate tax be a better option? </a:t>
            </a:r>
            <a:r>
              <a:rPr lang="en-GB" sz="2400">
                <a:latin typeface="Calibri"/>
                <a:ea typeface="Calibri"/>
                <a:cs typeface="Calibri"/>
              </a:rPr>
              <a:t>Available at: </a:t>
            </a:r>
            <a:r>
              <a:rPr lang="en-GB" sz="2400">
                <a:latin typeface="Calibri"/>
                <a:ea typeface="+mn-lt"/>
                <a:cs typeface="Calibri"/>
              </a:rPr>
              <a:t>https://theconversation.com/student-loans-would-a-graduate-tax-be-a-better-option-179253 (Accessed: 26 May 2022).</a:t>
            </a:r>
          </a:p>
          <a:p>
            <a:pPr marL="0" indent="0">
              <a:buNone/>
            </a:pPr>
            <a:endParaRPr lang="en-GB" sz="2400">
              <a:latin typeface="Calibri Light"/>
              <a:ea typeface="Calibri Light"/>
              <a:cs typeface="Calibri"/>
            </a:endParaRPr>
          </a:p>
          <a:p>
            <a:pPr marL="0" indent="0">
              <a:buNone/>
            </a:pPr>
            <a:r>
              <a:rPr lang="en-GB" sz="2400" b="1">
                <a:solidFill>
                  <a:schemeClr val="accent2"/>
                </a:solidFill>
                <a:latin typeface="Calibri"/>
                <a:ea typeface="Calibri"/>
                <a:cs typeface="Calibri"/>
              </a:rPr>
              <a:t>T</a:t>
            </a:r>
            <a:r>
              <a:rPr lang="en-GB" sz="2400">
                <a:latin typeface="Calibri"/>
                <a:ea typeface="Calibri"/>
                <a:cs typeface="Calibri"/>
              </a:rPr>
              <a:t>hompson, P. (2017) 'Communication technology use and study skills', </a:t>
            </a:r>
            <a:r>
              <a:rPr lang="en-GB" sz="2400" i="1">
                <a:latin typeface="Calibri"/>
                <a:ea typeface="Calibri"/>
                <a:cs typeface="Calibri"/>
              </a:rPr>
              <a:t>Active Learning in Higher Education, </a:t>
            </a:r>
            <a:r>
              <a:rPr lang="en-GB" sz="2400">
                <a:latin typeface="Calibri"/>
                <a:ea typeface="Calibri"/>
                <a:cs typeface="Calibri"/>
              </a:rPr>
              <a:t>18(3), pp. 257-270.  Available at: </a:t>
            </a:r>
            <a:r>
              <a:rPr lang="en-GB" sz="2400" err="1">
                <a:latin typeface="Calibri"/>
                <a:ea typeface="Calibri"/>
                <a:cs typeface="Calibri"/>
              </a:rPr>
              <a:t>doi</a:t>
            </a:r>
            <a:r>
              <a:rPr lang="en-GB" sz="2400">
                <a:latin typeface="Calibri"/>
                <a:ea typeface="Calibri"/>
                <a:cs typeface="Calibri"/>
              </a:rPr>
              <a:t>: 10.1177/1469787417715204</a:t>
            </a: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i="1">
              <a:cs typeface="Calibri Light"/>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8880532" y="5907750"/>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Calibri"/>
                <a:cs typeface="Calibri"/>
              </a:rPr>
              <a:t>N.B. Alphabetical Order</a:t>
            </a:r>
            <a:endParaRPr lang="en-US" sz="2000" b="1">
              <a:solidFill>
                <a:schemeClr val="accent2"/>
              </a:solidFill>
              <a:latin typeface="Calibri"/>
              <a:ea typeface="Calibri"/>
              <a:cs typeface="Calibri"/>
            </a:endParaRPr>
          </a:p>
        </p:txBody>
      </p:sp>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Book</a:t>
            </a:r>
          </a:p>
        </p:txBody>
      </p:sp>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Website</a:t>
            </a:r>
          </a:p>
        </p:txBody>
      </p:sp>
      <p:sp>
        <p:nvSpPr>
          <p:cNvPr id="7" name="TextBox 6">
            <a:extLst>
              <a:ext uri="{FF2B5EF4-FFF2-40B4-BE49-F238E27FC236}">
                <a16:creationId xmlns:a16="http://schemas.microsoft.com/office/drawing/2014/main" id="{005D8370-74BE-2666-1F59-11A94968B245}"/>
              </a:ext>
            </a:extLst>
          </p:cNvPr>
          <p:cNvSpPr txBox="1"/>
          <p:nvPr/>
        </p:nvSpPr>
        <p:spPr>
          <a:xfrm>
            <a:off x="10658453" y="4301646"/>
            <a:ext cx="1243719" cy="707886"/>
          </a:xfrm>
          <a:prstGeom prst="rect">
            <a:avLst/>
          </a:prstGeom>
          <a:noFill/>
        </p:spPr>
        <p:txBody>
          <a:bodyPr wrap="square" rtlCol="0">
            <a:spAutoFit/>
          </a:bodyPr>
          <a:lstStyle/>
          <a:p>
            <a:r>
              <a:rPr lang="en-GB" sz="2000" b="1">
                <a:latin typeface="Calibri" panose="020F0502020204030204" pitchFamily="34" charset="0"/>
                <a:cs typeface="Calibri" panose="020F0502020204030204" pitchFamily="34" charset="0"/>
              </a:rPr>
              <a:t>Journal article</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Left 8">
            <a:extLst>
              <a:ext uri="{FF2B5EF4-FFF2-40B4-BE49-F238E27FC236}">
                <a16:creationId xmlns:a16="http://schemas.microsoft.com/office/drawing/2014/main" id="{85AA1A8D-B3BE-444F-EFFC-3D3E78DF399D}"/>
              </a:ext>
            </a:extLst>
          </p:cNvPr>
          <p:cNvSpPr/>
          <p:nvPr/>
        </p:nvSpPr>
        <p:spPr>
          <a:xfrm>
            <a:off x="10187365" y="4449389"/>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9915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5BFFAC-857C-5325-AC4B-2FA072896032}"/>
              </a:ext>
            </a:extLst>
          </p:cNvPr>
          <p:cNvSpPr>
            <a:spLocks noGrp="1"/>
          </p:cNvSpPr>
          <p:nvPr>
            <p:ph sz="half" idx="1"/>
          </p:nvPr>
        </p:nvSpPr>
        <p:spPr>
          <a:xfrm>
            <a:off x="492121" y="1609254"/>
            <a:ext cx="5682342" cy="4565650"/>
          </a:xfrm>
        </p:spPr>
        <p:txBody>
          <a:bodyPr vert="horz" lIns="91440" tIns="45720" rIns="91440" bIns="45720" rtlCol="0" anchor="t">
            <a:normAutofit/>
          </a:bodyPr>
          <a:lstStyle/>
          <a:p>
            <a:pPr marL="0" indent="0">
              <a:buNone/>
            </a:pPr>
            <a:r>
              <a:rPr lang="en-GB" sz="2000" dirty="0">
                <a:latin typeface="Calibri"/>
                <a:cs typeface="Calibri"/>
              </a:rPr>
              <a:t>To cite a legal source, use the author date format, just as you would any other source in Harvard. </a:t>
            </a:r>
            <a:endParaRPr lang="en-US" sz="2000" dirty="0">
              <a:latin typeface="Calibri"/>
              <a:cs typeface="Calibri"/>
            </a:endParaRPr>
          </a:p>
          <a:p>
            <a:pPr marL="0" indent="0">
              <a:buNone/>
            </a:pPr>
            <a:endParaRPr lang="en-GB" sz="2000" dirty="0">
              <a:latin typeface="Calibri"/>
              <a:cs typeface="Calibri"/>
            </a:endParaRPr>
          </a:p>
          <a:p>
            <a:pPr>
              <a:buFont typeface="Arial" panose="05000000000000000000" pitchFamily="2" charset="2"/>
              <a:buChar char="•"/>
            </a:pPr>
            <a:r>
              <a:rPr lang="en-GB" sz="2000" dirty="0">
                <a:latin typeface="Calibri"/>
                <a:cs typeface="Calibri"/>
              </a:rPr>
              <a:t>Speakers recorded in Hansard are treated as authors</a:t>
            </a:r>
          </a:p>
          <a:p>
            <a:pPr>
              <a:buFont typeface="Arial" panose="05000000000000000000" pitchFamily="2" charset="2"/>
              <a:buChar char="•"/>
            </a:pPr>
            <a:r>
              <a:rPr lang="en-GB" sz="2000" dirty="0">
                <a:latin typeface="Calibri"/>
                <a:cs typeface="Calibri"/>
              </a:rPr>
              <a:t>Law reports are treated as journal articles where the case name is used as the article title.</a:t>
            </a:r>
          </a:p>
          <a:p>
            <a:pPr>
              <a:buFont typeface="Arial" panose="05000000000000000000" pitchFamily="2" charset="2"/>
              <a:buChar char="•"/>
            </a:pPr>
            <a:r>
              <a:rPr lang="en-GB" sz="2000" dirty="0">
                <a:latin typeface="Calibri"/>
                <a:cs typeface="Calibri"/>
              </a:rPr>
              <a:t>UK legislation is available on </a:t>
            </a:r>
            <a:r>
              <a:rPr lang="en-GB" sz="2000" dirty="0">
                <a:latin typeface="Calibri"/>
                <a:cs typeface="Calibri"/>
                <a:hlinkClick r:id="rId2"/>
              </a:rPr>
              <a:t>Lexis UK</a:t>
            </a:r>
            <a:r>
              <a:rPr lang="en-GB" sz="2000" dirty="0">
                <a:latin typeface="Calibri"/>
                <a:cs typeface="Calibri"/>
              </a:rPr>
              <a:t> </a:t>
            </a:r>
          </a:p>
          <a:p>
            <a:pPr marL="0" indent="0">
              <a:buNone/>
            </a:pPr>
            <a:r>
              <a:rPr lang="en-GB" sz="2000" b="1" dirty="0">
                <a:solidFill>
                  <a:schemeClr val="accent2"/>
                </a:solidFill>
                <a:latin typeface="Calibri "/>
              </a:rPr>
              <a:t>Note: </a:t>
            </a:r>
          </a:p>
          <a:p>
            <a:pPr marL="0" indent="0">
              <a:buNone/>
            </a:pPr>
            <a:r>
              <a:rPr lang="en-GB" sz="2000" b="1" dirty="0">
                <a:latin typeface="Calibri "/>
              </a:rPr>
              <a:t>Law students will usually separate any legislation cited from other academic sources and case law in the reference list</a:t>
            </a:r>
            <a:r>
              <a:rPr lang="en-GB" sz="2000" dirty="0">
                <a:latin typeface="Calibri "/>
              </a:rPr>
              <a:t>. </a:t>
            </a:r>
          </a:p>
          <a:p>
            <a:pPr marL="0" indent="0">
              <a:buNone/>
            </a:pPr>
            <a:r>
              <a:rPr lang="en-GB" sz="2000" dirty="0">
                <a:latin typeface="Calibri "/>
              </a:rPr>
              <a:t>Please check with your tutor.</a:t>
            </a:r>
            <a:endParaRPr lang="en-GB" sz="2000" dirty="0">
              <a:latin typeface="Calibri "/>
              <a:cs typeface="Calibri"/>
            </a:endParaRPr>
          </a:p>
        </p:txBody>
      </p:sp>
      <p:sp>
        <p:nvSpPr>
          <p:cNvPr id="2" name="Title 1">
            <a:extLst>
              <a:ext uri="{FF2B5EF4-FFF2-40B4-BE49-F238E27FC236}">
                <a16:creationId xmlns:a16="http://schemas.microsoft.com/office/drawing/2014/main" id="{3D385F09-717B-013B-BE93-727B837F6B6D}"/>
              </a:ext>
            </a:extLst>
          </p:cNvPr>
          <p:cNvSpPr>
            <a:spLocks noGrp="1"/>
          </p:cNvSpPr>
          <p:nvPr>
            <p:ph type="title"/>
          </p:nvPr>
        </p:nvSpPr>
        <p:spPr>
          <a:xfrm>
            <a:off x="718456" y="262866"/>
            <a:ext cx="10795518" cy="1003916"/>
          </a:xfrm>
        </p:spPr>
        <p:txBody>
          <a:bodyPr anchor="b">
            <a:normAutofit/>
          </a:bodyPr>
          <a:lstStyle/>
          <a:p>
            <a:r>
              <a:rPr lang="en-GB" dirty="0"/>
              <a:t>Law specific examples</a:t>
            </a:r>
          </a:p>
        </p:txBody>
      </p:sp>
      <p:pic>
        <p:nvPicPr>
          <p:cNvPr id="4" name="Picture 4" descr="Scales of justice on blue background">
            <a:extLst>
              <a:ext uri="{FF2B5EF4-FFF2-40B4-BE49-F238E27FC236}">
                <a16:creationId xmlns:a16="http://schemas.microsoft.com/office/drawing/2014/main" id="{D6CAAE68-F456-8D6E-A4DA-56F7EA323ACF}"/>
              </a:ext>
            </a:extLst>
          </p:cNvPr>
          <p:cNvPicPr>
            <a:picLocks noChangeAspect="1"/>
          </p:cNvPicPr>
          <p:nvPr/>
        </p:nvPicPr>
        <p:blipFill rotWithShape="1">
          <a:blip r:embed="rId3"/>
          <a:srcRect l="11226" r="12180" b="1"/>
          <a:stretch/>
        </p:blipFill>
        <p:spPr>
          <a:xfrm>
            <a:off x="6382693" y="1266782"/>
            <a:ext cx="5809307" cy="5050886"/>
          </a:xfrm>
          <a:prstGeom prst="rect">
            <a:avLst/>
          </a:prstGeom>
          <a:noFill/>
        </p:spPr>
      </p:pic>
    </p:spTree>
    <p:extLst>
      <p:ext uri="{BB962C8B-B14F-4D97-AF65-F5344CB8AC3E}">
        <p14:creationId xmlns:p14="http://schemas.microsoft.com/office/powerpoint/2010/main" val="378393949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A1C84-25EF-4999-9582-4974F002D72F}"/>
              </a:ext>
            </a:extLst>
          </p:cNvPr>
          <p:cNvSpPr>
            <a:spLocks noGrp="1"/>
          </p:cNvSpPr>
          <p:nvPr>
            <p:ph type="title"/>
          </p:nvPr>
        </p:nvSpPr>
        <p:spPr/>
        <p:txBody>
          <a:bodyPr/>
          <a:lstStyle/>
          <a:p>
            <a:r>
              <a:rPr lang="en-GB" dirty="0"/>
              <a:t>UK Statutes / Acts of Parliament</a:t>
            </a:r>
          </a:p>
        </p:txBody>
      </p:sp>
      <p:sp>
        <p:nvSpPr>
          <p:cNvPr id="3" name="Content Placeholder 2">
            <a:extLst>
              <a:ext uri="{FF2B5EF4-FFF2-40B4-BE49-F238E27FC236}">
                <a16:creationId xmlns:a16="http://schemas.microsoft.com/office/drawing/2014/main" id="{3E7D5D05-F2B9-4FFB-8A24-2CCE54905882}"/>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sz="2400" dirty="0">
                <a:latin typeface="Calibri"/>
                <a:cs typeface="Calibri"/>
              </a:rPr>
              <a:t>A statute is another name for an Act of Parliament.</a:t>
            </a:r>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r>
              <a:rPr lang="en-GB" sz="2400" dirty="0">
                <a:latin typeface="Calibri" panose="020F0502020204030204" pitchFamily="34" charset="0"/>
              </a:rPr>
              <a:t>For all Acts, you should </a:t>
            </a:r>
            <a:r>
              <a:rPr lang="en-GB" sz="2400" b="1" dirty="0">
                <a:solidFill>
                  <a:srgbClr val="0070C0"/>
                </a:solidFill>
                <a:latin typeface="Calibri" panose="020F0502020204030204" pitchFamily="34" charset="0"/>
              </a:rPr>
              <a:t>use the short title of the Act </a:t>
            </a:r>
            <a:r>
              <a:rPr lang="en-GB" sz="2400" dirty="0">
                <a:latin typeface="Calibri" panose="020F0502020204030204" pitchFamily="34" charset="0"/>
              </a:rPr>
              <a:t>with the year it was enacted. </a:t>
            </a:r>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5000000000000000000" pitchFamily="2" charset="2"/>
              <a:buChar char="•"/>
            </a:pPr>
            <a:endParaRPr lang="en-GB" sz="2400" dirty="0">
              <a:solidFill>
                <a:srgbClr val="000000"/>
              </a:solidFill>
              <a:latin typeface="Calibri"/>
              <a:ea typeface="Calibri"/>
              <a:cs typeface="Calibri"/>
            </a:endParaRPr>
          </a:p>
          <a:p>
            <a:pPr>
              <a:buFont typeface="Arial" panose="05000000000000000000" pitchFamily="2" charset="2"/>
              <a:buChar char="•"/>
            </a:pPr>
            <a:r>
              <a:rPr lang="en-GB" sz="2400" b="1" dirty="0">
                <a:solidFill>
                  <a:schemeClr val="accent2"/>
                </a:solidFill>
                <a:latin typeface="Calibri"/>
                <a:ea typeface="Calibri"/>
                <a:cs typeface="Calibri"/>
              </a:rPr>
              <a:t>Cite them right </a:t>
            </a:r>
            <a:r>
              <a:rPr lang="en-GB" sz="2400" dirty="0">
                <a:latin typeface="Calibri"/>
                <a:ea typeface="Calibri"/>
                <a:cs typeface="Calibri"/>
              </a:rPr>
              <a:t>gives advice on how to format and cite Acts of Parliament. Most acts and parts of Acts are now available as PDF's or webpages to be viewed online, so reference the website where you obtained the Act.</a:t>
            </a:r>
          </a:p>
          <a:p>
            <a:pPr>
              <a:buFont typeface="Arial" panose="05000000000000000000" pitchFamily="2" charset="2"/>
              <a:buChar char="•"/>
            </a:pPr>
            <a:endParaRPr lang="en" sz="2400" dirty="0">
              <a:latin typeface="Calibri" panose="020F0502020204030204" pitchFamily="34" charset="0"/>
            </a:endParaRPr>
          </a:p>
          <a:p>
            <a:pPr lvl="2">
              <a:buFont typeface="Arial" panose="05000000000000000000" pitchFamily="2" charset="2"/>
              <a:buChar char="•"/>
            </a:pPr>
            <a:r>
              <a:rPr lang="en-GB" sz="2400" dirty="0">
                <a:latin typeface="Calibri"/>
                <a:cs typeface="Calibri"/>
              </a:rPr>
              <a:t>Title of Act including year chapter number </a:t>
            </a:r>
            <a:r>
              <a:rPr lang="en-GB" sz="2400" i="1" dirty="0">
                <a:latin typeface="Calibri"/>
                <a:cs typeface="Calibri"/>
              </a:rPr>
              <a:t>(in italics)</a:t>
            </a:r>
            <a:endParaRPr lang="en-GB" sz="2400" i="1" dirty="0">
              <a:latin typeface="Calibri"/>
              <a:ea typeface="Calibri"/>
              <a:cs typeface="Calibri"/>
            </a:endParaRPr>
          </a:p>
          <a:p>
            <a:pPr lvl="2">
              <a:buFont typeface="Arial" panose="05000000000000000000" pitchFamily="2" charset="2"/>
              <a:buChar char="•"/>
            </a:pPr>
            <a:r>
              <a:rPr lang="en-GB" sz="2400" i="0" dirty="0">
                <a:latin typeface="Calibri"/>
                <a:cs typeface="Calibri"/>
              </a:rPr>
              <a:t>Country / jurisdiction (only if referencing more than 1 country's legislation).</a:t>
            </a:r>
          </a:p>
          <a:p>
            <a:pPr lvl="2">
              <a:buFont typeface="Arial" panose="05000000000000000000" pitchFamily="2" charset="2"/>
              <a:buChar char="•"/>
            </a:pPr>
            <a:r>
              <a:rPr lang="en-GB" sz="2400" dirty="0">
                <a:latin typeface="Calibri"/>
                <a:ea typeface="Calibri"/>
                <a:cs typeface="Calibri"/>
              </a:rPr>
              <a:t>Available at: URL or Lexis Plus (Accessed: date)</a:t>
            </a:r>
            <a:endParaRPr lang="en-GB" sz="2400" i="1" dirty="0">
              <a:latin typeface="Calibri"/>
              <a:ea typeface="Calibri"/>
              <a:cs typeface="Calibri"/>
            </a:endParaRPr>
          </a:p>
          <a:p>
            <a:pPr lvl="2">
              <a:buFont typeface="Arial" panose="05000000000000000000" pitchFamily="2" charset="2"/>
              <a:buChar char="•"/>
            </a:pPr>
            <a:endParaRPr lang="en-GB" sz="2400" i="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064175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4931A8-6656-4E26-A1A4-E45C3A33809F}"/>
              </a:ext>
            </a:extLst>
          </p:cNvPr>
          <p:cNvSpPr>
            <a:spLocks noGrp="1"/>
          </p:cNvSpPr>
          <p:nvPr>
            <p:ph sz="half" idx="2"/>
          </p:nvPr>
        </p:nvSpPr>
        <p:spPr>
          <a:xfrm>
            <a:off x="704196" y="4876305"/>
            <a:ext cx="10150908" cy="952952"/>
          </a:xfrm>
          <a:ln>
            <a:solidFill>
              <a:schemeClr val="tx1"/>
            </a:solidFill>
          </a:ln>
        </p:spPr>
        <p:txBody>
          <a:bodyPr vert="horz" lIns="91440" tIns="45720" rIns="91440" bIns="45720" rtlCol="0" anchor="t">
            <a:normAutofit/>
          </a:bodyPr>
          <a:lstStyle/>
          <a:p>
            <a:pPr>
              <a:buNone/>
            </a:pPr>
            <a:r>
              <a:rPr lang="en-GB" sz="2400" b="1" dirty="0">
                <a:solidFill>
                  <a:schemeClr val="accent2"/>
                </a:solidFill>
                <a:latin typeface="Calibri "/>
                <a:ea typeface="+mn-lt"/>
                <a:cs typeface="+mn-lt"/>
              </a:rPr>
              <a:t>In-text citation:</a:t>
            </a:r>
            <a:endParaRPr lang="en-GB" sz="2400" dirty="0">
              <a:solidFill>
                <a:schemeClr val="accent2"/>
              </a:solidFill>
              <a:latin typeface="Calibri "/>
              <a:ea typeface="+mn-lt"/>
              <a:cs typeface="+mn-lt"/>
            </a:endParaRPr>
          </a:p>
          <a:p>
            <a:pPr marL="0" indent="0">
              <a:buNone/>
            </a:pPr>
            <a:r>
              <a:rPr lang="en-GB" sz="2000" dirty="0">
                <a:latin typeface="Calibri"/>
                <a:cs typeface="Calibri"/>
              </a:rPr>
              <a:t>Recent social care legislation (</a:t>
            </a:r>
            <a:r>
              <a:rPr lang="en-GB" sz="2000" i="1" dirty="0">
                <a:latin typeface="Calibri"/>
                <a:cs typeface="Calibri"/>
              </a:rPr>
              <a:t>Health and Social Care Act, 2012</a:t>
            </a:r>
            <a:r>
              <a:rPr lang="en-GB" sz="2000" dirty="0">
                <a:latin typeface="Calibri"/>
                <a:cs typeface="Calibri"/>
              </a:rPr>
              <a:t>) refers to…</a:t>
            </a:r>
            <a:endParaRPr lang="en-US" sz="2000" dirty="0">
              <a:latin typeface="Calibri Light"/>
              <a:cs typeface="Calibri Light"/>
            </a:endParaRPr>
          </a:p>
          <a:p>
            <a:pPr marL="914400" lvl="2" indent="0">
              <a:buNone/>
            </a:pPr>
            <a:endParaRPr lang="en-GB" dirty="0">
              <a:latin typeface="Calibri" panose="020F0502020204030204" pitchFamily="34" charset="0"/>
              <a:cs typeface="Calibri" panose="020F0502020204030204" pitchFamily="34" charset="0"/>
            </a:endParaRPr>
          </a:p>
          <a:p>
            <a:pPr marL="914400" lvl="2" indent="0">
              <a:buNone/>
            </a:pPr>
            <a:endParaRPr lang="en-GB"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p:txBody>
      </p:sp>
      <p:sp>
        <p:nvSpPr>
          <p:cNvPr id="6" name="Content Placeholder 5">
            <a:extLst>
              <a:ext uri="{FF2B5EF4-FFF2-40B4-BE49-F238E27FC236}">
                <a16:creationId xmlns:a16="http://schemas.microsoft.com/office/drawing/2014/main" id="{CB63A1B5-FB1D-359E-272D-F6E542A59636}"/>
              </a:ext>
            </a:extLst>
          </p:cNvPr>
          <p:cNvSpPr>
            <a:spLocks noGrp="1"/>
          </p:cNvSpPr>
          <p:nvPr>
            <p:ph sz="quarter" idx="4"/>
          </p:nvPr>
        </p:nvSpPr>
        <p:spPr>
          <a:xfrm>
            <a:off x="698243" y="2740463"/>
            <a:ext cx="10156862" cy="1470874"/>
          </a:xfrm>
          <a:ln>
            <a:solidFill>
              <a:schemeClr val="tx1"/>
            </a:solidFill>
          </a:ln>
        </p:spPr>
        <p:txBody>
          <a:bodyPr vert="horz" lIns="91440" tIns="45720" rIns="91440" bIns="45720" rtlCol="0" anchor="t">
            <a:normAutofit fontScale="85000" lnSpcReduction="10000"/>
          </a:bodyPr>
          <a:lstStyle/>
          <a:p>
            <a:pPr>
              <a:buNone/>
            </a:pPr>
            <a:r>
              <a:rPr lang="en-GB" b="1" dirty="0">
                <a:solidFill>
                  <a:schemeClr val="accent2"/>
                </a:solidFill>
                <a:latin typeface="Calibri "/>
                <a:ea typeface="+mn-lt"/>
                <a:cs typeface="+mn-lt"/>
              </a:rPr>
              <a:t>Reference list:</a:t>
            </a:r>
          </a:p>
          <a:p>
            <a:pPr>
              <a:buNone/>
            </a:pPr>
            <a:endParaRPr lang="en-GB" sz="2400" b="1" dirty="0">
              <a:solidFill>
                <a:schemeClr val="accent1"/>
              </a:solidFill>
              <a:latin typeface="Calibri Light"/>
              <a:ea typeface="Calibri Light"/>
              <a:cs typeface="Calibri Light"/>
            </a:endParaRPr>
          </a:p>
          <a:p>
            <a:pPr marL="0" indent="0">
              <a:buNone/>
            </a:pPr>
            <a:r>
              <a:rPr lang="en-GB" sz="2400" i="1" dirty="0">
                <a:solidFill>
                  <a:srgbClr val="000000"/>
                </a:solidFill>
                <a:latin typeface="Calibri"/>
                <a:cs typeface="Calibri"/>
              </a:rPr>
              <a:t>Health and Social Care Act 2012, c.7</a:t>
            </a:r>
            <a:r>
              <a:rPr lang="en-GB" sz="2400" dirty="0">
                <a:solidFill>
                  <a:srgbClr val="000000"/>
                </a:solidFill>
                <a:latin typeface="Calibri"/>
                <a:cs typeface="Calibri"/>
              </a:rPr>
              <a:t>. Available at: </a:t>
            </a:r>
            <a:r>
              <a:rPr lang="en-GB" sz="2400" dirty="0">
                <a:solidFill>
                  <a:srgbClr val="000000"/>
                </a:solidFill>
                <a:latin typeface="Calibri"/>
                <a:cs typeface="Calibri"/>
                <a:hlinkClick r:id="rId2"/>
              </a:rPr>
              <a:t>https://www.legislation.gov.uk/ukpga/2012/7/contents/enacted</a:t>
            </a:r>
            <a:r>
              <a:rPr lang="en-GB" sz="2400" dirty="0">
                <a:solidFill>
                  <a:srgbClr val="000000"/>
                </a:solidFill>
                <a:latin typeface="Calibri"/>
                <a:cs typeface="Calibri"/>
              </a:rPr>
              <a:t> (Accessed: 12 November 2022)</a:t>
            </a:r>
            <a:endParaRPr lang="en-GB" sz="2400" dirty="0">
              <a:latin typeface="Calibri"/>
              <a:ea typeface="Calibri"/>
              <a:cs typeface="Calibri"/>
            </a:endParaRPr>
          </a:p>
          <a:p>
            <a:pPr marL="0" indent="0">
              <a:buNone/>
            </a:pPr>
            <a:endParaRPr lang="en-GB" sz="2400" dirty="0">
              <a:solidFill>
                <a:srgbClr val="000000"/>
              </a:solidFill>
              <a:latin typeface="Calibri"/>
              <a:cs typeface="Calibri"/>
            </a:endParaRPr>
          </a:p>
        </p:txBody>
      </p:sp>
      <p:sp>
        <p:nvSpPr>
          <p:cNvPr id="2" name="Title 1">
            <a:extLst>
              <a:ext uri="{FF2B5EF4-FFF2-40B4-BE49-F238E27FC236}">
                <a16:creationId xmlns:a16="http://schemas.microsoft.com/office/drawing/2014/main" id="{68EE1467-9D44-4E75-92F6-1CA7349A4689}"/>
              </a:ext>
            </a:extLst>
          </p:cNvPr>
          <p:cNvSpPr>
            <a:spLocks noGrp="1"/>
          </p:cNvSpPr>
          <p:nvPr>
            <p:ph type="title"/>
          </p:nvPr>
        </p:nvSpPr>
        <p:spPr/>
        <p:txBody>
          <a:bodyPr/>
          <a:lstStyle/>
          <a:p>
            <a:r>
              <a:rPr lang="en-GB" dirty="0"/>
              <a:t>Example</a:t>
            </a:r>
          </a:p>
        </p:txBody>
      </p:sp>
      <p:sp>
        <p:nvSpPr>
          <p:cNvPr id="9" name="TextBox 8">
            <a:extLst>
              <a:ext uri="{FF2B5EF4-FFF2-40B4-BE49-F238E27FC236}">
                <a16:creationId xmlns:a16="http://schemas.microsoft.com/office/drawing/2014/main" id="{D876F7F4-623F-59CD-EA3C-F32D55EAAC88}"/>
              </a:ext>
            </a:extLst>
          </p:cNvPr>
          <p:cNvSpPr txBox="1"/>
          <p:nvPr/>
        </p:nvSpPr>
        <p:spPr>
          <a:xfrm>
            <a:off x="761999" y="1714500"/>
            <a:ext cx="10093105" cy="461665"/>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cs typeface="Calibri Light"/>
              </a:rPr>
              <a:t>Title of Act, inc. year, chapter (in italics) Available at: URL (Accessed: date).</a:t>
            </a:r>
            <a:endParaRPr lang="en-GB" sz="2400" dirty="0">
              <a:latin typeface="Calibri"/>
              <a:cs typeface="Calibri"/>
            </a:endParaRPr>
          </a:p>
        </p:txBody>
      </p:sp>
    </p:spTree>
    <p:extLst>
      <p:ext uri="{BB962C8B-B14F-4D97-AF65-F5344CB8AC3E}">
        <p14:creationId xmlns:p14="http://schemas.microsoft.com/office/powerpoint/2010/main" val="71428557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4043961-D70D-4BEC-9822-67C4C82FCA5D}"/>
              </a:ext>
            </a:extLst>
          </p:cNvPr>
          <p:cNvSpPr>
            <a:spLocks noGrp="1"/>
          </p:cNvSpPr>
          <p:nvPr>
            <p:ph type="title"/>
          </p:nvPr>
        </p:nvSpPr>
        <p:spPr/>
        <p:txBody>
          <a:bodyPr/>
          <a:lstStyle/>
          <a:p>
            <a:r>
              <a:rPr lang="en-GB" dirty="0"/>
              <a:t>Example of Law reports (cases)</a:t>
            </a:r>
          </a:p>
        </p:txBody>
      </p:sp>
      <p:sp>
        <p:nvSpPr>
          <p:cNvPr id="12" name="Text Placeholder 11">
            <a:extLst>
              <a:ext uri="{FF2B5EF4-FFF2-40B4-BE49-F238E27FC236}">
                <a16:creationId xmlns:a16="http://schemas.microsoft.com/office/drawing/2014/main" id="{806A286B-15D6-4E20-9F66-8399A4B5959F}"/>
              </a:ext>
            </a:extLst>
          </p:cNvPr>
          <p:cNvSpPr>
            <a:spLocks noGrp="1"/>
          </p:cNvSpPr>
          <p:nvPr>
            <p:ph type="body" sz="quarter" idx="10"/>
          </p:nvPr>
        </p:nvSpPr>
        <p:spPr/>
        <p:txBody>
          <a:bodyPr vert="horz" lIns="91440" tIns="45720" rIns="91440" bIns="45720" rtlCol="0" anchor="t">
            <a:normAutofit/>
          </a:bodyPr>
          <a:lstStyle/>
          <a:p>
            <a:pPr marL="0" indent="0">
              <a:buNone/>
            </a:pPr>
            <a:r>
              <a:rPr lang="en-GB" dirty="0">
                <a:latin typeface="Calibri"/>
                <a:cs typeface="Calibri"/>
              </a:rPr>
              <a:t>Lexis UK Database:</a:t>
            </a:r>
            <a:endParaRPr lang="en-US" dirty="0">
              <a:latin typeface="Calibri"/>
              <a:cs typeface="Calibri"/>
            </a:endParaRPr>
          </a:p>
        </p:txBody>
      </p:sp>
      <p:sp>
        <p:nvSpPr>
          <p:cNvPr id="13" name="Text Placeholder 12">
            <a:extLst>
              <a:ext uri="{FF2B5EF4-FFF2-40B4-BE49-F238E27FC236}">
                <a16:creationId xmlns:a16="http://schemas.microsoft.com/office/drawing/2014/main" id="{ADC473F6-1216-4669-B19F-21C5AC8A84BB}"/>
              </a:ext>
            </a:extLst>
          </p:cNvPr>
          <p:cNvSpPr>
            <a:spLocks noGrp="1"/>
          </p:cNvSpPr>
          <p:nvPr>
            <p:ph type="body" sz="quarter" idx="11"/>
          </p:nvPr>
        </p:nvSpPr>
        <p:spPr>
          <a:xfrm>
            <a:off x="6254749" y="1592263"/>
            <a:ext cx="5777923" cy="4573587"/>
          </a:xfrm>
        </p:spPr>
        <p:txBody>
          <a:bodyPr/>
          <a:lstStyle/>
          <a:p>
            <a:pPr marL="0" indent="0">
              <a:buNone/>
            </a:pPr>
            <a:r>
              <a:rPr lang="en-GB" b="1" dirty="0">
                <a:solidFill>
                  <a:schemeClr val="accent2"/>
                </a:solidFill>
                <a:latin typeface="Calibri" panose="020F0502020204030204" pitchFamily="34" charset="0"/>
                <a:cs typeface="Calibri" panose="020F0502020204030204" pitchFamily="34" charset="0"/>
              </a:rPr>
              <a:t>Reference List:</a:t>
            </a:r>
          </a:p>
        </p:txBody>
      </p:sp>
      <p:sp>
        <p:nvSpPr>
          <p:cNvPr id="6" name="TextBox 5">
            <a:extLst>
              <a:ext uri="{FF2B5EF4-FFF2-40B4-BE49-F238E27FC236}">
                <a16:creationId xmlns:a16="http://schemas.microsoft.com/office/drawing/2014/main" id="{7392248D-1416-463F-BFEF-1F007209C26A}"/>
              </a:ext>
            </a:extLst>
          </p:cNvPr>
          <p:cNvSpPr txBox="1"/>
          <p:nvPr/>
        </p:nvSpPr>
        <p:spPr>
          <a:xfrm>
            <a:off x="6659706" y="2491040"/>
            <a:ext cx="5372966" cy="1569660"/>
          </a:xfrm>
          <a:prstGeom prst="rect">
            <a:avLst/>
          </a:prstGeom>
          <a:noFill/>
        </p:spPr>
        <p:txBody>
          <a:bodyPr wrap="square" lIns="91440" tIns="45720" rIns="91440" bIns="45720" rtlCol="0" anchor="t">
            <a:spAutoFit/>
          </a:bodyPr>
          <a:lstStyle/>
          <a:p>
            <a:r>
              <a:rPr lang="en-GB" sz="2400" dirty="0">
                <a:latin typeface="Calibri"/>
                <a:cs typeface="Calibri"/>
              </a:rPr>
              <a:t>‘</a:t>
            </a:r>
            <a:r>
              <a:rPr lang="en-GB" sz="2400" i="1" dirty="0">
                <a:latin typeface="Calibri"/>
                <a:cs typeface="Calibri"/>
              </a:rPr>
              <a:t>Humphreys v. Revenue and Customs Commissioner</a:t>
            </a:r>
            <a:r>
              <a:rPr lang="en-GB" sz="2400" dirty="0">
                <a:latin typeface="Calibri"/>
                <a:cs typeface="Calibri"/>
              </a:rPr>
              <a:t>s’ (2012) UKSC, 18. Available at: Lexis Plus database (Accessed: 12 November 2022)</a:t>
            </a:r>
            <a:endParaRPr lang="en-GB" sz="2400" dirty="0">
              <a:ea typeface="Calibri Ligh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947F38C8-F9C4-9F6A-23EA-4B6321404BA1}"/>
              </a:ext>
            </a:extLst>
          </p:cNvPr>
          <p:cNvPicPr>
            <a:picLocks noChangeAspect="1"/>
          </p:cNvPicPr>
          <p:nvPr/>
        </p:nvPicPr>
        <p:blipFill>
          <a:blip r:embed="rId2"/>
          <a:stretch>
            <a:fillRect/>
          </a:stretch>
        </p:blipFill>
        <p:spPr>
          <a:xfrm>
            <a:off x="313134" y="2239607"/>
            <a:ext cx="6023370" cy="3700377"/>
          </a:xfrm>
          <a:prstGeom prst="rect">
            <a:avLst/>
          </a:prstGeom>
        </p:spPr>
      </p:pic>
      <p:sp>
        <p:nvSpPr>
          <p:cNvPr id="2" name="TextBox 1">
            <a:extLst>
              <a:ext uri="{FF2B5EF4-FFF2-40B4-BE49-F238E27FC236}">
                <a16:creationId xmlns:a16="http://schemas.microsoft.com/office/drawing/2014/main" id="{85F81E48-670D-91D8-06BD-C0F7302ACE8F}"/>
              </a:ext>
            </a:extLst>
          </p:cNvPr>
          <p:cNvSpPr txBox="1"/>
          <p:nvPr/>
        </p:nvSpPr>
        <p:spPr>
          <a:xfrm>
            <a:off x="6441388" y="4185319"/>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2"/>
                </a:solidFill>
                <a:latin typeface="Calibri"/>
                <a:ea typeface="Calibri Light"/>
                <a:cs typeface="Calibri Light"/>
              </a:rPr>
              <a:t>In-text citation:</a:t>
            </a:r>
            <a:endParaRPr lang="en-GB" sz="2800" b="1" dirty="0">
              <a:solidFill>
                <a:schemeClr val="accent2"/>
              </a:solidFill>
              <a:latin typeface="Calibri"/>
              <a:ea typeface="Calibri"/>
              <a:cs typeface="Calibri"/>
            </a:endParaRPr>
          </a:p>
        </p:txBody>
      </p:sp>
      <p:sp>
        <p:nvSpPr>
          <p:cNvPr id="3" name="TextBox 2">
            <a:extLst>
              <a:ext uri="{FF2B5EF4-FFF2-40B4-BE49-F238E27FC236}">
                <a16:creationId xmlns:a16="http://schemas.microsoft.com/office/drawing/2014/main" id="{0D04B8AC-4A8B-4CCC-7D38-08E48F78F6BE}"/>
              </a:ext>
            </a:extLst>
          </p:cNvPr>
          <p:cNvSpPr txBox="1"/>
          <p:nvPr/>
        </p:nvSpPr>
        <p:spPr>
          <a:xfrm>
            <a:off x="6504924" y="4782992"/>
            <a:ext cx="5169910" cy="830997"/>
          </a:xfrm>
          <a:prstGeom prst="rect">
            <a:avLst/>
          </a:prstGeom>
          <a:noFill/>
        </p:spPr>
        <p:txBody>
          <a:bodyPr wrap="square" lIns="91440" tIns="45720" rIns="91440" bIns="45720" rtlCol="0" anchor="t">
            <a:spAutoFit/>
          </a:bodyPr>
          <a:lstStyle/>
          <a:p>
            <a:r>
              <a:rPr lang="en-GB" sz="2400" dirty="0">
                <a:latin typeface="Calibri"/>
                <a:cs typeface="Calibri"/>
              </a:rPr>
              <a:t>The case of ‘Humphreys v. Revenue and Customs Commissioners'  (2012)...</a:t>
            </a:r>
            <a:endParaRPr lang="en-GB" sz="2400" dirty="0">
              <a:ea typeface="Calibri Light"/>
              <a:cs typeface="Calibri Light"/>
            </a:endParaRPr>
          </a:p>
        </p:txBody>
      </p:sp>
    </p:spTree>
    <p:extLst>
      <p:ext uri="{BB962C8B-B14F-4D97-AF65-F5344CB8AC3E}">
        <p14:creationId xmlns:p14="http://schemas.microsoft.com/office/powerpoint/2010/main" val="12015051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2"/>
          <a:stretch>
            <a:fillRect/>
          </a:stretch>
        </p:blipFill>
        <p:spPr>
          <a:xfrm>
            <a:off x="2952743" y="428788"/>
            <a:ext cx="9116290" cy="6017045"/>
          </a:xfrm>
          <a:prstGeom prst="rect">
            <a:avLst/>
          </a:prstGeom>
        </p:spPr>
      </p:pic>
      <p:sp>
        <p:nvSpPr>
          <p:cNvPr id="3" name="TextBox 2">
            <a:extLst>
              <a:ext uri="{FF2B5EF4-FFF2-40B4-BE49-F238E27FC236}">
                <a16:creationId xmlns:a16="http://schemas.microsoft.com/office/drawing/2014/main" id="{2C8D9480-1D0F-3347-546F-3B8F99D354BE}"/>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4" name="Arrow: Right 3">
            <a:extLst>
              <a:ext uri="{FF2B5EF4-FFF2-40B4-BE49-F238E27FC236}">
                <a16:creationId xmlns:a16="http://schemas.microsoft.com/office/drawing/2014/main" id="{0ADBA9F8-44C9-D23F-46F5-7563A70210EC}"/>
              </a:ext>
            </a:extLst>
          </p:cNvPr>
          <p:cNvSpPr/>
          <p:nvPr/>
        </p:nvSpPr>
        <p:spPr>
          <a:xfrm rot="21000000">
            <a:off x="2548274" y="1467415"/>
            <a:ext cx="1069452" cy="27480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A8CE74D6-8CA8-24D1-0DC8-0118CD6DF04F}"/>
              </a:ext>
            </a:extLst>
          </p:cNvPr>
          <p:cNvSpPr/>
          <p:nvPr/>
        </p:nvSpPr>
        <p:spPr>
          <a:xfrm rot="-1260000">
            <a:off x="2682937" y="2648178"/>
            <a:ext cx="5569052" cy="26174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809C76F5-B3A7-0277-60FF-8DFDC81DF58D}"/>
              </a:ext>
            </a:extLst>
          </p:cNvPr>
          <p:cNvSpPr txBox="1"/>
          <p:nvPr/>
        </p:nvSpPr>
        <p:spPr>
          <a:xfrm>
            <a:off x="221225" y="1657464"/>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1. In-text citation </a:t>
            </a:r>
            <a:endParaRPr lang="en-GB" sz="2400">
              <a:cs typeface="Calibri"/>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256942" y="3689784"/>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cs typeface="Calibri"/>
              </a:rPr>
              <a:t>2. Full reference list</a:t>
            </a:r>
            <a:endParaRPr lang="en-GB" sz="2400">
              <a:cs typeface="Calibri"/>
            </a:endParaRPr>
          </a:p>
        </p:txBody>
      </p:sp>
      <p:pic>
        <p:nvPicPr>
          <p:cNvPr id="8" name="Picture 8" descr="Graphical user interface, text&#10;&#10;Description automatically generated">
            <a:extLst>
              <a:ext uri="{FF2B5EF4-FFF2-40B4-BE49-F238E27FC236}">
                <a16:creationId xmlns:a16="http://schemas.microsoft.com/office/drawing/2014/main" id="{6CACEC8B-1DFB-E5D4-1E10-C63485D4616D}"/>
              </a:ext>
            </a:extLst>
          </p:cNvPr>
          <p:cNvPicPr>
            <a:picLocks noChangeAspect="1"/>
          </p:cNvPicPr>
          <p:nvPr/>
        </p:nvPicPr>
        <p:blipFill>
          <a:blip r:embed="rId5"/>
          <a:stretch>
            <a:fillRect/>
          </a:stretch>
        </p:blipFill>
        <p:spPr>
          <a:xfrm>
            <a:off x="8379618" y="1313784"/>
            <a:ext cx="3523058" cy="3831573"/>
          </a:xfrm>
          <a:prstGeom prst="rect">
            <a:avLst/>
          </a:prstGeom>
        </p:spPr>
      </p:pic>
    </p:spTree>
    <p:extLst>
      <p:ext uri="{BB962C8B-B14F-4D97-AF65-F5344CB8AC3E}">
        <p14:creationId xmlns:p14="http://schemas.microsoft.com/office/powerpoint/2010/main" val="20209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433198" y="2526541"/>
            <a:ext cx="3866716" cy="1247745"/>
          </a:xfrm>
        </p:spPr>
        <p:txBody>
          <a:bodyPr vert="horz" lIns="91440" tIns="45720" rIns="91440" bIns="45720" rtlCol="0" anchor="t">
            <a:normAutofit/>
          </a:bodyPr>
          <a:lstStyle/>
          <a:p>
            <a:pPr marL="0" indent="0">
              <a:buNone/>
            </a:pPr>
            <a:r>
              <a:rPr lang="en-US">
                <a:latin typeface="Calibri"/>
                <a:ea typeface="Calibri Light"/>
                <a:cs typeface="Calibri Light"/>
              </a:rPr>
              <a:t>Citation tool in the item record on the library catalogue.</a:t>
            </a:r>
            <a:endParaRPr lang="en-US">
              <a:latin typeface="Calibri"/>
              <a:ea typeface="Calibri"/>
              <a:cs typeface="Calibri"/>
            </a:endParaRPr>
          </a:p>
          <a:p>
            <a:pPr marL="0" indent="0">
              <a:buNone/>
            </a:pPr>
            <a:endParaRPr lang="en-US">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2"/>
          <a:stretch>
            <a:fillRect/>
          </a:stretch>
        </p:blipFill>
        <p:spPr>
          <a:xfrm>
            <a:off x="4641562" y="1406964"/>
            <a:ext cx="7111453" cy="4744502"/>
          </a:xfrm>
          <a:prstGeom prst="rect">
            <a:avLst/>
          </a:prstGeom>
        </p:spPr>
      </p:pic>
      <p:cxnSp>
        <p:nvCxnSpPr>
          <p:cNvPr id="5" name="Straight Arrow Connector 4">
            <a:extLst>
              <a:ext uri="{FF2B5EF4-FFF2-40B4-BE49-F238E27FC236}">
                <a16:creationId xmlns:a16="http://schemas.microsoft.com/office/drawing/2014/main" id="{71BB4B50-1819-587E-92D2-BB27ABAF7368}"/>
              </a:ext>
            </a:extLst>
          </p:cNvPr>
          <p:cNvCxnSpPr/>
          <p:nvPr/>
        </p:nvCxnSpPr>
        <p:spPr>
          <a:xfrm>
            <a:off x="3624470" y="3216965"/>
            <a:ext cx="5035825" cy="477079"/>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652591" y="534062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062329" y="4492486"/>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758608" y="44924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304800" y="581770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3"/>
              </a:rPr>
              <a:t>Link to Catalogue record</a:t>
            </a:r>
            <a:endParaRPr lang="en-US"/>
          </a:p>
        </p:txBody>
      </p:sp>
    </p:spTree>
    <p:extLst>
      <p:ext uri="{BB962C8B-B14F-4D97-AF65-F5344CB8AC3E}">
        <p14:creationId xmlns:p14="http://schemas.microsoft.com/office/powerpoint/2010/main" val="207936776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pic>
        <p:nvPicPr>
          <p:cNvPr id="6" name="Picture 5" descr="A screenshot of a computer&#10;&#10;Description automatically generated">
            <a:extLst>
              <a:ext uri="{FF2B5EF4-FFF2-40B4-BE49-F238E27FC236}">
                <a16:creationId xmlns:a16="http://schemas.microsoft.com/office/drawing/2014/main" id="{51CF8741-8E4F-1D66-7638-9951802AF79F}"/>
              </a:ext>
            </a:extLst>
          </p:cNvPr>
          <p:cNvPicPr>
            <a:picLocks noChangeAspect="1"/>
          </p:cNvPicPr>
          <p:nvPr/>
        </p:nvPicPr>
        <p:blipFill>
          <a:blip r:embed="rId2"/>
          <a:stretch>
            <a:fillRect/>
          </a:stretch>
        </p:blipFill>
        <p:spPr>
          <a:xfrm>
            <a:off x="393843" y="1432648"/>
            <a:ext cx="11412876" cy="4729018"/>
          </a:xfrm>
          <a:prstGeom prst="rect">
            <a:avLst/>
          </a:prstGeom>
        </p:spPr>
      </p:pic>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39851" y="1429365"/>
            <a:ext cx="8250951" cy="1486284"/>
          </a:xfrm>
        </p:spPr>
        <p:txBody>
          <a:bodyPr vert="horz" lIns="91440" tIns="45720" rIns="91440" bIns="45720" rtlCol="0" anchor="t">
            <a:normAutofit/>
          </a:bodyPr>
          <a:lstStyle/>
          <a:p>
            <a:pPr marL="0" indent="0">
              <a:buNone/>
            </a:pPr>
            <a:r>
              <a:rPr lang="en-US">
                <a:latin typeface="Calibri"/>
                <a:ea typeface="Calibri Light"/>
                <a:cs typeface="Calibri Light"/>
              </a:rPr>
              <a:t>'You try' option in the </a:t>
            </a:r>
            <a:r>
              <a:rPr lang="en-US">
                <a:latin typeface="Calibri"/>
                <a:ea typeface="Calibri Light"/>
                <a:cs typeface="Calibri Light"/>
                <a:hlinkClick r:id="rId3"/>
              </a:rPr>
              <a:t>Cite Them Right Database.</a:t>
            </a:r>
            <a:endParaRPr lang="en-US">
              <a:ea typeface="Calibri Light"/>
              <a:cs typeface="Calibri Light"/>
            </a:endParaRPr>
          </a:p>
          <a:p>
            <a:pPr marL="0" indent="0">
              <a:buNone/>
            </a:pPr>
            <a:endParaRPr lang="en-US">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235146" y="2299251"/>
            <a:ext cx="5280992" cy="1855304"/>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3685" y="2188611"/>
            <a:ext cx="2897222" cy="2003119"/>
          </a:xfrm>
        </p:spPr>
        <p:txBody>
          <a:bodyPr vert="horz" lIns="91440" tIns="45720" rIns="91440" bIns="45720" rtlCol="0" anchor="t">
            <a:normAutofit/>
          </a:bodyPr>
          <a:lstStyle/>
          <a:p>
            <a:pPr marL="0" indent="0">
              <a:buNone/>
            </a:pPr>
            <a:r>
              <a:rPr lang="en-US">
                <a:latin typeface="Calibri"/>
                <a:ea typeface="Calibri Light"/>
                <a:cs typeface="Calibri Light"/>
              </a:rPr>
              <a:t>Export function in your </a:t>
            </a:r>
            <a:r>
              <a:rPr lang="en-US">
                <a:latin typeface="Calibri"/>
                <a:ea typeface="Calibri Light"/>
                <a:cs typeface="Calibri Light"/>
                <a:hlinkClick r:id="rId2"/>
              </a:rPr>
              <a:t>online resource list.</a:t>
            </a:r>
            <a:endParaRPr lang="en-US">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3"/>
          <a:stretch>
            <a:fillRect/>
          </a:stretch>
        </p:blipFill>
        <p:spPr>
          <a:xfrm>
            <a:off x="4362275" y="1391477"/>
            <a:ext cx="7330458" cy="4896678"/>
          </a:xfrm>
          <a:prstGeom prst="rect">
            <a:avLst/>
          </a:prstGeom>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0750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574040"/>
          </a:xfrm>
        </p:spPr>
        <p:txBody>
          <a:bodyPr/>
          <a:lstStyle/>
          <a:p>
            <a:pPr>
              <a:buFont typeface="Arial" panose="020B0604020202020204" pitchFamily="34" charset="0"/>
              <a:buChar char="•"/>
            </a:pPr>
            <a:r>
              <a:rPr lang="en-GB">
                <a:latin typeface="Calibri" panose="020F0502020204030204" pitchFamily="34" charset="0"/>
                <a:cs typeface="Calibri" panose="020F0502020204030204" pitchFamily="34" charset="0"/>
              </a:rPr>
              <a:t>Many citation tools available, but they are </a:t>
            </a:r>
            <a:r>
              <a:rPr lang="en-GB" b="1">
                <a:solidFill>
                  <a:schemeClr val="accent2"/>
                </a:solidFill>
                <a:latin typeface="Calibri" panose="020F0502020204030204" pitchFamily="34" charset="0"/>
                <a:cs typeface="Calibri" panose="020F0502020204030204" pitchFamily="34" charset="0"/>
              </a:rPr>
              <a:t>not 100% accurate </a:t>
            </a:r>
            <a:r>
              <a:rPr lang="en-GB">
                <a:latin typeface="Calibri" panose="020F0502020204030204" pitchFamily="34" charset="0"/>
                <a:cs typeface="Calibri" panose="020F0502020204030204" pitchFamily="34" charset="0"/>
              </a:rPr>
              <a:t>all of the time.</a:t>
            </a:r>
          </a:p>
          <a:p>
            <a:pPr>
              <a:buFont typeface="Arial" panose="020B0604020202020204" pitchFamily="34" charset="0"/>
              <a:buChar char="•"/>
            </a:pPr>
            <a:r>
              <a:rPr lang="en-GB">
                <a:latin typeface="Calibri" panose="020F0502020204030204" pitchFamily="34" charset="0"/>
                <a:cs typeface="Calibri" panose="020F0502020204030204" pitchFamily="34" charset="0"/>
              </a:rPr>
              <a:t>Personal choice. </a:t>
            </a:r>
          </a:p>
          <a:p>
            <a:pPr marL="0" indent="0">
              <a:buNone/>
            </a:pPr>
            <a:r>
              <a:rPr lang="en-GB">
                <a:latin typeface="Calibri" panose="020F0502020204030204" pitchFamily="34" charset="0"/>
                <a:cs typeface="Calibri" panose="020F0502020204030204" pitchFamily="34" charset="0"/>
              </a:rPr>
              <a:t> </a:t>
            </a:r>
          </a:p>
          <a:p>
            <a:pPr marL="0" indent="0">
              <a:buNone/>
            </a:pPr>
            <a:r>
              <a:rPr lang="en-GB">
                <a:latin typeface="Calibri" panose="020F0502020204030204" pitchFamily="34" charset="0"/>
                <a:cs typeface="Calibri" panose="020F0502020204030204" pitchFamily="34" charset="0"/>
              </a:rPr>
              <a:t>Some you may wish to explore: </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2"/>
              </a:rPr>
              <a:t>MyBib</a:t>
            </a:r>
            <a:r>
              <a:rPr lang="en-GB">
                <a:latin typeface="Calibri" panose="020F0502020204030204" pitchFamily="34" charset="0"/>
                <a:cs typeface="Calibri" panose="020F0502020204030204" pitchFamily="34" charset="0"/>
              </a:rPr>
              <a:t>. </a:t>
            </a:r>
          </a:p>
          <a:p>
            <a:pPr>
              <a:buFont typeface="Arial" panose="020B0604020202020204" pitchFamily="34" charset="0"/>
              <a:buChar char="•"/>
            </a:pPr>
            <a:r>
              <a:rPr lang="en-GB" err="1">
                <a:latin typeface="Calibri" panose="020F0502020204030204" pitchFamily="34" charset="0"/>
                <a:cs typeface="Calibri" panose="020F0502020204030204" pitchFamily="34" charset="0"/>
                <a:hlinkClick r:id="rId3"/>
              </a:rPr>
              <a:t>ZoteroBib</a:t>
            </a:r>
            <a:r>
              <a:rPr lang="en-GB">
                <a:latin typeface="Calibri" panose="020F0502020204030204" pitchFamily="34" charset="0"/>
                <a:cs typeface="Calibri" panose="020F0502020204030204" pitchFamily="34" charset="0"/>
                <a:hlinkClick r:id="rId4"/>
              </a:rPr>
              <a:t>.</a:t>
            </a: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5"/>
              </a:rPr>
              <a:t>RefWorks </a:t>
            </a:r>
            <a:r>
              <a:rPr lang="en-GB">
                <a:latin typeface="Calibri" panose="020F0502020204030204" pitchFamily="34" charset="0"/>
                <a:cs typeface="Calibri" panose="020F0502020204030204" pitchFamily="34" charset="0"/>
              </a:rPr>
              <a:t>(Supported by UWTSD).</a:t>
            </a:r>
          </a:p>
          <a:p>
            <a:pPr>
              <a:buFont typeface="Arial" panose="020B0604020202020204" pitchFamily="34" charset="0"/>
              <a:buChar char="•"/>
            </a:pPr>
            <a:r>
              <a:rPr lang="en-GB">
                <a:latin typeface="Calibri" panose="020F0502020204030204" pitchFamily="34" charset="0"/>
                <a:cs typeface="Calibri" panose="020F0502020204030204" pitchFamily="34" charset="0"/>
                <a:hlinkClick r:id="rId6"/>
              </a:rPr>
              <a:t>Mendeley.</a:t>
            </a:r>
            <a:endParaRPr lang="en-GB">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7127675" y="3428772"/>
            <a:ext cx="4711027" cy="1569660"/>
          </a:xfrm>
          <a:prstGeom prst="rect">
            <a:avLst/>
          </a:prstGeom>
          <a:noFill/>
          <a:ln w="28575">
            <a:solidFill>
              <a:schemeClr val="accent2"/>
            </a:solidFill>
          </a:ln>
        </p:spPr>
        <p:txBody>
          <a:bodyPr wrap="square" lIns="91440" tIns="45720" rIns="91440" bIns="45720" rtlCol="0" anchor="t">
            <a:spAutoFit/>
          </a:bodyPr>
          <a:lstStyle/>
          <a:p>
            <a:r>
              <a:rPr lang="en-GB" sz="2400" b="1" dirty="0">
                <a:solidFill>
                  <a:schemeClr val="accent2"/>
                </a:solidFill>
                <a:latin typeface="Calibri"/>
                <a:ea typeface="Calibri"/>
                <a:cs typeface="Calibri"/>
              </a:rPr>
              <a:t>TIP:</a:t>
            </a:r>
          </a:p>
          <a:p>
            <a:r>
              <a:rPr lang="en-GB" sz="2400" dirty="0">
                <a:latin typeface="Calibri"/>
                <a:ea typeface="Calibri"/>
                <a:cs typeface="Calibri"/>
              </a:rPr>
              <a:t>Explore Library Infoskills:</a:t>
            </a:r>
          </a:p>
          <a:p>
            <a:r>
              <a:rPr lang="en-GB" sz="2400" dirty="0">
                <a:latin typeface="Calibri"/>
                <a:ea typeface="Calibri"/>
                <a:cs typeface="Calibri"/>
              </a:rPr>
              <a:t>Referencing: </a:t>
            </a:r>
            <a:r>
              <a:rPr lang="en-GB" sz="2400" b="1" dirty="0">
                <a:solidFill>
                  <a:schemeClr val="accent2"/>
                </a:solidFill>
                <a:latin typeface="Calibri"/>
                <a:ea typeface="Calibri"/>
                <a:cs typeface="Calibri"/>
                <a:hlinkClick r:id="rId7">
                  <a:extLst>
                    <a:ext uri="{A12FA001-AC4F-418D-AE19-62706E023703}">
                      <ahyp:hlinkClr xmlns:ahyp="http://schemas.microsoft.com/office/drawing/2018/hyperlinkcolor" val="tx"/>
                    </a:ext>
                  </a:extLst>
                </a:hlinkClick>
              </a:rPr>
              <a:t>Managing Information</a:t>
            </a:r>
            <a:r>
              <a:rPr lang="en-GB" sz="2400" dirty="0">
                <a:latin typeface="Calibri"/>
                <a:ea typeface="Calibri"/>
                <a:cs typeface="Calibri"/>
              </a:rPr>
              <a:t> to find out more. </a:t>
            </a: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Referencing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895752" y="392523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1930521" y="866341"/>
            <a:ext cx="6981851" cy="4451742"/>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30583" y="3726941"/>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22633" y="3862125"/>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798969" y="3862125"/>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98552" y="3688576"/>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570453" y="4358691"/>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424497" y="5307717"/>
            <a:ext cx="34988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a:cs typeface="Calibri"/>
              </a:rPr>
              <a:t>Search for and explore research and ideas from different sources.</a:t>
            </a:r>
            <a:endParaRPr lang="en-US" sz="2000">
              <a:latin typeface="Calibri"/>
              <a:ea typeface="Calibri"/>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3658922" y="1711998"/>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Link perspectives.</a:t>
            </a:r>
          </a:p>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a:latin typeface="Calibri" panose="020F0502020204030204" pitchFamily="34" charset="0"/>
                <a:ea typeface="+mn-lt"/>
                <a:cs typeface="Calibri" panose="020F0502020204030204" pitchFamily="34" charset="0"/>
              </a:rPr>
              <a:t>Accurately record your sources.</a:t>
            </a:r>
          </a:p>
        </p:txBody>
      </p:sp>
      <p:sp>
        <p:nvSpPr>
          <p:cNvPr id="4" name="TextBox 3">
            <a:extLst>
              <a:ext uri="{FF2B5EF4-FFF2-40B4-BE49-F238E27FC236}">
                <a16:creationId xmlns:a16="http://schemas.microsoft.com/office/drawing/2014/main" id="{5BE0D3B0-4959-40C8-8717-15CE6A44019A}"/>
              </a:ext>
            </a:extLst>
          </p:cNvPr>
          <p:cNvSpPr txBox="1"/>
          <p:nvPr/>
        </p:nvSpPr>
        <p:spPr>
          <a:xfrm>
            <a:off x="8772243" y="5270363"/>
            <a:ext cx="339371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panose="020F0502020204030204" pitchFamily="34" charset="0"/>
                <a:ea typeface="+mn-lt"/>
                <a:cs typeface="Calibri" panose="020F0502020204030204" pitchFamily="34" charset="0"/>
              </a:rPr>
              <a:t>Produces original written work with ideas built on correctly referenced sources.</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Useful Resource Links</a:t>
            </a:r>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79658" y="1592263"/>
            <a:ext cx="4130725" cy="4130725"/>
          </a:xfrm>
          <a:prstGeom prst="rect">
            <a:avLst/>
          </a:prstGeom>
        </p:spPr>
      </p:pic>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499" y="1592263"/>
            <a:ext cx="6903027" cy="4573587"/>
          </a:xfrm>
        </p:spPr>
        <p:txBody>
          <a:bodyPr vert="horz" lIns="91440" tIns="45720" rIns="91440" bIns="45720" rtlCol="0" anchor="t">
            <a:normAutofit/>
          </a:bodyPr>
          <a:lstStyle/>
          <a:p>
            <a:pPr>
              <a:buFont typeface="Arial" panose="020B0604020202020204" pitchFamily="34" charset="0"/>
              <a:buChar char="•"/>
            </a:pPr>
            <a:r>
              <a:rPr lang="en-GB">
                <a:hlinkClick r:id="rId4"/>
              </a:rPr>
              <a:t> </a:t>
            </a:r>
            <a:r>
              <a:rPr lang="en-GB">
                <a:latin typeface="Calibri"/>
                <a:ea typeface="Calibri"/>
                <a:cs typeface="Calibri"/>
                <a:hlinkClick r:id="rId4"/>
              </a:rPr>
              <a:t>Library Infoskills</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5"/>
              </a:rPr>
              <a:t>Cite Them Right Database</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6"/>
              </a:rPr>
              <a:t> UWTSD’s Harvard  Referencing Handbook.</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7"/>
              </a:rPr>
              <a:t>TurnitIn: Evaluating Sources Playlist</a:t>
            </a:r>
            <a:endParaRPr lang="en-GB">
              <a:latin typeface="Calibri"/>
              <a:ea typeface="Calibri"/>
              <a:cs typeface="Calibri"/>
            </a:endParaRPr>
          </a:p>
          <a:p>
            <a:pPr marL="0" indent="0">
              <a:buNone/>
            </a:pPr>
            <a:endParaRPr lang="en-GB"/>
          </a:p>
        </p:txBody>
      </p:sp>
    </p:spTree>
    <p:extLst>
      <p:ext uri="{BB962C8B-B14F-4D97-AF65-F5344CB8AC3E}">
        <p14:creationId xmlns:p14="http://schemas.microsoft.com/office/powerpoint/2010/main" val="219571015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11767" r="11767"/>
          <a:stretch>
            <a:fillRect/>
          </a:stretch>
        </p:blipFill>
        <p:spPr>
          <a:xfrm>
            <a:off x="0" y="1266782"/>
            <a:ext cx="5816258" cy="5068704"/>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5">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6"/>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7"/>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2734</Words>
  <Application>Microsoft Office PowerPoint</Application>
  <PresentationFormat>Widescreen</PresentationFormat>
  <Paragraphs>337</Paragraphs>
  <Slides>54</Slides>
  <Notes>14</Notes>
  <HiddenSlides>8</HiddenSlides>
  <MMClips>1</MMClips>
  <ScaleCrop>false</ScaleCrop>
  <HeadingPairs>
    <vt:vector size="4" baseType="variant">
      <vt:variant>
        <vt:lpstr>Theme</vt:lpstr>
      </vt:variant>
      <vt:variant>
        <vt:i4>3</vt:i4>
      </vt:variant>
      <vt:variant>
        <vt:lpstr>Slide Titles</vt:lpstr>
      </vt:variant>
      <vt:variant>
        <vt:i4>54</vt:i4>
      </vt:variant>
    </vt:vector>
  </HeadingPairs>
  <TitlesOfParts>
    <vt:vector size="57" baseType="lpstr">
      <vt:lpstr>Office Theme</vt:lpstr>
      <vt:lpstr>Office Theme</vt:lpstr>
      <vt:lpstr>office theme</vt:lpstr>
      <vt:lpstr>UWTSD’s Intro to Harvard Referencing </vt:lpstr>
      <vt:lpstr>Background</vt:lpstr>
      <vt:lpstr>Referencing style</vt:lpstr>
      <vt:lpstr>Harvard Referencing</vt:lpstr>
      <vt:lpstr>PowerPoint Presentation</vt:lpstr>
      <vt:lpstr>PowerPoint Presentation</vt:lpstr>
      <vt:lpstr>Finding Sources</vt:lpstr>
      <vt:lpstr>Information</vt:lpstr>
      <vt:lpstr>Integrating Information</vt:lpstr>
      <vt:lpstr>Writing</vt:lpstr>
      <vt:lpstr>Referencing</vt:lpstr>
      <vt:lpstr>Writing your references</vt:lpstr>
      <vt:lpstr>Integrating sources into your work</vt:lpstr>
      <vt:lpstr>Quoting v Paraphrasing</vt:lpstr>
      <vt:lpstr>Paraphrasing example...</vt:lpstr>
      <vt:lpstr>Parenthetical citation</vt:lpstr>
      <vt:lpstr>Narrative citation</vt:lpstr>
      <vt:lpstr>Paraphrasing example...</vt:lpstr>
      <vt:lpstr>Parenthetical citation</vt:lpstr>
      <vt:lpstr>Paraphrasing example...</vt:lpstr>
      <vt:lpstr>Narrative citation</vt:lpstr>
      <vt:lpstr>Quoting</vt:lpstr>
      <vt:lpstr>Example:</vt:lpstr>
      <vt:lpstr>Examples: Direct (short) quote</vt:lpstr>
      <vt:lpstr>PowerPoint Presentation</vt:lpstr>
      <vt:lpstr>PowerPoint Presentation</vt:lpstr>
      <vt:lpstr>Which is correct?</vt:lpstr>
      <vt:lpstr>Answers...</vt:lpstr>
      <vt:lpstr>Useful Resources</vt:lpstr>
      <vt:lpstr>The reference list…</vt:lpstr>
      <vt:lpstr>Reference List: book</vt:lpstr>
      <vt:lpstr>Copyright page...</vt:lpstr>
      <vt:lpstr>Your turn...</vt:lpstr>
      <vt:lpstr>Edited book: Chapter</vt:lpstr>
      <vt:lpstr>Reference List: journal article</vt:lpstr>
      <vt:lpstr>Finding the Information</vt:lpstr>
      <vt:lpstr>Your turn...</vt:lpstr>
      <vt:lpstr>Web page</vt:lpstr>
      <vt:lpstr>Webpage</vt:lpstr>
      <vt:lpstr>Your turn...</vt:lpstr>
      <vt:lpstr>Alphabetical reference list example</vt:lpstr>
      <vt:lpstr>Alphabetical reference list example</vt:lpstr>
      <vt:lpstr>Law specific examples</vt:lpstr>
      <vt:lpstr>UK Statutes / Acts of Parliament</vt:lpstr>
      <vt:lpstr>Example</vt:lpstr>
      <vt:lpstr>Example of Law reports (cases)</vt:lpstr>
      <vt:lpstr>PowerPoint Presentation</vt:lpstr>
      <vt:lpstr>Useful resources</vt:lpstr>
      <vt:lpstr>Useful resources</vt:lpstr>
      <vt:lpstr>Useful resources</vt:lpstr>
      <vt:lpstr>Citation manager tools</vt:lpstr>
      <vt:lpstr>Referencing Process</vt:lpstr>
      <vt:lpstr>Useful Resource Links</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Lisa Ellis</cp:lastModifiedBy>
  <cp:revision>51</cp:revision>
  <dcterms:created xsi:type="dcterms:W3CDTF">2019-08-13T10:59:48Z</dcterms:created>
  <dcterms:modified xsi:type="dcterms:W3CDTF">2024-11-18T10:27:13Z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