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1"/>
  </p:notesMasterIdLst>
  <p:sldIdLst>
    <p:sldId id="369" r:id="rId2"/>
    <p:sldId id="370" r:id="rId3"/>
    <p:sldId id="372" r:id="rId4"/>
    <p:sldId id="258" r:id="rId5"/>
    <p:sldId id="259" r:id="rId6"/>
    <p:sldId id="260" r:id="rId7"/>
    <p:sldId id="261" r:id="rId8"/>
    <p:sldId id="262" r:id="rId9"/>
    <p:sldId id="263" r:id="rId10"/>
    <p:sldId id="288" r:id="rId11"/>
    <p:sldId id="264" r:id="rId12"/>
    <p:sldId id="280" r:id="rId13"/>
    <p:sldId id="371" r:id="rId14"/>
    <p:sldId id="373" r:id="rId15"/>
    <p:sldId id="268" r:id="rId16"/>
    <p:sldId id="281" r:id="rId17"/>
    <p:sldId id="269" r:id="rId18"/>
    <p:sldId id="349" r:id="rId19"/>
    <p:sldId id="362" r:id="rId20"/>
    <p:sldId id="364" r:id="rId21"/>
    <p:sldId id="350" r:id="rId22"/>
    <p:sldId id="366" r:id="rId23"/>
    <p:sldId id="270" r:id="rId24"/>
    <p:sldId id="282" r:id="rId25"/>
    <p:sldId id="271" r:id="rId26"/>
    <p:sldId id="283" r:id="rId27"/>
    <p:sldId id="272" r:id="rId28"/>
    <p:sldId id="273" r:id="rId29"/>
    <p:sldId id="284" r:id="rId30"/>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14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7" name="Shape 97"/>
          <p:cNvSpPr>
            <a:spLocks noGrp="1" noRot="1" noChangeAspect="1"/>
          </p:cNvSpPr>
          <p:nvPr>
            <p:ph type="sldImg"/>
          </p:nvPr>
        </p:nvSpPr>
        <p:spPr>
          <a:xfrm>
            <a:off x="1143000" y="685800"/>
            <a:ext cx="4572000" cy="3429000"/>
          </a:xfrm>
          <a:prstGeom prst="rect">
            <a:avLst/>
          </a:prstGeom>
        </p:spPr>
        <p:txBody>
          <a:bodyPr/>
          <a:lstStyle/>
          <a:p>
            <a:endParaRPr/>
          </a:p>
        </p:txBody>
      </p:sp>
      <p:sp>
        <p:nvSpPr>
          <p:cNvPr id="98" name="Shape 9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3</a:t>
            </a:fld>
            <a:endParaRPr lang="en-GB"/>
          </a:p>
        </p:txBody>
      </p:sp>
    </p:spTree>
    <p:extLst>
      <p:ext uri="{BB962C8B-B14F-4D97-AF65-F5344CB8AC3E}">
        <p14:creationId xmlns:p14="http://schemas.microsoft.com/office/powerpoint/2010/main" val="1925359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13</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2" name="Title Text"/>
          <p:cNvSpPr txBox="1">
            <a:spLocks noGrp="1"/>
          </p:cNvSpPr>
          <p:nvPr>
            <p:ph type="title"/>
          </p:nvPr>
        </p:nvSpPr>
        <p:spPr>
          <a:prstGeom prst="rect">
            <a:avLst/>
          </a:prstGeom>
        </p:spPr>
        <p:txBody>
          <a:bodyPr/>
          <a:lstStyle/>
          <a:p>
            <a:r>
              <a:t>Title Text</a:t>
            </a:r>
          </a:p>
        </p:txBody>
      </p:sp>
      <p:sp>
        <p:nvSpPr>
          <p:cNvPr id="23" name="Body Level One…"/>
          <p:cNvSpPr txBox="1">
            <a:spLocks noGrp="1"/>
          </p:cNvSpPr>
          <p:nvPr>
            <p:ph type="body" idx="1"/>
          </p:nvPr>
        </p:nvSpPr>
        <p:spPr>
          <a:xfrm>
            <a:off x="838200" y="1825625"/>
            <a:ext cx="10515600" cy="3743153"/>
          </a:xfrm>
          <a:prstGeom prst="rect">
            <a:avLst/>
          </a:prstGeom>
        </p:spPr>
        <p:txBody>
          <a:bodyPr/>
          <a:lstStyle>
            <a:lvl1pPr>
              <a:defRPr>
                <a:latin typeface="Georgia"/>
                <a:ea typeface="Georgia"/>
                <a:cs typeface="Georgia"/>
                <a:sym typeface="Georgia"/>
              </a:defRPr>
            </a:lvl1pPr>
            <a:lvl2pPr>
              <a:defRPr>
                <a:latin typeface="Georgia"/>
                <a:ea typeface="Georgia"/>
                <a:cs typeface="Georgia"/>
                <a:sym typeface="Georgia"/>
              </a:defRPr>
            </a:lvl2pPr>
            <a:lvl3pPr>
              <a:defRPr>
                <a:latin typeface="Georgia"/>
                <a:ea typeface="Georgia"/>
                <a:cs typeface="Georgia"/>
                <a:sym typeface="Georgia"/>
              </a:defRPr>
            </a:lvl3pPr>
            <a:lvl4pPr>
              <a:defRPr>
                <a:latin typeface="Georgia"/>
                <a:ea typeface="Georgia"/>
                <a:cs typeface="Georgia"/>
                <a:sym typeface="Georgia"/>
              </a:defRPr>
            </a:lvl4pPr>
            <a:lvl5pPr>
              <a:defRPr>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3"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4"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atin typeface="Georgia"/>
                <a:ea typeface="Georgia"/>
                <a:cs typeface="Georgia"/>
                <a:sym typeface="Georgia"/>
              </a:defRPr>
            </a:lvl1pPr>
            <a:lvl2pPr marL="0" indent="457200" algn="ctr">
              <a:buSzTx/>
              <a:buFontTx/>
              <a:buNone/>
              <a:defRPr sz="2400">
                <a:latin typeface="Georgia"/>
                <a:ea typeface="Georgia"/>
                <a:cs typeface="Georgia"/>
                <a:sym typeface="Georgia"/>
              </a:defRPr>
            </a:lvl2pPr>
            <a:lvl3pPr marL="0" indent="914400" algn="ctr">
              <a:buSzTx/>
              <a:buFontTx/>
              <a:buNone/>
              <a:defRPr sz="2400">
                <a:latin typeface="Georgia"/>
                <a:ea typeface="Georgia"/>
                <a:cs typeface="Georgia"/>
                <a:sym typeface="Georgia"/>
              </a:defRPr>
            </a:lvl3pPr>
            <a:lvl4pPr marL="0" indent="1371600" algn="ctr">
              <a:buSzTx/>
              <a:buFontTx/>
              <a:buNone/>
              <a:defRPr sz="2400">
                <a:latin typeface="Georgia"/>
                <a:ea typeface="Georgia"/>
                <a:cs typeface="Georgia"/>
                <a:sym typeface="Georgia"/>
              </a:defRPr>
            </a:lvl4pPr>
            <a:lvl5pPr marL="0" indent="1828800" algn="ctr">
              <a:buSzTx/>
              <a:buFontTx/>
              <a:buNone/>
              <a:defRPr sz="2400">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87" name="Picture 6" descr="Picture 6"/>
          <p:cNvPicPr>
            <a:picLocks noChangeAspect="1"/>
          </p:cNvPicPr>
          <p:nvPr/>
        </p:nvPicPr>
        <p:blipFill>
          <a:blip r:embed="rId2"/>
          <a:stretch>
            <a:fillRect/>
          </a:stretch>
        </p:blipFill>
        <p:spPr>
          <a:xfrm>
            <a:off x="0" y="427"/>
            <a:ext cx="12192000" cy="6857144"/>
          </a:xfrm>
          <a:prstGeom prst="rect">
            <a:avLst/>
          </a:prstGeom>
          <a:ln w="12700">
            <a:miter lim="400000"/>
          </a:ln>
        </p:spPr>
      </p:pic>
      <p:sp>
        <p:nvSpPr>
          <p:cNvPr id="88"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9" name="Picture Placeholder 2"/>
          <p:cNvSpPr>
            <a:spLocks noGrp="1"/>
          </p:cNvSpPr>
          <p:nvPr>
            <p:ph type="pic" sz="half" idx="21"/>
          </p:nvPr>
        </p:nvSpPr>
        <p:spPr>
          <a:xfrm>
            <a:off x="5427631" y="457797"/>
            <a:ext cx="6172201" cy="4873626"/>
          </a:xfrm>
          <a:prstGeom prst="rect">
            <a:avLst/>
          </a:prstGeom>
        </p:spPr>
        <p:txBody>
          <a:bodyPr lIns="91439" rIns="91439">
            <a:noAutofit/>
          </a:bodyPr>
          <a:lstStyle/>
          <a:p>
            <a:endParaRPr/>
          </a:p>
        </p:txBody>
      </p:sp>
      <p:sp>
        <p:nvSpPr>
          <p:cNvPr id="90" name="Body Level One…"/>
          <p:cNvSpPr txBox="1">
            <a:spLocks noGrp="1"/>
          </p:cNvSpPr>
          <p:nvPr>
            <p:ph type="body" sz="quarter" idx="1"/>
          </p:nvPr>
        </p:nvSpPr>
        <p:spPr>
          <a:xfrm>
            <a:off x="839787" y="2057400"/>
            <a:ext cx="3932239" cy="3281854"/>
          </a:xfrm>
          <a:prstGeom prst="rect">
            <a:avLst/>
          </a:prstGeom>
        </p:spPr>
        <p:txBody>
          <a:bodyPr/>
          <a:lstStyle>
            <a:lvl1pPr marL="0" indent="0">
              <a:buSzTx/>
              <a:buFontTx/>
              <a:buNone/>
              <a:defRPr sz="1600">
                <a:latin typeface="Georgia"/>
                <a:ea typeface="Georgia"/>
                <a:cs typeface="Georgia"/>
                <a:sym typeface="Georgia"/>
              </a:defRPr>
            </a:lvl1pPr>
            <a:lvl2pPr marL="0" indent="457200">
              <a:buSzTx/>
              <a:buFontTx/>
              <a:buNone/>
              <a:defRPr sz="1600">
                <a:latin typeface="Georgia"/>
                <a:ea typeface="Georgia"/>
                <a:cs typeface="Georgia"/>
                <a:sym typeface="Georgia"/>
              </a:defRPr>
            </a:lvl2pPr>
            <a:lvl3pPr marL="0" indent="914400">
              <a:buSzTx/>
              <a:buFontTx/>
              <a:buNone/>
              <a:defRPr sz="1600">
                <a:latin typeface="Georgia"/>
                <a:ea typeface="Georgia"/>
                <a:cs typeface="Georgia"/>
                <a:sym typeface="Georgia"/>
              </a:defRPr>
            </a:lvl3pPr>
            <a:lvl4pPr marL="0" indent="1371600">
              <a:buSzTx/>
              <a:buFontTx/>
              <a:buNone/>
              <a:defRPr sz="1600">
                <a:latin typeface="Georgia"/>
                <a:ea typeface="Georgia"/>
                <a:cs typeface="Georgia"/>
                <a:sym typeface="Georgia"/>
              </a:defRPr>
            </a:lvl4pPr>
            <a:lvl5pPr marL="0" indent="1828800">
              <a:buSzTx/>
              <a:buFontTx/>
              <a:buNone/>
              <a:defRPr sz="1600">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91" name="Slide Number"/>
          <p:cNvSpPr txBox="1">
            <a:spLocks noGrp="1"/>
          </p:cNvSpPr>
          <p:nvPr>
            <p:ph type="sldNum" sz="quarter" idx="2"/>
          </p:nvPr>
        </p:nvSpPr>
        <p:spPr>
          <a:xfrm>
            <a:off x="8610600" y="6356350"/>
            <a:ext cx="335866" cy="333088"/>
          </a:xfrm>
          <a:prstGeom prst="rect">
            <a:avLst/>
          </a:prstGeom>
        </p:spPr>
        <p:txBody>
          <a:bodyPr anchor="t"/>
          <a:lstStyle>
            <a:lvl1pPr algn="l">
              <a:defRPr sz="1800"/>
            </a:lvl1p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43510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6" descr="Picture 6"/>
          <p:cNvPicPr>
            <a:picLocks noChangeAspect="1"/>
          </p:cNvPicPr>
          <p:nvPr/>
        </p:nvPicPr>
        <p:blipFill>
          <a:blip r:embed="rId6"/>
          <a:stretch>
            <a:fillRect/>
          </a:stretch>
        </p:blipFill>
        <p:spPr>
          <a:xfrm>
            <a:off x="0" y="427"/>
            <a:ext cx="12192000" cy="6857144"/>
          </a:xfrm>
          <a:prstGeom prst="rect">
            <a:avLst/>
          </a:prstGeom>
          <a:ln w="12700">
            <a:miter lim="400000"/>
          </a:ln>
        </p:spPr>
      </p:pic>
      <p:pic>
        <p:nvPicPr>
          <p:cNvPr id="3" name="Picture 5" descr="Picture 5"/>
          <p:cNvPicPr>
            <a:picLocks noChangeAspect="1"/>
          </p:cNvPicPr>
          <p:nvPr/>
        </p:nvPicPr>
        <p:blipFill>
          <a:blip r:embed="rId6"/>
          <a:stretch>
            <a:fillRect/>
          </a:stretch>
        </p:blipFill>
        <p:spPr>
          <a:xfrm>
            <a:off x="0" y="427"/>
            <a:ext cx="12192000" cy="6857144"/>
          </a:xfrm>
          <a:prstGeom prst="rect">
            <a:avLst/>
          </a:prstGeom>
          <a:ln w="12700">
            <a:miter lim="400000"/>
          </a:ln>
        </p:spPr>
      </p:pic>
      <p:sp>
        <p:nvSpPr>
          <p:cNvPr id="4"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5" name="Body Level One…"/>
          <p:cNvSpPr txBox="1">
            <a:spLocks noGrp="1"/>
          </p:cNvSpPr>
          <p:nvPr>
            <p:ph type="body" idx="1"/>
          </p:nvPr>
        </p:nvSpPr>
        <p:spPr>
          <a:xfrm>
            <a:off x="609600" y="1600200"/>
            <a:ext cx="10972800" cy="45259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6"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0" r:id="rId1"/>
    <p:sldLayoutId id="2147483649" r:id="rId2"/>
    <p:sldLayoutId id="2147483657" r:id="rId3"/>
    <p:sldLayoutId id="2147483659" r:id="rId4"/>
  </p:sldLayoutIdLst>
  <p:transition spd="med"/>
  <p:txStyles>
    <p:titleStyle>
      <a:lvl1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1pPr>
      <a:lvl2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2pPr>
      <a:lvl3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3pPr>
      <a:lvl4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4pPr>
      <a:lvl5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5pPr>
      <a:lvl6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6pPr>
      <a:lvl7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7pPr>
      <a:lvl8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8pPr>
      <a:lvl9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latin typeface="Calibri Light" panose="020F0302020204030204" pitchFamily="34" charset="0"/>
                <a:cs typeface="Calibri Light" panose="020F0302020204030204" pitchFamily="34" charset="0"/>
              </a:rPr>
              <a:t>Cross Cultural Ethics: Christian and Islamic Approaches</a:t>
            </a:r>
          </a:p>
        </p:txBody>
      </p:sp>
      <p:sp>
        <p:nvSpPr>
          <p:cNvPr id="5" name="Subtitle 4"/>
          <p:cNvSpPr>
            <a:spLocks noGrp="1"/>
          </p:cNvSpPr>
          <p:nvPr>
            <p:ph type="subTitle" idx="1"/>
          </p:nvPr>
        </p:nvSpPr>
        <p:spPr/>
        <p:txBody>
          <a:bodyPr/>
          <a:lstStyle/>
          <a:p>
            <a:r>
              <a:rPr lang="en-GB" dirty="0">
                <a:latin typeface="Calibri Light" panose="020F0302020204030204" pitchFamily="34" charset="0"/>
                <a:cs typeface="Calibri Light" panose="020F0302020204030204" pitchFamily="34" charset="0"/>
              </a:rPr>
              <a:t>HPRS5053 / 6053</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Dr Angus M Slater</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7751064"/>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53773-493E-A1AB-777A-CCA5F84F162F}"/>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Introduction	</a:t>
            </a:r>
          </a:p>
        </p:txBody>
      </p:sp>
      <p:sp>
        <p:nvSpPr>
          <p:cNvPr id="3" name="Text Placeholder 2">
            <a:extLst>
              <a:ext uri="{FF2B5EF4-FFF2-40B4-BE49-F238E27FC236}">
                <a16:creationId xmlns:a16="http://schemas.microsoft.com/office/drawing/2014/main" id="{DA397D14-C02B-5164-29B4-0CC3C134657F}"/>
              </a:ext>
            </a:extLst>
          </p:cNvPr>
          <p:cNvSpPr>
            <a:spLocks noGrp="1"/>
          </p:cNvSpPr>
          <p:nvPr>
            <p:ph type="body" sz="half" idx="1"/>
          </p:nvPr>
        </p:nvSpPr>
        <p:spPr>
          <a:xfrm>
            <a:off x="838200" y="1825625"/>
            <a:ext cx="5876762" cy="3743153"/>
          </a:xfrm>
        </p:spPr>
        <p:txBody>
          <a:bodyPr>
            <a:normAutofit lnSpcReduction="10000"/>
          </a:bodyPr>
          <a:lstStyle/>
          <a:p>
            <a:pPr marL="0" indent="0">
              <a:buNone/>
            </a:pPr>
            <a:r>
              <a:rPr lang="en-GB" dirty="0">
                <a:latin typeface="Calibri Light" panose="020F0302020204030204" pitchFamily="34" charset="0"/>
                <a:ea typeface="+mn-ea"/>
                <a:cs typeface="Calibri Light" panose="020F0302020204030204" pitchFamily="34" charset="0"/>
              </a:rPr>
              <a:t>In the last lecture, we looked in detail at a couple of ways that scripture gets used in discussions of Christian ethics, as well as some of the complications that come along with that.</a:t>
            </a:r>
          </a:p>
          <a:p>
            <a:pPr marL="0" indent="0">
              <a:buNone/>
            </a:pPr>
            <a:endParaRPr lang="en-GB" dirty="0">
              <a:latin typeface="Calibri Light" panose="020F0302020204030204" pitchFamily="34" charset="0"/>
              <a:ea typeface="+mn-ea"/>
              <a:cs typeface="Calibri Light" panose="020F0302020204030204" pitchFamily="34" charset="0"/>
            </a:endParaRPr>
          </a:p>
          <a:p>
            <a:pPr marL="0" indent="0">
              <a:buNone/>
            </a:pPr>
            <a:r>
              <a:rPr lang="en-GB" dirty="0">
                <a:latin typeface="Calibri Light" panose="020F0302020204030204" pitchFamily="34" charset="0"/>
                <a:ea typeface="+mn-ea"/>
                <a:cs typeface="Calibri Light" panose="020F0302020204030204" pitchFamily="34" charset="0"/>
              </a:rPr>
              <a:t>Today, we turn our attention to some other sources of Christian ethical reasoning. </a:t>
            </a:r>
          </a:p>
        </p:txBody>
      </p:sp>
      <p:pic>
        <p:nvPicPr>
          <p:cNvPr id="6" name="Picture 5" descr="A picture containing outdoor, group, old, gathered&#10;&#10;Description automatically generated">
            <a:extLst>
              <a:ext uri="{FF2B5EF4-FFF2-40B4-BE49-F238E27FC236}">
                <a16:creationId xmlns:a16="http://schemas.microsoft.com/office/drawing/2014/main" id="{477D6418-0AD9-8931-6B29-73B226C514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9293" y="1690688"/>
            <a:ext cx="4781253" cy="2732145"/>
          </a:xfrm>
          <a:prstGeom prst="rect">
            <a:avLst/>
          </a:prstGeom>
        </p:spPr>
      </p:pic>
    </p:spTree>
    <p:extLst>
      <p:ext uri="{BB962C8B-B14F-4D97-AF65-F5344CB8AC3E}">
        <p14:creationId xmlns:p14="http://schemas.microsoft.com/office/powerpoint/2010/main" val="454007726"/>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latin typeface="Calibri Light" panose="020F0302020204030204" pitchFamily="34" charset="0"/>
                <a:cs typeface="Calibri Light" panose="020F0302020204030204" pitchFamily="34" charset="0"/>
              </a:rPr>
              <a:t>Christian Ethical Reasoning</a:t>
            </a:r>
          </a:p>
        </p:txBody>
      </p:sp>
      <p:sp>
        <p:nvSpPr>
          <p:cNvPr id="5" name="Subtitle 4"/>
          <p:cNvSpPr>
            <a:spLocks noGrp="1"/>
          </p:cNvSpPr>
          <p:nvPr>
            <p:ph type="subTitle" idx="1"/>
          </p:nvPr>
        </p:nvSpPr>
        <p:spPr/>
        <p:txBody>
          <a:bodyPr/>
          <a:lstStyle/>
          <a:p>
            <a:r>
              <a:rPr lang="en-GB" dirty="0">
                <a:latin typeface="Calibri Light" panose="020F0302020204030204" pitchFamily="34" charset="0"/>
                <a:cs typeface="Calibri Light" panose="020F0302020204030204" pitchFamily="34" charset="0"/>
              </a:rPr>
              <a:t>HPRS5053 / 6053</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Dr Angus M Slater</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820911634"/>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A823-F6FE-4891-9D40-8D03634061A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What is Christian Ethics?</a:t>
            </a:r>
          </a:p>
        </p:txBody>
      </p:sp>
      <p:sp>
        <p:nvSpPr>
          <p:cNvPr id="3" name="Text Placeholder 2">
            <a:extLst>
              <a:ext uri="{FF2B5EF4-FFF2-40B4-BE49-F238E27FC236}">
                <a16:creationId xmlns:a16="http://schemas.microsoft.com/office/drawing/2014/main" id="{AF585F65-0C0E-4711-8EA6-01ACF03DAF52}"/>
              </a:ext>
            </a:extLst>
          </p:cNvPr>
          <p:cNvSpPr>
            <a:spLocks noGrp="1"/>
          </p:cNvSpPr>
          <p:nvPr>
            <p:ph type="body" idx="1"/>
          </p:nvPr>
        </p:nvSpPr>
        <p:spPr/>
        <p:txBody>
          <a:bodyPr>
            <a:normAutofit/>
          </a:bodyPr>
          <a:lstStyle/>
          <a:p>
            <a:pPr marL="0" indent="0" algn="just">
              <a:buNone/>
            </a:pPr>
            <a:r>
              <a:rPr lang="en-GB" dirty="0">
                <a:latin typeface="Calibri Light" panose="020F0302020204030204" pitchFamily="34" charset="0"/>
                <a:cs typeface="Calibri Light" panose="020F0302020204030204" pitchFamily="34" charset="0"/>
              </a:rPr>
              <a:t>There are no settled definitions of Christian Ethics. Definitions offered are very often reflective of the theological and philosophical orientation of those who offer the definitions.</a:t>
            </a:r>
          </a:p>
          <a:p>
            <a:pPr marL="0" indent="0" algn="just">
              <a:buNone/>
            </a:pPr>
            <a:r>
              <a:rPr lang="en-GB" dirty="0">
                <a:latin typeface="Calibri Light" panose="020F0302020204030204" pitchFamily="34" charset="0"/>
                <a:cs typeface="Calibri Light" panose="020F0302020204030204" pitchFamily="34" charset="0"/>
              </a:rPr>
              <a:t>Thus, a deontological definition would differ from a consequentialist definition and both would also be different from a definition which stems from an attentiveness to the virtues. </a:t>
            </a:r>
          </a:p>
          <a:p>
            <a:pPr marL="0" indent="0" algn="just">
              <a:buNone/>
            </a:pP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738987754"/>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92F62-9FF6-4F2D-8C6C-52EB5FFFBD9D}"/>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What is Christian Ethics?</a:t>
            </a:r>
          </a:p>
        </p:txBody>
      </p:sp>
      <p:sp>
        <p:nvSpPr>
          <p:cNvPr id="3" name="Text Placeholder 2">
            <a:extLst>
              <a:ext uri="{FF2B5EF4-FFF2-40B4-BE49-F238E27FC236}">
                <a16:creationId xmlns:a16="http://schemas.microsoft.com/office/drawing/2014/main" id="{56B1B5B5-F91B-4C62-ADEA-C5803F275C8A}"/>
              </a:ext>
            </a:extLst>
          </p:cNvPr>
          <p:cNvSpPr>
            <a:spLocks noGrp="1"/>
          </p:cNvSpPr>
          <p:nvPr>
            <p:ph type="body" idx="1"/>
          </p:nvPr>
        </p:nvSpPr>
        <p:spPr/>
        <p:txBody>
          <a:bodyPr/>
          <a:lstStyle/>
          <a:p>
            <a:pPr marL="0" indent="0" algn="just">
              <a:buNone/>
            </a:pPr>
            <a:r>
              <a:rPr lang="en-GB" dirty="0">
                <a:latin typeface="Calibri Light" panose="020F0302020204030204" pitchFamily="34" charset="0"/>
                <a:cs typeface="Calibri Light" panose="020F0302020204030204" pitchFamily="34" charset="0"/>
              </a:rPr>
              <a:t>In spite of the lack of consensus on the term, Christian Ethics is generally considered as the </a:t>
            </a:r>
            <a:r>
              <a:rPr lang="en-GB" b="1" dirty="0">
                <a:latin typeface="Calibri Light" panose="020F0302020204030204" pitchFamily="34" charset="0"/>
                <a:cs typeface="Calibri Light" panose="020F0302020204030204" pitchFamily="34" charset="0"/>
              </a:rPr>
              <a:t>reflective and critical </a:t>
            </a:r>
            <a:r>
              <a:rPr lang="en-GB" dirty="0">
                <a:latin typeface="Calibri Light" panose="020F0302020204030204" pitchFamily="34" charset="0"/>
                <a:cs typeface="Calibri Light" panose="020F0302020204030204" pitchFamily="34" charset="0"/>
              </a:rPr>
              <a:t>theological study of the moral dimensions of the Christian faith and practice. </a:t>
            </a:r>
          </a:p>
          <a:p>
            <a:pPr marL="0" indent="0" algn="just">
              <a:buNone/>
            </a:pPr>
            <a:r>
              <a:rPr lang="en-GB" dirty="0">
                <a:latin typeface="Calibri Light" panose="020F0302020204030204" pitchFamily="34" charset="0"/>
                <a:cs typeface="Calibri Light" panose="020F0302020204030204" pitchFamily="34" charset="0"/>
              </a:rPr>
              <a:t>Christian ethics must be distinguished from Christian morality or Christian ethical code. As an academic study, Christian ethics involves a disciplined attentiveness to the moral questions raised by a commitment to Christian doctrinal beliefs. </a:t>
            </a:r>
          </a:p>
        </p:txBody>
      </p:sp>
    </p:spTree>
    <p:extLst>
      <p:ext uri="{BB962C8B-B14F-4D97-AF65-F5344CB8AC3E}">
        <p14:creationId xmlns:p14="http://schemas.microsoft.com/office/powerpoint/2010/main" val="3096777009"/>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4C89-05FD-431C-836F-C1775EC434D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 Some Definitions</a:t>
            </a:r>
          </a:p>
        </p:txBody>
      </p:sp>
      <p:sp>
        <p:nvSpPr>
          <p:cNvPr id="3" name="Text Placeholder 2">
            <a:extLst>
              <a:ext uri="{FF2B5EF4-FFF2-40B4-BE49-F238E27FC236}">
                <a16:creationId xmlns:a16="http://schemas.microsoft.com/office/drawing/2014/main" id="{DF0E9B99-58DF-4DEA-97FE-452106FFFE2A}"/>
              </a:ext>
            </a:extLst>
          </p:cNvPr>
          <p:cNvSpPr>
            <a:spLocks noGrp="1"/>
          </p:cNvSpPr>
          <p:nvPr>
            <p:ph type="body" idx="1"/>
          </p:nvPr>
        </p:nvSpPr>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“Christian ethics is methodological reflection on the values, norms, virtues, and purposes of Christian life in one’s contemporary context, drawing on Scripture and the tradition of faith.” (</a:t>
            </a:r>
            <a:r>
              <a:rPr lang="en-GB" dirty="0" err="1">
                <a:latin typeface="Calibri Light" panose="020F0302020204030204" pitchFamily="34" charset="0"/>
                <a:cs typeface="Calibri Light" panose="020F0302020204030204" pitchFamily="34" charset="0"/>
              </a:rPr>
              <a:t>Nullens</a:t>
            </a:r>
            <a:r>
              <a:rPr lang="en-GB" dirty="0">
                <a:latin typeface="Calibri Light" panose="020F0302020204030204" pitchFamily="34" charset="0"/>
                <a:cs typeface="Calibri Light" panose="020F0302020204030204" pitchFamily="34" charset="0"/>
              </a:rPr>
              <a:t> and Michener 2010, The Matrix of Christian Ethics, p. 12)</a:t>
            </a:r>
          </a:p>
          <a:p>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“Christian ethics is the branch of theology that studies human acts so as to direct them to a loving vision of God seen as our true, complete happiness and our final end. This vision is attained by means of grace, the virtues, and the gifts, in the light of revelation and reason.”(</a:t>
            </a:r>
            <a:r>
              <a:rPr lang="en-GB" dirty="0" err="1">
                <a:latin typeface="Calibri Light" panose="020F0302020204030204" pitchFamily="34" charset="0"/>
                <a:cs typeface="Calibri Light" panose="020F0302020204030204" pitchFamily="34" charset="0"/>
              </a:rPr>
              <a:t>Pinckaers</a:t>
            </a:r>
            <a:r>
              <a:rPr lang="en-GB" dirty="0">
                <a:latin typeface="Calibri Light" panose="020F0302020204030204" pitchFamily="34" charset="0"/>
                <a:cs typeface="Calibri Light" panose="020F0302020204030204" pitchFamily="34" charset="0"/>
              </a:rPr>
              <a:t> 1995, Sources of Christian Ethics, p. 8)</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910069708"/>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CC5E0-8CC9-40AE-98C8-0C46B9BB90A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Is Christian Ethics Distinct?</a:t>
            </a:r>
          </a:p>
        </p:txBody>
      </p:sp>
      <p:sp>
        <p:nvSpPr>
          <p:cNvPr id="3" name="Text Placeholder 2">
            <a:extLst>
              <a:ext uri="{FF2B5EF4-FFF2-40B4-BE49-F238E27FC236}">
                <a16:creationId xmlns:a16="http://schemas.microsoft.com/office/drawing/2014/main" id="{F845CA87-E6C9-4D01-A87B-9A570322F4C2}"/>
              </a:ext>
            </a:extLst>
          </p:cNvPr>
          <p:cNvSpPr>
            <a:spLocks noGrp="1"/>
          </p:cNvSpPr>
          <p:nvPr>
            <p:ph type="body" idx="1"/>
          </p:nvPr>
        </p:nvSpPr>
        <p:spPr/>
        <p:txBody>
          <a:bodyPr/>
          <a:lstStyle/>
          <a:p>
            <a:pPr marL="0" indent="0" algn="just">
              <a:buNone/>
            </a:pPr>
            <a:r>
              <a:rPr lang="en-GB" dirty="0">
                <a:latin typeface="Calibri Light" panose="020F0302020204030204" pitchFamily="34" charset="0"/>
                <a:cs typeface="Calibri Light" panose="020F0302020204030204" pitchFamily="34" charset="0"/>
              </a:rPr>
              <a:t>Christian Ethics shares a number of ethical form with a number of other ethical systems. It shares Scripture, for instance, with Judaism. An emphasis on obligation and divine command connects it to Islamic Ethics. </a:t>
            </a:r>
          </a:p>
          <a:p>
            <a:pPr marL="0" indent="0" algn="just">
              <a:buNone/>
            </a:pPr>
            <a:r>
              <a:rPr lang="en-GB" dirty="0">
                <a:latin typeface="Calibri Light" panose="020F0302020204030204" pitchFamily="34" charset="0"/>
                <a:cs typeface="Calibri Light" panose="020F0302020204030204" pitchFamily="34" charset="0"/>
              </a:rPr>
              <a:t>Much of Christian ethics is also reflected in ‘secular’ Western philosophical ethics – whether in the Aristotelian forms of virtue ethics or in the Kantian/neo-Kantian forms of deontology, as for instance in the emphasis on ‘human rights.’</a:t>
            </a:r>
          </a:p>
        </p:txBody>
      </p:sp>
    </p:spTree>
    <p:extLst>
      <p:ext uri="{BB962C8B-B14F-4D97-AF65-F5344CB8AC3E}">
        <p14:creationId xmlns:p14="http://schemas.microsoft.com/office/powerpoint/2010/main" val="823632793"/>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53A77-65A3-4094-B40C-CFFA799B0CA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Is Christian Ethics Distinct?</a:t>
            </a:r>
          </a:p>
        </p:txBody>
      </p:sp>
      <p:sp>
        <p:nvSpPr>
          <p:cNvPr id="3" name="Text Placeholder 2">
            <a:extLst>
              <a:ext uri="{FF2B5EF4-FFF2-40B4-BE49-F238E27FC236}">
                <a16:creationId xmlns:a16="http://schemas.microsoft.com/office/drawing/2014/main" id="{767BF940-6AD2-402B-8672-E179F43816EA}"/>
              </a:ext>
            </a:extLst>
          </p:cNvPr>
          <p:cNvSpPr>
            <a:spLocks noGrp="1"/>
          </p:cNvSpPr>
          <p:nvPr>
            <p:ph type="body" idx="1"/>
          </p:nvPr>
        </p:nvSpPr>
        <p:spPr/>
        <p:txBody>
          <a:bodyPr>
            <a:normAutofit fontScale="92500"/>
          </a:bodyPr>
          <a:lstStyle/>
          <a:p>
            <a:pPr marL="0" indent="0" algn="just">
              <a:buNone/>
            </a:pPr>
            <a:r>
              <a:rPr lang="en-GB" dirty="0">
                <a:latin typeface="Calibri Light" panose="020F0302020204030204" pitchFamily="34" charset="0"/>
                <a:cs typeface="Calibri Light" panose="020F0302020204030204" pitchFamily="34" charset="0"/>
              </a:rPr>
              <a:t>Christian Ethics may however be argued to be distinct from other ethical systems to the extent that it is shaped by the Christian story of God’s revelation of himself in Jesus Christ. </a:t>
            </a:r>
          </a:p>
          <a:p>
            <a:pPr marL="0" indent="0" algn="just">
              <a:buNone/>
            </a:pPr>
            <a:r>
              <a:rPr lang="en-GB" dirty="0">
                <a:latin typeface="Calibri Light" panose="020F0302020204030204" pitchFamily="34" charset="0"/>
                <a:cs typeface="Calibri Light" panose="020F0302020204030204" pitchFamily="34" charset="0"/>
              </a:rPr>
              <a:t>Christian ethics claims to be an attempt to wrestle with the question: what kind of moral implications follow from a commitment to the truth of Christian Gospel? </a:t>
            </a:r>
          </a:p>
          <a:p>
            <a:pPr marL="0" indent="0" algn="just">
              <a:buNone/>
            </a:pPr>
            <a:r>
              <a:rPr lang="en-GB" dirty="0">
                <a:latin typeface="Calibri Light" panose="020F0302020204030204" pitchFamily="34" charset="0"/>
                <a:cs typeface="Calibri Light" panose="020F0302020204030204" pitchFamily="34" charset="0"/>
              </a:rPr>
              <a:t>Christian ethics is thus a ‘qualified’ ethics – it takes as its starting point the normative claims of the Christian faith, seeking to interrogate how these claims ought to shape and problematise moral conduct and agential character.</a:t>
            </a:r>
          </a:p>
        </p:txBody>
      </p:sp>
    </p:spTree>
    <p:extLst>
      <p:ext uri="{BB962C8B-B14F-4D97-AF65-F5344CB8AC3E}">
        <p14:creationId xmlns:p14="http://schemas.microsoft.com/office/powerpoint/2010/main" val="2974586444"/>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4BC71-1D61-4AAD-965E-6E9537D9405E}"/>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Is Christian Ethics Descriptive or Normative?</a:t>
            </a:r>
          </a:p>
        </p:txBody>
      </p:sp>
      <p:sp>
        <p:nvSpPr>
          <p:cNvPr id="3" name="Text Placeholder 2">
            <a:extLst>
              <a:ext uri="{FF2B5EF4-FFF2-40B4-BE49-F238E27FC236}">
                <a16:creationId xmlns:a16="http://schemas.microsoft.com/office/drawing/2014/main" id="{8BBF3FD3-6F0B-4228-92F1-0553868D7B7B}"/>
              </a:ext>
            </a:extLst>
          </p:cNvPr>
          <p:cNvSpPr>
            <a:spLocks noGrp="1"/>
          </p:cNvSpPr>
          <p:nvPr>
            <p:ph type="body" idx="1"/>
          </p:nvPr>
        </p:nvSpPr>
        <p:spPr/>
        <p:txBody>
          <a:bodyPr>
            <a:normAutofit/>
          </a:bodyPr>
          <a:lstStyle/>
          <a:p>
            <a:pPr marL="0" indent="0" algn="just">
              <a:buNone/>
            </a:pPr>
            <a:r>
              <a:rPr lang="en-GB" dirty="0">
                <a:latin typeface="Calibri Light" panose="020F0302020204030204" pitchFamily="34" charset="0"/>
                <a:cs typeface="Calibri Light" panose="020F0302020204030204" pitchFamily="34" charset="0"/>
              </a:rPr>
              <a:t>At first, it may seem that Christian ethics is primarily a normative enterprise in so far as, like other ethical frameworks, it is primarily concerned with questions of how we ought to act rather than how we actually act.</a:t>
            </a:r>
          </a:p>
          <a:p>
            <a:pPr marL="0" indent="0" algn="just">
              <a:buNone/>
            </a:pPr>
            <a:endParaRPr lang="en-GB" dirty="0">
              <a:latin typeface="Calibri Light" panose="020F0302020204030204" pitchFamily="34" charset="0"/>
              <a:cs typeface="Calibri Light" panose="020F0302020204030204" pitchFamily="34" charset="0"/>
            </a:endParaRPr>
          </a:p>
          <a:p>
            <a:pPr marL="0" indent="0" algn="just">
              <a:buNone/>
            </a:pPr>
            <a:r>
              <a:rPr lang="en-GB" dirty="0">
                <a:latin typeface="Calibri Light" panose="020F0302020204030204" pitchFamily="34" charset="0"/>
                <a:cs typeface="Calibri Light" panose="020F0302020204030204" pitchFamily="34" charset="0"/>
              </a:rPr>
              <a:t>That is, it is an attempt at arguing for the ideal rather than naming the actual. </a:t>
            </a:r>
          </a:p>
        </p:txBody>
      </p:sp>
    </p:spTree>
    <p:extLst>
      <p:ext uri="{BB962C8B-B14F-4D97-AF65-F5344CB8AC3E}">
        <p14:creationId xmlns:p14="http://schemas.microsoft.com/office/powerpoint/2010/main" val="2468655240"/>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B749B-9741-432C-97C5-29ADD71220C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Is Christian Ethics Descriptive or Normative?</a:t>
            </a:r>
          </a:p>
        </p:txBody>
      </p:sp>
      <p:sp>
        <p:nvSpPr>
          <p:cNvPr id="3" name="Text Placeholder 2">
            <a:extLst>
              <a:ext uri="{FF2B5EF4-FFF2-40B4-BE49-F238E27FC236}">
                <a16:creationId xmlns:a16="http://schemas.microsoft.com/office/drawing/2014/main" id="{059348E6-B022-427D-B562-1C2D21D63651}"/>
              </a:ext>
            </a:extLst>
          </p:cNvPr>
          <p:cNvSpPr>
            <a:spLocks noGrp="1"/>
          </p:cNvSpPr>
          <p:nvPr>
            <p:ph type="body" idx="1"/>
          </p:nvPr>
        </p:nvSpPr>
        <p:spPr/>
        <p:txBody>
          <a:bodyPr/>
          <a:lstStyle/>
          <a:p>
            <a:pPr marL="0" indent="0" algn="just">
              <a:buNone/>
            </a:pPr>
            <a:r>
              <a:rPr lang="en-GB" dirty="0">
                <a:latin typeface="Calibri Light" panose="020F0302020204030204" pitchFamily="34" charset="0"/>
                <a:cs typeface="Calibri Light" panose="020F0302020204030204" pitchFamily="34" charset="0"/>
              </a:rPr>
              <a:t>Christian ethics, however, must first begin with and critically depends for its validity on a proper theological description of Christian doctrinal claims if the arguments it makes would have any validity and normative force. </a:t>
            </a:r>
          </a:p>
          <a:p>
            <a:pPr marL="0" indent="0" algn="just">
              <a:buNone/>
            </a:pPr>
            <a:endParaRPr lang="en-GB" dirty="0">
              <a:latin typeface="Calibri Light" panose="020F0302020204030204" pitchFamily="34" charset="0"/>
              <a:cs typeface="Calibri Light" panose="020F0302020204030204" pitchFamily="34" charset="0"/>
            </a:endParaRPr>
          </a:p>
          <a:p>
            <a:pPr marL="0" indent="0" algn="just">
              <a:buNone/>
            </a:pPr>
            <a:r>
              <a:rPr lang="en-GB" dirty="0">
                <a:latin typeface="Calibri Light" panose="020F0302020204030204" pitchFamily="34" charset="0"/>
                <a:cs typeface="Calibri Light" panose="020F0302020204030204" pitchFamily="34" charset="0"/>
              </a:rPr>
              <a:t>In other words, Christian ethics involves just as much (ontological) description as it involves normative argumentation. </a:t>
            </a:r>
          </a:p>
        </p:txBody>
      </p:sp>
    </p:spTree>
    <p:extLst>
      <p:ext uri="{BB962C8B-B14F-4D97-AF65-F5344CB8AC3E}">
        <p14:creationId xmlns:p14="http://schemas.microsoft.com/office/powerpoint/2010/main" val="1585694394"/>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42B85-3F09-4A0C-A9AB-D7B73AB04A32}"/>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What are the Sources of Christian Ethics?</a:t>
            </a:r>
          </a:p>
        </p:txBody>
      </p:sp>
      <p:sp>
        <p:nvSpPr>
          <p:cNvPr id="3" name="Text Placeholder 2">
            <a:extLst>
              <a:ext uri="{FF2B5EF4-FFF2-40B4-BE49-F238E27FC236}">
                <a16:creationId xmlns:a16="http://schemas.microsoft.com/office/drawing/2014/main" id="{9475129B-9056-4AE8-AA5F-355C7D6199C0}"/>
              </a:ext>
            </a:extLst>
          </p:cNvPr>
          <p:cNvSpPr>
            <a:spLocks noGrp="1"/>
          </p:cNvSpPr>
          <p:nvPr>
            <p:ph type="body" idx="1"/>
          </p:nvPr>
        </p:nvSpPr>
        <p:spPr/>
        <p:txBody>
          <a:bodyPr>
            <a:normAutofit lnSpcReduction="10000"/>
          </a:bodyPr>
          <a:lstStyle/>
          <a:p>
            <a:pPr marL="0" indent="0">
              <a:buNone/>
            </a:pPr>
            <a:r>
              <a:rPr lang="en-GB" dirty="0">
                <a:latin typeface="Calibri Light" panose="020F0302020204030204" pitchFamily="34" charset="0"/>
                <a:cs typeface="Calibri Light" panose="020F0302020204030204" pitchFamily="34" charset="0"/>
              </a:rPr>
              <a:t>There are two aspects of the question of the sources of Christian ethics?</a:t>
            </a:r>
          </a:p>
          <a:p>
            <a:pPr marL="0" indent="0">
              <a:buNone/>
            </a:pPr>
            <a:r>
              <a:rPr lang="en-GB" dirty="0">
                <a:latin typeface="Calibri Light" panose="020F0302020204030204" pitchFamily="34" charset="0"/>
                <a:cs typeface="Calibri Light" panose="020F0302020204030204" pitchFamily="34" charset="0"/>
              </a:rPr>
              <a:t>On the one hand, involved in the discourse on sources is the question of what Christian ethics appeals to as part of its normative guide or foundational/orientational starting point. These include such things as scripture, tradition, and reason. </a:t>
            </a:r>
          </a:p>
          <a:p>
            <a:pPr marL="0" indent="0">
              <a:buNone/>
            </a:pPr>
            <a:r>
              <a:rPr lang="en-GB" dirty="0">
                <a:latin typeface="Calibri Light" panose="020F0302020204030204" pitchFamily="34" charset="0"/>
                <a:cs typeface="Calibri Light" panose="020F0302020204030204" pitchFamily="34" charset="0"/>
              </a:rPr>
              <a:t>On the other hand, the sources of Christian ethics also must include the elements which shape Christian ethics such as the context within which Christian ethical reflection takes place and the communities which inform and sustain Christian moral conduct such as the churches. </a:t>
            </a:r>
          </a:p>
        </p:txBody>
      </p:sp>
    </p:spTree>
    <p:extLst>
      <p:ext uri="{BB962C8B-B14F-4D97-AF65-F5344CB8AC3E}">
        <p14:creationId xmlns:p14="http://schemas.microsoft.com/office/powerpoint/2010/main" val="1151313230"/>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A0D9-74AA-488A-BC32-BADFB52C7270}"/>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Problems in the use of Scripture in Christian Ethics</a:t>
            </a:r>
          </a:p>
        </p:txBody>
      </p:sp>
      <p:sp>
        <p:nvSpPr>
          <p:cNvPr id="3" name="Text Placeholder 2">
            <a:extLst>
              <a:ext uri="{FF2B5EF4-FFF2-40B4-BE49-F238E27FC236}">
                <a16:creationId xmlns:a16="http://schemas.microsoft.com/office/drawing/2014/main" id="{ACC9B068-C596-48DE-AB1D-4354EF641711}"/>
              </a:ext>
            </a:extLst>
          </p:cNvPr>
          <p:cNvSpPr>
            <a:spLocks noGrp="1"/>
          </p:cNvSpPr>
          <p:nvPr>
            <p:ph type="body" idx="1"/>
          </p:nvPr>
        </p:nvSpPr>
        <p:spPr/>
        <p:txBody>
          <a:bodyPr/>
          <a:lstStyle/>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To recap the previous lecture, I just want to flag back up some issues with using scripture, or only scripture, as a source for Christian ethics, such as:</a:t>
            </a:r>
          </a:p>
          <a:p>
            <a:r>
              <a:rPr lang="en-GB" dirty="0">
                <a:latin typeface="Calibri Light" panose="020F0302020204030204" pitchFamily="34" charset="0"/>
                <a:cs typeface="Calibri Light" panose="020F0302020204030204" pitchFamily="34" charset="0"/>
              </a:rPr>
              <a:t>Hermeneutics (history, literary, and application)</a:t>
            </a:r>
          </a:p>
          <a:p>
            <a:r>
              <a:rPr lang="en-GB" dirty="0">
                <a:latin typeface="Calibri Light" panose="020F0302020204030204" pitchFamily="34" charset="0"/>
                <a:cs typeface="Calibri Light" panose="020F0302020204030204" pitchFamily="34" charset="0"/>
              </a:rPr>
              <a:t>The ‘Immorality’ of the Bible</a:t>
            </a:r>
          </a:p>
          <a:p>
            <a:r>
              <a:rPr lang="en-GB" dirty="0">
                <a:latin typeface="Calibri Light" panose="020F0302020204030204" pitchFamily="34" charset="0"/>
                <a:cs typeface="Calibri Light" panose="020F0302020204030204" pitchFamily="34" charset="0"/>
              </a:rPr>
              <a:t>Which Bible? (‘Canon within the canon’)</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031461204"/>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latin typeface="Calibri Light" panose="020F0302020204030204" pitchFamily="34" charset="0"/>
                <a:cs typeface="Calibri Light" panose="020F0302020204030204" pitchFamily="34" charset="0"/>
              </a:rPr>
              <a:t>Tradition and Reason as Sources of Christian Ethics</a:t>
            </a:r>
          </a:p>
        </p:txBody>
      </p:sp>
      <p:sp>
        <p:nvSpPr>
          <p:cNvPr id="5" name="Subtitle 4"/>
          <p:cNvSpPr>
            <a:spLocks noGrp="1"/>
          </p:cNvSpPr>
          <p:nvPr>
            <p:ph type="subTitle" idx="1"/>
          </p:nvPr>
        </p:nvSpPr>
        <p:spPr/>
        <p:txBody>
          <a:bodyPr/>
          <a:lstStyle/>
          <a:p>
            <a:r>
              <a:rPr lang="en-GB" dirty="0">
                <a:latin typeface="Calibri Light" panose="020F0302020204030204" pitchFamily="34" charset="0"/>
                <a:cs typeface="Calibri Light" panose="020F0302020204030204" pitchFamily="34" charset="0"/>
              </a:rPr>
              <a:t>HPRS5053 / 6053</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Dr Angus M Slater</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243741309"/>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2BFA9-D6E9-3C23-AA91-B3FE0E7F481E}"/>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Tradition and Reason as Sources of Christian Ethics</a:t>
            </a:r>
            <a:endParaRPr lang="en-GB" dirty="0"/>
          </a:p>
        </p:txBody>
      </p:sp>
      <p:sp>
        <p:nvSpPr>
          <p:cNvPr id="3" name="Content Placeholder 2">
            <a:extLst>
              <a:ext uri="{FF2B5EF4-FFF2-40B4-BE49-F238E27FC236}">
                <a16:creationId xmlns:a16="http://schemas.microsoft.com/office/drawing/2014/main" id="{00D1AA93-1BF5-DE7E-B55D-A337CA3A0738}"/>
              </a:ext>
            </a:extLst>
          </p:cNvPr>
          <p:cNvSpPr>
            <a:spLocks noGrp="1"/>
          </p:cNvSpPr>
          <p:nvPr>
            <p:ph sz="half" idx="1"/>
          </p:nvPr>
        </p:nvSpPr>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Of course, scripture is not the only source of Christian ethics, and there are many other possible resources for Christian ethical thinking. </a:t>
            </a:r>
          </a:p>
          <a:p>
            <a:pPr marL="0" indent="0">
              <a:buNone/>
            </a:pPr>
            <a:r>
              <a:rPr lang="en-GB" dirty="0">
                <a:latin typeface="Calibri Light" panose="020F0302020204030204" pitchFamily="34" charset="0"/>
                <a:cs typeface="Calibri Light" panose="020F0302020204030204" pitchFamily="34" charset="0"/>
              </a:rPr>
              <a:t>In the next section, I want to turn our attention to two others that have played a critical role in the historical and intellectual development of Christian ethics – the sources of “tradition” and “reason”.</a:t>
            </a:r>
          </a:p>
        </p:txBody>
      </p:sp>
      <p:pic>
        <p:nvPicPr>
          <p:cNvPr id="6" name="Content Placeholder 5" descr="A person holding a baby&#10;&#10;Description automatically generated">
            <a:extLst>
              <a:ext uri="{FF2B5EF4-FFF2-40B4-BE49-F238E27FC236}">
                <a16:creationId xmlns:a16="http://schemas.microsoft.com/office/drawing/2014/main" id="{314C51C2-224E-870C-71AB-B21F0D7279B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68282" y="1452401"/>
            <a:ext cx="3239738" cy="3767138"/>
          </a:xfrm>
        </p:spPr>
      </p:pic>
    </p:spTree>
    <p:extLst>
      <p:ext uri="{BB962C8B-B14F-4D97-AF65-F5344CB8AC3E}">
        <p14:creationId xmlns:p14="http://schemas.microsoft.com/office/powerpoint/2010/main" val="737762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BCA0D-510F-4677-B73C-4ADD2D794D55}"/>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Christian Tradition as a Source of Christian Ethics</a:t>
            </a:r>
          </a:p>
        </p:txBody>
      </p:sp>
      <p:sp>
        <p:nvSpPr>
          <p:cNvPr id="3" name="Text Placeholder 2">
            <a:extLst>
              <a:ext uri="{FF2B5EF4-FFF2-40B4-BE49-F238E27FC236}">
                <a16:creationId xmlns:a16="http://schemas.microsoft.com/office/drawing/2014/main" id="{EA699CD3-46F1-4688-9C76-A0234F26FCFD}"/>
              </a:ext>
            </a:extLst>
          </p:cNvPr>
          <p:cNvSpPr>
            <a:spLocks noGrp="1"/>
          </p:cNvSpPr>
          <p:nvPr>
            <p:ph type="body" idx="1"/>
          </p:nvPr>
        </p:nvSpPr>
        <p:spPr>
          <a:xfrm>
            <a:off x="838200" y="1825625"/>
            <a:ext cx="4977384" cy="3743153"/>
          </a:xfrm>
        </p:spPr>
        <p:txBody>
          <a:bodyPr>
            <a:normAutofit lnSpcReduction="10000"/>
          </a:bodyPr>
          <a:lstStyle/>
          <a:p>
            <a:pPr marL="0" indent="0" algn="just">
              <a:buNone/>
            </a:pPr>
            <a:r>
              <a:rPr lang="en-GB" dirty="0">
                <a:latin typeface="Calibri Light" panose="020F0302020204030204" pitchFamily="34" charset="0"/>
                <a:cs typeface="Calibri Light" panose="020F0302020204030204" pitchFamily="34" charset="0"/>
              </a:rPr>
              <a:t>In these discussions, by Christian tradition we mean the various experiences, body of works and reflections which has been passed down from age to age in the history of the Christian church.</a:t>
            </a:r>
          </a:p>
          <a:p>
            <a:pPr marL="0" indent="0" algn="just">
              <a:buNone/>
            </a:pPr>
            <a:r>
              <a:rPr lang="en-GB" dirty="0">
                <a:latin typeface="Calibri Light" panose="020F0302020204030204" pitchFamily="34" charset="0"/>
                <a:cs typeface="Calibri Light" panose="020F0302020204030204" pitchFamily="34" charset="0"/>
              </a:rPr>
              <a:t>This makes history a vitally important aspect of the Christian tradition, and therefore of Christian ethics</a:t>
            </a:r>
          </a:p>
        </p:txBody>
      </p:sp>
      <p:pic>
        <p:nvPicPr>
          <p:cNvPr id="5" name="Picture 4" descr="A picture containing text, person&#10;&#10;Description automatically generated">
            <a:extLst>
              <a:ext uri="{FF2B5EF4-FFF2-40B4-BE49-F238E27FC236}">
                <a16:creationId xmlns:a16="http://schemas.microsoft.com/office/drawing/2014/main" id="{12D4BEC0-729A-702B-15B4-0B2F75B7E2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87673" y="1027906"/>
            <a:ext cx="3478433" cy="4612704"/>
          </a:xfrm>
          <a:prstGeom prst="rect">
            <a:avLst/>
          </a:prstGeom>
        </p:spPr>
      </p:pic>
    </p:spTree>
    <p:extLst>
      <p:ext uri="{BB962C8B-B14F-4D97-AF65-F5344CB8AC3E}">
        <p14:creationId xmlns:p14="http://schemas.microsoft.com/office/powerpoint/2010/main" val="4074404149"/>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3B6DC-5610-44A5-BA78-FDF326DFE75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Christian Tradition as a Source of Christian Ethics</a:t>
            </a:r>
          </a:p>
        </p:txBody>
      </p:sp>
      <p:sp>
        <p:nvSpPr>
          <p:cNvPr id="3" name="Text Placeholder 2">
            <a:extLst>
              <a:ext uri="{FF2B5EF4-FFF2-40B4-BE49-F238E27FC236}">
                <a16:creationId xmlns:a16="http://schemas.microsoft.com/office/drawing/2014/main" id="{158A1BD3-42C7-4A92-B769-F7D7AED15F29}"/>
              </a:ext>
            </a:extLst>
          </p:cNvPr>
          <p:cNvSpPr>
            <a:spLocks noGrp="1"/>
          </p:cNvSpPr>
          <p:nvPr>
            <p:ph type="body" idx="1"/>
          </p:nvPr>
        </p:nvSpPr>
        <p:spPr/>
        <p:txBody>
          <a:bodyPr>
            <a:normAutofit lnSpcReduction="10000"/>
          </a:bodyPr>
          <a:lstStyle/>
          <a:p>
            <a:pPr marL="0" indent="0">
              <a:buNone/>
            </a:pPr>
            <a:r>
              <a:rPr lang="en-GB" dirty="0">
                <a:latin typeface="Calibri Light" panose="020F0302020204030204" pitchFamily="34" charset="0"/>
                <a:cs typeface="Calibri Light" panose="020F0302020204030204" pitchFamily="34" charset="0"/>
              </a:rPr>
              <a:t>The importance attached to ‘tradition’ within Christian ethical discourse reflects some of the historical differences between Christian groups. The 16th century Reformation laid emphasis on Sola Scriptura, emphasising a biblicism which, at its heart, was a rejection of tradition as normative for Christian theology.</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The schism between the East and the West in 1054 has also meant that Christian tradition, even when regarded as authoritative, is often debated on – what constitutes the ‘right’ tradition?</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335415363"/>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936F-A900-4714-AA72-4B5E088315F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Tradition as a Source of Christian Ethics</a:t>
            </a:r>
          </a:p>
        </p:txBody>
      </p:sp>
      <p:sp>
        <p:nvSpPr>
          <p:cNvPr id="3" name="Text Placeholder 2">
            <a:extLst>
              <a:ext uri="{FF2B5EF4-FFF2-40B4-BE49-F238E27FC236}">
                <a16:creationId xmlns:a16="http://schemas.microsoft.com/office/drawing/2014/main" id="{358F61A7-C6B8-4EFC-A3B0-D2F714416CBD}"/>
              </a:ext>
            </a:extLst>
          </p:cNvPr>
          <p:cNvSpPr>
            <a:spLocks noGrp="1"/>
          </p:cNvSpPr>
          <p:nvPr>
            <p:ph type="body" idx="1"/>
          </p:nvPr>
        </p:nvSpPr>
        <p:spPr/>
        <p:txBody>
          <a:bodyPr>
            <a:normAutofit lnSpcReduction="10000"/>
          </a:bodyPr>
          <a:lstStyle/>
          <a:p>
            <a:pPr marL="0" indent="0" algn="just">
              <a:buNone/>
            </a:pPr>
            <a:r>
              <a:rPr lang="en-GB" dirty="0">
                <a:latin typeface="Calibri Light" panose="020F0302020204030204" pitchFamily="34" charset="0"/>
                <a:cs typeface="Calibri Light" panose="020F0302020204030204" pitchFamily="34" charset="0"/>
              </a:rPr>
              <a:t>Appeal to tradition has been more characteristic of Roman Catholic ethics than it has been in the Protestant tradition.</a:t>
            </a:r>
          </a:p>
          <a:p>
            <a:pPr marL="0" indent="0" algn="just">
              <a:buNone/>
            </a:pPr>
            <a:r>
              <a:rPr lang="en-GB" dirty="0">
                <a:latin typeface="Calibri Light" panose="020F0302020204030204" pitchFamily="34" charset="0"/>
                <a:cs typeface="Calibri Light" panose="020F0302020204030204" pitchFamily="34" charset="0"/>
              </a:rPr>
              <a:t>Catholic employment of tradition has often taken the form of appeals to the church fathers as evident, for instance, in Aquinas’ employment of Augustine. Aquinas himself has exercised and continues to exercise a significant influence on Roman Catholic moral theology to the present.</a:t>
            </a:r>
          </a:p>
          <a:p>
            <a:pPr marL="0" indent="0" algn="just">
              <a:buNone/>
            </a:pPr>
            <a:r>
              <a:rPr lang="en-GB" dirty="0">
                <a:latin typeface="Calibri Light" panose="020F0302020204030204" pitchFamily="34" charset="0"/>
                <a:cs typeface="Calibri Light" panose="020F0302020204030204" pitchFamily="34" charset="0"/>
              </a:rPr>
              <a:t>Roman Catholic ethics also often seeks to stay attentive to and equally regards as significant the various encyclicals and papal bulls issues by the Popes. </a:t>
            </a:r>
          </a:p>
        </p:txBody>
      </p:sp>
    </p:spTree>
    <p:extLst>
      <p:ext uri="{BB962C8B-B14F-4D97-AF65-F5344CB8AC3E}">
        <p14:creationId xmlns:p14="http://schemas.microsoft.com/office/powerpoint/2010/main" val="2333329615"/>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10F23-8F5D-47A0-9E8D-A1BDCE843EC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Catholic Approaches to Christian Ethics</a:t>
            </a:r>
          </a:p>
        </p:txBody>
      </p:sp>
      <p:sp>
        <p:nvSpPr>
          <p:cNvPr id="3" name="Content Placeholder 2">
            <a:extLst>
              <a:ext uri="{FF2B5EF4-FFF2-40B4-BE49-F238E27FC236}">
                <a16:creationId xmlns:a16="http://schemas.microsoft.com/office/drawing/2014/main" id="{51F028D8-18E1-4BD2-A64C-D31A67FAFA33}"/>
              </a:ext>
            </a:extLst>
          </p:cNvPr>
          <p:cNvSpPr>
            <a:spLocks noGrp="1"/>
          </p:cNvSpPr>
          <p:nvPr>
            <p:ph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This idea of there being other resources for ethical reflection than just the biblical text is a tension between ‘theonomous’ Christian ethics (whereby the Bible alone should be used for moral reasoning) and ‘heteronomous’ Christian ethics (whereby other resources of moral reasoning can and should play a significant role).</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Within the Roman Catholic tradition, we see a strong emphasis on heteronomous Christian ethics – particularly on the role that reason and tradition can play in guiding our moral and ethical reflection. </a:t>
            </a:r>
          </a:p>
        </p:txBody>
      </p:sp>
      <p:pic>
        <p:nvPicPr>
          <p:cNvPr id="6" name="Content Placeholder 5" descr="A picture containing building, altar&#10;&#10;Description automatically generated">
            <a:extLst>
              <a:ext uri="{FF2B5EF4-FFF2-40B4-BE49-F238E27FC236}">
                <a16:creationId xmlns:a16="http://schemas.microsoft.com/office/drawing/2014/main" id="{A898F726-C36A-48DD-8ADF-FDDED6324B4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62470" y="1399817"/>
            <a:ext cx="4106272" cy="4058366"/>
          </a:xfrm>
        </p:spPr>
      </p:pic>
    </p:spTree>
    <p:extLst>
      <p:ext uri="{BB962C8B-B14F-4D97-AF65-F5344CB8AC3E}">
        <p14:creationId xmlns:p14="http://schemas.microsoft.com/office/powerpoint/2010/main" val="2633400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C7655-1AB4-4B58-B50A-99CD8A46C405}"/>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Catholic Approaches</a:t>
            </a:r>
          </a:p>
        </p:txBody>
      </p:sp>
      <p:sp>
        <p:nvSpPr>
          <p:cNvPr id="3" name="Content Placeholder 2">
            <a:extLst>
              <a:ext uri="{FF2B5EF4-FFF2-40B4-BE49-F238E27FC236}">
                <a16:creationId xmlns:a16="http://schemas.microsoft.com/office/drawing/2014/main" id="{600BE702-1A84-4DC6-90AF-54738F56F5E7}"/>
              </a:ext>
            </a:extLst>
          </p:cNvPr>
          <p:cNvSpPr>
            <a:spLocks noGrp="1"/>
          </p:cNvSpPr>
          <p:nvPr>
            <p:ph sz="half" idx="1"/>
          </p:nvPr>
        </p:nvSpPr>
        <p:spPr/>
        <p:txBody>
          <a:bodyPr>
            <a:noAutofit/>
          </a:bodyPr>
          <a:lstStyle/>
          <a:p>
            <a:pPr marL="0" indent="0">
              <a:buNone/>
            </a:pPr>
            <a:r>
              <a:rPr lang="en-GB" sz="1600" dirty="0">
                <a:latin typeface="Calibri Light" panose="020F0302020204030204" pitchFamily="34" charset="0"/>
                <a:cs typeface="Calibri Light" panose="020F0302020204030204" pitchFamily="34" charset="0"/>
              </a:rPr>
              <a:t>In the Catholic tradition, ethics requires not just using the biblical text, but also referring to Church authority, the natural world around us, and our reasoning and conscience. </a:t>
            </a:r>
          </a:p>
          <a:p>
            <a:pPr marL="0" indent="0">
              <a:buNone/>
            </a:pPr>
            <a:r>
              <a:rPr lang="en-GB" sz="1600" dirty="0">
                <a:latin typeface="Calibri Light" panose="020F0302020204030204" pitchFamily="34" charset="0"/>
                <a:cs typeface="Calibri Light" panose="020F0302020204030204" pitchFamily="34" charset="0"/>
              </a:rPr>
              <a:t>In order to understand the meaning of the text fully, it must be contextualised within and through these other sources, and through these sources, new circumstances can be reasoned about through the biblical text. </a:t>
            </a:r>
          </a:p>
          <a:p>
            <a:pPr marL="0" indent="0">
              <a:buNone/>
            </a:pPr>
            <a:r>
              <a:rPr lang="en-GB" sz="1600" dirty="0">
                <a:latin typeface="Calibri Light" panose="020F0302020204030204" pitchFamily="34" charset="0"/>
                <a:cs typeface="Calibri Light" panose="020F0302020204030204" pitchFamily="34" charset="0"/>
              </a:rPr>
              <a:t>Similarly, aspects of nature (as God’s creation) can provide ethical resources, with this ability to reason etc extending beyond just the Christian community – it does not necessarily require knowing the Bible in order to know what is good or evil. </a:t>
            </a:r>
          </a:p>
          <a:p>
            <a:pPr marL="0" indent="0">
              <a:buNone/>
            </a:pPr>
            <a:r>
              <a:rPr lang="en-GB" sz="1600" dirty="0">
                <a:latin typeface="Calibri Light" panose="020F0302020204030204" pitchFamily="34" charset="0"/>
                <a:cs typeface="Calibri Light" panose="020F0302020204030204" pitchFamily="34" charset="0"/>
              </a:rPr>
              <a:t>As the biblical passage across states, even Gentiles are bound by the natural law. </a:t>
            </a:r>
          </a:p>
        </p:txBody>
      </p:sp>
      <p:sp>
        <p:nvSpPr>
          <p:cNvPr id="4" name="Content Placeholder 3">
            <a:extLst>
              <a:ext uri="{FF2B5EF4-FFF2-40B4-BE49-F238E27FC236}">
                <a16:creationId xmlns:a16="http://schemas.microsoft.com/office/drawing/2014/main" id="{A851808C-ECDE-495A-80A0-42EB864F41EF}"/>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2000" i="1" baseline="30000" dirty="0">
                <a:latin typeface="Calibri Light" panose="020F0302020204030204" pitchFamily="34" charset="0"/>
                <a:cs typeface="Calibri Light" panose="020F0302020204030204" pitchFamily="34" charset="0"/>
              </a:rPr>
              <a:t>13 </a:t>
            </a:r>
            <a:r>
              <a:rPr lang="en-GB" sz="2000" i="1" dirty="0">
                <a:latin typeface="Calibri Light" panose="020F0302020204030204" pitchFamily="34" charset="0"/>
                <a:cs typeface="Calibri Light" panose="020F0302020204030204" pitchFamily="34" charset="0"/>
              </a:rPr>
              <a:t>For it is not those who hear the law who are righteous in God’s sight, but it is those who obey the law who will be declared righteous. </a:t>
            </a:r>
            <a:r>
              <a:rPr lang="en-GB" sz="2000" i="1" baseline="30000" dirty="0">
                <a:latin typeface="Calibri Light" panose="020F0302020204030204" pitchFamily="34" charset="0"/>
                <a:cs typeface="Calibri Light" panose="020F0302020204030204" pitchFamily="34" charset="0"/>
              </a:rPr>
              <a:t>14 </a:t>
            </a:r>
            <a:r>
              <a:rPr lang="en-GB" sz="2000" i="1" dirty="0">
                <a:latin typeface="Calibri Light" panose="020F0302020204030204" pitchFamily="34" charset="0"/>
                <a:cs typeface="Calibri Light" panose="020F0302020204030204" pitchFamily="34" charset="0"/>
              </a:rPr>
              <a:t>(Indeed, when Gentiles, who do not have the law, do by nature things required by the law, they are a law for themselves, even though they do not have the law. </a:t>
            </a:r>
            <a:r>
              <a:rPr lang="en-GB" sz="2000" i="1" baseline="30000" dirty="0">
                <a:latin typeface="Calibri Light" panose="020F0302020204030204" pitchFamily="34" charset="0"/>
                <a:cs typeface="Calibri Light" panose="020F0302020204030204" pitchFamily="34" charset="0"/>
              </a:rPr>
              <a:t>15 </a:t>
            </a:r>
            <a:r>
              <a:rPr lang="en-GB" sz="2000" i="1" dirty="0">
                <a:latin typeface="Calibri Light" panose="020F0302020204030204" pitchFamily="34" charset="0"/>
                <a:cs typeface="Calibri Light" panose="020F0302020204030204" pitchFamily="34" charset="0"/>
              </a:rPr>
              <a:t>They show that the requirements of the law are written on their hearts, their consciences also bearing witness, and their thoughts sometimes accusing them and at other times even defending them.) </a:t>
            </a:r>
            <a:endParaRPr lang="en-GB" sz="2000" i="1" baseline="30000" dirty="0">
              <a:latin typeface="Calibri Light" panose="020F0302020204030204" pitchFamily="34" charset="0"/>
              <a:cs typeface="Calibri Light" panose="020F0302020204030204" pitchFamily="34" charset="0"/>
            </a:endParaRPr>
          </a:p>
          <a:p>
            <a:pPr marL="0" indent="0">
              <a:lnSpc>
                <a:spcPct val="150000"/>
              </a:lnSpc>
              <a:buNone/>
            </a:pPr>
            <a:endParaRPr lang="en-GB" sz="2000" i="1" baseline="30000" dirty="0">
              <a:latin typeface="Calibri Light" panose="020F0302020204030204" pitchFamily="34" charset="0"/>
              <a:cs typeface="Calibri Light" panose="020F0302020204030204" pitchFamily="34" charset="0"/>
            </a:endParaRPr>
          </a:p>
          <a:p>
            <a:pPr marL="0" indent="0">
              <a:lnSpc>
                <a:spcPct val="150000"/>
              </a:lnSpc>
              <a:buNone/>
            </a:pPr>
            <a:r>
              <a:rPr lang="en-GB" sz="2000" i="1" dirty="0">
                <a:latin typeface="Calibri Light" panose="020F0302020204030204" pitchFamily="34" charset="0"/>
                <a:cs typeface="Calibri Light" panose="020F0302020204030204" pitchFamily="34" charset="0"/>
              </a:rPr>
              <a:t>Romans 2:13-15</a:t>
            </a:r>
          </a:p>
        </p:txBody>
      </p:sp>
    </p:spTree>
    <p:extLst>
      <p:ext uri="{BB962C8B-B14F-4D97-AF65-F5344CB8AC3E}">
        <p14:creationId xmlns:p14="http://schemas.microsoft.com/office/powerpoint/2010/main" val="17376664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2F375-239E-4697-9CB6-AB8FE0F2257F}"/>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Catholic Approaches to Christian Ethics</a:t>
            </a:r>
          </a:p>
        </p:txBody>
      </p:sp>
      <p:sp>
        <p:nvSpPr>
          <p:cNvPr id="3" name="Content Placeholder 2">
            <a:extLst>
              <a:ext uri="{FF2B5EF4-FFF2-40B4-BE49-F238E27FC236}">
                <a16:creationId xmlns:a16="http://schemas.microsoft.com/office/drawing/2014/main" id="{F99BD9C9-664D-4BB3-980D-118853A09ADF}"/>
              </a:ext>
            </a:extLst>
          </p:cNvPr>
          <p:cNvSpPr>
            <a:spLocks noGrp="1"/>
          </p:cNvSpPr>
          <p:nvPr>
            <p:ph sz="half" idx="1"/>
          </p:nvPr>
        </p:nvSpPr>
        <p:spPr/>
        <p:txBody>
          <a:bodyPr>
            <a:normAutofit fontScale="62500" lnSpcReduction="20000"/>
          </a:bodyPr>
          <a:lstStyle/>
          <a:p>
            <a:pPr marL="0" indent="0">
              <a:buNone/>
            </a:pPr>
            <a:r>
              <a:rPr lang="en-GB" dirty="0">
                <a:latin typeface="Calibri Light" panose="020F0302020204030204" pitchFamily="34" charset="0"/>
                <a:cs typeface="Calibri Light" panose="020F0302020204030204" pitchFamily="34" charset="0"/>
              </a:rPr>
              <a:t>A critical part of this heteronomous style of ethics is the role that the tradition plays within Catholic ethics – specifically the tradition as defined by the authoritative teaching of the Catholic hierarchy, including the Pope, over the centuries.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This teaching is delivered through both the Catechism of the Church (the document listing and teaching the various beliefs of the Catholic faith – you may have had catechism classes at school?) and writings of various levels of importance emerging from Church Councils (e.g. the Second Vatican Council in 1962), the Congregation for the Doctrine of the Faith (the Vatican’s doctrinal office), or papal encyclicals written and published under the Pope’s authority. </a:t>
            </a:r>
          </a:p>
        </p:txBody>
      </p:sp>
      <p:pic>
        <p:nvPicPr>
          <p:cNvPr id="6" name="Content Placeholder 5" descr="A picture containing text&#10;&#10;Description automatically generated">
            <a:extLst>
              <a:ext uri="{FF2B5EF4-FFF2-40B4-BE49-F238E27FC236}">
                <a16:creationId xmlns:a16="http://schemas.microsoft.com/office/drawing/2014/main" id="{D1CD6140-636B-4014-A582-BEA25E9AF6F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39931"/>
          <a:stretch/>
        </p:blipFill>
        <p:spPr>
          <a:xfrm>
            <a:off x="7053476" y="1548141"/>
            <a:ext cx="4096606" cy="3761718"/>
          </a:xfrm>
        </p:spPr>
      </p:pic>
    </p:spTree>
    <p:extLst>
      <p:ext uri="{BB962C8B-B14F-4D97-AF65-F5344CB8AC3E}">
        <p14:creationId xmlns:p14="http://schemas.microsoft.com/office/powerpoint/2010/main" val="2232952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D228-658A-4A15-8049-2F29DF89CB9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Catholic Approaches to Christian Ethics</a:t>
            </a:r>
          </a:p>
        </p:txBody>
      </p:sp>
      <p:sp>
        <p:nvSpPr>
          <p:cNvPr id="3" name="Content Placeholder 2">
            <a:extLst>
              <a:ext uri="{FF2B5EF4-FFF2-40B4-BE49-F238E27FC236}">
                <a16:creationId xmlns:a16="http://schemas.microsoft.com/office/drawing/2014/main" id="{8C6444C2-CF41-49E1-A833-B4DF766932CB}"/>
              </a:ext>
            </a:extLst>
          </p:cNvPr>
          <p:cNvSpPr>
            <a:spLocks noGrp="1"/>
          </p:cNvSpPr>
          <p:nvPr>
            <p:ph sz="half" idx="1"/>
          </p:nvPr>
        </p:nvSpPr>
        <p:spPr/>
        <p:txBody>
          <a:bodyPr>
            <a:noAutofit/>
          </a:bodyPr>
          <a:lstStyle/>
          <a:p>
            <a:pPr marL="0" indent="0">
              <a:buNone/>
            </a:pPr>
            <a:r>
              <a:rPr lang="en-GB" sz="1800" dirty="0">
                <a:latin typeface="Calibri Light" panose="020F0302020204030204" pitchFamily="34" charset="0"/>
                <a:cs typeface="Calibri Light" panose="020F0302020204030204" pitchFamily="34" charset="0"/>
              </a:rPr>
              <a:t>A good example of the role of these is the Papal encyclical (a letter from the Pope to the Church) called </a:t>
            </a:r>
            <a:r>
              <a:rPr lang="en-GB" sz="1800" i="1" dirty="0">
                <a:latin typeface="Calibri Light" panose="020F0302020204030204" pitchFamily="34" charset="0"/>
                <a:cs typeface="Calibri Light" panose="020F0302020204030204" pitchFamily="34" charset="0"/>
              </a:rPr>
              <a:t>Veritatis Splendour</a:t>
            </a:r>
            <a:r>
              <a:rPr lang="en-GB" sz="1800" dirty="0">
                <a:latin typeface="Calibri Light" panose="020F0302020204030204" pitchFamily="34" charset="0"/>
                <a:cs typeface="Calibri Light" panose="020F0302020204030204" pitchFamily="34" charset="0"/>
              </a:rPr>
              <a:t> written in 1996 by Pope John Paul II. </a:t>
            </a:r>
          </a:p>
          <a:p>
            <a:pPr marL="0" indent="0">
              <a:buNone/>
            </a:pPr>
            <a:r>
              <a:rPr lang="en-GB" sz="1800" dirty="0">
                <a:latin typeface="Calibri Light" panose="020F0302020204030204" pitchFamily="34" charset="0"/>
                <a:cs typeface="Calibri Light" panose="020F0302020204030204" pitchFamily="34" charset="0"/>
              </a:rPr>
              <a:t>In it, JPII reasserted the centrality of reason, conscience, natural law and the Magisterium (the traditional authority) in Catholic moral theology. The Pope argued that that moral knowledge is knowable to all people as all cultures have some sense of good and evil and that our conscience awakens a person’s awareness of divine law. </a:t>
            </a:r>
          </a:p>
          <a:p>
            <a:pPr marL="0" indent="0">
              <a:buNone/>
            </a:pPr>
            <a:r>
              <a:rPr lang="en-GB" sz="1800" dirty="0">
                <a:latin typeface="Calibri Light" panose="020F0302020204030204" pitchFamily="34" charset="0"/>
                <a:cs typeface="Calibri Light" panose="020F0302020204030204" pitchFamily="34" charset="0"/>
              </a:rPr>
              <a:t>But people are weak and sinful and they can’t rely on reason and conscience alone so the Church’s role is to guide individuals in their moral conscience.</a:t>
            </a:r>
          </a:p>
        </p:txBody>
      </p:sp>
      <p:pic>
        <p:nvPicPr>
          <p:cNvPr id="6" name="Content Placeholder 5" descr="A picture containing map&#10;&#10;Description automatically generated">
            <a:extLst>
              <a:ext uri="{FF2B5EF4-FFF2-40B4-BE49-F238E27FC236}">
                <a16:creationId xmlns:a16="http://schemas.microsoft.com/office/drawing/2014/main" id="{157D7D94-1302-4F2A-BEB4-DF10E190367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06004" y="1431074"/>
            <a:ext cx="2928257" cy="3995851"/>
          </a:xfrm>
        </p:spPr>
      </p:pic>
    </p:spTree>
    <p:extLst>
      <p:ext uri="{BB962C8B-B14F-4D97-AF65-F5344CB8AC3E}">
        <p14:creationId xmlns:p14="http://schemas.microsoft.com/office/powerpoint/2010/main" val="2956743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8B5DB-4BBE-4986-8861-3B3CACB6F193}"/>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Catholic Approaches to Christian Ethics</a:t>
            </a:r>
          </a:p>
        </p:txBody>
      </p:sp>
      <p:sp>
        <p:nvSpPr>
          <p:cNvPr id="3" name="Content Placeholder 2">
            <a:extLst>
              <a:ext uri="{FF2B5EF4-FFF2-40B4-BE49-F238E27FC236}">
                <a16:creationId xmlns:a16="http://schemas.microsoft.com/office/drawing/2014/main" id="{A563B847-7ED8-4477-8A0C-B51D4CB333C1}"/>
              </a:ext>
            </a:extLst>
          </p:cNvPr>
          <p:cNvSpPr>
            <a:spLocks noGrp="1"/>
          </p:cNvSpPr>
          <p:nvPr>
            <p:ph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Other forms of the tradition playing a role in the Catholic faith are pronouncements made by Church Councils, that may change Church practice, the authority of the priest to guide and minister to congregants, and the importance of doctrinal study for sacraments.</a:t>
            </a:r>
          </a:p>
          <a:p>
            <a:pPr marL="0" indent="0">
              <a:buNone/>
            </a:pPr>
            <a:r>
              <a:rPr lang="en-GB" dirty="0">
                <a:latin typeface="Calibri Light" panose="020F0302020204030204" pitchFamily="34" charset="0"/>
                <a:cs typeface="Calibri Light" panose="020F0302020204030204" pitchFamily="34" charset="0"/>
              </a:rPr>
              <a:t>The Catholic tradition also contains a second form of connected ethical reasoning that we have touched only a little on so far – Natural Law – that helps to bind together this commitment to the Biblical text with the changing needs of a changing world. </a:t>
            </a:r>
          </a:p>
        </p:txBody>
      </p:sp>
      <p:pic>
        <p:nvPicPr>
          <p:cNvPr id="6" name="Content Placeholder 5">
            <a:extLst>
              <a:ext uri="{FF2B5EF4-FFF2-40B4-BE49-F238E27FC236}">
                <a16:creationId xmlns:a16="http://schemas.microsoft.com/office/drawing/2014/main" id="{10F9A787-E652-4F07-8091-F40380421A8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37980" y="1475202"/>
            <a:ext cx="3073563" cy="3907595"/>
          </a:xfrm>
        </p:spPr>
      </p:pic>
    </p:spTree>
    <p:extLst>
      <p:ext uri="{BB962C8B-B14F-4D97-AF65-F5344CB8AC3E}">
        <p14:creationId xmlns:p14="http://schemas.microsoft.com/office/powerpoint/2010/main" val="2961395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B4893-0863-4602-9F90-7033E88D6BB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Tradition as a Source of Christian Ethics</a:t>
            </a:r>
          </a:p>
        </p:txBody>
      </p:sp>
      <p:sp>
        <p:nvSpPr>
          <p:cNvPr id="3" name="Text Placeholder 2">
            <a:extLst>
              <a:ext uri="{FF2B5EF4-FFF2-40B4-BE49-F238E27FC236}">
                <a16:creationId xmlns:a16="http://schemas.microsoft.com/office/drawing/2014/main" id="{E0F86218-6182-4296-B095-5C40B16C79C8}"/>
              </a:ext>
            </a:extLst>
          </p:cNvPr>
          <p:cNvSpPr>
            <a:spLocks noGrp="1"/>
          </p:cNvSpPr>
          <p:nvPr>
            <p:ph type="body" idx="1"/>
          </p:nvPr>
        </p:nvSpPr>
        <p:spPr>
          <a:xfrm>
            <a:off x="838200" y="1458931"/>
            <a:ext cx="10515600" cy="4109848"/>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There are differences, as is to be expected, between those who take a conservative stance toward tradition and those who position themselves more radically toward it.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Questions also remain as to how to combine a faithfulness to tradition and the present realities which may sometimes challenge and problematise aspects of the tradition. Issues, for instance, around Gender have meant the need to question aspects of the tradition.</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An important question which Christian ethicists must confront is doubtless whether tradition has a fixed boundary or is always expanding and opening up to new elements.</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57323402"/>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3278-67B6-4B4A-A9DD-FCB3030852F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Problems of Tradition as a Source of Christian Ethics</a:t>
            </a:r>
          </a:p>
        </p:txBody>
      </p:sp>
      <p:sp>
        <p:nvSpPr>
          <p:cNvPr id="3" name="Text Placeholder 2">
            <a:extLst>
              <a:ext uri="{FF2B5EF4-FFF2-40B4-BE49-F238E27FC236}">
                <a16:creationId xmlns:a16="http://schemas.microsoft.com/office/drawing/2014/main" id="{4945F5D5-3B14-4B69-AAD1-275A574D3BD6}"/>
              </a:ext>
            </a:extLst>
          </p:cNvPr>
          <p:cNvSpPr>
            <a:spLocks noGrp="1"/>
          </p:cNvSpPr>
          <p:nvPr>
            <p:ph type="body" idx="1"/>
          </p:nvPr>
        </p:nvSpPr>
        <p:spPr>
          <a:xfrm>
            <a:off x="838200" y="1825625"/>
            <a:ext cx="4968240" cy="3743153"/>
          </a:xfrm>
        </p:spPr>
        <p:txBody>
          <a:bodyPr/>
          <a:lstStyle/>
          <a:p>
            <a:pPr marL="0" indent="0">
              <a:buNone/>
            </a:pPr>
            <a:r>
              <a:rPr lang="en-GB" dirty="0">
                <a:latin typeface="Calibri Light" panose="020F0302020204030204" pitchFamily="34" charset="0"/>
                <a:cs typeface="Calibri Light" panose="020F0302020204030204" pitchFamily="34" charset="0"/>
              </a:rPr>
              <a:t>Which tradition?</a:t>
            </a:r>
          </a:p>
          <a:p>
            <a:pPr marL="0" indent="0">
              <a:buNone/>
            </a:pPr>
            <a:r>
              <a:rPr lang="en-GB" dirty="0">
                <a:latin typeface="Calibri Light" panose="020F0302020204030204" pitchFamily="34" charset="0"/>
                <a:cs typeface="Calibri Light" panose="020F0302020204030204" pitchFamily="34" charset="0"/>
              </a:rPr>
              <a:t>Tradition and hegemony</a:t>
            </a:r>
          </a:p>
          <a:p>
            <a:pPr marL="0" indent="0">
              <a:buNone/>
            </a:pPr>
            <a:r>
              <a:rPr lang="en-GB" dirty="0">
                <a:latin typeface="Calibri Light" panose="020F0302020204030204" pitchFamily="34" charset="0"/>
                <a:cs typeface="Calibri Light" panose="020F0302020204030204" pitchFamily="34" charset="0"/>
              </a:rPr>
              <a:t>Establishing normativity and authority within tradition</a:t>
            </a:r>
          </a:p>
        </p:txBody>
      </p:sp>
      <p:pic>
        <p:nvPicPr>
          <p:cNvPr id="5" name="Picture 4" descr="A person holding a baby&#10;&#10;Description automatically generated">
            <a:extLst>
              <a:ext uri="{FF2B5EF4-FFF2-40B4-BE49-F238E27FC236}">
                <a16:creationId xmlns:a16="http://schemas.microsoft.com/office/drawing/2014/main" id="{8C04A0A9-F105-D9D0-8B0D-59F6E23C03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2248" y="1146439"/>
            <a:ext cx="3369253" cy="4198446"/>
          </a:xfrm>
          <a:prstGeom prst="rect">
            <a:avLst/>
          </a:prstGeom>
        </p:spPr>
      </p:pic>
    </p:spTree>
    <p:extLst>
      <p:ext uri="{BB962C8B-B14F-4D97-AF65-F5344CB8AC3E}">
        <p14:creationId xmlns:p14="http://schemas.microsoft.com/office/powerpoint/2010/main" val="1812032005"/>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B2D16-2C2A-4AEC-892C-8A2C5012680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Reason as a Source of Christian Ethics</a:t>
            </a:r>
          </a:p>
        </p:txBody>
      </p:sp>
      <p:sp>
        <p:nvSpPr>
          <p:cNvPr id="3" name="Text Placeholder 2">
            <a:extLst>
              <a:ext uri="{FF2B5EF4-FFF2-40B4-BE49-F238E27FC236}">
                <a16:creationId xmlns:a16="http://schemas.microsoft.com/office/drawing/2014/main" id="{2AC2E7B9-5737-4152-A2A5-60DC73486CF0}"/>
              </a:ext>
            </a:extLst>
          </p:cNvPr>
          <p:cNvSpPr>
            <a:spLocks noGrp="1"/>
          </p:cNvSpPr>
          <p:nvPr>
            <p:ph type="body" idx="1"/>
          </p:nvPr>
        </p:nvSpPr>
        <p:spPr>
          <a:xfrm>
            <a:off x="838200" y="1517903"/>
            <a:ext cx="10515600" cy="4050875"/>
          </a:xfrm>
        </p:spPr>
        <p:txBody>
          <a:bodyPr/>
          <a:lstStyle/>
          <a:p>
            <a:pPr marL="0" indent="0" algn="just">
              <a:buNone/>
            </a:pPr>
            <a:r>
              <a:rPr lang="en-GB" dirty="0">
                <a:latin typeface="Calibri Light" panose="020F0302020204030204" pitchFamily="34" charset="0"/>
                <a:cs typeface="Calibri Light" panose="020F0302020204030204" pitchFamily="34" charset="0"/>
              </a:rPr>
              <a:t>The second traditional resource for ethical thinking in Christianity is the somewhat ambiguous term of “Reason”.</a:t>
            </a:r>
          </a:p>
          <a:p>
            <a:pPr marL="0" indent="0" algn="just">
              <a:buNone/>
            </a:pPr>
            <a:r>
              <a:rPr lang="en-GB" dirty="0">
                <a:latin typeface="Calibri Light" panose="020F0302020204030204" pitchFamily="34" charset="0"/>
                <a:cs typeface="Calibri Light" panose="020F0302020204030204" pitchFamily="34" charset="0"/>
              </a:rPr>
              <a:t> </a:t>
            </a:r>
          </a:p>
          <a:p>
            <a:pPr marL="0" indent="0" algn="just">
              <a:buNone/>
            </a:pPr>
            <a:r>
              <a:rPr lang="en-GB" dirty="0">
                <a:latin typeface="Calibri Light" panose="020F0302020204030204" pitchFamily="34" charset="0"/>
                <a:cs typeface="Calibri Light" panose="020F0302020204030204" pitchFamily="34" charset="0"/>
              </a:rPr>
              <a:t>Within Christian theology, it is sometimes used to denote those systems of thought which do not hold to the truthfulness of the Christian faith. Thus, secular philosophical sources are often classed as belonging to “Reason” to the extent that knowledge which they claim to possess are derived without appeal to Divine Revelation.</a:t>
            </a:r>
          </a:p>
          <a:p>
            <a:pPr marL="0" indent="0" algn="just">
              <a:buNone/>
            </a:pP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416767417"/>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D1BAA-0479-4A1E-AD6D-72FBE995747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Reason as a Source of Christian Ethics</a:t>
            </a:r>
          </a:p>
        </p:txBody>
      </p:sp>
      <p:sp>
        <p:nvSpPr>
          <p:cNvPr id="3" name="Text Placeholder 2">
            <a:extLst>
              <a:ext uri="{FF2B5EF4-FFF2-40B4-BE49-F238E27FC236}">
                <a16:creationId xmlns:a16="http://schemas.microsoft.com/office/drawing/2014/main" id="{F8F0B08A-66F1-418D-91D5-48A239445241}"/>
              </a:ext>
            </a:extLst>
          </p:cNvPr>
          <p:cNvSpPr>
            <a:spLocks noGrp="1"/>
          </p:cNvSpPr>
          <p:nvPr>
            <p:ph type="body" idx="1"/>
          </p:nvPr>
        </p:nvSpPr>
        <p:spPr/>
        <p:txBody>
          <a:bodyPr/>
          <a:lstStyle/>
          <a:p>
            <a:pPr marL="0" indent="0">
              <a:buNone/>
            </a:pPr>
            <a:r>
              <a:rPr lang="en-GB" dirty="0">
                <a:latin typeface="Calibri Light" panose="020F0302020204030204" pitchFamily="34" charset="0"/>
                <a:cs typeface="Calibri Light" panose="020F0302020204030204" pitchFamily="34" charset="0"/>
              </a:rPr>
              <a:t>In another sense, however, reason is seen as a God-given natural capacity which enables humans to make sense of the world and to come to an intelligent engagement with it.</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Christian Ethics appeals to reason in both senses of the term.</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743721749"/>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9EC68-C7C9-4BCC-9898-6665D1010D4E}"/>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Reason a source of Christian Ethics</a:t>
            </a:r>
          </a:p>
        </p:txBody>
      </p:sp>
      <p:sp>
        <p:nvSpPr>
          <p:cNvPr id="3" name="Text Placeholder 2">
            <a:extLst>
              <a:ext uri="{FF2B5EF4-FFF2-40B4-BE49-F238E27FC236}">
                <a16:creationId xmlns:a16="http://schemas.microsoft.com/office/drawing/2014/main" id="{0F56F299-B238-4D8E-A02E-EE5D906CAAC2}"/>
              </a:ext>
            </a:extLst>
          </p:cNvPr>
          <p:cNvSpPr>
            <a:spLocks noGrp="1"/>
          </p:cNvSpPr>
          <p:nvPr>
            <p:ph type="body" idx="1"/>
          </p:nvPr>
        </p:nvSpPr>
        <p:spPr/>
        <p:txBody>
          <a:bodyPr>
            <a:normAutofit fontScale="92500" lnSpcReduction="10000"/>
          </a:bodyPr>
          <a:lstStyle/>
          <a:p>
            <a:pPr marL="0" indent="0" algn="just">
              <a:buNone/>
            </a:pPr>
            <a:r>
              <a:rPr lang="en-GB" dirty="0">
                <a:latin typeface="Calibri Light" panose="020F0302020204030204" pitchFamily="34" charset="0"/>
                <a:cs typeface="Calibri Light" panose="020F0302020204030204" pitchFamily="34" charset="0"/>
              </a:rPr>
              <a:t>In the first sense, Christian ethics is often carried on in sustained dialogue with non-Christian ethical sources. A classic example of the employment of non-Christian (or ‘pagan’) ethical sources is the work of Thomas Aquinas. Aquinas draws upon the work of Aristotle, for instance, in his articulation of his Christian virtue ethic. </a:t>
            </a:r>
          </a:p>
          <a:p>
            <a:pPr marL="0" indent="0" algn="just">
              <a:buNone/>
            </a:pPr>
            <a:r>
              <a:rPr lang="en-GB" dirty="0">
                <a:latin typeface="Calibri Light" panose="020F0302020204030204" pitchFamily="34" charset="0"/>
                <a:cs typeface="Calibri Light" panose="020F0302020204030204" pitchFamily="34" charset="0"/>
              </a:rPr>
              <a:t>Aquinas represents the stream of Christian moral theology which takes a positive assessment of non-Christian sources. Another tradition within Christianity, exemplified for instance in the work of the influential neo Reformed theologian, Karl Barth, takes a more dim view of the capacity of Reason to positively serve as a source of Christian ethical and theological truth.</a:t>
            </a:r>
          </a:p>
        </p:txBody>
      </p:sp>
    </p:spTree>
    <p:extLst>
      <p:ext uri="{BB962C8B-B14F-4D97-AF65-F5344CB8AC3E}">
        <p14:creationId xmlns:p14="http://schemas.microsoft.com/office/powerpoint/2010/main" val="1167624779"/>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7C306-DBCD-4B30-A4E6-DC0FCD1A3C2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Reason as source of Christian Ethics: Natural Law theory</a:t>
            </a:r>
          </a:p>
        </p:txBody>
      </p:sp>
      <p:sp>
        <p:nvSpPr>
          <p:cNvPr id="3" name="Text Placeholder 2">
            <a:extLst>
              <a:ext uri="{FF2B5EF4-FFF2-40B4-BE49-F238E27FC236}">
                <a16:creationId xmlns:a16="http://schemas.microsoft.com/office/drawing/2014/main" id="{71C0E5E7-68DF-476D-9635-4F7BFC9A04D6}"/>
              </a:ext>
            </a:extLst>
          </p:cNvPr>
          <p:cNvSpPr>
            <a:spLocks noGrp="1"/>
          </p:cNvSpPr>
          <p:nvPr>
            <p:ph type="body" idx="1"/>
          </p:nvPr>
        </p:nvSpPr>
        <p:spPr/>
        <p:txBody>
          <a:bodyPr>
            <a:normAutofit lnSpcReduction="10000"/>
          </a:bodyPr>
          <a:lstStyle/>
          <a:p>
            <a:pPr marL="0" indent="0" algn="just">
              <a:buNone/>
            </a:pPr>
            <a:r>
              <a:rPr lang="en-GB" dirty="0">
                <a:latin typeface="Calibri Light" panose="020F0302020204030204" pitchFamily="34" charset="0"/>
                <a:cs typeface="Calibri Light" panose="020F0302020204030204" pitchFamily="34" charset="0"/>
              </a:rPr>
              <a:t>Natural law theory argues that the most fundamental principles of right and wrong can be discerned by paying attention to the natural world and to human nature itself and that these laws can be discerned even without the aid of divine revelation.</a:t>
            </a:r>
          </a:p>
          <a:p>
            <a:pPr marL="0" indent="0" algn="just">
              <a:buNone/>
            </a:pPr>
            <a:r>
              <a:rPr lang="en-GB" dirty="0">
                <a:latin typeface="Calibri Light" panose="020F0302020204030204" pitchFamily="34" charset="0"/>
                <a:cs typeface="Calibri Light" panose="020F0302020204030204" pitchFamily="34" charset="0"/>
              </a:rPr>
              <a:t>For Aquinas, the natural law is a form of God’s providence, being a means by which God exercises his care over the created world. </a:t>
            </a:r>
          </a:p>
          <a:p>
            <a:pPr marL="0" indent="0" algn="just">
              <a:buNone/>
            </a:pPr>
            <a:r>
              <a:rPr lang="en-GB" dirty="0">
                <a:latin typeface="Calibri Light" panose="020F0302020204030204" pitchFamily="34" charset="0"/>
                <a:cs typeface="Calibri Light" panose="020F0302020204030204" pitchFamily="34" charset="0"/>
              </a:rPr>
              <a:t>The natural law holds that there are certain acts which by are simply good in and of themselves. Such things as life, knowledge, procreation, and, on some accounts, self-preservation.</a:t>
            </a:r>
          </a:p>
        </p:txBody>
      </p:sp>
    </p:spTree>
    <p:extLst>
      <p:ext uri="{BB962C8B-B14F-4D97-AF65-F5344CB8AC3E}">
        <p14:creationId xmlns:p14="http://schemas.microsoft.com/office/powerpoint/2010/main" val="2131417897"/>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33252-583A-4763-A460-C10303B57AC0}"/>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Problems of Reason as a Source of Christian Ethics</a:t>
            </a:r>
          </a:p>
        </p:txBody>
      </p:sp>
      <p:sp>
        <p:nvSpPr>
          <p:cNvPr id="3" name="Text Placeholder 2">
            <a:extLst>
              <a:ext uri="{FF2B5EF4-FFF2-40B4-BE49-F238E27FC236}">
                <a16:creationId xmlns:a16="http://schemas.microsoft.com/office/drawing/2014/main" id="{70C335B0-AC9D-4543-872D-E7A492CBE705}"/>
              </a:ext>
            </a:extLst>
          </p:cNvPr>
          <p:cNvSpPr>
            <a:spLocks noGrp="1"/>
          </p:cNvSpPr>
          <p:nvPr>
            <p:ph type="body" idx="1"/>
          </p:nvPr>
        </p:nvSpPr>
        <p:spPr/>
        <p:txBody>
          <a:bodyPr/>
          <a:lstStyle/>
          <a:p>
            <a:pPr marL="0" indent="0">
              <a:buNone/>
            </a:pPr>
            <a:r>
              <a:rPr lang="en-GB" dirty="0">
                <a:latin typeface="Calibri Light" panose="020F0302020204030204" pitchFamily="34" charset="0"/>
                <a:cs typeface="Calibri Light" panose="020F0302020204030204" pitchFamily="34" charset="0"/>
              </a:rPr>
              <a:t>Natural law or Christian law?</a:t>
            </a:r>
          </a:p>
          <a:p>
            <a:pPr marL="0" indent="0">
              <a:buNone/>
            </a:pPr>
            <a:r>
              <a:rPr lang="en-GB" dirty="0">
                <a:latin typeface="Calibri Light" panose="020F0302020204030204" pitchFamily="34" charset="0"/>
                <a:cs typeface="Calibri Light" panose="020F0302020204030204" pitchFamily="34" charset="0"/>
              </a:rPr>
              <a:t>The noetic effect of sin</a:t>
            </a:r>
          </a:p>
          <a:p>
            <a:pPr marL="0" indent="0">
              <a:buNone/>
            </a:pPr>
            <a:r>
              <a:rPr lang="en-GB" dirty="0">
                <a:latin typeface="Calibri Light" panose="020F0302020204030204" pitchFamily="34" charset="0"/>
                <a:cs typeface="Calibri Light" panose="020F0302020204030204" pitchFamily="34" charset="0"/>
              </a:rPr>
              <a:t>Nature and grace</a:t>
            </a:r>
          </a:p>
          <a:p>
            <a:endParaRPr lang="en-GB" dirty="0">
              <a:latin typeface="Calibri Light" panose="020F0302020204030204" pitchFamily="34" charset="0"/>
              <a:cs typeface="Calibri Light" panose="020F0302020204030204" pitchFamily="34" charset="0"/>
            </a:endParaRPr>
          </a:p>
        </p:txBody>
      </p:sp>
      <p:pic>
        <p:nvPicPr>
          <p:cNvPr id="5" name="Picture 4" descr="A painting on a wall&#10;&#10;Description automatically generated with low confidence">
            <a:extLst>
              <a:ext uri="{FF2B5EF4-FFF2-40B4-BE49-F238E27FC236}">
                <a16:creationId xmlns:a16="http://schemas.microsoft.com/office/drawing/2014/main" id="{038FC070-E897-A8A9-3E78-D1A2EF82BA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8807" y="1180433"/>
            <a:ext cx="3037462" cy="4230357"/>
          </a:xfrm>
          <a:prstGeom prst="rect">
            <a:avLst/>
          </a:prstGeom>
        </p:spPr>
      </p:pic>
    </p:spTree>
    <p:extLst>
      <p:ext uri="{BB962C8B-B14F-4D97-AF65-F5344CB8AC3E}">
        <p14:creationId xmlns:p14="http://schemas.microsoft.com/office/powerpoint/2010/main" val="3884769818"/>
      </p:ext>
    </p:extLst>
  </p:cSld>
  <p:clrMapOvr>
    <a:masterClrMapping/>
  </p:clrMapOvr>
  <p:transition spd="med"/>
</p:sld>
</file>

<file path=ppt/theme/theme1.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3753</TotalTime>
  <Words>2418</Words>
  <Application>Microsoft Office PowerPoint</Application>
  <PresentationFormat>Widescreen</PresentationFormat>
  <Paragraphs>120</Paragraphs>
  <Slides>29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Georgia</vt:lpstr>
      <vt:lpstr>Lampeter</vt:lpstr>
      <vt:lpstr>Cross Cultural Ethics: Christian and Islamic Approaches</vt:lpstr>
      <vt:lpstr>Introduction </vt:lpstr>
      <vt:lpstr>Christian Ethical Reasoning</vt:lpstr>
      <vt:lpstr>What is Christian Ethics?</vt:lpstr>
      <vt:lpstr>What is Christian Ethics?</vt:lpstr>
      <vt:lpstr> Some Definitions</vt:lpstr>
      <vt:lpstr>Is Christian Ethics Distinct?</vt:lpstr>
      <vt:lpstr>Is Christian Ethics Distinct?</vt:lpstr>
      <vt:lpstr>Is Christian Ethics Descriptive or Normative?</vt:lpstr>
      <vt:lpstr>Is Christian Ethics Descriptive or Normative?</vt:lpstr>
      <vt:lpstr>What are the Sources of Christian Ethics?</vt:lpstr>
      <vt:lpstr>Problems in the use of Scripture in Christian Ethics</vt:lpstr>
      <vt:lpstr>Tradition and Reason as Sources of Christian Ethics</vt:lpstr>
      <vt:lpstr>Tradition and Reason as Sources of Christian Ethics</vt:lpstr>
      <vt:lpstr>Christian Tradition as a Source of Christian Ethics</vt:lpstr>
      <vt:lpstr>Christian Tradition as a Source of Christian Ethics</vt:lpstr>
      <vt:lpstr>Tradition as a Source of Christian Ethics</vt:lpstr>
      <vt:lpstr>Catholic Approaches to Christian Ethics</vt:lpstr>
      <vt:lpstr>Catholic Approaches</vt:lpstr>
      <vt:lpstr>Catholic Approaches to Christian Ethics</vt:lpstr>
      <vt:lpstr>Catholic Approaches to Christian Ethics</vt:lpstr>
      <vt:lpstr>Catholic Approaches to Christian Ethics</vt:lpstr>
      <vt:lpstr>Tradition as a Source of Christian Ethics</vt:lpstr>
      <vt:lpstr>Problems of Tradition as a Source of Christian Ethics</vt:lpstr>
      <vt:lpstr>Reason as a Source of Christian Ethics</vt:lpstr>
      <vt:lpstr>Reason as a Source of Christian Ethics</vt:lpstr>
      <vt:lpstr>Reason a source of Christian Ethics</vt:lpstr>
      <vt:lpstr>Reason as source of Christian Ethics: Natural Law theory</vt:lpstr>
      <vt:lpstr>Problems of Reason as a Source of Christian Ethics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HPRS7019 The Study of Theology</dc:title>
  <cp:lastModifiedBy>Angus Slater</cp:lastModifiedBy>
  <cp:revision>69</cp:revision>
  <dcterms:modified xsi:type="dcterms:W3CDTF">2023-01-15T14:19:45Z</dcterms:modified>
</cp:coreProperties>
</file>