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6" r:id="rId1"/>
  </p:sldMasterIdLst>
  <p:notesMasterIdLst>
    <p:notesMasterId r:id="rId26"/>
  </p:notesMasterIdLst>
  <p:sldIdLst>
    <p:sldId id="256" r:id="rId2"/>
    <p:sldId id="257" r:id="rId3"/>
    <p:sldId id="272" r:id="rId4"/>
    <p:sldId id="279" r:id="rId5"/>
    <p:sldId id="273" r:id="rId6"/>
    <p:sldId id="259" r:id="rId7"/>
    <p:sldId id="258" r:id="rId8"/>
    <p:sldId id="260" r:id="rId9"/>
    <p:sldId id="261" r:id="rId10"/>
    <p:sldId id="275" r:id="rId11"/>
    <p:sldId id="262" r:id="rId12"/>
    <p:sldId id="266" r:id="rId13"/>
    <p:sldId id="274" r:id="rId14"/>
    <p:sldId id="264" r:id="rId15"/>
    <p:sldId id="281" r:id="rId16"/>
    <p:sldId id="265" r:id="rId17"/>
    <p:sldId id="277" r:id="rId18"/>
    <p:sldId id="267" r:id="rId19"/>
    <p:sldId id="278" r:id="rId20"/>
    <p:sldId id="268" r:id="rId21"/>
    <p:sldId id="269" r:id="rId22"/>
    <p:sldId id="270" r:id="rId23"/>
    <p:sldId id="271"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43" autoAdjust="0"/>
    <p:restoredTop sz="94660"/>
  </p:normalViewPr>
  <p:slideViewPr>
    <p:cSldViewPr snapToGrid="0">
      <p:cViewPr varScale="1">
        <p:scale>
          <a:sx n="61" d="100"/>
          <a:sy n="61" d="100"/>
        </p:scale>
        <p:origin x="42" y="10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931D9C-DCB8-4C7A-8F17-C32B1B15B8EB}" type="datetimeFigureOut">
              <a:rPr lang="en-GB" smtClean="0"/>
              <a:t>13/11/2018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862E1-1395-48E9-BB85-B9B368A20DC4}" type="slidenum">
              <a:rPr lang="en-GB" smtClean="0"/>
              <a:t>‹#›</a:t>
            </a:fld>
            <a:endParaRPr lang="en-GB"/>
          </a:p>
        </p:txBody>
      </p:sp>
    </p:spTree>
    <p:extLst>
      <p:ext uri="{BB962C8B-B14F-4D97-AF65-F5344CB8AC3E}">
        <p14:creationId xmlns:p14="http://schemas.microsoft.com/office/powerpoint/2010/main" val="1007436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physical capital refers to physical objects and human capital refers to the properties of individuals</a:t>
            </a:r>
            <a:r>
              <a:rPr lang="en-GB" baseline="0" dirty="0" smtClean="0"/>
              <a:t> and cultural capital refers to basically the way we are socialised and brought up, the social class we belong to</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2</a:t>
            </a:fld>
            <a:endParaRPr lang="en-GB"/>
          </a:p>
        </p:txBody>
      </p:sp>
    </p:spTree>
    <p:extLst>
      <p:ext uri="{BB962C8B-B14F-4D97-AF65-F5344CB8AC3E}">
        <p14:creationId xmlns:p14="http://schemas.microsoft.com/office/powerpoint/2010/main" val="39318645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Relationships matter!!! Sociological superglue </a:t>
            </a:r>
            <a:r>
              <a:rPr lang="en-GB" sz="1200" b="0" i="0" kern="1200" dirty="0" smtClean="0">
                <a:solidFill>
                  <a:schemeClr val="tx1"/>
                </a:solidFill>
                <a:effectLst/>
                <a:latin typeface="+mn-lt"/>
                <a:ea typeface="+mn-ea"/>
                <a:cs typeface="+mn-cs"/>
              </a:rPr>
              <a:t> the network of relationships and values that connect individuals and groups in society and enable collective action. Links to active citizenship, political involvement, group membership, environmental</a:t>
            </a:r>
            <a:r>
              <a:rPr lang="en-GB" sz="1200" b="0" i="0" kern="1200" baseline="0" dirty="0" smtClean="0">
                <a:solidFill>
                  <a:schemeClr val="tx1"/>
                </a:solidFill>
                <a:effectLst/>
                <a:latin typeface="+mn-lt"/>
                <a:ea typeface="+mn-ea"/>
                <a:cs typeface="+mn-cs"/>
              </a:rPr>
              <a:t> activism and community safety. Social </a:t>
            </a:r>
            <a:r>
              <a:rPr lang="en-GB" sz="1200" b="0" i="0" kern="1200" dirty="0" smtClean="0">
                <a:solidFill>
                  <a:schemeClr val="tx1"/>
                </a:solidFill>
                <a:effectLst/>
                <a:latin typeface="+mn-lt"/>
                <a:ea typeface="+mn-ea"/>
                <a:cs typeface="+mn-cs"/>
              </a:rPr>
              <a:t>capital consists of those bonds created by belonging to a group that </a:t>
            </a:r>
            <a:r>
              <a:rPr lang="en-GB" sz="1200" b="0" i="0" kern="1200" dirty="0" err="1" smtClean="0">
                <a:solidFill>
                  <a:schemeClr val="tx1"/>
                </a:solidFill>
                <a:effectLst/>
                <a:latin typeface="+mn-lt"/>
                <a:ea typeface="+mn-ea"/>
                <a:cs typeface="+mn-cs"/>
              </a:rPr>
              <a:t>instills</a:t>
            </a:r>
            <a:r>
              <a:rPr lang="en-GB" sz="1200" b="0" i="0" kern="1200" dirty="0" smtClean="0">
                <a:solidFill>
                  <a:schemeClr val="tx1"/>
                </a:solidFill>
                <a:effectLst/>
                <a:latin typeface="+mn-lt"/>
                <a:ea typeface="+mn-ea"/>
                <a:cs typeface="+mn-cs"/>
              </a:rPr>
              <a:t> trust, solidarity, and cooperation among members.</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3</a:t>
            </a:fld>
            <a:endParaRPr lang="en-GB"/>
          </a:p>
        </p:txBody>
      </p:sp>
    </p:spTree>
    <p:extLst>
      <p:ext uri="{BB962C8B-B14F-4D97-AF65-F5344CB8AC3E}">
        <p14:creationId xmlns:p14="http://schemas.microsoft.com/office/powerpoint/2010/main" val="10315647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Social</a:t>
            </a:r>
            <a:r>
              <a:rPr lang="en-GB" baseline="0" dirty="0" smtClean="0"/>
              <a:t> sanctions can be formal- police, laws etc. Informal </a:t>
            </a:r>
            <a:r>
              <a:rPr lang="en-GB" baseline="0" dirty="0" err="1" smtClean="0"/>
              <a:t>eg</a:t>
            </a:r>
            <a:r>
              <a:rPr lang="en-GB" baseline="0" dirty="0" smtClean="0"/>
              <a:t> ignoring a student who behaves </a:t>
            </a:r>
            <a:r>
              <a:rPr lang="en-GB" baseline="0" dirty="0" err="1" smtClean="0"/>
              <a:t>innappropriately</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6</a:t>
            </a:fld>
            <a:endParaRPr lang="en-GB"/>
          </a:p>
        </p:txBody>
      </p:sp>
    </p:spTree>
    <p:extLst>
      <p:ext uri="{BB962C8B-B14F-4D97-AF65-F5344CB8AC3E}">
        <p14:creationId xmlns:p14="http://schemas.microsoft.com/office/powerpoint/2010/main" val="873828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Aristotle </a:t>
            </a:r>
            <a:r>
              <a:rPr lang="en-GB" dirty="0" err="1" smtClean="0"/>
              <a:t>etc</a:t>
            </a:r>
            <a:r>
              <a:rPr lang="en-GB" dirty="0" smtClean="0"/>
              <a:t> talked about community and suggested that human beings benefited from living</a:t>
            </a:r>
            <a:r>
              <a:rPr lang="en-GB" baseline="0" dirty="0" smtClean="0"/>
              <a:t> and co-existing communally and this is thought to be the origin of the social capital theory.</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7</a:t>
            </a:fld>
            <a:endParaRPr lang="en-GB"/>
          </a:p>
        </p:txBody>
      </p:sp>
    </p:spTree>
    <p:extLst>
      <p:ext uri="{BB962C8B-B14F-4D97-AF65-F5344CB8AC3E}">
        <p14:creationId xmlns:p14="http://schemas.microsoft.com/office/powerpoint/2010/main" val="619693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you scratch my back and I’ll scratch yours! Generalized Reciprocity leads to Trustworthiness and Putman and others felt that a society or group that had generalized Reciprocity is far more productive, efficient and happier.</a:t>
            </a:r>
            <a:r>
              <a:rPr lang="en-GB" baseline="0" dirty="0" smtClean="0"/>
              <a:t> FIREMEN</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9</a:t>
            </a:fld>
            <a:endParaRPr lang="en-GB"/>
          </a:p>
        </p:txBody>
      </p:sp>
    </p:spTree>
    <p:extLst>
      <p:ext uri="{BB962C8B-B14F-4D97-AF65-F5344CB8AC3E}">
        <p14:creationId xmlns:p14="http://schemas.microsoft.com/office/powerpoint/2010/main" val="553983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Bonding can be negative as it excludes others from access to resources.</a:t>
            </a:r>
            <a:r>
              <a:rPr lang="en-GB" baseline="0" dirty="0" smtClean="0"/>
              <a:t> Gangs and organised crime and strong ties may prevent individuals from breaking away and reaching their potential. More people get jobs through bridging than official job </a:t>
            </a:r>
            <a:r>
              <a:rPr lang="en-GB" baseline="0" dirty="0" err="1" smtClean="0"/>
              <a:t>advertisments</a:t>
            </a:r>
            <a:r>
              <a:rPr lang="en-GB" baseline="0" dirty="0" smtClean="0"/>
              <a:t>. ITS NOT WHAT YOU KNOW ITS WHO YOU KNOW!! Linking is like bridging but its between people in different positions in the hierarchy of society </a:t>
            </a:r>
            <a:r>
              <a:rPr lang="en-GB" baseline="0" dirty="0" err="1" smtClean="0"/>
              <a:t>eg</a:t>
            </a:r>
            <a:r>
              <a:rPr lang="en-GB" baseline="0" dirty="0" smtClean="0"/>
              <a:t> ordinary citizens and those in authority like police, lawyers etc. Its VERTICAL</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10</a:t>
            </a:fld>
            <a:endParaRPr lang="en-GB"/>
          </a:p>
        </p:txBody>
      </p:sp>
    </p:spTree>
    <p:extLst>
      <p:ext uri="{BB962C8B-B14F-4D97-AF65-F5344CB8AC3E}">
        <p14:creationId xmlns:p14="http://schemas.microsoft.com/office/powerpoint/2010/main" val="1831237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11</a:t>
            </a:fld>
            <a:endParaRPr lang="en-GB"/>
          </a:p>
        </p:txBody>
      </p:sp>
    </p:spTree>
    <p:extLst>
      <p:ext uri="{BB962C8B-B14F-4D97-AF65-F5344CB8AC3E}">
        <p14:creationId xmlns:p14="http://schemas.microsoft.com/office/powerpoint/2010/main" val="153796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 can divide communities </a:t>
            </a:r>
            <a:r>
              <a:rPr lang="en-GB" dirty="0" err="1" smtClean="0"/>
              <a:t>eg</a:t>
            </a:r>
            <a:r>
              <a:rPr lang="en-GB" dirty="0" smtClean="0"/>
              <a:t>. The old boy network (public schools </a:t>
            </a:r>
            <a:r>
              <a:rPr lang="en-GB" dirty="0" err="1" smtClean="0"/>
              <a:t>etc</a:t>
            </a:r>
            <a:r>
              <a:rPr lang="en-GB" dirty="0" smtClean="0"/>
              <a:t>) openly</a:t>
            </a:r>
            <a:r>
              <a:rPr lang="en-GB" baseline="0" dirty="0" smtClean="0"/>
              <a:t> exclude people not of their type and prevent them getting jobs-some working </a:t>
            </a:r>
            <a:r>
              <a:rPr lang="en-GB" baseline="0" dirty="0" err="1" smtClean="0"/>
              <a:t>mens</a:t>
            </a:r>
            <a:r>
              <a:rPr lang="en-GB" baseline="0" dirty="0" smtClean="0"/>
              <a:t> clubs are still openly racist and sexist and exclude women and non white people. Also social capital can divide communities because of race and religious faith and can make crime not only acceptable but desirable </a:t>
            </a:r>
            <a:r>
              <a:rPr lang="en-GB" baseline="0" dirty="0" err="1" smtClean="0"/>
              <a:t>eg</a:t>
            </a:r>
            <a:r>
              <a:rPr lang="en-GB" baseline="0" dirty="0" smtClean="0"/>
              <a:t>. The Mafia and the IRA and </a:t>
            </a:r>
            <a:r>
              <a:rPr lang="en-GB" sz="1200" b="0" i="0" kern="1200" dirty="0" smtClean="0">
                <a:solidFill>
                  <a:schemeClr val="tx1"/>
                </a:solidFill>
                <a:effectLst/>
                <a:latin typeface="+mn-lt"/>
                <a:ea typeface="+mn-ea"/>
                <a:cs typeface="+mn-cs"/>
              </a:rPr>
              <a:t>Ku Klux Klan and national front </a:t>
            </a:r>
            <a:r>
              <a:rPr lang="en-GB" sz="1200" b="0" i="0" kern="1200" dirty="0" err="1" smtClean="0">
                <a:solidFill>
                  <a:schemeClr val="tx1"/>
                </a:solidFill>
                <a:effectLst/>
                <a:latin typeface="+mn-lt"/>
                <a:ea typeface="+mn-ea"/>
                <a:cs typeface="+mn-cs"/>
              </a:rPr>
              <a:t>etc</a:t>
            </a:r>
            <a:r>
              <a:rPr lang="en-GB" sz="1200" b="0" i="0" kern="1200" dirty="0" smtClean="0">
                <a:solidFill>
                  <a:schemeClr val="tx1"/>
                </a:solidFill>
                <a:effectLst/>
                <a:latin typeface="+mn-lt"/>
                <a:ea typeface="+mn-ea"/>
                <a:cs typeface="+mn-cs"/>
              </a:rPr>
              <a:t> benefit from social capital and bonding.</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12</a:t>
            </a:fld>
            <a:endParaRPr lang="en-GB"/>
          </a:p>
        </p:txBody>
      </p:sp>
    </p:spTree>
    <p:extLst>
      <p:ext uri="{BB962C8B-B14F-4D97-AF65-F5344CB8AC3E}">
        <p14:creationId xmlns:p14="http://schemas.microsoft.com/office/powerpoint/2010/main" val="36728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a:t>
            </a:r>
            <a:r>
              <a:rPr lang="en-GB" baseline="0" dirty="0" smtClean="0"/>
              <a:t> million people attended weekly Catholic mass in 1960- now 1 million. Labour Party, 5-6 million in the early 1950’s now 3.5 million. Families stopped watching </a:t>
            </a:r>
            <a:r>
              <a:rPr lang="en-GB" baseline="0" dirty="0" err="1" smtClean="0"/>
              <a:t>tv</a:t>
            </a:r>
            <a:r>
              <a:rPr lang="en-GB" baseline="0" dirty="0" smtClean="0"/>
              <a:t> together as there is a </a:t>
            </a:r>
            <a:r>
              <a:rPr lang="en-GB" baseline="0" dirty="0" err="1" smtClean="0"/>
              <a:t>tv</a:t>
            </a:r>
            <a:r>
              <a:rPr lang="en-GB" baseline="0" dirty="0" smtClean="0"/>
              <a:t> or device in each room or for each member. On the positive side though </a:t>
            </a:r>
            <a:r>
              <a:rPr lang="en-GB" dirty="0" smtClean="0">
                <a:effectLst/>
              </a:rPr>
              <a:t>The National Trust, for example, had half a million members in 1975, a figure which has grown to 4m today. The Royal Society for the Protection of Birds had 10,000 members in</a:t>
            </a:r>
            <a:r>
              <a:rPr lang="en-GB" baseline="0" dirty="0" smtClean="0">
                <a:effectLst/>
              </a:rPr>
              <a:t> </a:t>
            </a:r>
            <a:r>
              <a:rPr lang="en-GB" dirty="0" smtClean="0">
                <a:effectLst/>
              </a:rPr>
              <a:t>1960 and</a:t>
            </a:r>
            <a:r>
              <a:rPr lang="en-GB" baseline="0" dirty="0" smtClean="0">
                <a:effectLst/>
              </a:rPr>
              <a:t> has increased to</a:t>
            </a:r>
            <a:r>
              <a:rPr lang="en-GB" dirty="0" smtClean="0">
                <a:effectLst/>
              </a:rPr>
              <a:t> 1.1m by 2011, more than twice as many as the three main political parties combined. Also</a:t>
            </a:r>
            <a:r>
              <a:rPr lang="en-GB" baseline="0" dirty="0" smtClean="0">
                <a:effectLst/>
              </a:rPr>
              <a:t> there have been and there are currently several studies that suggest that social media sites like </a:t>
            </a:r>
            <a:r>
              <a:rPr lang="en-GB" baseline="0" dirty="0" err="1" smtClean="0">
                <a:effectLst/>
              </a:rPr>
              <a:t>facebook</a:t>
            </a:r>
            <a:r>
              <a:rPr lang="en-GB" baseline="0" dirty="0" smtClean="0">
                <a:effectLst/>
              </a:rPr>
              <a:t> do increase social capital. This is mainly in the form of bridging capital but can lead to bonding. Think about political groups and campaigns that have started on social media.</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13</a:t>
            </a:fld>
            <a:endParaRPr lang="en-GB"/>
          </a:p>
        </p:txBody>
      </p:sp>
    </p:spTree>
    <p:extLst>
      <p:ext uri="{BB962C8B-B14F-4D97-AF65-F5344CB8AC3E}">
        <p14:creationId xmlns:p14="http://schemas.microsoft.com/office/powerpoint/2010/main" val="2288720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Social isolation is a deprivation of social connectedness.</a:t>
            </a:r>
          </a:p>
          <a:p>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16</a:t>
            </a:fld>
            <a:endParaRPr lang="en-GB"/>
          </a:p>
        </p:txBody>
      </p:sp>
    </p:spTree>
    <p:extLst>
      <p:ext uri="{BB962C8B-B14F-4D97-AF65-F5344CB8AC3E}">
        <p14:creationId xmlns:p14="http://schemas.microsoft.com/office/powerpoint/2010/main" val="10041763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a:t>
            </a:r>
            <a:r>
              <a:rPr lang="en-GB" baseline="0" dirty="0" smtClean="0"/>
              <a:t> as we’ve said, </a:t>
            </a:r>
            <a:r>
              <a:rPr lang="en-GB" dirty="0" smtClean="0"/>
              <a:t>, it’s possible for someone to be socially isolated without feeling lonely, or to feel lonely without being socially isolated but in general because of the factors that cause both loneliness and isolation they can often be found together.</a:t>
            </a:r>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17</a:t>
            </a:fld>
            <a:endParaRPr lang="en-GB"/>
          </a:p>
        </p:txBody>
      </p:sp>
    </p:spTree>
    <p:extLst>
      <p:ext uri="{BB962C8B-B14F-4D97-AF65-F5344CB8AC3E}">
        <p14:creationId xmlns:p14="http://schemas.microsoft.com/office/powerpoint/2010/main" val="1874927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1.8 times more likely to visit a GP,</a:t>
            </a:r>
            <a:r>
              <a:rPr lang="en-GB" baseline="0" dirty="0" smtClean="0"/>
              <a:t> </a:t>
            </a:r>
            <a:r>
              <a:rPr lang="en-GB" dirty="0" smtClean="0"/>
              <a:t>1.6 times more likely to visit A&amp;E</a:t>
            </a:r>
            <a:r>
              <a:rPr lang="en-GB" baseline="0" dirty="0" smtClean="0"/>
              <a:t> , </a:t>
            </a:r>
            <a:r>
              <a:rPr lang="en-GB" dirty="0" smtClean="0"/>
              <a:t>1.3 times more likely to have emergency</a:t>
            </a:r>
            <a:r>
              <a:rPr lang="en-GB" baseline="0" dirty="0" smtClean="0"/>
              <a:t> </a:t>
            </a:r>
            <a:r>
              <a:rPr lang="en-GB" dirty="0" smtClean="0"/>
              <a:t>admissions,</a:t>
            </a:r>
            <a:r>
              <a:rPr lang="en-GB" baseline="0" dirty="0" smtClean="0"/>
              <a:t> </a:t>
            </a:r>
            <a:r>
              <a:rPr lang="en-GB" dirty="0" smtClean="0"/>
              <a:t>3.5 times more likely to enter residential care.. Health</a:t>
            </a:r>
            <a:r>
              <a:rPr lang="en-GB" baseline="0" dirty="0" smtClean="0"/>
              <a:t> conditions-</a:t>
            </a:r>
            <a:r>
              <a:rPr lang="en-GB" dirty="0" smtClean="0"/>
              <a:t>3.4 times more likely to suffer depression,</a:t>
            </a:r>
            <a:r>
              <a:rPr lang="en-GB" baseline="0" dirty="0" smtClean="0"/>
              <a:t> </a:t>
            </a:r>
            <a:r>
              <a:rPr lang="en-GB" dirty="0" smtClean="0"/>
              <a:t>1.9 times more likely to develop dementia,</a:t>
            </a:r>
            <a:r>
              <a:rPr lang="en-GB" baseline="0" dirty="0" smtClean="0"/>
              <a:t> </a:t>
            </a:r>
            <a:r>
              <a:rPr lang="en-GB" dirty="0" smtClean="0"/>
              <a:t>2 to 3 times more likely to be physically</a:t>
            </a:r>
            <a:r>
              <a:rPr lang="en-GB" baseline="0" dirty="0" smtClean="0"/>
              <a:t> </a:t>
            </a:r>
            <a:r>
              <a:rPr lang="en-GB" dirty="0" smtClean="0"/>
              <a:t>inactive, which may result in a 7% increased</a:t>
            </a:r>
            <a:r>
              <a:rPr lang="en-GB" baseline="0" dirty="0" smtClean="0"/>
              <a:t> </a:t>
            </a:r>
            <a:r>
              <a:rPr lang="en-GB" dirty="0" smtClean="0"/>
              <a:t>likelihood of developing diabetes, an 8%</a:t>
            </a:r>
            <a:r>
              <a:rPr lang="en-GB" baseline="0" dirty="0" smtClean="0"/>
              <a:t> </a:t>
            </a:r>
            <a:r>
              <a:rPr lang="en-GB" dirty="0" smtClean="0"/>
              <a:t>increased likelihood of suffering a stroke and</a:t>
            </a:r>
          </a:p>
          <a:p>
            <a:r>
              <a:rPr lang="en-GB" dirty="0" smtClean="0"/>
              <a:t>a 14% likelihood of developing coronary</a:t>
            </a:r>
            <a:r>
              <a:rPr lang="en-GB" baseline="0" dirty="0" smtClean="0"/>
              <a:t> </a:t>
            </a:r>
            <a:r>
              <a:rPr lang="en-GB" dirty="0" smtClean="0"/>
              <a:t>heart disease. The</a:t>
            </a:r>
            <a:r>
              <a:rPr lang="en-GB" baseline="0" dirty="0" smtClean="0"/>
              <a:t> </a:t>
            </a:r>
            <a:r>
              <a:rPr lang="en-GB" dirty="0" smtClean="0"/>
              <a:t>socially isolated are between two and five times more likely than those who have strong social ties to die prematurely. Social networks have a huge impact on the risk of mortality.</a:t>
            </a:r>
          </a:p>
          <a:p>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18</a:t>
            </a:fld>
            <a:endParaRPr lang="en-GB"/>
          </a:p>
        </p:txBody>
      </p:sp>
    </p:spTree>
    <p:extLst>
      <p:ext uri="{BB962C8B-B14F-4D97-AF65-F5344CB8AC3E}">
        <p14:creationId xmlns:p14="http://schemas.microsoft.com/office/powerpoint/2010/main" val="9806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E9862E1-1395-48E9-BB85-B9B368A20DC4}" type="slidenum">
              <a:rPr lang="en-GB" smtClean="0"/>
              <a:t>20</a:t>
            </a:fld>
            <a:endParaRPr lang="en-GB"/>
          </a:p>
        </p:txBody>
      </p:sp>
    </p:spTree>
    <p:extLst>
      <p:ext uri="{BB962C8B-B14F-4D97-AF65-F5344CB8AC3E}">
        <p14:creationId xmlns:p14="http://schemas.microsoft.com/office/powerpoint/2010/main" val="2159565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652A30D-FCE2-4B8E-8471-952E4D5F56ED}"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1542742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652A30D-FCE2-4B8E-8471-952E4D5F56ED}"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803162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52A30D-FCE2-4B8E-8471-952E4D5F56ED}"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4126961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652A30D-FCE2-4B8E-8471-952E4D5F56ED}"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1174820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652A30D-FCE2-4B8E-8471-952E4D5F56ED}"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4054935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652A30D-FCE2-4B8E-8471-952E4D5F56ED}" type="datetimeFigureOut">
              <a:rPr lang="en-GB" smtClean="0"/>
              <a:t>13/11/2018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3606911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52A30D-FCE2-4B8E-8471-952E4D5F56ED}" type="datetimeFigureOut">
              <a:rPr lang="en-GB" smtClean="0"/>
              <a:t>13/11/2018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531254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52A30D-FCE2-4B8E-8471-952E4D5F56ED}"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557194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52A30D-FCE2-4B8E-8471-952E4D5F56ED}"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4191680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652A30D-FCE2-4B8E-8471-952E4D5F56ED}"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839049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652A30D-FCE2-4B8E-8471-952E4D5F56ED}"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9DCB3-876D-40D4-BF06-4CD648C4FD28}" type="slidenum">
              <a:rPr lang="en-GB" smtClean="0"/>
              <a:t>‹#›</a:t>
            </a:fld>
            <a:endParaRPr lang="en-GB"/>
          </a:p>
        </p:txBody>
      </p:sp>
    </p:spTree>
    <p:extLst>
      <p:ext uri="{BB962C8B-B14F-4D97-AF65-F5344CB8AC3E}">
        <p14:creationId xmlns:p14="http://schemas.microsoft.com/office/powerpoint/2010/main" val="528168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52A30D-FCE2-4B8E-8471-952E4D5F56ED}" type="datetimeFigureOut">
              <a:rPr lang="en-GB" smtClean="0"/>
              <a:t>13/11/2018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A9DCB3-876D-40D4-BF06-4CD648C4FD28}" type="slidenum">
              <a:rPr lang="en-GB" smtClean="0"/>
              <a:t>‹#›</a:t>
            </a:fld>
            <a:endParaRPr lang="en-GB"/>
          </a:p>
        </p:txBody>
      </p:sp>
    </p:spTree>
    <p:extLst>
      <p:ext uri="{BB962C8B-B14F-4D97-AF65-F5344CB8AC3E}">
        <p14:creationId xmlns:p14="http://schemas.microsoft.com/office/powerpoint/2010/main" val="3649301495"/>
      </p:ext>
    </p:extLst>
  </p:cSld>
  <p:clrMap bg1="lt1" tx1="dk1" bg2="lt2" tx2="dk2" accent1="accent1" accent2="accent2" accent3="accent3" accent4="accent4" accent5="accent5" accent6="accent6" hlink="hlink" folHlink="folHlink"/>
  <p:sldLayoutIdLst>
    <p:sldLayoutId id="2147483947" r:id="rId1"/>
    <p:sldLayoutId id="2147483948" r:id="rId2"/>
    <p:sldLayoutId id="2147483949" r:id="rId3"/>
    <p:sldLayoutId id="2147483950" r:id="rId4"/>
    <p:sldLayoutId id="2147483951" r:id="rId5"/>
    <p:sldLayoutId id="2147483952" r:id="rId6"/>
    <p:sldLayoutId id="2147483953" r:id="rId7"/>
    <p:sldLayoutId id="2147483954" r:id="rId8"/>
    <p:sldLayoutId id="2147483955" r:id="rId9"/>
    <p:sldLayoutId id="2147483956" r:id="rId10"/>
    <p:sldLayoutId id="21474839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tTvbf1WVYFE"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tQKWaT5zHk0"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openxmlformats.org/officeDocument/2006/relationships/hyperlink" Target="https://www.nhs.uk/conditions/stress-anxiety-depression/loneliness-in-older-people/" TargetMode="External"/><Relationship Id="rId3" Type="http://schemas.openxmlformats.org/officeDocument/2006/relationships/hyperlink" Target="https://dictionary.cambridge.org/dictionary/english/physical-capital" TargetMode="External"/><Relationship Id="rId7" Type="http://schemas.openxmlformats.org/officeDocument/2006/relationships/hyperlink" Target="https://link.springer.com/content/pdf/10.1007/s11205-005-7746-y.pdf" TargetMode="External"/><Relationship Id="rId2" Type="http://schemas.openxmlformats.org/officeDocument/2006/relationships/hyperlink" Target="http://www.bristol.ac.uk/media-library/sites/spais/migrated/documents/luke-burns-01-12.pdf" TargetMode="External"/><Relationship Id="rId1" Type="http://schemas.openxmlformats.org/officeDocument/2006/relationships/slideLayout" Target="../slideLayouts/slideLayout6.xml"/><Relationship Id="rId6" Type="http://schemas.openxmlformats.org/officeDocument/2006/relationships/hyperlink" Target="https://www.dictionary.com/browse/human-capital" TargetMode="External"/><Relationship Id="rId5" Type="http://schemas.openxmlformats.org/officeDocument/2006/relationships/hyperlink" Target="https://www.collinsdictionary.com/dictionary/english/reciprocity" TargetMode="External"/><Relationship Id="rId10" Type="http://schemas.openxmlformats.org/officeDocument/2006/relationships/hyperlink" Target="https://www.parliament.uk/business/publications/research/olympic-britain/parliament-and-elections/partied-out/" TargetMode="External"/><Relationship Id="rId4" Type="http://schemas.openxmlformats.org/officeDocument/2006/relationships/hyperlink" Target="https://www.thoughtco.com/what-is-cultural-capital-do-i-have-it-3026374" TargetMode="External"/><Relationship Id="rId9" Type="http://schemas.openxmlformats.org/officeDocument/2006/relationships/hyperlink" Target="https://www.oecd.org/insights/3796693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Social Capital and Isolation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270112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Capital?</a:t>
            </a:r>
            <a:endParaRPr lang="en-GB" dirty="0"/>
          </a:p>
        </p:txBody>
      </p:sp>
      <p:sp>
        <p:nvSpPr>
          <p:cNvPr id="3" name="TextBox 2"/>
          <p:cNvSpPr txBox="1"/>
          <p:nvPr/>
        </p:nvSpPr>
        <p:spPr>
          <a:xfrm>
            <a:off x="838199" y="1690688"/>
            <a:ext cx="9456683" cy="1292662"/>
          </a:xfrm>
          <a:prstGeom prst="rect">
            <a:avLst/>
          </a:prstGeom>
          <a:noFill/>
        </p:spPr>
        <p:txBody>
          <a:bodyPr wrap="square" rtlCol="0">
            <a:spAutoFit/>
          </a:bodyPr>
          <a:lstStyle/>
          <a:p>
            <a:r>
              <a:rPr lang="en-GB" b="1" dirty="0" smtClean="0"/>
              <a:t>Physical Capital</a:t>
            </a:r>
          </a:p>
          <a:p>
            <a:pPr marL="285750" indent="-285750">
              <a:buFont typeface="Arial" panose="020B0604020202020204" pitchFamily="34" charset="0"/>
              <a:buChar char="•"/>
            </a:pPr>
            <a:r>
              <a:rPr lang="en-GB" dirty="0"/>
              <a:t>A</a:t>
            </a:r>
            <a:r>
              <a:rPr lang="en-GB" dirty="0" smtClean="0"/>
              <a:t>n asset, such as land, buildings, equipment, etc. that is owned by a   company organisation or person and used to produce goods or services</a:t>
            </a:r>
          </a:p>
          <a:p>
            <a:r>
              <a:rPr lang="en-GB" sz="1200" dirty="0" smtClean="0"/>
              <a:t>                                                                                                                                              </a:t>
            </a:r>
          </a:p>
          <a:p>
            <a:r>
              <a:rPr lang="en-GB" sz="1200" dirty="0"/>
              <a:t> </a:t>
            </a:r>
            <a:r>
              <a:rPr lang="en-GB" sz="1200" dirty="0" smtClean="0"/>
              <a:t>                                                                                                                                                                                                                   (Cambridge Dictionary, 2018)</a:t>
            </a:r>
            <a:endParaRPr lang="en-GB" sz="1200" dirty="0"/>
          </a:p>
        </p:txBody>
      </p:sp>
      <p:sp>
        <p:nvSpPr>
          <p:cNvPr id="4" name="TextBox 3"/>
          <p:cNvSpPr txBox="1"/>
          <p:nvPr/>
        </p:nvSpPr>
        <p:spPr>
          <a:xfrm>
            <a:off x="838199" y="3233820"/>
            <a:ext cx="9330559" cy="1292662"/>
          </a:xfrm>
          <a:prstGeom prst="rect">
            <a:avLst/>
          </a:prstGeom>
          <a:noFill/>
        </p:spPr>
        <p:txBody>
          <a:bodyPr wrap="square" rtlCol="0">
            <a:spAutoFit/>
          </a:bodyPr>
          <a:lstStyle/>
          <a:p>
            <a:r>
              <a:rPr lang="en-GB" b="1" dirty="0" smtClean="0"/>
              <a:t>Human Capital</a:t>
            </a:r>
          </a:p>
          <a:p>
            <a:pPr marL="285750" indent="-285750">
              <a:buFont typeface="Arial" panose="020B0604020202020204" pitchFamily="34" charset="0"/>
              <a:buChar char="•"/>
            </a:pPr>
            <a:r>
              <a:rPr lang="en-GB" dirty="0"/>
              <a:t>T</a:t>
            </a:r>
            <a:r>
              <a:rPr lang="en-GB" dirty="0" smtClean="0"/>
              <a:t>he collective skills, knowledge, or other intangible assets of individuals that can be used to create economic value for the individuals, their employers, or their community</a:t>
            </a:r>
          </a:p>
          <a:p>
            <a:endParaRPr lang="en-GB" sz="1200" dirty="0" smtClean="0"/>
          </a:p>
          <a:p>
            <a:r>
              <a:rPr lang="en-GB" sz="1200" dirty="0"/>
              <a:t> </a:t>
            </a:r>
            <a:r>
              <a:rPr lang="en-GB" sz="1200" dirty="0" smtClean="0"/>
              <a:t>                                                                                                                                                                                                                            (Dictionary.com, 2018)</a:t>
            </a:r>
            <a:endParaRPr lang="en-GB" sz="1200" dirty="0"/>
          </a:p>
        </p:txBody>
      </p:sp>
      <p:sp>
        <p:nvSpPr>
          <p:cNvPr id="5" name="TextBox 4"/>
          <p:cNvSpPr txBox="1"/>
          <p:nvPr/>
        </p:nvSpPr>
        <p:spPr>
          <a:xfrm>
            <a:off x="838199" y="4776952"/>
            <a:ext cx="9330559" cy="1569660"/>
          </a:xfrm>
          <a:prstGeom prst="rect">
            <a:avLst/>
          </a:prstGeom>
          <a:noFill/>
        </p:spPr>
        <p:txBody>
          <a:bodyPr wrap="square" rtlCol="0">
            <a:spAutoFit/>
          </a:bodyPr>
          <a:lstStyle/>
          <a:p>
            <a:r>
              <a:rPr lang="en-GB" b="1" dirty="0" smtClean="0"/>
              <a:t>Cultural Capital</a:t>
            </a:r>
          </a:p>
          <a:p>
            <a:pPr marL="285750" indent="-285750">
              <a:buFont typeface="Arial" panose="020B0604020202020204" pitchFamily="34" charset="0"/>
              <a:buChar char="•"/>
            </a:pPr>
            <a:r>
              <a:rPr lang="en-GB" dirty="0"/>
              <a:t>T</a:t>
            </a:r>
            <a:r>
              <a:rPr lang="en-GB" dirty="0" smtClean="0"/>
              <a:t>he accumulation of knowledge, behaviours, and skills that a person can tap into to demonstrate their cultural competence, and social status or standing in society</a:t>
            </a:r>
          </a:p>
          <a:p>
            <a:endParaRPr lang="en-GB" sz="1200" dirty="0" smtClean="0"/>
          </a:p>
          <a:p>
            <a:r>
              <a:rPr lang="en-GB" sz="1200" dirty="0"/>
              <a:t> </a:t>
            </a:r>
            <a:r>
              <a:rPr lang="en-GB" sz="1200" dirty="0" smtClean="0"/>
              <a:t>                                                                                                                                                                                                                                              (Cole, 2018)</a:t>
            </a:r>
            <a:endParaRPr lang="en-GB" sz="1200" dirty="0"/>
          </a:p>
          <a:p>
            <a:endParaRPr lang="en-GB" dirty="0"/>
          </a:p>
        </p:txBody>
      </p:sp>
    </p:spTree>
    <p:extLst>
      <p:ext uri="{BB962C8B-B14F-4D97-AF65-F5344CB8AC3E}">
        <p14:creationId xmlns:p14="http://schemas.microsoft.com/office/powerpoint/2010/main" val="38686254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Capital</a:t>
            </a:r>
            <a:endParaRPr lang="en-GB" dirty="0"/>
          </a:p>
        </p:txBody>
      </p:sp>
      <p:sp>
        <p:nvSpPr>
          <p:cNvPr id="3" name="Content Placeholder 2"/>
          <p:cNvSpPr>
            <a:spLocks noGrp="1"/>
          </p:cNvSpPr>
          <p:nvPr>
            <p:ph idx="1"/>
          </p:nvPr>
        </p:nvSpPr>
        <p:spPr/>
        <p:txBody>
          <a:bodyPr>
            <a:normAutofit/>
          </a:bodyPr>
          <a:lstStyle/>
          <a:p>
            <a:r>
              <a:rPr lang="en-GB" dirty="0"/>
              <a:t>T</a:t>
            </a:r>
            <a:r>
              <a:rPr lang="en-GB" dirty="0" smtClean="0"/>
              <a:t>he </a:t>
            </a:r>
            <a:r>
              <a:rPr lang="en-GB" dirty="0"/>
              <a:t>links, shared values and understandings in society that enable individuals and groups to trust each other and so work </a:t>
            </a:r>
            <a:r>
              <a:rPr lang="en-GB" dirty="0" smtClean="0"/>
              <a:t>together </a:t>
            </a:r>
          </a:p>
          <a:p>
            <a:pPr marL="0" indent="0">
              <a:buNone/>
            </a:pPr>
            <a:r>
              <a:rPr lang="en-GB" sz="1200" dirty="0"/>
              <a:t> </a:t>
            </a:r>
            <a:r>
              <a:rPr lang="en-GB" sz="1200" dirty="0" smtClean="0"/>
              <a:t>                                                                                                                                                                                                                                                                               (</a:t>
            </a:r>
            <a:r>
              <a:rPr lang="en-GB" sz="1200" dirty="0"/>
              <a:t>OECD, 2018) </a:t>
            </a:r>
          </a:p>
          <a:p>
            <a:endParaRPr lang="en-GB" dirty="0" smtClean="0"/>
          </a:p>
          <a:p>
            <a:endParaRPr lang="en-GB" dirty="0"/>
          </a:p>
          <a:p>
            <a:r>
              <a:rPr lang="en-GB" dirty="0" smtClean="0"/>
              <a:t>Those </a:t>
            </a:r>
            <a:r>
              <a:rPr lang="en-GB" dirty="0"/>
              <a:t>tangible assets [that] count for most in the daily lives of people: namely goodwill, fellowship, sympathy, and social intercourse among the individuals and families who make up a social </a:t>
            </a:r>
            <a:r>
              <a:rPr lang="en-GB" dirty="0" smtClean="0"/>
              <a:t>unit</a:t>
            </a:r>
          </a:p>
          <a:p>
            <a:pPr marL="0" indent="0">
              <a:buNone/>
            </a:pPr>
            <a:r>
              <a:rPr lang="en-GB" dirty="0"/>
              <a:t> </a:t>
            </a:r>
            <a:r>
              <a:rPr lang="en-GB" dirty="0" smtClean="0"/>
              <a:t>                                                                                                  </a:t>
            </a:r>
            <a:r>
              <a:rPr lang="en-GB" sz="1200" dirty="0" err="1" smtClean="0"/>
              <a:t>Hanifan</a:t>
            </a:r>
            <a:r>
              <a:rPr lang="en-GB" sz="1200" dirty="0"/>
              <a:t>,(1916) cited in OECD, (2018)</a:t>
            </a:r>
          </a:p>
          <a:p>
            <a:endParaRPr lang="en-GB" dirty="0"/>
          </a:p>
        </p:txBody>
      </p:sp>
    </p:spTree>
    <p:extLst>
      <p:ext uri="{BB962C8B-B14F-4D97-AF65-F5344CB8AC3E}">
        <p14:creationId xmlns:p14="http://schemas.microsoft.com/office/powerpoint/2010/main" val="3673578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2400" y="1203325"/>
            <a:ext cx="10515600" cy="1325563"/>
          </a:xfrm>
        </p:spPr>
        <p:txBody>
          <a:bodyPr>
            <a:normAutofit/>
          </a:bodyPr>
          <a:lstStyle/>
          <a:p>
            <a:r>
              <a:rPr lang="en-GB" sz="7200" dirty="0" smtClean="0"/>
              <a:t>Social Capital</a:t>
            </a:r>
            <a:endParaRPr lang="en-GB" sz="7200" dirty="0"/>
          </a:p>
        </p:txBody>
      </p:sp>
      <p:sp>
        <p:nvSpPr>
          <p:cNvPr id="3" name="TextBox 2"/>
          <p:cNvSpPr txBox="1"/>
          <p:nvPr/>
        </p:nvSpPr>
        <p:spPr>
          <a:xfrm>
            <a:off x="2946400" y="3378200"/>
            <a:ext cx="5245100" cy="369332"/>
          </a:xfrm>
          <a:prstGeom prst="rect">
            <a:avLst/>
          </a:prstGeom>
          <a:noFill/>
        </p:spPr>
        <p:txBody>
          <a:bodyPr wrap="square" rtlCol="0">
            <a:spAutoFit/>
          </a:bodyPr>
          <a:lstStyle/>
          <a:p>
            <a:r>
              <a:rPr lang="en-GB" dirty="0">
                <a:hlinkClick r:id="rId2"/>
              </a:rPr>
              <a:t>https://www.youtube.com/watch?v=tTvbf1WVYFE</a:t>
            </a:r>
            <a:endParaRPr lang="en-GB" dirty="0"/>
          </a:p>
        </p:txBody>
      </p:sp>
    </p:spTree>
    <p:extLst>
      <p:ext uri="{BB962C8B-B14F-4D97-AF65-F5344CB8AC3E}">
        <p14:creationId xmlns:p14="http://schemas.microsoft.com/office/powerpoint/2010/main" val="38987896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6386" y="961696"/>
            <a:ext cx="9427780" cy="2308324"/>
          </a:xfrm>
          <a:prstGeom prst="rect">
            <a:avLst/>
          </a:prstGeom>
          <a:noFill/>
        </p:spPr>
        <p:txBody>
          <a:bodyPr wrap="square" rtlCol="0">
            <a:spAutoFit/>
          </a:bodyPr>
          <a:lstStyle/>
          <a:p>
            <a:r>
              <a:rPr lang="en-GB" sz="4400" dirty="0" smtClean="0"/>
              <a:t>Formal Social Capital</a:t>
            </a:r>
          </a:p>
          <a:p>
            <a:r>
              <a:rPr lang="en-GB" sz="2800" dirty="0" smtClean="0"/>
              <a:t> </a:t>
            </a:r>
            <a:r>
              <a:rPr lang="en-GB" dirty="0" smtClean="0"/>
              <a:t>Organisation and activities of a more complex and official nature</a:t>
            </a:r>
          </a:p>
          <a:p>
            <a:pPr marL="285750" indent="-285750">
              <a:buFont typeface="Arial" panose="020B0604020202020204" pitchFamily="34" charset="0"/>
              <a:buChar char="•"/>
            </a:pPr>
            <a:r>
              <a:rPr lang="en-GB" dirty="0" smtClean="0"/>
              <a:t>Parent Teacher Associations </a:t>
            </a:r>
          </a:p>
          <a:p>
            <a:pPr marL="285750" indent="-285750">
              <a:buFont typeface="Arial" panose="020B0604020202020204" pitchFamily="34" charset="0"/>
              <a:buChar char="•"/>
            </a:pPr>
            <a:r>
              <a:rPr lang="en-GB" dirty="0" smtClean="0"/>
              <a:t>Bowling Leagues</a:t>
            </a:r>
          </a:p>
          <a:p>
            <a:pPr marL="285750" indent="-285750">
              <a:buFont typeface="Arial" panose="020B0604020202020204" pitchFamily="34" charset="0"/>
              <a:buChar char="•"/>
            </a:pPr>
            <a:r>
              <a:rPr lang="en-GB" dirty="0" smtClean="0"/>
              <a:t>Credit Unions</a:t>
            </a:r>
          </a:p>
          <a:p>
            <a:pPr marL="285750" indent="-285750">
              <a:buFont typeface="Arial" panose="020B0604020202020204" pitchFamily="34" charset="0"/>
              <a:buChar char="•"/>
            </a:pPr>
            <a:r>
              <a:rPr lang="en-GB" dirty="0" smtClean="0"/>
              <a:t>Political Groups</a:t>
            </a:r>
            <a:endParaRPr lang="en-GB" dirty="0"/>
          </a:p>
        </p:txBody>
      </p:sp>
      <p:sp>
        <p:nvSpPr>
          <p:cNvPr id="3" name="TextBox 2"/>
          <p:cNvSpPr txBox="1"/>
          <p:nvPr/>
        </p:nvSpPr>
        <p:spPr>
          <a:xfrm>
            <a:off x="646386" y="3468414"/>
            <a:ext cx="6858000" cy="2154436"/>
          </a:xfrm>
          <a:prstGeom prst="rect">
            <a:avLst/>
          </a:prstGeom>
          <a:noFill/>
        </p:spPr>
        <p:txBody>
          <a:bodyPr wrap="square" rtlCol="0">
            <a:spAutoFit/>
          </a:bodyPr>
          <a:lstStyle/>
          <a:p>
            <a:r>
              <a:rPr lang="en-GB" sz="4400" dirty="0" smtClean="0"/>
              <a:t>Informal Social Capital</a:t>
            </a:r>
          </a:p>
          <a:p>
            <a:r>
              <a:rPr lang="en-GB" dirty="0" smtClean="0"/>
              <a:t>More casual, loosely organised spontaneous activities</a:t>
            </a:r>
          </a:p>
          <a:p>
            <a:pPr marL="285750" indent="-285750">
              <a:buFont typeface="Arial" panose="020B0604020202020204" pitchFamily="34" charset="0"/>
              <a:buChar char="•"/>
            </a:pPr>
            <a:r>
              <a:rPr lang="en-GB" dirty="0" smtClean="0"/>
              <a:t>Casual Sport Games</a:t>
            </a:r>
          </a:p>
          <a:p>
            <a:pPr marL="285750" indent="-285750">
              <a:buFont typeface="Arial" panose="020B0604020202020204" pitchFamily="34" charset="0"/>
              <a:buChar char="•"/>
            </a:pPr>
            <a:r>
              <a:rPr lang="en-GB" dirty="0" smtClean="0"/>
              <a:t>Drinks in the Pub</a:t>
            </a:r>
          </a:p>
          <a:p>
            <a:pPr marL="285750" indent="-285750">
              <a:buFont typeface="Arial" panose="020B0604020202020204" pitchFamily="34" charset="0"/>
              <a:buChar char="•"/>
            </a:pPr>
            <a:r>
              <a:rPr lang="en-GB" dirty="0" smtClean="0"/>
              <a:t>Mums meeting in the Park</a:t>
            </a:r>
          </a:p>
          <a:p>
            <a:pPr marL="285750" indent="-285750">
              <a:buFont typeface="Arial" panose="020B0604020202020204" pitchFamily="34" charset="0"/>
              <a:buChar char="•"/>
            </a:pPr>
            <a:r>
              <a:rPr lang="en-GB" dirty="0" smtClean="0"/>
              <a:t>People going to watch football matches</a:t>
            </a:r>
            <a:endParaRPr lang="en-GB" sz="1200" dirty="0"/>
          </a:p>
        </p:txBody>
      </p:sp>
      <p:sp>
        <p:nvSpPr>
          <p:cNvPr id="4" name="TextBox 3"/>
          <p:cNvSpPr txBox="1"/>
          <p:nvPr/>
        </p:nvSpPr>
        <p:spPr>
          <a:xfrm>
            <a:off x="8166538" y="5376041"/>
            <a:ext cx="2806262" cy="830997"/>
          </a:xfrm>
          <a:prstGeom prst="rect">
            <a:avLst/>
          </a:prstGeom>
          <a:noFill/>
        </p:spPr>
        <p:txBody>
          <a:bodyPr wrap="square" rtlCol="0">
            <a:spAutoFit/>
          </a:bodyPr>
          <a:lstStyle/>
          <a:p>
            <a:r>
              <a:rPr lang="en-GB" dirty="0" smtClean="0"/>
              <a:t>      </a:t>
            </a:r>
          </a:p>
          <a:p>
            <a:endParaRPr lang="en-GB" dirty="0"/>
          </a:p>
          <a:p>
            <a:r>
              <a:rPr lang="en-GB" sz="1200" dirty="0" smtClean="0"/>
              <a:t>                 (</a:t>
            </a:r>
            <a:r>
              <a:rPr lang="en-GB" sz="1200" dirty="0" err="1"/>
              <a:t>Streich</a:t>
            </a:r>
            <a:r>
              <a:rPr lang="en-GB" sz="1200" dirty="0"/>
              <a:t>, 2016)</a:t>
            </a:r>
          </a:p>
        </p:txBody>
      </p:sp>
    </p:spTree>
    <p:extLst>
      <p:ext uri="{BB962C8B-B14F-4D97-AF65-F5344CB8AC3E}">
        <p14:creationId xmlns:p14="http://schemas.microsoft.com/office/powerpoint/2010/main" val="30833784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Components of Social Capital</a:t>
            </a:r>
            <a:endParaRPr lang="en-GB" dirty="0"/>
          </a:p>
        </p:txBody>
      </p:sp>
      <p:sp>
        <p:nvSpPr>
          <p:cNvPr id="3" name="TextBox 2"/>
          <p:cNvSpPr txBox="1"/>
          <p:nvPr/>
        </p:nvSpPr>
        <p:spPr>
          <a:xfrm>
            <a:off x="838200" y="2317531"/>
            <a:ext cx="9803524" cy="3231654"/>
          </a:xfrm>
          <a:prstGeom prst="rect">
            <a:avLst/>
          </a:prstGeom>
          <a:noFill/>
        </p:spPr>
        <p:txBody>
          <a:bodyPr wrap="square" rtlCol="0">
            <a:spAutoFit/>
          </a:bodyPr>
          <a:lstStyle/>
          <a:p>
            <a:r>
              <a:rPr lang="en-GB" sz="2800" b="1" dirty="0" smtClean="0"/>
              <a:t>Social </a:t>
            </a:r>
            <a:r>
              <a:rPr lang="en-GB" sz="2800" b="1" dirty="0" smtClean="0"/>
              <a:t>Networks</a:t>
            </a:r>
          </a:p>
          <a:p>
            <a:r>
              <a:rPr lang="en-GB" sz="2400" dirty="0" smtClean="0"/>
              <a:t>Structure of individuals and organisations who have social ties to one another</a:t>
            </a:r>
            <a:endParaRPr lang="en-GB" sz="2400" dirty="0" smtClean="0"/>
          </a:p>
          <a:p>
            <a:endParaRPr lang="en-GB" sz="2400" dirty="0" smtClean="0"/>
          </a:p>
          <a:p>
            <a:r>
              <a:rPr lang="en-GB" sz="2400" b="1" dirty="0" smtClean="0"/>
              <a:t> </a:t>
            </a:r>
            <a:r>
              <a:rPr lang="en-GB" sz="2800" b="1" dirty="0" smtClean="0"/>
              <a:t>Social Norms</a:t>
            </a:r>
          </a:p>
          <a:p>
            <a:r>
              <a:rPr lang="en-GB" sz="2400" dirty="0" smtClean="0"/>
              <a:t>The expectations of behaviour within a group, culture or society</a:t>
            </a:r>
            <a:endParaRPr lang="en-GB" sz="2400" dirty="0"/>
          </a:p>
          <a:p>
            <a:endParaRPr lang="en-GB" sz="2400" dirty="0"/>
          </a:p>
          <a:p>
            <a:r>
              <a:rPr lang="en-GB" sz="2800" b="1" dirty="0" smtClean="0"/>
              <a:t>Social Sanctions</a:t>
            </a:r>
          </a:p>
          <a:p>
            <a:r>
              <a:rPr lang="en-GB" sz="2400" dirty="0" smtClean="0"/>
              <a:t>Ways of enforcing compliance with social norms</a:t>
            </a:r>
            <a:endParaRPr lang="en-GB" sz="2400" dirty="0"/>
          </a:p>
        </p:txBody>
      </p:sp>
      <p:sp>
        <p:nvSpPr>
          <p:cNvPr id="4" name="TextBox 3"/>
          <p:cNvSpPr txBox="1"/>
          <p:nvPr/>
        </p:nvSpPr>
        <p:spPr>
          <a:xfrm>
            <a:off x="9659007" y="5628289"/>
            <a:ext cx="2532993" cy="369332"/>
          </a:xfrm>
          <a:prstGeom prst="rect">
            <a:avLst/>
          </a:prstGeom>
          <a:noFill/>
        </p:spPr>
        <p:txBody>
          <a:bodyPr wrap="square" rtlCol="0">
            <a:spAutoFit/>
          </a:bodyPr>
          <a:lstStyle/>
          <a:p>
            <a:r>
              <a:rPr lang="en-GB" dirty="0" smtClean="0"/>
              <a:t>(Halpern, 2008)</a:t>
            </a:r>
            <a:endParaRPr lang="en-GB" dirty="0"/>
          </a:p>
        </p:txBody>
      </p:sp>
    </p:spTree>
    <p:extLst>
      <p:ext uri="{BB962C8B-B14F-4D97-AF65-F5344CB8AC3E}">
        <p14:creationId xmlns:p14="http://schemas.microsoft.com/office/powerpoint/2010/main" val="6669358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Capital- Origins</a:t>
            </a:r>
            <a:endParaRPr lang="en-GB" dirty="0"/>
          </a:p>
        </p:txBody>
      </p:sp>
      <p:sp>
        <p:nvSpPr>
          <p:cNvPr id="3" name="TextBox 2"/>
          <p:cNvSpPr txBox="1"/>
          <p:nvPr/>
        </p:nvSpPr>
        <p:spPr>
          <a:xfrm>
            <a:off x="1166647" y="1690688"/>
            <a:ext cx="8592207" cy="3416320"/>
          </a:xfrm>
          <a:prstGeom prst="rect">
            <a:avLst/>
          </a:prstGeom>
          <a:noFill/>
        </p:spPr>
        <p:txBody>
          <a:bodyPr wrap="square" rtlCol="0">
            <a:spAutoFit/>
          </a:bodyPr>
          <a:lstStyle/>
          <a:p>
            <a:r>
              <a:rPr lang="en-GB" sz="3200" dirty="0" smtClean="0"/>
              <a:t>Not a new concept</a:t>
            </a:r>
          </a:p>
          <a:p>
            <a:endParaRPr lang="en-GB" sz="2800" dirty="0" smtClean="0"/>
          </a:p>
          <a:p>
            <a:pPr marL="342900" indent="-342900">
              <a:buFont typeface="Arial" panose="020B0604020202020204" pitchFamily="34" charset="0"/>
              <a:buChar char="•"/>
            </a:pPr>
            <a:r>
              <a:rPr lang="en-GB" sz="2400" dirty="0" smtClean="0"/>
              <a:t>Emile Durkheim and Karl Marx- late 19</a:t>
            </a:r>
            <a:r>
              <a:rPr lang="en-GB" sz="2400" baseline="30000" dirty="0" smtClean="0"/>
              <a:t>th</a:t>
            </a:r>
            <a:r>
              <a:rPr lang="en-GB" sz="2400" dirty="0" smtClean="0"/>
              <a:t> and early 20</a:t>
            </a:r>
            <a:r>
              <a:rPr lang="en-GB" sz="2400" baseline="30000" dirty="0" smtClean="0"/>
              <a:t>th</a:t>
            </a:r>
            <a:r>
              <a:rPr lang="en-GB" sz="2400" dirty="0" smtClean="0"/>
              <a:t> Century</a:t>
            </a:r>
          </a:p>
          <a:p>
            <a:pPr marL="342900" indent="-342900">
              <a:buFont typeface="Arial" panose="020B0604020202020204" pitchFamily="34" charset="0"/>
              <a:buChar char="•"/>
            </a:pPr>
            <a:r>
              <a:rPr lang="en-GB" sz="2400" dirty="0" smtClean="0"/>
              <a:t>Aristotle to Thomas Aquinas- ancient Greece to 14</a:t>
            </a:r>
            <a:r>
              <a:rPr lang="en-GB" sz="2400" baseline="30000" dirty="0" smtClean="0"/>
              <a:t>th</a:t>
            </a:r>
            <a:r>
              <a:rPr lang="en-GB" sz="2400" dirty="0" smtClean="0"/>
              <a:t> Century</a:t>
            </a:r>
          </a:p>
          <a:p>
            <a:pPr marL="342900" indent="-342900">
              <a:buFont typeface="Arial" panose="020B0604020202020204" pitchFamily="34" charset="0"/>
              <a:buChar char="•"/>
            </a:pPr>
            <a:r>
              <a:rPr lang="en-GB" sz="2400" dirty="0" smtClean="0"/>
              <a:t>Pierre </a:t>
            </a:r>
            <a:r>
              <a:rPr lang="en-GB" sz="2400" dirty="0" smtClean="0">
                <a:solidFill>
                  <a:srgbClr val="FF0000"/>
                </a:solidFill>
              </a:rPr>
              <a:t>Bourdieu</a:t>
            </a:r>
            <a:r>
              <a:rPr lang="en-GB" sz="2400" dirty="0" smtClean="0"/>
              <a:t> </a:t>
            </a:r>
          </a:p>
          <a:p>
            <a:pPr marL="342900" indent="-342900">
              <a:buFont typeface="Arial" panose="020B0604020202020204" pitchFamily="34" charset="0"/>
              <a:buChar char="•"/>
            </a:pPr>
            <a:r>
              <a:rPr lang="en-GB" sz="2400" dirty="0" smtClean="0"/>
              <a:t>James </a:t>
            </a:r>
            <a:r>
              <a:rPr lang="en-GB" sz="2400" dirty="0" smtClean="0">
                <a:solidFill>
                  <a:srgbClr val="FF0000"/>
                </a:solidFill>
              </a:rPr>
              <a:t>Coleman</a:t>
            </a:r>
            <a:r>
              <a:rPr lang="en-GB" sz="2400" dirty="0" smtClean="0"/>
              <a:t> </a:t>
            </a:r>
          </a:p>
          <a:p>
            <a:pPr marL="342900" indent="-342900">
              <a:buFont typeface="Arial" panose="020B0604020202020204" pitchFamily="34" charset="0"/>
              <a:buChar char="•"/>
            </a:pPr>
            <a:r>
              <a:rPr lang="en-GB" sz="2400" dirty="0" smtClean="0"/>
              <a:t>Robert </a:t>
            </a:r>
            <a:r>
              <a:rPr lang="en-GB" sz="2400" dirty="0" smtClean="0">
                <a:solidFill>
                  <a:srgbClr val="FF0000"/>
                </a:solidFill>
              </a:rPr>
              <a:t>Putman </a:t>
            </a:r>
          </a:p>
          <a:p>
            <a:endParaRPr lang="en-GB" sz="3600" dirty="0">
              <a:solidFill>
                <a:srgbClr val="FF0000"/>
              </a:solidFill>
            </a:endParaRPr>
          </a:p>
        </p:txBody>
      </p:sp>
    </p:spTree>
    <p:extLst>
      <p:ext uri="{BB962C8B-B14F-4D97-AF65-F5344CB8AC3E}">
        <p14:creationId xmlns:p14="http://schemas.microsoft.com/office/powerpoint/2010/main" val="25465079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PUTNAM </a:t>
            </a:r>
            <a:endParaRPr lang="en-GB" dirty="0"/>
          </a:p>
        </p:txBody>
      </p:sp>
      <p:sp>
        <p:nvSpPr>
          <p:cNvPr id="3" name="TextBox 2"/>
          <p:cNvSpPr txBox="1"/>
          <p:nvPr/>
        </p:nvSpPr>
        <p:spPr>
          <a:xfrm>
            <a:off x="1150883" y="1690688"/>
            <a:ext cx="8261131" cy="3970318"/>
          </a:xfrm>
          <a:prstGeom prst="rect">
            <a:avLst/>
          </a:prstGeom>
          <a:noFill/>
        </p:spPr>
        <p:txBody>
          <a:bodyPr wrap="square" rtlCol="0">
            <a:spAutoFit/>
          </a:bodyPr>
          <a:lstStyle/>
          <a:p>
            <a:r>
              <a:rPr lang="en-GB" i="1" dirty="0" smtClean="0"/>
              <a:t>Social Capital…</a:t>
            </a:r>
          </a:p>
          <a:p>
            <a:r>
              <a:rPr lang="en-GB" i="1" dirty="0" smtClean="0"/>
              <a:t> Features of social organization, such as trust, norms, and networks, that can improve the efficiency of society by facilitating coordinated actions</a:t>
            </a:r>
          </a:p>
          <a:p>
            <a:endParaRPr lang="en-GB" i="1" dirty="0" smtClean="0"/>
          </a:p>
          <a:p>
            <a:pPr marL="285750" indent="-285750">
              <a:buFont typeface="Arial" panose="020B0604020202020204" pitchFamily="34" charset="0"/>
              <a:buChar char="•"/>
            </a:pPr>
            <a:r>
              <a:rPr lang="en-GB" dirty="0" smtClean="0"/>
              <a:t>Wrote Bowling Alone- Influential Text on Social Capital in American Society</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Focused on the Bonds </a:t>
            </a:r>
            <a:r>
              <a:rPr lang="en-GB" dirty="0"/>
              <a:t>B</a:t>
            </a:r>
            <a:r>
              <a:rPr lang="en-GB" dirty="0" smtClean="0"/>
              <a:t>etween </a:t>
            </a:r>
            <a:r>
              <a:rPr lang="en-GB" dirty="0"/>
              <a:t>I</a:t>
            </a:r>
            <a:r>
              <a:rPr lang="en-GB" dirty="0" smtClean="0"/>
              <a:t>ndividuals- </a:t>
            </a:r>
            <a:r>
              <a:rPr lang="en-GB" dirty="0"/>
              <a:t>C</a:t>
            </a:r>
            <a:r>
              <a:rPr lang="en-GB" dirty="0" smtClean="0"/>
              <a:t>rucial to the Well-being of Society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Talked about Bridging, Bonding and Linking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Proposed that Reciprocity was at the Core of Social Capital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Believed that Social Capital is in Decline</a:t>
            </a:r>
            <a:endParaRPr lang="en-GB" dirty="0"/>
          </a:p>
          <a:p>
            <a:endParaRPr lang="en-GB" dirty="0"/>
          </a:p>
        </p:txBody>
      </p:sp>
    </p:spTree>
    <p:extLst>
      <p:ext uri="{BB962C8B-B14F-4D97-AF65-F5344CB8AC3E}">
        <p14:creationId xmlns:p14="http://schemas.microsoft.com/office/powerpoint/2010/main" val="23301978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Reciprocity</a:t>
            </a:r>
            <a:endParaRPr lang="en-GB" dirty="0"/>
          </a:p>
        </p:txBody>
      </p:sp>
      <p:sp>
        <p:nvSpPr>
          <p:cNvPr id="3" name="TextBox 2"/>
          <p:cNvSpPr txBox="1"/>
          <p:nvPr/>
        </p:nvSpPr>
        <p:spPr>
          <a:xfrm>
            <a:off x="696310" y="1690688"/>
            <a:ext cx="10657490" cy="1200329"/>
          </a:xfrm>
          <a:prstGeom prst="rect">
            <a:avLst/>
          </a:prstGeom>
          <a:noFill/>
        </p:spPr>
        <p:txBody>
          <a:bodyPr wrap="square" rtlCol="0">
            <a:spAutoFit/>
          </a:bodyPr>
          <a:lstStyle/>
          <a:p>
            <a:r>
              <a:rPr lang="en-GB" sz="2400" b="1" dirty="0"/>
              <a:t>Reciprocity</a:t>
            </a:r>
            <a:r>
              <a:rPr lang="en-GB" dirty="0"/>
              <a:t> </a:t>
            </a:r>
            <a:r>
              <a:rPr lang="en-GB" dirty="0" smtClean="0"/>
              <a:t>- the </a:t>
            </a:r>
            <a:r>
              <a:rPr lang="en-GB" dirty="0"/>
              <a:t>exchange of something between people or groups of people when each person or group gives or </a:t>
            </a:r>
            <a:r>
              <a:rPr lang="en-GB" dirty="0" smtClean="0"/>
              <a:t>allows</a:t>
            </a:r>
            <a:r>
              <a:rPr lang="en-GB" dirty="0"/>
              <a:t> something to the other</a:t>
            </a:r>
            <a:r>
              <a:rPr lang="en-GB" dirty="0" smtClean="0"/>
              <a:t>.</a:t>
            </a:r>
          </a:p>
          <a:p>
            <a:endParaRPr lang="en-GB" dirty="0"/>
          </a:p>
          <a:p>
            <a:r>
              <a:rPr lang="en-GB" sz="1200" dirty="0" smtClean="0"/>
              <a:t>                                                                                                                                                                                                                                                               (Collins Dictionary, 2018) </a:t>
            </a:r>
            <a:endParaRPr lang="en-GB" sz="1200" dirty="0"/>
          </a:p>
        </p:txBody>
      </p:sp>
      <p:sp>
        <p:nvSpPr>
          <p:cNvPr id="4" name="TextBox 3"/>
          <p:cNvSpPr txBox="1"/>
          <p:nvPr/>
        </p:nvSpPr>
        <p:spPr>
          <a:xfrm>
            <a:off x="977462" y="3090041"/>
            <a:ext cx="10089931" cy="2400657"/>
          </a:xfrm>
          <a:prstGeom prst="rect">
            <a:avLst/>
          </a:prstGeom>
          <a:noFill/>
        </p:spPr>
        <p:txBody>
          <a:bodyPr wrap="square" rtlCol="0">
            <a:spAutoFit/>
          </a:bodyPr>
          <a:lstStyle/>
          <a:p>
            <a:r>
              <a:rPr lang="en-GB" sz="2400" dirty="0" smtClean="0"/>
              <a:t>Specific Reciprocity-</a:t>
            </a:r>
          </a:p>
          <a:p>
            <a:r>
              <a:rPr lang="en-GB" dirty="0" smtClean="0"/>
              <a:t>Doing something for someone else in the expectation that the favour will be returned</a:t>
            </a:r>
          </a:p>
          <a:p>
            <a:endParaRPr lang="en-GB" dirty="0" smtClean="0"/>
          </a:p>
          <a:p>
            <a:r>
              <a:rPr lang="en-GB" sz="2400" dirty="0" smtClean="0"/>
              <a:t>Generalised Reciprocity- </a:t>
            </a:r>
          </a:p>
          <a:p>
            <a:r>
              <a:rPr lang="en-GB" dirty="0" smtClean="0"/>
              <a:t>Doing something for someone without the expectation of immediate specific return but with the confident belief that someone will do something for me in the future</a:t>
            </a:r>
          </a:p>
          <a:p>
            <a:r>
              <a:rPr lang="en-GB" dirty="0"/>
              <a:t> </a:t>
            </a:r>
            <a:r>
              <a:rPr lang="en-GB" dirty="0" smtClean="0"/>
              <a:t>                                                                 </a:t>
            </a:r>
          </a:p>
          <a:p>
            <a:r>
              <a:rPr lang="en-GB" sz="1200" dirty="0"/>
              <a:t> </a:t>
            </a:r>
            <a:r>
              <a:rPr lang="en-GB" sz="1200" dirty="0" smtClean="0"/>
              <a:t>                                                                                                                                                                                                                                                               (Putnam, 2001)</a:t>
            </a:r>
            <a:endParaRPr lang="en-GB" sz="1200" dirty="0"/>
          </a:p>
        </p:txBody>
      </p:sp>
    </p:spTree>
    <p:extLst>
      <p:ext uri="{BB962C8B-B14F-4D97-AF65-F5344CB8AC3E}">
        <p14:creationId xmlns:p14="http://schemas.microsoft.com/office/powerpoint/2010/main" val="5447909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Bonding and Bridging</a:t>
            </a:r>
            <a:endParaRPr lang="en-GB" dirty="0"/>
          </a:p>
        </p:txBody>
      </p:sp>
      <p:sp>
        <p:nvSpPr>
          <p:cNvPr id="3" name="Text Placeholder 2"/>
          <p:cNvSpPr>
            <a:spLocks noGrp="1"/>
          </p:cNvSpPr>
          <p:nvPr>
            <p:ph type="body" idx="1"/>
          </p:nvPr>
        </p:nvSpPr>
        <p:spPr/>
        <p:txBody>
          <a:bodyPr/>
          <a:lstStyle/>
          <a:p>
            <a:r>
              <a:rPr lang="en-GB" dirty="0" smtClean="0"/>
              <a:t>Bonding</a:t>
            </a:r>
            <a:endParaRPr lang="en-GB" dirty="0"/>
          </a:p>
        </p:txBody>
      </p:sp>
      <p:sp>
        <p:nvSpPr>
          <p:cNvPr id="4" name="Content Placeholder 3"/>
          <p:cNvSpPr>
            <a:spLocks noGrp="1"/>
          </p:cNvSpPr>
          <p:nvPr>
            <p:ph sz="half" idx="2"/>
          </p:nvPr>
        </p:nvSpPr>
        <p:spPr/>
        <p:txBody>
          <a:bodyPr>
            <a:normAutofit/>
          </a:bodyPr>
          <a:lstStyle/>
          <a:p>
            <a:pPr marL="0" indent="0">
              <a:buNone/>
            </a:pPr>
            <a:r>
              <a:rPr lang="en-GB" sz="2000" dirty="0" smtClean="0"/>
              <a:t>Ties between people in similar situations</a:t>
            </a:r>
          </a:p>
          <a:p>
            <a:pPr marL="0" indent="0">
              <a:buNone/>
            </a:pPr>
            <a:r>
              <a:rPr lang="en-GB" sz="2000" dirty="0" smtClean="0"/>
              <a:t>-family, close friends, neighbours</a:t>
            </a:r>
          </a:p>
          <a:p>
            <a:pPr marL="0" indent="0">
              <a:buNone/>
            </a:pPr>
            <a:endParaRPr lang="en-GB" sz="2000" dirty="0" smtClean="0"/>
          </a:p>
          <a:p>
            <a:r>
              <a:rPr lang="en-GB" sz="2000" dirty="0" smtClean="0"/>
              <a:t>Sociological superglue</a:t>
            </a:r>
          </a:p>
          <a:p>
            <a:r>
              <a:rPr lang="en-GB" sz="2000" dirty="0" smtClean="0"/>
              <a:t>Can be seen as negative </a:t>
            </a:r>
          </a:p>
          <a:p>
            <a:r>
              <a:rPr lang="en-GB" sz="2000" b="1" dirty="0" smtClean="0"/>
              <a:t>Getting by (daily)</a:t>
            </a:r>
          </a:p>
        </p:txBody>
      </p:sp>
      <p:sp>
        <p:nvSpPr>
          <p:cNvPr id="5" name="Text Placeholder 4"/>
          <p:cNvSpPr>
            <a:spLocks noGrp="1"/>
          </p:cNvSpPr>
          <p:nvPr>
            <p:ph type="body" sz="quarter" idx="3"/>
          </p:nvPr>
        </p:nvSpPr>
        <p:spPr>
          <a:xfrm>
            <a:off x="5997575" y="2495550"/>
            <a:ext cx="5270500" cy="1275762"/>
          </a:xfrm>
        </p:spPr>
        <p:txBody>
          <a:bodyPr>
            <a:normAutofit/>
          </a:bodyPr>
          <a:lstStyle/>
          <a:p>
            <a:r>
              <a:rPr lang="en-GB" sz="2600" dirty="0" smtClean="0"/>
              <a:t>Bridging</a:t>
            </a:r>
          </a:p>
          <a:p>
            <a:r>
              <a:rPr lang="en-GB" sz="2000" b="0" dirty="0" smtClean="0"/>
              <a:t>Distant ties of like persons</a:t>
            </a:r>
          </a:p>
          <a:p>
            <a:r>
              <a:rPr lang="en-GB" sz="2000" b="0" dirty="0" smtClean="0"/>
              <a:t>-friends of friends, workmates, acquaintances </a:t>
            </a:r>
          </a:p>
          <a:p>
            <a:endParaRPr lang="en-GB" sz="2200" b="0" dirty="0"/>
          </a:p>
        </p:txBody>
      </p:sp>
      <p:sp>
        <p:nvSpPr>
          <p:cNvPr id="6" name="Content Placeholder 5"/>
          <p:cNvSpPr>
            <a:spLocks noGrp="1"/>
          </p:cNvSpPr>
          <p:nvPr>
            <p:ph sz="quarter" idx="4"/>
          </p:nvPr>
        </p:nvSpPr>
        <p:spPr>
          <a:xfrm>
            <a:off x="5997575" y="3771312"/>
            <a:ext cx="5183188" cy="1331720"/>
          </a:xfrm>
        </p:spPr>
        <p:txBody>
          <a:bodyPr>
            <a:noAutofit/>
          </a:bodyPr>
          <a:lstStyle/>
          <a:p>
            <a:r>
              <a:rPr lang="en-GB" sz="2000" dirty="0" smtClean="0"/>
              <a:t>can pave the way for acquiring other forms of capital such as financial or human capital</a:t>
            </a:r>
          </a:p>
          <a:p>
            <a:r>
              <a:rPr lang="en-GB" sz="2000" dirty="0" smtClean="0"/>
              <a:t>Sharing information</a:t>
            </a:r>
          </a:p>
          <a:p>
            <a:r>
              <a:rPr lang="en-GB" sz="2000" b="1" dirty="0" smtClean="0"/>
              <a:t>Getting ahead</a:t>
            </a:r>
            <a:endParaRPr lang="en-GB" sz="2000" b="1" dirty="0"/>
          </a:p>
        </p:txBody>
      </p:sp>
      <p:sp>
        <p:nvSpPr>
          <p:cNvPr id="7" name="TextBox 6"/>
          <p:cNvSpPr txBox="1"/>
          <p:nvPr/>
        </p:nvSpPr>
        <p:spPr>
          <a:xfrm>
            <a:off x="7863040" y="6145623"/>
            <a:ext cx="6984695" cy="276999"/>
          </a:xfrm>
          <a:prstGeom prst="rect">
            <a:avLst/>
          </a:prstGeom>
          <a:noFill/>
        </p:spPr>
        <p:txBody>
          <a:bodyPr wrap="square" rtlCol="0">
            <a:spAutoFit/>
          </a:bodyPr>
          <a:lstStyle/>
          <a:p>
            <a:r>
              <a:rPr lang="en-GB" sz="1200" dirty="0" smtClean="0"/>
              <a:t>(Burns</a:t>
            </a:r>
            <a:r>
              <a:rPr lang="en-GB" sz="1200" dirty="0"/>
              <a:t>, </a:t>
            </a:r>
            <a:r>
              <a:rPr lang="en-GB" sz="1200" dirty="0" smtClean="0"/>
              <a:t>2011, Putnam, 2001, </a:t>
            </a:r>
            <a:r>
              <a:rPr lang="en-GB" sz="1200" dirty="0" err="1" smtClean="0"/>
              <a:t>Folland</a:t>
            </a:r>
            <a:r>
              <a:rPr lang="en-GB" sz="1200" dirty="0" smtClean="0"/>
              <a:t> and </a:t>
            </a:r>
            <a:r>
              <a:rPr lang="en-GB" sz="1200" dirty="0" err="1" smtClean="0"/>
              <a:t>Nauenberg</a:t>
            </a:r>
            <a:r>
              <a:rPr lang="en-GB" sz="1200" dirty="0" smtClean="0"/>
              <a:t>, 2018)</a:t>
            </a:r>
            <a:endParaRPr lang="en-GB" sz="1200" dirty="0"/>
          </a:p>
        </p:txBody>
      </p:sp>
      <p:sp>
        <p:nvSpPr>
          <p:cNvPr id="8" name="TextBox 7"/>
          <p:cNvSpPr txBox="1"/>
          <p:nvPr/>
        </p:nvSpPr>
        <p:spPr>
          <a:xfrm>
            <a:off x="760164" y="5321147"/>
            <a:ext cx="8527055" cy="461665"/>
          </a:xfrm>
          <a:prstGeom prst="rect">
            <a:avLst/>
          </a:prstGeom>
          <a:noFill/>
        </p:spPr>
        <p:txBody>
          <a:bodyPr wrap="square" rtlCol="0">
            <a:spAutoFit/>
          </a:bodyPr>
          <a:lstStyle/>
          <a:p>
            <a:r>
              <a:rPr lang="en-GB" sz="2400" b="1" dirty="0" smtClean="0"/>
              <a:t>Linking-</a:t>
            </a:r>
            <a:r>
              <a:rPr lang="en-GB" dirty="0" smtClean="0"/>
              <a:t> Networks that connect people with those in positions of power</a:t>
            </a:r>
          </a:p>
        </p:txBody>
      </p:sp>
    </p:spTree>
    <p:extLst>
      <p:ext uri="{BB962C8B-B14F-4D97-AF65-F5344CB8AC3E}">
        <p14:creationId xmlns:p14="http://schemas.microsoft.com/office/powerpoint/2010/main" val="39148464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POSITIVES OF SOCIAL CAPITAL</a:t>
            </a:r>
            <a:br>
              <a:rPr lang="en-GB" dirty="0" smtClean="0"/>
            </a:br>
            <a:r>
              <a:rPr lang="en-GB" sz="3200" dirty="0" smtClean="0"/>
              <a:t>High levels of Social Capital lead to… </a:t>
            </a:r>
            <a:endParaRPr lang="en-GB" sz="3200" dirty="0"/>
          </a:p>
        </p:txBody>
      </p:sp>
      <p:sp>
        <p:nvSpPr>
          <p:cNvPr id="3" name="TextBox 2"/>
          <p:cNvSpPr txBox="1"/>
          <p:nvPr/>
        </p:nvSpPr>
        <p:spPr>
          <a:xfrm>
            <a:off x="945931" y="2081048"/>
            <a:ext cx="10673255" cy="4062651"/>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Safer, cleaner communities</a:t>
            </a:r>
          </a:p>
          <a:p>
            <a:pPr marL="285750" indent="-285750">
              <a:buFont typeface="Arial" panose="020B0604020202020204" pitchFamily="34" charset="0"/>
              <a:buChar char="•"/>
            </a:pPr>
            <a:endParaRPr lang="en-GB" sz="2400" dirty="0" smtClean="0"/>
          </a:p>
          <a:p>
            <a:pPr marL="285750" indent="-285750">
              <a:buFont typeface="Arial" panose="020B0604020202020204" pitchFamily="34" charset="0"/>
              <a:buChar char="•"/>
            </a:pPr>
            <a:r>
              <a:rPr lang="en-GB" sz="2400" dirty="0" smtClean="0"/>
              <a:t>Economic Prosperity</a:t>
            </a:r>
          </a:p>
          <a:p>
            <a:pPr marL="285750" indent="-285750">
              <a:buFont typeface="Arial" panose="020B0604020202020204" pitchFamily="34" charset="0"/>
              <a:buChar char="•"/>
            </a:pPr>
            <a:endParaRPr lang="en-GB" sz="2400" dirty="0" smtClean="0"/>
          </a:p>
          <a:p>
            <a:pPr marL="285750" indent="-285750">
              <a:buFont typeface="Arial" panose="020B0604020202020204" pitchFamily="34" charset="0"/>
              <a:buChar char="•"/>
            </a:pPr>
            <a:r>
              <a:rPr lang="en-GB" sz="2400" dirty="0" smtClean="0"/>
              <a:t>Improved health and raised life expectancy</a:t>
            </a:r>
          </a:p>
          <a:p>
            <a:pPr marL="285750" indent="-285750">
              <a:buFont typeface="Arial" panose="020B0604020202020204" pitchFamily="34" charset="0"/>
              <a:buChar char="•"/>
            </a:pPr>
            <a:endParaRPr lang="en-GB" sz="2400" dirty="0" smtClean="0"/>
          </a:p>
          <a:p>
            <a:pPr marL="285750" indent="-285750">
              <a:buFont typeface="Arial" panose="020B0604020202020204" pitchFamily="34" charset="0"/>
              <a:buChar char="•"/>
            </a:pPr>
            <a:r>
              <a:rPr lang="en-GB" sz="2400" dirty="0" smtClean="0"/>
              <a:t>Engagement with politics</a:t>
            </a:r>
          </a:p>
          <a:p>
            <a:pPr marL="285750" indent="-285750">
              <a:buFont typeface="Arial" panose="020B0604020202020204" pitchFamily="34" charset="0"/>
              <a:buChar char="•"/>
            </a:pPr>
            <a:endParaRPr lang="en-GB" sz="2400" dirty="0" smtClean="0"/>
          </a:p>
          <a:p>
            <a:pPr marL="285750" indent="-285750">
              <a:buFont typeface="Arial" panose="020B0604020202020204" pitchFamily="34" charset="0"/>
              <a:buChar char="•"/>
            </a:pPr>
            <a:r>
              <a:rPr lang="en-GB" sz="2400" dirty="0" smtClean="0"/>
              <a:t>Contribution to communities</a:t>
            </a:r>
          </a:p>
          <a:p>
            <a:pPr marL="285750" indent="-285750">
              <a:buFont typeface="Arial" panose="020B0604020202020204" pitchFamily="34" charset="0"/>
              <a:buChar char="•"/>
            </a:pPr>
            <a:endParaRPr lang="en-GB" sz="2400" dirty="0" smtClean="0"/>
          </a:p>
          <a:p>
            <a:r>
              <a:rPr lang="en-GB" dirty="0" smtClean="0"/>
              <a:t>                                                                                                                                              (</a:t>
            </a:r>
            <a:r>
              <a:rPr lang="en-GB" dirty="0" err="1" smtClean="0"/>
              <a:t>Haralambos</a:t>
            </a:r>
            <a:r>
              <a:rPr lang="en-GB" dirty="0" smtClean="0"/>
              <a:t> and Holborn, 2013)</a:t>
            </a:r>
            <a:endParaRPr lang="en-GB" dirty="0"/>
          </a:p>
        </p:txBody>
      </p:sp>
    </p:spTree>
    <p:extLst>
      <p:ext uri="{BB962C8B-B14F-4D97-AF65-F5344CB8AC3E}">
        <p14:creationId xmlns:p14="http://schemas.microsoft.com/office/powerpoint/2010/main" val="28728029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Negatives of Social Capital</a:t>
            </a:r>
            <a:endParaRPr lang="en-GB" dirty="0"/>
          </a:p>
        </p:txBody>
      </p:sp>
      <p:sp>
        <p:nvSpPr>
          <p:cNvPr id="3" name="TextBox 2"/>
          <p:cNvSpPr txBox="1"/>
          <p:nvPr/>
        </p:nvSpPr>
        <p:spPr>
          <a:xfrm>
            <a:off x="8639502" y="5407572"/>
            <a:ext cx="2714297" cy="388696"/>
          </a:xfrm>
          <a:prstGeom prst="rect">
            <a:avLst/>
          </a:prstGeom>
          <a:noFill/>
        </p:spPr>
        <p:txBody>
          <a:bodyPr wrap="square" rtlCol="0">
            <a:spAutoFit/>
          </a:bodyPr>
          <a:lstStyle/>
          <a:p>
            <a:pPr>
              <a:lnSpc>
                <a:spcPct val="107000"/>
              </a:lnSpc>
              <a:spcAft>
                <a:spcPts val="800"/>
              </a:spcAft>
            </a:pPr>
            <a:r>
              <a:rPr lang="en-GB" dirty="0" smtClean="0">
                <a:effectLst/>
                <a:latin typeface="Calibri" panose="020F0502020204030204" pitchFamily="34" charset="0"/>
                <a:ea typeface="Calibri" panose="020F0502020204030204" pitchFamily="34" charset="0"/>
                <a:cs typeface="Times New Roman" panose="02020603050405020304" pitchFamily="18" charset="0"/>
              </a:rPr>
              <a:t>(</a:t>
            </a:r>
            <a:r>
              <a:rPr lang="en-GB" dirty="0" err="1" smtClean="0">
                <a:effectLst/>
                <a:latin typeface="Calibri" panose="020F0502020204030204" pitchFamily="34" charset="0"/>
                <a:ea typeface="Calibri" panose="020F0502020204030204" pitchFamily="34" charset="0"/>
                <a:cs typeface="Times New Roman" panose="02020603050405020304" pitchFamily="18" charset="0"/>
              </a:rPr>
              <a:t>Portes</a:t>
            </a:r>
            <a:r>
              <a:rPr lang="en-GB" dirty="0" smtClean="0">
                <a:effectLst/>
                <a:latin typeface="Calibri" panose="020F0502020204030204" pitchFamily="34" charset="0"/>
                <a:ea typeface="Calibri" panose="020F0502020204030204" pitchFamily="34" charset="0"/>
                <a:cs typeface="Times New Roman" panose="02020603050405020304" pitchFamily="18" charset="0"/>
              </a:rPr>
              <a:t> and </a:t>
            </a:r>
            <a:r>
              <a:rPr lang="en-GB" dirty="0" err="1" smtClean="0">
                <a:effectLst/>
                <a:latin typeface="Calibri" panose="020F0502020204030204" pitchFamily="34" charset="0"/>
                <a:ea typeface="Calibri" panose="020F0502020204030204" pitchFamily="34" charset="0"/>
                <a:cs typeface="Times New Roman" panose="02020603050405020304" pitchFamily="18" charset="0"/>
              </a:rPr>
              <a:t>Landolt</a:t>
            </a:r>
            <a:r>
              <a:rPr lang="en-GB" dirty="0" smtClean="0">
                <a:latin typeface="Calibri" panose="020F0502020204030204" pitchFamily="34" charset="0"/>
                <a:ea typeface="Calibri" panose="020F0502020204030204" pitchFamily="34" charset="0"/>
                <a:cs typeface="Times New Roman" panose="02020603050405020304" pitchFamily="18" charset="0"/>
              </a:rPr>
              <a:t>, </a:t>
            </a:r>
            <a:r>
              <a:rPr lang="en-GB" dirty="0" smtClean="0">
                <a:effectLst/>
                <a:latin typeface="Calibri" panose="020F0502020204030204" pitchFamily="34" charset="0"/>
                <a:ea typeface="Calibri" panose="020F0502020204030204" pitchFamily="34" charset="0"/>
                <a:cs typeface="Times New Roman" panose="02020603050405020304" pitchFamily="18" charset="0"/>
              </a:rPr>
              <a:t>1996)</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p:cNvSpPr txBox="1"/>
          <p:nvPr/>
        </p:nvSpPr>
        <p:spPr>
          <a:xfrm>
            <a:off x="838200" y="2210302"/>
            <a:ext cx="7914288"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Can foster behaviour that prevents social inclusion</a:t>
            </a:r>
          </a:p>
          <a:p>
            <a:pPr marL="342900" indent="-342900">
              <a:buFont typeface="Arial" panose="020B0604020202020204" pitchFamily="34" charset="0"/>
              <a:buChar char="•"/>
            </a:pPr>
            <a:r>
              <a:rPr lang="en-GB" sz="2400" dirty="0" smtClean="0"/>
              <a:t>Group identification may involve stereotyping ‘outsiders’</a:t>
            </a:r>
          </a:p>
          <a:p>
            <a:pPr marL="342900" indent="-342900">
              <a:buFont typeface="Arial" panose="020B0604020202020204" pitchFamily="34" charset="0"/>
              <a:buChar char="•"/>
            </a:pPr>
            <a:r>
              <a:rPr lang="en-GB" sz="2400" dirty="0" smtClean="0"/>
              <a:t>Can sustain class inequality (decline in social mobility)</a:t>
            </a:r>
          </a:p>
          <a:p>
            <a:pPr marL="342900" indent="-342900">
              <a:buFont typeface="Arial" panose="020B0604020202020204" pitchFamily="34" charset="0"/>
              <a:buChar char="•"/>
            </a:pPr>
            <a:r>
              <a:rPr lang="en-GB" sz="2400" dirty="0" smtClean="0"/>
              <a:t>May lead to an increase in and acceptance of, criminal activity</a:t>
            </a:r>
          </a:p>
          <a:p>
            <a:pPr marL="342900" indent="-342900">
              <a:buFont typeface="Arial" panose="020B0604020202020204" pitchFamily="34" charset="0"/>
              <a:buChar char="•"/>
            </a:pPr>
            <a:r>
              <a:rPr lang="en-GB" sz="2400" dirty="0" smtClean="0"/>
              <a:t>Low educational achievement may be expected and accepted</a:t>
            </a:r>
            <a:endParaRPr lang="en-GB" sz="2400" dirty="0"/>
          </a:p>
        </p:txBody>
      </p:sp>
    </p:spTree>
    <p:extLst>
      <p:ext uri="{BB962C8B-B14F-4D97-AF65-F5344CB8AC3E}">
        <p14:creationId xmlns:p14="http://schemas.microsoft.com/office/powerpoint/2010/main" val="27694198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Social Capital in Decline?</a:t>
            </a:r>
            <a:endParaRPr lang="en-GB" dirty="0"/>
          </a:p>
        </p:txBody>
      </p:sp>
      <p:sp>
        <p:nvSpPr>
          <p:cNvPr id="3" name="TextBox 2"/>
          <p:cNvSpPr txBox="1"/>
          <p:nvPr/>
        </p:nvSpPr>
        <p:spPr>
          <a:xfrm>
            <a:off x="473725" y="1876097"/>
            <a:ext cx="11490593" cy="4985980"/>
          </a:xfrm>
          <a:prstGeom prst="rect">
            <a:avLst/>
          </a:prstGeom>
          <a:noFill/>
        </p:spPr>
        <p:txBody>
          <a:bodyPr wrap="square" rtlCol="0">
            <a:spAutoFit/>
          </a:bodyPr>
          <a:lstStyle/>
          <a:p>
            <a:r>
              <a:rPr lang="en-GB" dirty="0" smtClean="0"/>
              <a:t>Putnam suggested in Bowling Alone that Social Capital is on the decline and attributes many of American societies problems to this.</a:t>
            </a:r>
          </a:p>
          <a:p>
            <a:r>
              <a:rPr lang="en-GB" dirty="0" smtClean="0"/>
              <a:t>In the USA many clubs, civic organisations and charities reported that their numbers have fallen 50% in the last 50 years. </a:t>
            </a:r>
          </a:p>
          <a:p>
            <a:endParaRPr lang="en-GB" dirty="0" smtClean="0"/>
          </a:p>
          <a:p>
            <a:r>
              <a:rPr lang="en-GB" b="1" dirty="0" smtClean="0"/>
              <a:t>In the UK…</a:t>
            </a:r>
            <a:endParaRPr lang="en-GB" dirty="0" smtClean="0"/>
          </a:p>
          <a:p>
            <a:pPr marL="285750" indent="-285750">
              <a:buFont typeface="Arial" panose="020B0604020202020204" pitchFamily="34" charset="0"/>
              <a:buChar char="•"/>
            </a:pPr>
            <a:r>
              <a:rPr lang="en-GB" dirty="0" smtClean="0"/>
              <a:t>Church membership has halved since the 1960’s</a:t>
            </a:r>
          </a:p>
          <a:p>
            <a:pPr marL="285750" indent="-285750">
              <a:buFont typeface="Arial" panose="020B0604020202020204" pitchFamily="34" charset="0"/>
              <a:buChar char="•"/>
            </a:pPr>
            <a:r>
              <a:rPr lang="en-GB" dirty="0" smtClean="0"/>
              <a:t>Political Party membership has massively declined since 1950</a:t>
            </a:r>
          </a:p>
          <a:p>
            <a:pPr marL="285750" indent="-285750">
              <a:buFont typeface="Arial" panose="020B0604020202020204" pitchFamily="34" charset="0"/>
              <a:buChar char="•"/>
            </a:pPr>
            <a:r>
              <a:rPr lang="en-GB" dirty="0"/>
              <a:t>More technology means more solitary activity </a:t>
            </a:r>
            <a:endParaRPr lang="en-GB" dirty="0" smtClean="0"/>
          </a:p>
          <a:p>
            <a:pPr marL="285750" indent="-285750">
              <a:buFont typeface="Arial" panose="020B0604020202020204" pitchFamily="34" charset="0"/>
              <a:buChar char="•"/>
            </a:pPr>
            <a:r>
              <a:rPr lang="en-GB" dirty="0" smtClean="0"/>
              <a:t>Social media such as </a:t>
            </a:r>
            <a:r>
              <a:rPr lang="en-GB" dirty="0" err="1" smtClean="0"/>
              <a:t>facebook</a:t>
            </a:r>
            <a:r>
              <a:rPr lang="en-GB" dirty="0" smtClean="0"/>
              <a:t> and twitter means less actual human interaction</a:t>
            </a:r>
            <a:endParaRPr lang="en-GB" dirty="0"/>
          </a:p>
          <a:p>
            <a:endParaRPr lang="en-GB" dirty="0" smtClean="0"/>
          </a:p>
          <a:p>
            <a:r>
              <a:rPr lang="en-GB" sz="1200" dirty="0" smtClean="0"/>
              <a:t>                                                                                                                                                                                                                                                                               (Parliament.uk, 2018)</a:t>
            </a:r>
          </a:p>
          <a:p>
            <a:endParaRPr lang="en-GB" dirty="0"/>
          </a:p>
          <a:p>
            <a:endParaRPr lang="en-GB" dirty="0" smtClean="0"/>
          </a:p>
          <a:p>
            <a:r>
              <a:rPr lang="en-GB" b="1" dirty="0" smtClean="0"/>
              <a:t>However…</a:t>
            </a:r>
          </a:p>
          <a:p>
            <a:pPr marL="285750" indent="-285750">
              <a:buFont typeface="Arial" panose="020B0604020202020204" pitchFamily="34" charset="0"/>
              <a:buChar char="•"/>
            </a:pPr>
            <a:r>
              <a:rPr lang="en-GB" dirty="0" smtClean="0"/>
              <a:t>some membership organisations, particularly those associated with the environment, have seen their numbers grow</a:t>
            </a:r>
          </a:p>
          <a:p>
            <a:pPr marL="285750" indent="-285750">
              <a:buFont typeface="Arial" panose="020B0604020202020204" pitchFamily="34" charset="0"/>
              <a:buChar char="•"/>
            </a:pPr>
            <a:r>
              <a:rPr lang="en-GB" dirty="0" smtClean="0"/>
              <a:t>Social media can assist the initiation, development and re-connection of intrapersonal relationships</a:t>
            </a:r>
          </a:p>
          <a:p>
            <a:endParaRPr lang="en-GB" dirty="0" smtClean="0"/>
          </a:p>
          <a:p>
            <a:endParaRPr lang="en-GB" dirty="0" smtClean="0"/>
          </a:p>
        </p:txBody>
      </p:sp>
    </p:spTree>
    <p:extLst>
      <p:ext uri="{BB962C8B-B14F-4D97-AF65-F5344CB8AC3E}">
        <p14:creationId xmlns:p14="http://schemas.microsoft.com/office/powerpoint/2010/main" val="34344579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954" y="1054060"/>
            <a:ext cx="10515600" cy="1211426"/>
          </a:xfrm>
        </p:spPr>
        <p:txBody>
          <a:bodyPr>
            <a:normAutofit fontScale="90000"/>
          </a:bodyPr>
          <a:lstStyle/>
          <a:p>
            <a:r>
              <a:rPr lang="en-GB" dirty="0" smtClean="0"/>
              <a:t>ACTIVITY</a:t>
            </a:r>
            <a:br>
              <a:rPr lang="en-GB" dirty="0" smtClean="0"/>
            </a:br>
            <a:r>
              <a:rPr lang="en-GB" dirty="0" smtClean="0"/>
              <a:t/>
            </a:r>
            <a:br>
              <a:rPr lang="en-GB" dirty="0" smtClean="0"/>
            </a:br>
            <a:endParaRPr lang="en-GB" dirty="0"/>
          </a:p>
        </p:txBody>
      </p:sp>
      <p:sp>
        <p:nvSpPr>
          <p:cNvPr id="3" name="TextBox 2"/>
          <p:cNvSpPr txBox="1"/>
          <p:nvPr/>
        </p:nvSpPr>
        <p:spPr>
          <a:xfrm>
            <a:off x="2036804" y="2628900"/>
            <a:ext cx="8089900" cy="1661993"/>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Create a diagram of a community</a:t>
            </a:r>
          </a:p>
          <a:p>
            <a:pPr marL="285750" indent="-285750">
              <a:buFont typeface="Arial" panose="020B0604020202020204" pitchFamily="34" charset="0"/>
              <a:buChar char="•"/>
            </a:pPr>
            <a:r>
              <a:rPr lang="en-GB" sz="2800" dirty="0" smtClean="0"/>
              <a:t>Draw lines to show bridging, bonding and linking</a:t>
            </a:r>
          </a:p>
          <a:p>
            <a:pPr marL="285750" indent="-285750">
              <a:buFont typeface="Arial" panose="020B0604020202020204" pitchFamily="34" charset="0"/>
              <a:buChar char="•"/>
            </a:pPr>
            <a:r>
              <a:rPr lang="en-GB" sz="2800" dirty="0" smtClean="0"/>
              <a:t>Identify potential areas of low social capital</a:t>
            </a:r>
          </a:p>
          <a:p>
            <a:endParaRPr lang="en-GB" dirty="0"/>
          </a:p>
        </p:txBody>
      </p:sp>
    </p:spTree>
    <p:extLst>
      <p:ext uri="{BB962C8B-B14F-4D97-AF65-F5344CB8AC3E}">
        <p14:creationId xmlns:p14="http://schemas.microsoft.com/office/powerpoint/2010/main" val="34523610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938" y="333594"/>
            <a:ext cx="10515600" cy="1325563"/>
          </a:xfrm>
        </p:spPr>
        <p:txBody>
          <a:bodyPr>
            <a:normAutofit/>
          </a:bodyPr>
          <a:lstStyle/>
          <a:p>
            <a:pPr algn="ctr"/>
            <a:r>
              <a:rPr lang="en-GB" sz="6600" dirty="0" smtClean="0"/>
              <a:t>Isolation</a:t>
            </a:r>
            <a:endParaRPr lang="en-GB" sz="6600" dirty="0"/>
          </a:p>
        </p:txBody>
      </p:sp>
      <p:sp>
        <p:nvSpPr>
          <p:cNvPr id="3" name="TextBox 2"/>
          <p:cNvSpPr txBox="1"/>
          <p:nvPr/>
        </p:nvSpPr>
        <p:spPr>
          <a:xfrm>
            <a:off x="2664372" y="3200400"/>
            <a:ext cx="7788166" cy="461665"/>
          </a:xfrm>
          <a:prstGeom prst="rect">
            <a:avLst/>
          </a:prstGeom>
          <a:noFill/>
        </p:spPr>
        <p:txBody>
          <a:bodyPr wrap="square" rtlCol="0">
            <a:spAutoFit/>
          </a:bodyPr>
          <a:lstStyle/>
          <a:p>
            <a:r>
              <a:rPr lang="en-GB" sz="2400" dirty="0">
                <a:hlinkClick r:id="rId2"/>
              </a:rPr>
              <a:t>https://</a:t>
            </a:r>
            <a:r>
              <a:rPr lang="en-GB" sz="2400" dirty="0" smtClean="0">
                <a:hlinkClick r:id="rId2"/>
              </a:rPr>
              <a:t>www.youtube.com/watch?v=tQKWaT5zHk0</a:t>
            </a:r>
            <a:r>
              <a:rPr lang="en-GB" sz="2400" dirty="0" smtClean="0"/>
              <a:t> </a:t>
            </a:r>
            <a:endParaRPr lang="en-GB" sz="2400" dirty="0"/>
          </a:p>
        </p:txBody>
      </p:sp>
    </p:spTree>
    <p:extLst>
      <p:ext uri="{BB962C8B-B14F-4D97-AF65-F5344CB8AC3E}">
        <p14:creationId xmlns:p14="http://schemas.microsoft.com/office/powerpoint/2010/main" val="31542765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ISOLATION</a:t>
            </a:r>
            <a:endParaRPr lang="en-GB" dirty="0"/>
          </a:p>
        </p:txBody>
      </p:sp>
      <p:sp>
        <p:nvSpPr>
          <p:cNvPr id="3" name="TextBox 2"/>
          <p:cNvSpPr txBox="1"/>
          <p:nvPr/>
        </p:nvSpPr>
        <p:spPr>
          <a:xfrm>
            <a:off x="614856" y="2033752"/>
            <a:ext cx="9995338" cy="1200329"/>
          </a:xfrm>
          <a:prstGeom prst="rect">
            <a:avLst/>
          </a:prstGeom>
          <a:noFill/>
        </p:spPr>
        <p:txBody>
          <a:bodyPr wrap="square" rtlCol="0">
            <a:spAutoFit/>
          </a:bodyPr>
          <a:lstStyle/>
          <a:p>
            <a:r>
              <a:rPr lang="en-GB" sz="2400" i="1" dirty="0" smtClean="0"/>
              <a:t>‘Separation from social or familial contact, community involvement or access to services’  </a:t>
            </a:r>
          </a:p>
          <a:p>
            <a:r>
              <a:rPr lang="en-GB" sz="2400" i="1" dirty="0" smtClean="0"/>
              <a:t>                                                                                                                                  </a:t>
            </a:r>
            <a:r>
              <a:rPr lang="en-GB" sz="1200" dirty="0" smtClean="0"/>
              <a:t>(</a:t>
            </a:r>
            <a:r>
              <a:rPr lang="en-GB" sz="1200" dirty="0" err="1" smtClean="0"/>
              <a:t>AgeUK</a:t>
            </a:r>
            <a:r>
              <a:rPr lang="en-GB" sz="1200" dirty="0" smtClean="0"/>
              <a:t>, 2012)</a:t>
            </a:r>
            <a:endParaRPr lang="en-GB" sz="1200" i="1" dirty="0"/>
          </a:p>
        </p:txBody>
      </p:sp>
      <p:sp>
        <p:nvSpPr>
          <p:cNvPr id="4" name="TextBox 3"/>
          <p:cNvSpPr txBox="1"/>
          <p:nvPr/>
        </p:nvSpPr>
        <p:spPr>
          <a:xfrm>
            <a:off x="662152" y="3610303"/>
            <a:ext cx="9948042" cy="1938992"/>
          </a:xfrm>
          <a:prstGeom prst="rect">
            <a:avLst/>
          </a:prstGeom>
          <a:noFill/>
        </p:spPr>
        <p:txBody>
          <a:bodyPr wrap="square" rtlCol="0">
            <a:spAutoFit/>
          </a:bodyPr>
          <a:lstStyle/>
          <a:p>
            <a:r>
              <a:rPr lang="en-GB" sz="2400" i="1" dirty="0"/>
              <a:t>Living ‘without companionship, having low levels of social contact, little social support, feeling separate from others, being an outsider, isolated and suffering loneliness’. </a:t>
            </a:r>
            <a:endParaRPr lang="en-GB" sz="2400" i="1" dirty="0" smtClean="0"/>
          </a:p>
          <a:p>
            <a:endParaRPr lang="en-GB" sz="2400" i="1" dirty="0"/>
          </a:p>
          <a:p>
            <a:r>
              <a:rPr lang="en-GB" sz="2400" i="1" dirty="0" smtClean="0"/>
              <a:t>                                                                                                                             </a:t>
            </a:r>
            <a:r>
              <a:rPr lang="en-GB" sz="1200" dirty="0" smtClean="0"/>
              <a:t>(Hawthorne, 2006)</a:t>
            </a:r>
            <a:endParaRPr lang="en-GB" sz="1200" dirty="0"/>
          </a:p>
        </p:txBody>
      </p:sp>
    </p:spTree>
    <p:extLst>
      <p:ext uri="{BB962C8B-B14F-4D97-AF65-F5344CB8AC3E}">
        <p14:creationId xmlns:p14="http://schemas.microsoft.com/office/powerpoint/2010/main" val="123564091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Isolation and Loneliness</a:t>
            </a:r>
            <a:endParaRPr lang="en-GB" dirty="0"/>
          </a:p>
        </p:txBody>
      </p:sp>
      <p:sp>
        <p:nvSpPr>
          <p:cNvPr id="3" name="Text Placeholder 2"/>
          <p:cNvSpPr>
            <a:spLocks noGrp="1"/>
          </p:cNvSpPr>
          <p:nvPr>
            <p:ph type="body" idx="1"/>
          </p:nvPr>
        </p:nvSpPr>
        <p:spPr/>
        <p:txBody>
          <a:bodyPr>
            <a:normAutofit/>
          </a:bodyPr>
          <a:lstStyle/>
          <a:p>
            <a:r>
              <a:rPr lang="en-GB" sz="3200" dirty="0" smtClean="0"/>
              <a:t>Isolation</a:t>
            </a:r>
            <a:endParaRPr lang="en-GB" sz="3200" dirty="0"/>
          </a:p>
        </p:txBody>
      </p:sp>
      <p:sp>
        <p:nvSpPr>
          <p:cNvPr id="4" name="Content Placeholder 3"/>
          <p:cNvSpPr>
            <a:spLocks noGrp="1"/>
          </p:cNvSpPr>
          <p:nvPr>
            <p:ph sz="half" idx="2"/>
          </p:nvPr>
        </p:nvSpPr>
        <p:spPr/>
        <p:txBody>
          <a:bodyPr/>
          <a:lstStyle/>
          <a:p>
            <a:r>
              <a:rPr lang="en-GB" dirty="0" smtClean="0"/>
              <a:t>External</a:t>
            </a:r>
          </a:p>
          <a:p>
            <a:r>
              <a:rPr lang="en-GB" dirty="0" smtClean="0"/>
              <a:t>Objective</a:t>
            </a:r>
          </a:p>
          <a:p>
            <a:r>
              <a:rPr lang="en-GB" dirty="0" smtClean="0"/>
              <a:t>Determined by quantity of social relationships and contact</a:t>
            </a:r>
          </a:p>
          <a:p>
            <a:r>
              <a:rPr lang="en-GB" dirty="0" smtClean="0"/>
              <a:t>Can be caused physically </a:t>
            </a:r>
            <a:endParaRPr lang="en-GB" dirty="0"/>
          </a:p>
        </p:txBody>
      </p:sp>
      <p:sp>
        <p:nvSpPr>
          <p:cNvPr id="5" name="Text Placeholder 4"/>
          <p:cNvSpPr>
            <a:spLocks noGrp="1"/>
          </p:cNvSpPr>
          <p:nvPr>
            <p:ph type="body" sz="quarter" idx="3"/>
          </p:nvPr>
        </p:nvSpPr>
        <p:spPr/>
        <p:txBody>
          <a:bodyPr>
            <a:normAutofit/>
          </a:bodyPr>
          <a:lstStyle/>
          <a:p>
            <a:r>
              <a:rPr lang="en-GB" sz="3200" dirty="0" smtClean="0"/>
              <a:t>Loneliness</a:t>
            </a:r>
            <a:endParaRPr lang="en-GB" sz="3200" dirty="0"/>
          </a:p>
        </p:txBody>
      </p:sp>
      <p:sp>
        <p:nvSpPr>
          <p:cNvPr id="6" name="Content Placeholder 5"/>
          <p:cNvSpPr>
            <a:spLocks noGrp="1"/>
          </p:cNvSpPr>
          <p:nvPr>
            <p:ph sz="quarter" idx="4"/>
          </p:nvPr>
        </p:nvSpPr>
        <p:spPr/>
        <p:txBody>
          <a:bodyPr>
            <a:normAutofit/>
          </a:bodyPr>
          <a:lstStyle/>
          <a:p>
            <a:r>
              <a:rPr lang="en-GB" sz="2400" dirty="0" smtClean="0"/>
              <a:t>Internal</a:t>
            </a:r>
          </a:p>
          <a:p>
            <a:r>
              <a:rPr lang="en-GB" sz="2400" dirty="0" smtClean="0"/>
              <a:t>Subjective</a:t>
            </a:r>
          </a:p>
          <a:p>
            <a:r>
              <a:rPr lang="en-GB" sz="2400" dirty="0" smtClean="0"/>
              <a:t>Based on a persons emotional perception of the social connections they need </a:t>
            </a:r>
          </a:p>
          <a:p>
            <a:r>
              <a:rPr lang="en-GB" sz="2400" dirty="0"/>
              <a:t>N</a:t>
            </a:r>
            <a:r>
              <a:rPr lang="en-GB" sz="2400" dirty="0" smtClean="0"/>
              <a:t>ot just caused by physical isolation and lack of companionship, but also through a lack of useful role in society</a:t>
            </a:r>
          </a:p>
          <a:p>
            <a:pPr marL="0" indent="0">
              <a:buNone/>
            </a:pPr>
            <a:endParaRPr lang="en-GB" sz="2400" dirty="0"/>
          </a:p>
        </p:txBody>
      </p:sp>
      <p:sp>
        <p:nvSpPr>
          <p:cNvPr id="7" name="TextBox 6"/>
          <p:cNvSpPr txBox="1"/>
          <p:nvPr/>
        </p:nvSpPr>
        <p:spPr>
          <a:xfrm>
            <a:off x="9290105" y="5754413"/>
            <a:ext cx="2065283" cy="276999"/>
          </a:xfrm>
          <a:prstGeom prst="rect">
            <a:avLst/>
          </a:prstGeom>
          <a:noFill/>
        </p:spPr>
        <p:txBody>
          <a:bodyPr wrap="square" rtlCol="0">
            <a:spAutoFit/>
          </a:bodyPr>
          <a:lstStyle/>
          <a:p>
            <a:r>
              <a:rPr lang="en-GB" sz="1200" dirty="0" smtClean="0"/>
              <a:t>                          (</a:t>
            </a:r>
            <a:r>
              <a:rPr lang="en-GB" sz="1200" dirty="0" err="1" smtClean="0"/>
              <a:t>iotUK</a:t>
            </a:r>
            <a:r>
              <a:rPr lang="en-GB" sz="1200" dirty="0" smtClean="0"/>
              <a:t>, 2017)</a:t>
            </a:r>
            <a:endParaRPr lang="en-GB" sz="1200" dirty="0"/>
          </a:p>
        </p:txBody>
      </p:sp>
    </p:spTree>
    <p:extLst>
      <p:ext uri="{BB962C8B-B14F-4D97-AF65-F5344CB8AC3E}">
        <p14:creationId xmlns:p14="http://schemas.microsoft.com/office/powerpoint/2010/main" val="14393412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Isolation</a:t>
            </a:r>
            <a:endParaRPr lang="en-GB" dirty="0"/>
          </a:p>
        </p:txBody>
      </p:sp>
      <p:sp>
        <p:nvSpPr>
          <p:cNvPr id="4" name="TextBox 3"/>
          <p:cNvSpPr txBox="1"/>
          <p:nvPr/>
        </p:nvSpPr>
        <p:spPr>
          <a:xfrm>
            <a:off x="1625600" y="3558907"/>
            <a:ext cx="6908800"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More </a:t>
            </a:r>
            <a:r>
              <a:rPr lang="en-GB" sz="2400" dirty="0"/>
              <a:t>frequent use of public services due to lack of support </a:t>
            </a:r>
            <a:r>
              <a:rPr lang="en-GB" sz="2400" dirty="0" smtClean="0"/>
              <a:t>networks</a:t>
            </a:r>
          </a:p>
          <a:p>
            <a:pPr marL="285750" indent="-285750">
              <a:buFont typeface="Arial" panose="020B0604020202020204" pitchFamily="34" charset="0"/>
              <a:buChar char="•"/>
            </a:pPr>
            <a:r>
              <a:rPr lang="en-GB" sz="2400" dirty="0" smtClean="0"/>
              <a:t>Increased </a:t>
            </a:r>
            <a:r>
              <a:rPr lang="en-GB" sz="2400" dirty="0"/>
              <a:t>likelihood of developing certain health </a:t>
            </a:r>
            <a:r>
              <a:rPr lang="en-GB" sz="2400" dirty="0" smtClean="0"/>
              <a:t>conditions</a:t>
            </a:r>
          </a:p>
          <a:p>
            <a:pPr marL="285750" indent="-285750">
              <a:buFont typeface="Arial" panose="020B0604020202020204" pitchFamily="34" charset="0"/>
              <a:buChar char="•"/>
            </a:pPr>
            <a:r>
              <a:rPr lang="en-GB" sz="2400" dirty="0"/>
              <a:t>Increased mortality</a:t>
            </a:r>
          </a:p>
        </p:txBody>
      </p:sp>
      <p:sp>
        <p:nvSpPr>
          <p:cNvPr id="5" name="TextBox 4"/>
          <p:cNvSpPr txBox="1"/>
          <p:nvPr/>
        </p:nvSpPr>
        <p:spPr>
          <a:xfrm>
            <a:off x="9398000" y="5359400"/>
            <a:ext cx="1460500" cy="276999"/>
          </a:xfrm>
          <a:prstGeom prst="rect">
            <a:avLst/>
          </a:prstGeom>
          <a:noFill/>
        </p:spPr>
        <p:txBody>
          <a:bodyPr wrap="square" rtlCol="0">
            <a:spAutoFit/>
          </a:bodyPr>
          <a:lstStyle/>
          <a:p>
            <a:r>
              <a:rPr lang="en-GB" sz="1200">
                <a:solidFill>
                  <a:prstClr val="black"/>
                </a:solidFill>
              </a:rPr>
              <a:t> (iotUK, 2017)</a:t>
            </a:r>
            <a:endParaRPr lang="en-GB" dirty="0"/>
          </a:p>
        </p:txBody>
      </p:sp>
      <p:sp>
        <p:nvSpPr>
          <p:cNvPr id="6" name="TextBox 5"/>
          <p:cNvSpPr txBox="1"/>
          <p:nvPr/>
        </p:nvSpPr>
        <p:spPr>
          <a:xfrm>
            <a:off x="1092200" y="2084388"/>
            <a:ext cx="9359900" cy="707886"/>
          </a:xfrm>
          <a:prstGeom prst="rect">
            <a:avLst/>
          </a:prstGeom>
          <a:noFill/>
        </p:spPr>
        <p:txBody>
          <a:bodyPr wrap="square" rtlCol="0">
            <a:spAutoFit/>
          </a:bodyPr>
          <a:lstStyle/>
          <a:p>
            <a:r>
              <a:rPr lang="en-GB" sz="2000" b="1" i="1" dirty="0"/>
              <a:t>more harmful than not exercising, twice as harmful as obesity, and is comparable to smoking 15 cigarettes a day or being an alcoholic</a:t>
            </a:r>
          </a:p>
        </p:txBody>
      </p:sp>
    </p:spTree>
    <p:extLst>
      <p:ext uri="{BB962C8B-B14F-4D97-AF65-F5344CB8AC3E}">
        <p14:creationId xmlns:p14="http://schemas.microsoft.com/office/powerpoint/2010/main" val="26878825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Who is most at risk from Isolation and Loneliness?</a:t>
            </a:r>
            <a:endParaRPr lang="en-GB" dirty="0"/>
          </a:p>
        </p:txBody>
      </p:sp>
      <p:sp>
        <p:nvSpPr>
          <p:cNvPr id="3" name="TextBox 2"/>
          <p:cNvSpPr txBox="1"/>
          <p:nvPr/>
        </p:nvSpPr>
        <p:spPr>
          <a:xfrm>
            <a:off x="774700" y="2095500"/>
            <a:ext cx="10325100"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Older people</a:t>
            </a:r>
          </a:p>
          <a:p>
            <a:pPr marL="285750" indent="-285750">
              <a:buFont typeface="Arial" panose="020B0604020202020204" pitchFamily="34" charset="0"/>
              <a:buChar char="•"/>
            </a:pPr>
            <a:r>
              <a:rPr lang="en-GB" sz="2400" dirty="0"/>
              <a:t>Ethnic minority </a:t>
            </a:r>
            <a:r>
              <a:rPr lang="en-GB" sz="2400" dirty="0" smtClean="0"/>
              <a:t>communities</a:t>
            </a:r>
          </a:p>
          <a:p>
            <a:pPr marL="285750" indent="-285750">
              <a:buFont typeface="Arial" panose="020B0604020202020204" pitchFamily="34" charset="0"/>
              <a:buChar char="•"/>
            </a:pPr>
            <a:r>
              <a:rPr lang="en-GB" sz="2400" dirty="0"/>
              <a:t>Low income </a:t>
            </a:r>
            <a:r>
              <a:rPr lang="en-GB" sz="2400" dirty="0" smtClean="0"/>
              <a:t>groups</a:t>
            </a:r>
          </a:p>
          <a:p>
            <a:pPr marL="285750" indent="-285750">
              <a:buFont typeface="Arial" panose="020B0604020202020204" pitchFamily="34" charset="0"/>
              <a:buChar char="•"/>
            </a:pPr>
            <a:r>
              <a:rPr lang="en-GB" sz="2400" dirty="0" smtClean="0"/>
              <a:t>People with a disability</a:t>
            </a:r>
          </a:p>
          <a:p>
            <a:pPr marL="285750" indent="-285750">
              <a:buFont typeface="Arial" panose="020B0604020202020204" pitchFamily="34" charset="0"/>
              <a:buChar char="•"/>
            </a:pPr>
            <a:r>
              <a:rPr lang="en-GB" sz="2400" dirty="0" smtClean="0"/>
              <a:t>Individuals with poor physical or mental health</a:t>
            </a:r>
          </a:p>
          <a:p>
            <a:pPr marL="285750" indent="-285750">
              <a:buFont typeface="Arial" panose="020B0604020202020204" pitchFamily="34" charset="0"/>
              <a:buChar char="•"/>
            </a:pPr>
            <a:r>
              <a:rPr lang="en-GB" sz="2400" dirty="0" smtClean="0"/>
              <a:t>Those living in rural areas</a:t>
            </a:r>
          </a:p>
          <a:p>
            <a:pPr marL="285750" indent="-285750">
              <a:buFont typeface="Arial" panose="020B0604020202020204" pitchFamily="34" charset="0"/>
              <a:buChar char="•"/>
            </a:pPr>
            <a:r>
              <a:rPr lang="en-GB" sz="2400" dirty="0" smtClean="0"/>
              <a:t>Those living in unsafe or inaccessible areas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smtClean="0"/>
          </a:p>
          <a:p>
            <a:r>
              <a:rPr lang="en-GB" sz="1200" dirty="0" smtClean="0">
                <a:solidFill>
                  <a:prstClr val="black"/>
                </a:solidFill>
              </a:rPr>
              <a:t>                                                                                                                                                                                                                                                                 </a:t>
            </a:r>
          </a:p>
          <a:p>
            <a:r>
              <a:rPr lang="en-GB" sz="1200" dirty="0">
                <a:solidFill>
                  <a:prstClr val="black"/>
                </a:solidFill>
              </a:rPr>
              <a:t> </a:t>
            </a:r>
            <a:r>
              <a:rPr lang="en-GB" sz="1200" dirty="0" smtClean="0">
                <a:solidFill>
                  <a:prstClr val="black"/>
                </a:solidFill>
              </a:rPr>
              <a:t>                                                                                                                                                                                                                                                                         </a:t>
            </a:r>
            <a:r>
              <a:rPr lang="en-GB" sz="1200" dirty="0">
                <a:solidFill>
                  <a:prstClr val="black"/>
                </a:solidFill>
              </a:rPr>
              <a:t>(</a:t>
            </a:r>
            <a:r>
              <a:rPr lang="en-GB" sz="1200" dirty="0" err="1">
                <a:solidFill>
                  <a:prstClr val="black"/>
                </a:solidFill>
              </a:rPr>
              <a:t>iotUK</a:t>
            </a:r>
            <a:r>
              <a:rPr lang="en-GB" sz="1200" dirty="0">
                <a:solidFill>
                  <a:prstClr val="black"/>
                </a:solidFill>
              </a:rPr>
              <a:t>, 2017)</a:t>
            </a:r>
            <a:endParaRPr lang="en-GB" sz="2400" dirty="0"/>
          </a:p>
        </p:txBody>
      </p:sp>
    </p:spTree>
    <p:extLst>
      <p:ext uri="{BB962C8B-B14F-4D97-AF65-F5344CB8AC3E}">
        <p14:creationId xmlns:p14="http://schemas.microsoft.com/office/powerpoint/2010/main" val="9109385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Isolation in Social Care Settings</a:t>
            </a:r>
            <a:endParaRPr lang="en-GB" dirty="0"/>
          </a:p>
        </p:txBody>
      </p:sp>
      <p:sp>
        <p:nvSpPr>
          <p:cNvPr id="3" name="TextBox 2"/>
          <p:cNvSpPr txBox="1"/>
          <p:nvPr/>
        </p:nvSpPr>
        <p:spPr>
          <a:xfrm>
            <a:off x="1041400" y="1917700"/>
            <a:ext cx="7988300" cy="4093428"/>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General Hospitals</a:t>
            </a:r>
          </a:p>
          <a:p>
            <a:pPr marL="285750" indent="-285750">
              <a:buFont typeface="Arial" panose="020B0604020202020204" pitchFamily="34" charset="0"/>
              <a:buChar char="•"/>
            </a:pPr>
            <a:r>
              <a:rPr lang="en-GB" sz="2800" dirty="0" smtClean="0"/>
              <a:t>Specialist Hospitals </a:t>
            </a:r>
          </a:p>
          <a:p>
            <a:pPr marL="285750" indent="-285750">
              <a:buFont typeface="Arial" panose="020B0604020202020204" pitchFamily="34" charset="0"/>
              <a:buChar char="•"/>
            </a:pPr>
            <a:r>
              <a:rPr lang="en-GB" sz="2800" dirty="0" smtClean="0"/>
              <a:t>Doctors Surgeries</a:t>
            </a:r>
          </a:p>
          <a:p>
            <a:pPr marL="285750" indent="-285750">
              <a:buFont typeface="Arial" panose="020B0604020202020204" pitchFamily="34" charset="0"/>
              <a:buChar char="•"/>
            </a:pPr>
            <a:r>
              <a:rPr lang="en-GB" sz="2800" dirty="0" smtClean="0"/>
              <a:t>Residential Homes </a:t>
            </a:r>
          </a:p>
          <a:p>
            <a:pPr marL="285750" indent="-285750">
              <a:buFont typeface="Arial" panose="020B0604020202020204" pitchFamily="34" charset="0"/>
              <a:buChar char="•"/>
            </a:pPr>
            <a:r>
              <a:rPr lang="en-GB" sz="2800" dirty="0" smtClean="0"/>
              <a:t>Nursing Homes</a:t>
            </a:r>
          </a:p>
          <a:p>
            <a:pPr marL="285750" indent="-285750">
              <a:buFont typeface="Arial" panose="020B0604020202020204" pitchFamily="34" charset="0"/>
              <a:buChar char="•"/>
            </a:pPr>
            <a:r>
              <a:rPr lang="en-GB" sz="2800" dirty="0" smtClean="0"/>
              <a:t>Assisted Living Units</a:t>
            </a:r>
          </a:p>
          <a:p>
            <a:pPr marL="285750" indent="-285750">
              <a:buFont typeface="Arial" panose="020B0604020202020204" pitchFamily="34" charset="0"/>
              <a:buChar char="•"/>
            </a:pPr>
            <a:r>
              <a:rPr lang="en-GB" sz="2800" dirty="0" smtClean="0"/>
              <a:t>Independent Living Units</a:t>
            </a:r>
          </a:p>
          <a:p>
            <a:pPr marL="285750" indent="-285750">
              <a:buFont typeface="Arial" panose="020B0604020202020204" pitchFamily="34" charset="0"/>
              <a:buChar char="•"/>
            </a:pPr>
            <a:r>
              <a:rPr lang="en-GB" sz="2800" dirty="0" smtClean="0"/>
              <a:t>The home of someone receiving domiciliary care</a:t>
            </a:r>
          </a:p>
          <a:p>
            <a:r>
              <a:rPr lang="en-GB" dirty="0" smtClean="0"/>
              <a:t> </a:t>
            </a:r>
          </a:p>
          <a:p>
            <a:endParaRPr lang="en-GB" dirty="0"/>
          </a:p>
        </p:txBody>
      </p:sp>
    </p:spTree>
    <p:extLst>
      <p:ext uri="{BB962C8B-B14F-4D97-AF65-F5344CB8AC3E}">
        <p14:creationId xmlns:p14="http://schemas.microsoft.com/office/powerpoint/2010/main" val="34902218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Disabilities and Isolation</a:t>
            </a:r>
            <a:endParaRPr lang="en-GB" dirty="0"/>
          </a:p>
        </p:txBody>
      </p:sp>
      <p:sp>
        <p:nvSpPr>
          <p:cNvPr id="3" name="TextBox 2"/>
          <p:cNvSpPr txBox="1"/>
          <p:nvPr/>
        </p:nvSpPr>
        <p:spPr>
          <a:xfrm>
            <a:off x="1028700" y="1930400"/>
            <a:ext cx="8864600" cy="2246769"/>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30.1% spent less than 1 hour outside their home on a Saturday</a:t>
            </a:r>
          </a:p>
          <a:p>
            <a:pPr marL="285750" indent="-285750">
              <a:buFont typeface="Arial" panose="020B0604020202020204" pitchFamily="34" charset="0"/>
              <a:buChar char="•"/>
            </a:pPr>
            <a:r>
              <a:rPr lang="en-GB" sz="2800" dirty="0" smtClean="0"/>
              <a:t>49.3% would like to spend more time outside their house</a:t>
            </a:r>
          </a:p>
          <a:p>
            <a:pPr marL="285750" indent="-285750">
              <a:buFont typeface="Arial" panose="020B0604020202020204" pitchFamily="34" charset="0"/>
              <a:buChar char="•"/>
            </a:pPr>
            <a:r>
              <a:rPr lang="en-GB" sz="2800" dirty="0" smtClean="0"/>
              <a:t>44.6% do not think they spend enough time with friends</a:t>
            </a:r>
          </a:p>
          <a:p>
            <a:pPr marL="285750" indent="-285750">
              <a:buFont typeface="Arial" panose="020B0604020202020204" pitchFamily="34" charset="0"/>
              <a:buChar char="•"/>
            </a:pPr>
            <a:r>
              <a:rPr lang="en-GB" sz="2800" dirty="0" smtClean="0"/>
              <a:t>17.8% feel alone and cut off from other people</a:t>
            </a:r>
            <a:endParaRPr lang="en-GB" sz="2800" dirty="0"/>
          </a:p>
        </p:txBody>
      </p:sp>
    </p:spTree>
    <p:extLst>
      <p:ext uri="{BB962C8B-B14F-4D97-AF65-F5344CB8AC3E}">
        <p14:creationId xmlns:p14="http://schemas.microsoft.com/office/powerpoint/2010/main" val="117802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Older People and Isolation</a:t>
            </a:r>
            <a:endParaRPr lang="en-GB" dirty="0"/>
          </a:p>
        </p:txBody>
      </p:sp>
      <p:sp>
        <p:nvSpPr>
          <p:cNvPr id="3" name="Rectangle 2"/>
          <p:cNvSpPr/>
          <p:nvPr/>
        </p:nvSpPr>
        <p:spPr>
          <a:xfrm>
            <a:off x="1090448" y="3490988"/>
            <a:ext cx="10011104" cy="923330"/>
          </a:xfrm>
          <a:prstGeom prst="rect">
            <a:avLst/>
          </a:prstGeom>
        </p:spPr>
        <p:txBody>
          <a:bodyPr wrap="square">
            <a:spAutoFit/>
          </a:bodyPr>
          <a:lstStyle/>
          <a:p>
            <a:pPr marL="285750" indent="-285750">
              <a:buFont typeface="Arial" panose="020B0604020202020204" pitchFamily="34" charset="0"/>
              <a:buChar char="•"/>
            </a:pPr>
            <a:r>
              <a:rPr lang="en-GB" dirty="0" smtClean="0">
                <a:solidFill>
                  <a:srgbClr val="212B32"/>
                </a:solidFill>
                <a:latin typeface="Frutiger W01"/>
              </a:rPr>
              <a:t>More </a:t>
            </a:r>
            <a:r>
              <a:rPr lang="en-GB" dirty="0">
                <a:solidFill>
                  <a:srgbClr val="212B32"/>
                </a:solidFill>
                <a:latin typeface="Frutiger W01"/>
              </a:rPr>
              <a:t>than 2 million people in England over the age of 75 live </a:t>
            </a:r>
            <a:r>
              <a:rPr lang="en-GB" dirty="0" smtClean="0">
                <a:solidFill>
                  <a:srgbClr val="212B32"/>
                </a:solidFill>
                <a:latin typeface="Frutiger W01"/>
              </a:rPr>
              <a:t>alone</a:t>
            </a:r>
          </a:p>
          <a:p>
            <a:pPr marL="285750" indent="-285750">
              <a:buFont typeface="Arial" panose="020B0604020202020204" pitchFamily="34" charset="0"/>
              <a:buChar char="•"/>
            </a:pPr>
            <a:r>
              <a:rPr lang="en-GB" dirty="0">
                <a:solidFill>
                  <a:srgbClr val="212B32"/>
                </a:solidFill>
                <a:latin typeface="Frutiger W01"/>
              </a:rPr>
              <a:t>M</a:t>
            </a:r>
            <a:r>
              <a:rPr lang="en-GB" dirty="0" smtClean="0">
                <a:solidFill>
                  <a:srgbClr val="212B32"/>
                </a:solidFill>
                <a:latin typeface="Frutiger W01"/>
              </a:rPr>
              <a:t>ore </a:t>
            </a:r>
            <a:r>
              <a:rPr lang="en-GB" dirty="0">
                <a:solidFill>
                  <a:srgbClr val="212B32"/>
                </a:solidFill>
                <a:latin typeface="Frutiger W01"/>
              </a:rPr>
              <a:t>than a million older people say they go for over a month without speaking to a friend, neighbour or family member.</a:t>
            </a:r>
            <a:endParaRPr lang="en-GB" dirty="0"/>
          </a:p>
        </p:txBody>
      </p:sp>
      <p:sp>
        <p:nvSpPr>
          <p:cNvPr id="4" name="TextBox 3"/>
          <p:cNvSpPr txBox="1"/>
          <p:nvPr/>
        </p:nvSpPr>
        <p:spPr>
          <a:xfrm>
            <a:off x="10116207" y="5454869"/>
            <a:ext cx="2475186" cy="276999"/>
          </a:xfrm>
          <a:prstGeom prst="rect">
            <a:avLst/>
          </a:prstGeom>
          <a:noFill/>
        </p:spPr>
        <p:txBody>
          <a:bodyPr wrap="square" rtlCol="0">
            <a:spAutoFit/>
          </a:bodyPr>
          <a:lstStyle/>
          <a:p>
            <a:r>
              <a:rPr lang="en-GB" sz="1200" dirty="0" smtClean="0"/>
              <a:t>(NHS, 2018)</a:t>
            </a:r>
            <a:endParaRPr lang="en-GB" sz="1200" dirty="0"/>
          </a:p>
        </p:txBody>
      </p:sp>
      <p:sp>
        <p:nvSpPr>
          <p:cNvPr id="5" name="TextBox 4"/>
          <p:cNvSpPr txBox="1"/>
          <p:nvPr/>
        </p:nvSpPr>
        <p:spPr>
          <a:xfrm>
            <a:off x="914400" y="1907628"/>
            <a:ext cx="7914290" cy="830997"/>
          </a:xfrm>
          <a:prstGeom prst="rect">
            <a:avLst/>
          </a:prstGeom>
          <a:noFill/>
        </p:spPr>
        <p:txBody>
          <a:bodyPr wrap="square" rtlCol="0">
            <a:spAutoFit/>
          </a:bodyPr>
          <a:lstStyle/>
          <a:p>
            <a:r>
              <a:rPr lang="en-GB" sz="2400" b="1" dirty="0"/>
              <a:t>Older people are especially vulnerable to loneliness and social isolation – and it can have a serious effect on health.</a:t>
            </a:r>
            <a:endParaRPr lang="en-GB" sz="2400" dirty="0"/>
          </a:p>
        </p:txBody>
      </p:sp>
    </p:spTree>
    <p:extLst>
      <p:ext uri="{BB962C8B-B14F-4D97-AF65-F5344CB8AC3E}">
        <p14:creationId xmlns:p14="http://schemas.microsoft.com/office/powerpoint/2010/main" val="8653300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3676" y="522781"/>
            <a:ext cx="10515600" cy="1325563"/>
          </a:xfrm>
        </p:spPr>
        <p:txBody>
          <a:bodyPr>
            <a:normAutofit/>
          </a:bodyPr>
          <a:lstStyle/>
          <a:p>
            <a:r>
              <a:rPr lang="en-GB" sz="5400" dirty="0" smtClean="0"/>
              <a:t>Feedback </a:t>
            </a:r>
            <a:r>
              <a:rPr lang="en-GB" sz="5400" dirty="0" smtClean="0"/>
              <a:t>and </a:t>
            </a:r>
            <a:r>
              <a:rPr lang="en-GB" sz="5400" dirty="0" smtClean="0"/>
              <a:t>Recap</a:t>
            </a:r>
            <a:endParaRPr lang="en-GB" sz="5400" dirty="0"/>
          </a:p>
        </p:txBody>
      </p:sp>
      <p:sp>
        <p:nvSpPr>
          <p:cNvPr id="3" name="TextBox 2"/>
          <p:cNvSpPr txBox="1"/>
          <p:nvPr/>
        </p:nvSpPr>
        <p:spPr>
          <a:xfrm>
            <a:off x="3090041" y="2885090"/>
            <a:ext cx="6889531" cy="769441"/>
          </a:xfrm>
          <a:prstGeom prst="rect">
            <a:avLst/>
          </a:prstGeom>
          <a:noFill/>
        </p:spPr>
        <p:txBody>
          <a:bodyPr wrap="square" rtlCol="0">
            <a:spAutoFit/>
          </a:bodyPr>
          <a:lstStyle/>
          <a:p>
            <a:r>
              <a:rPr lang="en-GB" sz="4400" dirty="0" smtClean="0"/>
              <a:t>Any Questions?</a:t>
            </a:r>
            <a:endParaRPr lang="en-GB" sz="4400" dirty="0"/>
          </a:p>
        </p:txBody>
      </p:sp>
    </p:spTree>
    <p:extLst>
      <p:ext uri="{BB962C8B-B14F-4D97-AF65-F5344CB8AC3E}">
        <p14:creationId xmlns:p14="http://schemas.microsoft.com/office/powerpoint/2010/main" val="115135223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06375"/>
          </a:xfrm>
        </p:spPr>
        <p:txBody>
          <a:bodyPr>
            <a:normAutofit fontScale="90000"/>
          </a:bodyPr>
          <a:lstStyle/>
          <a:p>
            <a:r>
              <a:rPr lang="en-GB" sz="1800" dirty="0" smtClean="0"/>
              <a:t>References</a:t>
            </a:r>
            <a:endParaRPr lang="en-GB" sz="1800" dirty="0"/>
          </a:p>
        </p:txBody>
      </p:sp>
      <p:sp>
        <p:nvSpPr>
          <p:cNvPr id="3" name="TextBox 2"/>
          <p:cNvSpPr txBox="1"/>
          <p:nvPr/>
        </p:nvSpPr>
        <p:spPr>
          <a:xfrm>
            <a:off x="342900" y="711200"/>
            <a:ext cx="11849100" cy="6081408"/>
          </a:xfrm>
          <a:prstGeom prst="rect">
            <a:avLst/>
          </a:prstGeom>
          <a:noFill/>
        </p:spPr>
        <p:txBody>
          <a:bodyPr wrap="square" rtlCol="0">
            <a:spAutoFit/>
          </a:bodyPr>
          <a:lstStyle/>
          <a:p>
            <a:pPr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Burns, L. (2011) </a:t>
            </a:r>
            <a:r>
              <a:rPr lang="en-GB" sz="1200" i="1" dirty="0">
                <a:latin typeface="Calibri" panose="020F0502020204030204" pitchFamily="34" charset="0"/>
                <a:ea typeface="Calibri" panose="020F0502020204030204" pitchFamily="34" charset="0"/>
                <a:cs typeface="Times New Roman" panose="02020603050405020304" pitchFamily="18" charset="0"/>
              </a:rPr>
              <a:t>Bowling Online: How the Internet is Driving the Reinvigoration of American Social Capital. </a:t>
            </a:r>
            <a:r>
              <a:rPr lang="en-GB" sz="12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http://www.bristol.ac.uk/media-library/sites/spais/migrated/documents/luke-burns-01-12.pdf</a:t>
            </a:r>
            <a:r>
              <a:rPr lang="en-GB" sz="1200" dirty="0">
                <a:latin typeface="Calibri" panose="020F0502020204030204" pitchFamily="34" charset="0"/>
                <a:ea typeface="Calibri" panose="020F0502020204030204" pitchFamily="34" charset="0"/>
                <a:cs typeface="Times New Roman" panose="02020603050405020304" pitchFamily="18" charset="0"/>
              </a:rPr>
              <a:t> (Accessed: 8 November 2018).</a:t>
            </a:r>
          </a:p>
          <a:p>
            <a:pPr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Cambridge Dictionary, (2018) </a:t>
            </a:r>
            <a:r>
              <a:rPr lang="en-GB" sz="1200" i="1" dirty="0">
                <a:latin typeface="Calibri" panose="020F0502020204030204" pitchFamily="34" charset="0"/>
                <a:ea typeface="Calibri" panose="020F0502020204030204" pitchFamily="34" charset="0"/>
                <a:cs typeface="Times New Roman" panose="02020603050405020304" pitchFamily="18" charset="0"/>
              </a:rPr>
              <a:t>Physical Capital</a:t>
            </a:r>
            <a:r>
              <a:rPr lang="en-GB" sz="1200" dirty="0">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https://dictionary.cambridge.org/dictionary/english/physical-capital</a:t>
            </a:r>
            <a:r>
              <a:rPr lang="en-GB" sz="1200" dirty="0">
                <a:latin typeface="Calibri" panose="020F0502020204030204" pitchFamily="34" charset="0"/>
                <a:ea typeface="Calibri" panose="020F0502020204030204" pitchFamily="34" charset="0"/>
                <a:cs typeface="Times New Roman" panose="02020603050405020304" pitchFamily="18" charset="0"/>
              </a:rPr>
              <a:t> (Accessed: 7 November 2018).</a:t>
            </a:r>
          </a:p>
          <a:p>
            <a:pPr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Cole, L. (2018) </a:t>
            </a:r>
            <a:r>
              <a:rPr lang="en-GB" sz="1200" i="1" dirty="0">
                <a:latin typeface="Calibri" panose="020F0502020204030204" pitchFamily="34" charset="0"/>
                <a:ea typeface="Calibri" panose="020F0502020204030204" pitchFamily="34" charset="0"/>
                <a:cs typeface="Times New Roman" panose="02020603050405020304" pitchFamily="18" charset="0"/>
              </a:rPr>
              <a:t>What Is Cultural Capital? Do I Have It? An Overview of the Concept. </a:t>
            </a:r>
            <a:r>
              <a:rPr lang="en-GB" sz="12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https://www.thoughtco.com/what-is-cultural-capital-do-i-have-it-3026374</a:t>
            </a:r>
            <a:r>
              <a:rPr lang="en-GB" sz="1200" dirty="0">
                <a:latin typeface="Calibri" panose="020F0502020204030204" pitchFamily="34" charset="0"/>
                <a:ea typeface="Calibri" panose="020F0502020204030204" pitchFamily="34" charset="0"/>
                <a:cs typeface="Times New Roman" panose="02020603050405020304" pitchFamily="18" charset="0"/>
              </a:rPr>
              <a:t> (Accessed: 8 November 2018).</a:t>
            </a:r>
          </a:p>
          <a:p>
            <a:pPr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Collins Dictionary, (2018) </a:t>
            </a:r>
            <a:r>
              <a:rPr lang="en-GB" sz="1200" i="1" dirty="0">
                <a:latin typeface="Calibri" panose="020F0502020204030204" pitchFamily="34" charset="0"/>
                <a:ea typeface="Calibri" panose="020F0502020204030204" pitchFamily="34" charset="0"/>
                <a:cs typeface="Times New Roman" panose="02020603050405020304" pitchFamily="18" charset="0"/>
              </a:rPr>
              <a:t>Reciprocity</a:t>
            </a:r>
            <a:r>
              <a:rPr lang="en-GB" sz="1200" dirty="0">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https://www.collinsdictionary.com/dictionary/english/reciprocity</a:t>
            </a:r>
            <a:r>
              <a:rPr lang="en-GB" sz="1200" dirty="0">
                <a:latin typeface="Calibri" panose="020F0502020204030204" pitchFamily="34" charset="0"/>
                <a:ea typeface="Calibri" panose="020F0502020204030204" pitchFamily="34" charset="0"/>
                <a:cs typeface="Times New Roman" panose="02020603050405020304" pitchFamily="18" charset="0"/>
              </a:rPr>
              <a:t> (Accessed: 9 November 2018).</a:t>
            </a:r>
          </a:p>
          <a:p>
            <a:pPr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Dictionary.com, (2018) </a:t>
            </a:r>
            <a:r>
              <a:rPr lang="en-GB" sz="1200" i="1" dirty="0">
                <a:latin typeface="Calibri" panose="020F0502020204030204" pitchFamily="34" charset="0"/>
                <a:ea typeface="Calibri" panose="020F0502020204030204" pitchFamily="34" charset="0"/>
                <a:cs typeface="Times New Roman" panose="02020603050405020304" pitchFamily="18" charset="0"/>
              </a:rPr>
              <a:t>Human Capital</a:t>
            </a:r>
            <a:r>
              <a:rPr lang="en-GB" sz="1200" dirty="0">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https://www.dictionary.com/browse/human-capital</a:t>
            </a:r>
            <a:r>
              <a:rPr lang="en-GB" sz="1200" dirty="0">
                <a:latin typeface="Calibri" panose="020F0502020204030204" pitchFamily="34" charset="0"/>
                <a:ea typeface="Calibri" panose="020F0502020204030204" pitchFamily="34" charset="0"/>
                <a:cs typeface="Times New Roman" panose="02020603050405020304" pitchFamily="18" charset="0"/>
              </a:rPr>
              <a:t> (Accessed: 7 November 2018). </a:t>
            </a:r>
          </a:p>
          <a:p>
            <a:pPr indent="-457200">
              <a:lnSpc>
                <a:spcPct val="107000"/>
              </a:lnSpc>
              <a:spcAft>
                <a:spcPts val="800"/>
              </a:spcAft>
            </a:pPr>
            <a:r>
              <a:rPr lang="en-GB" sz="1200" dirty="0" err="1">
                <a:latin typeface="Calibri" panose="020F0502020204030204" pitchFamily="34" charset="0"/>
                <a:ea typeface="Calibri" panose="020F0502020204030204" pitchFamily="34" charset="0"/>
                <a:cs typeface="Times New Roman" panose="02020603050405020304" pitchFamily="18" charset="0"/>
              </a:rPr>
              <a:t>Folland</a:t>
            </a:r>
            <a:r>
              <a:rPr lang="en-GB" sz="1200" dirty="0">
                <a:latin typeface="Calibri" panose="020F0502020204030204" pitchFamily="34" charset="0"/>
                <a:ea typeface="Calibri" panose="020F0502020204030204" pitchFamily="34" charset="0"/>
                <a:cs typeface="Times New Roman" panose="02020603050405020304" pitchFamily="18" charset="0"/>
              </a:rPr>
              <a:t>, S. and </a:t>
            </a:r>
            <a:r>
              <a:rPr lang="en-GB" sz="1200" dirty="0" err="1">
                <a:latin typeface="Calibri" panose="020F0502020204030204" pitchFamily="34" charset="0"/>
                <a:ea typeface="Calibri" panose="020F0502020204030204" pitchFamily="34" charset="0"/>
                <a:cs typeface="Times New Roman" panose="02020603050405020304" pitchFamily="18" charset="0"/>
              </a:rPr>
              <a:t>Nauenberg</a:t>
            </a:r>
            <a:r>
              <a:rPr lang="en-GB" sz="1200" dirty="0">
                <a:latin typeface="Calibri" panose="020F0502020204030204" pitchFamily="34" charset="0"/>
                <a:ea typeface="Calibri" panose="020F0502020204030204" pitchFamily="34" charset="0"/>
                <a:cs typeface="Times New Roman" panose="02020603050405020304" pitchFamily="18" charset="0"/>
              </a:rPr>
              <a:t>, E.(eds.) (2018) </a:t>
            </a:r>
            <a:r>
              <a:rPr lang="en-GB" sz="1200" i="1" dirty="0">
                <a:latin typeface="Calibri" panose="020F0502020204030204" pitchFamily="34" charset="0"/>
                <a:ea typeface="Calibri" panose="020F0502020204030204" pitchFamily="34" charset="0"/>
                <a:cs typeface="Times New Roman" panose="02020603050405020304" pitchFamily="18" charset="0"/>
              </a:rPr>
              <a:t>Elgar Companion to Social Capital and Health. </a:t>
            </a:r>
            <a:r>
              <a:rPr lang="en-GB" sz="1200" dirty="0">
                <a:latin typeface="Calibri" panose="020F0502020204030204" pitchFamily="34" charset="0"/>
                <a:ea typeface="Calibri" panose="020F0502020204030204" pitchFamily="34" charset="0"/>
                <a:cs typeface="Times New Roman" panose="02020603050405020304" pitchFamily="18" charset="0"/>
              </a:rPr>
              <a:t>Cheltenham: Edward Elgar Publishing.</a:t>
            </a:r>
          </a:p>
          <a:p>
            <a:pPr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Halpern, D. (2008) </a:t>
            </a:r>
            <a:r>
              <a:rPr lang="en-GB" sz="1200" i="1" dirty="0">
                <a:latin typeface="Calibri" panose="020F0502020204030204" pitchFamily="34" charset="0"/>
                <a:ea typeface="Calibri" panose="020F0502020204030204" pitchFamily="34" charset="0"/>
                <a:cs typeface="Times New Roman" panose="02020603050405020304" pitchFamily="18" charset="0"/>
              </a:rPr>
              <a:t>Social Capital. </a:t>
            </a:r>
            <a:r>
              <a:rPr lang="en-GB" sz="1200" dirty="0">
                <a:latin typeface="Calibri" panose="020F0502020204030204" pitchFamily="34" charset="0"/>
                <a:ea typeface="Calibri" panose="020F0502020204030204" pitchFamily="34" charset="0"/>
                <a:cs typeface="Times New Roman" panose="02020603050405020304" pitchFamily="18" charset="0"/>
              </a:rPr>
              <a:t>Cambridge: Polity Press.</a:t>
            </a:r>
          </a:p>
          <a:p>
            <a:pPr indent="-457200">
              <a:lnSpc>
                <a:spcPct val="107000"/>
              </a:lnSpc>
              <a:spcAft>
                <a:spcPts val="800"/>
              </a:spcAft>
            </a:pPr>
            <a:r>
              <a:rPr lang="en-GB" sz="1200" dirty="0" err="1">
                <a:latin typeface="Calibri" panose="020F0502020204030204" pitchFamily="34" charset="0"/>
                <a:ea typeface="Calibri" panose="020F0502020204030204" pitchFamily="34" charset="0"/>
                <a:cs typeface="Times New Roman" panose="02020603050405020304" pitchFamily="18" charset="0"/>
              </a:rPr>
              <a:t>Haralambos</a:t>
            </a:r>
            <a:r>
              <a:rPr lang="en-GB" sz="1200" dirty="0">
                <a:latin typeface="Calibri" panose="020F0502020204030204" pitchFamily="34" charset="0"/>
                <a:ea typeface="Calibri" panose="020F0502020204030204" pitchFamily="34" charset="0"/>
                <a:cs typeface="Times New Roman" panose="02020603050405020304" pitchFamily="18" charset="0"/>
              </a:rPr>
              <a:t>, M. and Holborn, M. (2013) </a:t>
            </a:r>
            <a:r>
              <a:rPr lang="en-GB" sz="1200" i="1" dirty="0">
                <a:latin typeface="Calibri" panose="020F0502020204030204" pitchFamily="34" charset="0"/>
                <a:ea typeface="Calibri" panose="020F0502020204030204" pitchFamily="34" charset="0"/>
                <a:cs typeface="Times New Roman" panose="02020603050405020304" pitchFamily="18" charset="0"/>
              </a:rPr>
              <a:t>Sociology Themes and Perspectives 8</a:t>
            </a:r>
            <a:r>
              <a:rPr lang="en-GB" sz="1200" i="1" baseline="30000" dirty="0">
                <a:latin typeface="Calibri" panose="020F0502020204030204" pitchFamily="34" charset="0"/>
                <a:ea typeface="Calibri" panose="020F0502020204030204" pitchFamily="34" charset="0"/>
                <a:cs typeface="Times New Roman" panose="02020603050405020304" pitchFamily="18" charset="0"/>
              </a:rPr>
              <a:t>th</a:t>
            </a:r>
            <a:r>
              <a:rPr lang="en-GB" sz="1200" i="1" dirty="0">
                <a:latin typeface="Calibri" panose="020F0502020204030204" pitchFamily="34" charset="0"/>
                <a:ea typeface="Calibri" panose="020F0502020204030204" pitchFamily="34" charset="0"/>
                <a:cs typeface="Times New Roman" panose="02020603050405020304" pitchFamily="18" charset="0"/>
              </a:rPr>
              <a:t> </a:t>
            </a:r>
            <a:r>
              <a:rPr lang="en-GB" sz="1200" i="1" dirty="0" err="1">
                <a:latin typeface="Calibri" panose="020F0502020204030204" pitchFamily="34" charset="0"/>
                <a:ea typeface="Calibri" panose="020F0502020204030204" pitchFamily="34" charset="0"/>
                <a:cs typeface="Times New Roman" panose="02020603050405020304" pitchFamily="18" charset="0"/>
              </a:rPr>
              <a:t>edn.</a:t>
            </a:r>
            <a:r>
              <a:rPr lang="en-GB" sz="1200" dirty="0" err="1">
                <a:latin typeface="Calibri" panose="020F0502020204030204" pitchFamily="34" charset="0"/>
                <a:ea typeface="Calibri" panose="020F0502020204030204" pitchFamily="34" charset="0"/>
                <a:cs typeface="Times New Roman" panose="02020603050405020304" pitchFamily="18" charset="0"/>
              </a:rPr>
              <a:t>London</a:t>
            </a:r>
            <a:r>
              <a:rPr lang="en-GB" sz="1200" dirty="0">
                <a:latin typeface="Calibri" panose="020F0502020204030204" pitchFamily="34" charset="0"/>
                <a:ea typeface="Calibri" panose="020F0502020204030204" pitchFamily="34" charset="0"/>
                <a:cs typeface="Times New Roman" panose="02020603050405020304" pitchFamily="18" charset="0"/>
              </a:rPr>
              <a:t>: Harper Collins.</a:t>
            </a:r>
          </a:p>
          <a:p>
            <a:pPr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Hawthorne, G. (2006) </a:t>
            </a:r>
            <a:r>
              <a:rPr lang="en-GB" sz="1200" i="1" dirty="0">
                <a:latin typeface="Calibri" panose="020F0502020204030204" pitchFamily="34" charset="0"/>
                <a:ea typeface="Calibri" panose="020F0502020204030204" pitchFamily="34" charset="0"/>
                <a:cs typeface="Times New Roman" panose="02020603050405020304" pitchFamily="18" charset="0"/>
              </a:rPr>
              <a:t>Measuring Social Isolation in Older Adults: Development and Initial Validation of the Friendship Scale</a:t>
            </a:r>
            <a:r>
              <a:rPr lang="en-GB" sz="1200" dirty="0">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https://link.springer.com/content/pdf/10.1007%2Fs11205-005-7746-y.pdf</a:t>
            </a:r>
            <a:r>
              <a:rPr lang="en-GB" sz="1200" dirty="0">
                <a:latin typeface="Calibri" panose="020F0502020204030204" pitchFamily="34" charset="0"/>
                <a:ea typeface="Calibri" panose="020F0502020204030204" pitchFamily="34" charset="0"/>
                <a:cs typeface="Times New Roman" panose="02020603050405020304" pitchFamily="18" charset="0"/>
              </a:rPr>
              <a:t> (Accessed: 10 November 2018</a:t>
            </a:r>
            <a:r>
              <a:rPr lang="en-GB" sz="1200" dirty="0" smtClean="0">
                <a:latin typeface="Calibri" panose="020F0502020204030204" pitchFamily="34" charset="0"/>
                <a:ea typeface="Calibri" panose="020F0502020204030204" pitchFamily="34" charset="0"/>
                <a:cs typeface="Times New Roman" panose="02020603050405020304" pitchFamily="18" charset="0"/>
              </a:rPr>
              <a:t>).</a:t>
            </a:r>
          </a:p>
          <a:p>
            <a:pPr indent="-457200">
              <a:lnSpc>
                <a:spcPct val="107000"/>
              </a:lnSpc>
              <a:spcAft>
                <a:spcPts val="800"/>
              </a:spcAft>
            </a:pPr>
            <a:r>
              <a:rPr lang="en-GB" sz="1200" dirty="0" err="1" smtClean="0">
                <a:latin typeface="Calibri" panose="020F0502020204030204" pitchFamily="34" charset="0"/>
                <a:ea typeface="Calibri" panose="020F0502020204030204" pitchFamily="34" charset="0"/>
                <a:cs typeface="Times New Roman" panose="02020603050405020304" pitchFamily="18" charset="0"/>
              </a:rPr>
              <a:t>Mencap</a:t>
            </a:r>
            <a:r>
              <a:rPr lang="en-GB" sz="1200" dirty="0">
                <a:latin typeface="Calibri" panose="020F0502020204030204" pitchFamily="34" charset="0"/>
                <a:ea typeface="Calibri" panose="020F0502020204030204" pitchFamily="34" charset="0"/>
                <a:cs typeface="Times New Roman" panose="02020603050405020304" pitchFamily="18" charset="0"/>
              </a:rPr>
              <a:t>, (2018) </a:t>
            </a:r>
            <a:r>
              <a:rPr lang="en-GB" sz="1200" i="1" dirty="0">
                <a:latin typeface="Calibri" panose="020F0502020204030204" pitchFamily="34" charset="0"/>
                <a:ea typeface="Calibri" panose="020F0502020204030204" pitchFamily="34" charset="0"/>
                <a:cs typeface="Times New Roman" panose="02020603050405020304" pitchFamily="18" charset="0"/>
              </a:rPr>
              <a:t>Learning Disability Week highlights isolation faced by young people with a learning </a:t>
            </a:r>
            <a:r>
              <a:rPr lang="en-GB" sz="1200" i="1" dirty="0" smtClean="0">
                <a:latin typeface="Calibri" panose="020F0502020204030204" pitchFamily="34" charset="0"/>
                <a:ea typeface="Calibri" panose="020F0502020204030204" pitchFamily="34" charset="0"/>
                <a:cs typeface="Times New Roman" panose="02020603050405020304" pitchFamily="18" charset="0"/>
              </a:rPr>
              <a:t>disability </a:t>
            </a:r>
            <a:r>
              <a:rPr lang="en-GB" sz="1200" dirty="0">
                <a:latin typeface="Calibri" panose="020F0502020204030204" pitchFamily="34" charset="0"/>
                <a:ea typeface="Calibri" panose="020F0502020204030204" pitchFamily="34" charset="0"/>
                <a:cs typeface="Times New Roman" panose="02020603050405020304" pitchFamily="18" charset="0"/>
              </a:rPr>
              <a:t>Available </a:t>
            </a:r>
            <a:r>
              <a:rPr lang="en-GB" sz="1200" dirty="0" smtClean="0">
                <a:latin typeface="Calibri" panose="020F0502020204030204" pitchFamily="34" charset="0"/>
                <a:ea typeface="Calibri" panose="020F0502020204030204" pitchFamily="34" charset="0"/>
                <a:cs typeface="Times New Roman" panose="02020603050405020304" pitchFamily="18" charset="0"/>
              </a:rPr>
              <a:t>at :</a:t>
            </a:r>
            <a:r>
              <a:rPr lang="en-GB" sz="1200" dirty="0">
                <a:latin typeface="Calibri" panose="020F0502020204030204" pitchFamily="34" charset="0"/>
                <a:ea typeface="Calibri" panose="020F0502020204030204" pitchFamily="34" charset="0"/>
                <a:cs typeface="Times New Roman" panose="02020603050405020304" pitchFamily="18" charset="0"/>
              </a:rPr>
              <a:t>https://</a:t>
            </a:r>
            <a:r>
              <a:rPr lang="en-GB" sz="1200" dirty="0" smtClean="0">
                <a:latin typeface="Calibri" panose="020F0502020204030204" pitchFamily="34" charset="0"/>
                <a:ea typeface="Calibri" panose="020F0502020204030204" pitchFamily="34" charset="0"/>
                <a:cs typeface="Times New Roman" panose="02020603050405020304" pitchFamily="18" charset="0"/>
              </a:rPr>
              <a:t>www.mencap.org.uk/press-release/learning-disability-week-highlights-isolation-faced-young-people-learning-disability (Accessed: 11 November 2018</a:t>
            </a:r>
            <a:r>
              <a:rPr lang="en-GB" sz="1200" dirty="0" smtClean="0">
                <a:latin typeface="Calibri" panose="020F0502020204030204" pitchFamily="34" charset="0"/>
                <a:ea typeface="Calibri" panose="020F0502020204030204" pitchFamily="34" charset="0"/>
                <a:cs typeface="Times New Roman" panose="02020603050405020304" pitchFamily="18" charset="0"/>
              </a:rPr>
              <a:t>).</a:t>
            </a:r>
          </a:p>
          <a:p>
            <a:pPr indent="-457200">
              <a:lnSpc>
                <a:spcPct val="107000"/>
              </a:lnSpc>
              <a:spcAft>
                <a:spcPts val="800"/>
              </a:spcAft>
            </a:pPr>
            <a:r>
              <a:rPr lang="en-GB" sz="1200" dirty="0" smtClean="0">
                <a:latin typeface="Calibri" panose="020F0502020204030204" pitchFamily="34" charset="0"/>
                <a:ea typeface="Calibri" panose="020F0502020204030204" pitchFamily="34" charset="0"/>
                <a:cs typeface="Times New Roman" panose="02020603050405020304" pitchFamily="18" charset="0"/>
              </a:rPr>
              <a:t>NHS, (2018) </a:t>
            </a:r>
            <a:r>
              <a:rPr lang="en-GB" sz="1200" i="1" dirty="0"/>
              <a:t>Loneliness in older </a:t>
            </a:r>
            <a:r>
              <a:rPr lang="en-GB" sz="1200" i="1" dirty="0" smtClean="0"/>
              <a:t>people. </a:t>
            </a:r>
            <a:r>
              <a:rPr lang="en-GB" sz="1200" dirty="0"/>
              <a:t>Available at: </a:t>
            </a:r>
            <a:r>
              <a:rPr lang="en-GB" sz="1200" dirty="0">
                <a:hlinkClick r:id="rId8"/>
              </a:rPr>
              <a:t>https://www.nhs.uk/conditions/stress-anxiety-depression/loneliness-in-older-people</a:t>
            </a:r>
            <a:r>
              <a:rPr lang="en-GB" sz="1200" dirty="0" smtClean="0">
                <a:hlinkClick r:id="rId8"/>
              </a:rPr>
              <a:t>/</a:t>
            </a:r>
            <a:r>
              <a:rPr lang="en-GB" sz="1200" dirty="0" smtClean="0"/>
              <a:t> (Accessed: 13 November 2018).</a:t>
            </a:r>
            <a:endParaRPr lang="en-GB" sz="1200" i="1" dirty="0"/>
          </a:p>
          <a:p>
            <a:pPr indent="-457200">
              <a:lnSpc>
                <a:spcPct val="107000"/>
              </a:lnSpc>
              <a:spcAft>
                <a:spcPts val="800"/>
              </a:spcAft>
            </a:pPr>
            <a:r>
              <a:rPr lang="en-GB" sz="1200" dirty="0" smtClean="0">
                <a:latin typeface="Calibri" panose="020F0502020204030204" pitchFamily="34" charset="0"/>
                <a:ea typeface="Calibri" panose="020F0502020204030204" pitchFamily="34" charset="0"/>
                <a:cs typeface="Times New Roman" panose="02020603050405020304" pitchFamily="18" charset="0"/>
              </a:rPr>
              <a:t>OECD</a:t>
            </a:r>
            <a:r>
              <a:rPr lang="en-GB" sz="1200" dirty="0">
                <a:latin typeface="Calibri" panose="020F0502020204030204" pitchFamily="34" charset="0"/>
                <a:ea typeface="Calibri" panose="020F0502020204030204" pitchFamily="34" charset="0"/>
                <a:cs typeface="Times New Roman" panose="02020603050405020304" pitchFamily="18" charset="0"/>
              </a:rPr>
              <a:t>, (2018) </a:t>
            </a:r>
            <a:r>
              <a:rPr lang="en-GB" sz="1200" i="1" dirty="0">
                <a:latin typeface="Calibri" panose="020F0502020204030204" pitchFamily="34" charset="0"/>
                <a:ea typeface="Calibri" panose="020F0502020204030204" pitchFamily="34" charset="0"/>
                <a:cs typeface="Times New Roman" panose="02020603050405020304" pitchFamily="18" charset="0"/>
              </a:rPr>
              <a:t>What is social capital? </a:t>
            </a:r>
            <a:r>
              <a:rPr lang="en-GB" sz="12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https://www.oecd.org/insights/37966934.pdf</a:t>
            </a:r>
            <a:r>
              <a:rPr lang="en-GB" sz="1200" dirty="0">
                <a:latin typeface="Calibri" panose="020F0502020204030204" pitchFamily="34" charset="0"/>
                <a:ea typeface="Calibri" panose="020F0502020204030204" pitchFamily="34" charset="0"/>
                <a:cs typeface="Times New Roman" panose="02020603050405020304" pitchFamily="18" charset="0"/>
              </a:rPr>
              <a:t> (Accessed: 7 November 2018).</a:t>
            </a:r>
          </a:p>
          <a:p>
            <a:pPr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Parliament.uk, (2018) </a:t>
            </a:r>
            <a:r>
              <a:rPr lang="en-GB" sz="1200" i="1" dirty="0">
                <a:latin typeface="Calibri" panose="020F0502020204030204" pitchFamily="34" charset="0"/>
                <a:ea typeface="Calibri" panose="020F0502020204030204" pitchFamily="34" charset="0"/>
                <a:cs typeface="Times New Roman" panose="02020603050405020304" pitchFamily="18" charset="0"/>
              </a:rPr>
              <a:t>Partied out; Political party membership.</a:t>
            </a:r>
            <a:r>
              <a:rPr lang="en-GB" sz="1200" dirty="0">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https://www.parliament.uk/business/publications/research/olympic-britain/parliament-and-elections/partied-out/</a:t>
            </a:r>
            <a:r>
              <a:rPr lang="en-GB" sz="1200" dirty="0">
                <a:latin typeface="Calibri" panose="020F0502020204030204" pitchFamily="34" charset="0"/>
                <a:ea typeface="Calibri" panose="020F0502020204030204" pitchFamily="34" charset="0"/>
                <a:cs typeface="Times New Roman" panose="02020603050405020304" pitchFamily="18" charset="0"/>
              </a:rPr>
              <a:t> (Accessed: 9 November 2018).</a:t>
            </a:r>
          </a:p>
          <a:p>
            <a:pPr indent="-457200">
              <a:lnSpc>
                <a:spcPct val="107000"/>
              </a:lnSpc>
              <a:spcAft>
                <a:spcPts val="800"/>
              </a:spcAft>
            </a:pPr>
            <a:r>
              <a:rPr lang="en-GB" sz="1200" dirty="0" err="1">
                <a:latin typeface="Calibri" panose="020F0502020204030204" pitchFamily="34" charset="0"/>
                <a:ea typeface="Calibri" panose="020F0502020204030204" pitchFamily="34" charset="0"/>
                <a:cs typeface="Times New Roman" panose="02020603050405020304" pitchFamily="18" charset="0"/>
              </a:rPr>
              <a:t>Portes</a:t>
            </a:r>
            <a:r>
              <a:rPr lang="en-GB" sz="1200" dirty="0">
                <a:latin typeface="Calibri" panose="020F0502020204030204" pitchFamily="34" charset="0"/>
                <a:ea typeface="Calibri" panose="020F0502020204030204" pitchFamily="34" charset="0"/>
                <a:cs typeface="Times New Roman" panose="02020603050405020304" pitchFamily="18" charset="0"/>
              </a:rPr>
              <a:t>, A. and P. </a:t>
            </a:r>
            <a:r>
              <a:rPr lang="en-GB" sz="1200" dirty="0" err="1">
                <a:latin typeface="Calibri" panose="020F0502020204030204" pitchFamily="34" charset="0"/>
                <a:ea typeface="Calibri" panose="020F0502020204030204" pitchFamily="34" charset="0"/>
                <a:cs typeface="Times New Roman" panose="02020603050405020304" pitchFamily="18" charset="0"/>
              </a:rPr>
              <a:t>Landolt</a:t>
            </a:r>
            <a:r>
              <a:rPr lang="en-GB" sz="1200" dirty="0">
                <a:latin typeface="Calibri" panose="020F0502020204030204" pitchFamily="34" charset="0"/>
                <a:ea typeface="Calibri" panose="020F0502020204030204" pitchFamily="34" charset="0"/>
                <a:cs typeface="Times New Roman" panose="02020603050405020304" pitchFamily="18" charset="0"/>
              </a:rPr>
              <a:t> (1996) ‘The Downside of Social Capital’, The American Prospect 26: 18–21.</a:t>
            </a:r>
          </a:p>
          <a:p>
            <a:pPr indent="-457200">
              <a:lnSpc>
                <a:spcPct val="107000"/>
              </a:lnSpc>
              <a:spcAft>
                <a:spcPts val="800"/>
              </a:spcAft>
            </a:pPr>
            <a:r>
              <a:rPr lang="en-GB" sz="1200" dirty="0" smtClean="0">
                <a:latin typeface="Calibri" panose="020F0502020204030204" pitchFamily="34" charset="0"/>
                <a:ea typeface="Calibri" panose="020F0502020204030204" pitchFamily="34" charset="0"/>
                <a:cs typeface="Times New Roman" panose="02020603050405020304" pitchFamily="18" charset="0"/>
              </a:rPr>
              <a:t>Putnam</a:t>
            </a:r>
            <a:r>
              <a:rPr lang="en-GB" sz="1200" dirty="0">
                <a:latin typeface="Calibri" panose="020F0502020204030204" pitchFamily="34" charset="0"/>
                <a:ea typeface="Calibri" panose="020F0502020204030204" pitchFamily="34" charset="0"/>
                <a:cs typeface="Times New Roman" panose="02020603050405020304" pitchFamily="18" charset="0"/>
              </a:rPr>
              <a:t>, R.D. (2001) Bowling Alone: </a:t>
            </a:r>
            <a:r>
              <a:rPr lang="en-GB" sz="1200" i="1" dirty="0">
                <a:latin typeface="Calibri" panose="020F0502020204030204" pitchFamily="34" charset="0"/>
                <a:ea typeface="Calibri" panose="020F0502020204030204" pitchFamily="34" charset="0"/>
                <a:cs typeface="Times New Roman" panose="02020603050405020304" pitchFamily="18" charset="0"/>
              </a:rPr>
              <a:t>The Collapse and Revival of American Community</a:t>
            </a:r>
            <a:r>
              <a:rPr lang="en-GB" sz="1200" dirty="0">
                <a:latin typeface="Calibri" panose="020F0502020204030204" pitchFamily="34" charset="0"/>
                <a:ea typeface="Calibri" panose="020F0502020204030204" pitchFamily="34" charset="0"/>
                <a:cs typeface="Times New Roman" panose="02020603050405020304" pitchFamily="18" charset="0"/>
              </a:rPr>
              <a:t>. New York: Simon and Schuster.</a:t>
            </a:r>
          </a:p>
          <a:p>
            <a:pPr indent="-457200">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Smith, M.K. (2009) ‘Social Capital’ the encyclopaedia of informal education</a:t>
            </a:r>
          </a:p>
          <a:p>
            <a:pPr indent="-457200">
              <a:lnSpc>
                <a:spcPct val="107000"/>
              </a:lnSpc>
              <a:spcAft>
                <a:spcPts val="800"/>
              </a:spcAft>
            </a:pPr>
            <a:r>
              <a:rPr lang="en-GB" sz="1200" dirty="0" err="1" smtClean="0">
                <a:latin typeface="Calibri" panose="020F0502020204030204" pitchFamily="34" charset="0"/>
                <a:ea typeface="Calibri" panose="020F0502020204030204" pitchFamily="34" charset="0"/>
                <a:cs typeface="Times New Roman" panose="02020603050405020304" pitchFamily="18" charset="0"/>
              </a:rPr>
              <a:t>Streich</a:t>
            </a:r>
            <a:r>
              <a:rPr lang="en-GB" sz="1200" dirty="0">
                <a:latin typeface="Calibri" panose="020F0502020204030204" pitchFamily="34" charset="0"/>
                <a:ea typeface="Calibri" panose="020F0502020204030204" pitchFamily="34" charset="0"/>
                <a:cs typeface="Times New Roman" panose="02020603050405020304" pitchFamily="18" charset="0"/>
              </a:rPr>
              <a:t>, G.W. (2016) </a:t>
            </a:r>
            <a:r>
              <a:rPr lang="en-GB" sz="1200" i="1" dirty="0">
                <a:latin typeface="Calibri" panose="020F0502020204030204" pitchFamily="34" charset="0"/>
                <a:ea typeface="Calibri" panose="020F0502020204030204" pitchFamily="34" charset="0"/>
                <a:cs typeface="Times New Roman" panose="02020603050405020304" pitchFamily="18" charset="0"/>
              </a:rPr>
              <a:t>Urban Social Capital: Civil Society and City Life</a:t>
            </a:r>
            <a:r>
              <a:rPr lang="en-GB" sz="1200" dirty="0">
                <a:latin typeface="Calibri" panose="020F0502020204030204" pitchFamily="34" charset="0"/>
                <a:ea typeface="Calibri" panose="020F0502020204030204" pitchFamily="34" charset="0"/>
                <a:cs typeface="Times New Roman" panose="02020603050405020304" pitchFamily="18" charset="0"/>
              </a:rPr>
              <a:t> London: Routledge.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1668790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3275</TotalTime>
  <Words>1929</Words>
  <Application>Microsoft Office PowerPoint</Application>
  <PresentationFormat>Widescreen</PresentationFormat>
  <Paragraphs>239</Paragraphs>
  <Slides>24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Frutiger W01</vt:lpstr>
      <vt:lpstr>Times New Roman</vt:lpstr>
      <vt:lpstr>Office Theme</vt:lpstr>
      <vt:lpstr>Social Capital and Isolation</vt:lpstr>
      <vt:lpstr>What is Capital?</vt:lpstr>
      <vt:lpstr>Social Capital</vt:lpstr>
      <vt:lpstr>Social Capital</vt:lpstr>
      <vt:lpstr>PowerPoint Presentation</vt:lpstr>
      <vt:lpstr>Components of Social Capital</vt:lpstr>
      <vt:lpstr>Social Capital- Origins</vt:lpstr>
      <vt:lpstr>PUTNAM </vt:lpstr>
      <vt:lpstr>Reciprocity</vt:lpstr>
      <vt:lpstr>Bonding and Bridging</vt:lpstr>
      <vt:lpstr>POSITIVES OF SOCIAL CAPITAL High levels of Social Capital lead to… </vt:lpstr>
      <vt:lpstr>Negatives of Social Capital</vt:lpstr>
      <vt:lpstr>Is Social Capital in Decline?</vt:lpstr>
      <vt:lpstr>ACTIVITY  </vt:lpstr>
      <vt:lpstr>Isolation</vt:lpstr>
      <vt:lpstr>ISOLATION</vt:lpstr>
      <vt:lpstr>Isolation and Loneliness</vt:lpstr>
      <vt:lpstr>Impact of Isolation</vt:lpstr>
      <vt:lpstr>Who is most at risk from Isolation and Loneliness?</vt:lpstr>
      <vt:lpstr>Isolation in Social Care Settings</vt:lpstr>
      <vt:lpstr>Learning Disabilities and Isolation</vt:lpstr>
      <vt:lpstr>Older People and Isolation</vt:lpstr>
      <vt:lpstr>Feedback and Recap</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Capital and Isolation</dc:title>
  <dc:creator>Joanne Davies (1201570)</dc:creator>
  <cp:lastModifiedBy>Joanne Davies (1201570)</cp:lastModifiedBy>
  <cp:revision>20</cp:revision>
  <dcterms:created xsi:type="dcterms:W3CDTF">2018-11-08T09:31:41Z</dcterms:created>
  <dcterms:modified xsi:type="dcterms:W3CDTF">2018-11-13T12:44:12Z</dcterms:modified>
</cp:coreProperties>
</file>