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70" r:id="rId2"/>
    <p:sldId id="257" r:id="rId3"/>
    <p:sldId id="258" r:id="rId4"/>
    <p:sldId id="259" r:id="rId5"/>
    <p:sldId id="260" r:id="rId6"/>
    <p:sldId id="261" r:id="rId7"/>
    <p:sldId id="262" r:id="rId8"/>
    <p:sldId id="263" r:id="rId9"/>
    <p:sldId id="264" r:id="rId10"/>
    <p:sldId id="265" r:id="rId11"/>
    <p:sldId id="266" r:id="rId12"/>
    <p:sldId id="271" r:id="rId13"/>
    <p:sldId id="267" r:id="rId14"/>
    <p:sldId id="272" r:id="rId15"/>
    <p:sldId id="268"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BFB1"/>
    <a:srgbClr val="D6EAF1"/>
    <a:srgbClr val="F1D5D5"/>
    <a:srgbClr val="FEE599"/>
    <a:srgbClr val="ADD5E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8AB3A617-2EB2-7B4F-A117-410AF16A85D0}" type="datetimeFigureOut">
              <a:rPr lang="en-US" smtClean="0"/>
              <a:t>10/17/2026</a:t>
            </a:fld>
            <a:endParaRPr lang="en-US"/>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5A3C84A-15CE-DC47-BD24-DDD012342C3D}" type="slidenum">
              <a:rPr lang="en-US" smtClean="0"/>
              <a:t>‹#›</a:t>
            </a:fld>
            <a:endParaRPr lang="en-US"/>
          </a:p>
        </p:txBody>
      </p:sp>
    </p:spTree>
    <p:extLst>
      <p:ext uri="{BB962C8B-B14F-4D97-AF65-F5344CB8AC3E}">
        <p14:creationId xmlns:p14="http://schemas.microsoft.com/office/powerpoint/2010/main" val="128385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patient-safety/the-nhs-patient-safety-strategy/" TargetMode="External" /><Relationship Id="rId13" Type="http://schemas.openxmlformats.org/officeDocument/2006/relationships/hyperlink" Target="https://www.who.int/publications/i/item/9789240032705" TargetMode="External" /><Relationship Id="rId3" Type="http://schemas.openxmlformats.org/officeDocument/2006/relationships/hyperlink" Target="https://doi.org/10.1056/NEJMp1605101" TargetMode="External" /><Relationship Id="rId7" Type="http://schemas.openxmlformats.org/officeDocument/2006/relationships/hyperlink" Target="https://doi.org/10.1136/bmj.o898" TargetMode="External" /><Relationship Id="rId12" Type="http://schemas.openxmlformats.org/officeDocument/2006/relationships/hyperlink" Target="https://doi.org/10.1136/bmj.320.7237.768" TargetMode="External" /><Relationship Id="rId2" Type="http://schemas.openxmlformats.org/officeDocument/2006/relationships/notesSlide" Target="../notesSlides/notesSlide12.xml" /><Relationship Id="rId1" Type="http://schemas.openxmlformats.org/officeDocument/2006/relationships/slideLayout" Target="../slideLayouts/slideLayout1.xml" /><Relationship Id="rId6" Type="http://schemas.openxmlformats.org/officeDocument/2006/relationships/hyperlink" Target="https://www.legislation.gov.uk/uksi/2014/2936/regulation/20" TargetMode="External" /><Relationship Id="rId11" Type="http://schemas.openxmlformats.org/officeDocument/2006/relationships/hyperlink" Target="https://www.gov.uk/government/publications/final-report-of-the-ockenden-review" TargetMode="External" /><Relationship Id="rId5" Type="http://schemas.openxmlformats.org/officeDocument/2006/relationships/hyperlink" Target="https://doi.org/10.1136/bmj.o858" TargetMode="External" /><Relationship Id="rId10" Type="http://schemas.openxmlformats.org/officeDocument/2006/relationships/hyperlink" Target="https://www.england.nhs.uk/long-read/three-year-delivery-plan-for-maternity-and-neonatal-services/" TargetMode="External" /><Relationship Id="rId4" Type="http://schemas.openxmlformats.org/officeDocument/2006/relationships/hyperlink" Target="https://www.cqc.org.uk/publications/maternity-services-2022-2024" TargetMode="External" /><Relationship Id="rId9" Type="http://schemas.openxmlformats.org/officeDocument/2006/relationships/hyperlink" Target="https://www.england.nhs.uk/long-read/patient-safety-incident-response-framewor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578EE8-6D8D-A0A4-1BE2-715EC422828A}"/>
              </a:ext>
            </a:extLst>
          </p:cNvPr>
          <p:cNvPicPr>
            <a:picLocks noChangeAspect="1"/>
          </p:cNvPicPr>
          <p:nvPr/>
        </p:nvPicPr>
        <p:blipFill>
          <a:blip r:embed="rId2"/>
          <a:stretch>
            <a:fillRect/>
          </a:stretch>
        </p:blipFill>
        <p:spPr>
          <a:xfrm>
            <a:off x="2388731" y="211929"/>
            <a:ext cx="7414538" cy="3217071"/>
          </a:xfrm>
          <a:prstGeom prst="rect">
            <a:avLst/>
          </a:prstGeom>
        </p:spPr>
      </p:pic>
      <p:sp>
        <p:nvSpPr>
          <p:cNvPr id="3" name="TextBox 2">
            <a:extLst>
              <a:ext uri="{FF2B5EF4-FFF2-40B4-BE49-F238E27FC236}">
                <a16:creationId xmlns:a16="http://schemas.microsoft.com/office/drawing/2014/main" id="{13FB1953-1459-07E6-80E3-CB285CC68A49}"/>
              </a:ext>
            </a:extLst>
          </p:cNvPr>
          <p:cNvSpPr txBox="1"/>
          <p:nvPr/>
        </p:nvSpPr>
        <p:spPr>
          <a:xfrm>
            <a:off x="2633662" y="4038599"/>
            <a:ext cx="6879431" cy="1754326"/>
          </a:xfrm>
          <a:prstGeom prst="rect">
            <a:avLst/>
          </a:prstGeom>
          <a:noFill/>
        </p:spPr>
        <p:txBody>
          <a:bodyPr wrap="square" rtlCol="0">
            <a:spAutoFit/>
          </a:bodyPr>
          <a:lstStyle/>
          <a:p>
            <a:pPr algn="l"/>
            <a:r>
              <a:rPr lang="en-GB" b="1" dirty="0"/>
              <a:t>Name: </a:t>
            </a:r>
            <a:r>
              <a:rPr lang="en-GB" dirty="0"/>
              <a:t>Nazmin Malik </a:t>
            </a:r>
            <a:endParaRPr lang="en-GB" b="1" dirty="0"/>
          </a:p>
          <a:p>
            <a:pPr algn="l"/>
            <a:r>
              <a:rPr lang="en-GB" b="1"/>
              <a:t>Students No: </a:t>
            </a:r>
            <a:r>
              <a:rPr lang="en-GB"/>
              <a:t>2242813</a:t>
            </a:r>
            <a:endParaRPr lang="en-GB" b="1" dirty="0"/>
          </a:p>
          <a:p>
            <a:pPr algn="l"/>
            <a:r>
              <a:rPr lang="en-GB" b="1" dirty="0"/>
              <a:t>Module: </a:t>
            </a:r>
            <a:r>
              <a:rPr lang="en-GB" dirty="0"/>
              <a:t>Quality Assurance and Service Improvements</a:t>
            </a:r>
            <a:endParaRPr lang="en-GB" b="1" dirty="0"/>
          </a:p>
          <a:p>
            <a:pPr algn="l"/>
            <a:r>
              <a:rPr lang="en-GB" b="1" dirty="0"/>
              <a:t>Module Code: </a:t>
            </a:r>
            <a:r>
              <a:rPr lang="en-GB" dirty="0"/>
              <a:t>LCHS7006</a:t>
            </a:r>
            <a:endParaRPr lang="en-GB" b="1" dirty="0"/>
          </a:p>
          <a:p>
            <a:r>
              <a:rPr lang="en-GB" b="1" dirty="0"/>
              <a:t>Assignment Title:</a:t>
            </a:r>
            <a:r>
              <a:rPr lang="en-GB" dirty="0"/>
              <a:t> </a:t>
            </a:r>
            <a:r>
              <a:rPr lang="en-GB" sz="1800" dirty="0">
                <a:solidFill>
                  <a:srgbClr val="000000"/>
                </a:solidFill>
                <a:effectLst/>
                <a:latin typeface="Arial" panose="020B0604020202020204" pitchFamily="34" charset="0"/>
                <a:ea typeface="Arial" panose="020B0604020202020204" pitchFamily="34" charset="0"/>
              </a:rPr>
              <a:t>Component 1 Individual Presentation</a:t>
            </a:r>
            <a:endParaRPr lang="en-GB" sz="1800" dirty="0">
              <a:effectLst/>
              <a:latin typeface="Times New Roman" panose="02020603050405020304" pitchFamily="18" charset="0"/>
              <a:ea typeface="Times New Roman" panose="02020603050405020304" pitchFamily="18" charset="0"/>
            </a:endParaRPr>
          </a:p>
          <a:p>
            <a:pPr algn="l"/>
            <a:r>
              <a:rPr lang="en-GB" b="1" dirty="0"/>
              <a:t>Lecturer: </a:t>
            </a:r>
            <a:r>
              <a:rPr lang="en-GB" dirty="0"/>
              <a:t>Dr</a:t>
            </a:r>
            <a:r>
              <a:rPr lang="en-GB" b="1" dirty="0"/>
              <a:t> </a:t>
            </a:r>
            <a:r>
              <a:rPr lang="en-GB" dirty="0"/>
              <a:t>Fahad khan</a:t>
            </a:r>
            <a:endParaRPr lang="en-US" dirty="0"/>
          </a:p>
        </p:txBody>
      </p:sp>
    </p:spTree>
    <p:extLst>
      <p:ext uri="{BB962C8B-B14F-4D97-AF65-F5344CB8AC3E}">
        <p14:creationId xmlns:p14="http://schemas.microsoft.com/office/powerpoint/2010/main" val="1055598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Introduction &amp; Aim</a:t>
            </a:r>
            <a:endParaRPr lang="en-US" sz="2800" dirty="0"/>
          </a:p>
        </p:txBody>
      </p:sp>
      <p:sp>
        <p:nvSpPr>
          <p:cNvPr id="4" name="Text 2"/>
          <p:cNvSpPr txBox="1"/>
          <p:nvPr/>
        </p:nvSpPr>
        <p:spPr>
          <a:xfrm>
            <a:off x="457200" y="1097280"/>
            <a:ext cx="11247120" cy="3566160"/>
          </a:xfrm>
          <a:prstGeom prst="rect">
            <a:avLst/>
          </a:prstGeom>
          <a:solidFill>
            <a:schemeClr val="accent3">
              <a:lumMod val="20000"/>
              <a:lumOff val="80000"/>
            </a:schemeClr>
          </a:solidFill>
          <a:ln/>
        </p:spPr>
        <p:txBody>
          <a:bodyPr wrap="square" lIns="0" tIns="0" rIns="0" bIns="0" rtlCol="0" anchor="t"/>
          <a:lstStyle/>
          <a:p>
            <a:pPr marL="342900" indent="-342900">
              <a:lnSpc>
                <a:spcPct val="150000"/>
              </a:lnSpc>
              <a:spcAft>
                <a:spcPts val="400"/>
              </a:spcAft>
              <a:buSzPct val="100000"/>
              <a:buChar char="•"/>
            </a:pPr>
            <a:r>
              <a:rPr lang="en-US" sz="1800" dirty="0">
                <a:solidFill>
                  <a:srgbClr val="333333"/>
                </a:solidFill>
                <a:latin typeface="Arial" pitchFamily="34" charset="0"/>
                <a:ea typeface="Arial" pitchFamily="34" charset="-122"/>
                <a:cs typeface="Arial" pitchFamily="34" charset="-120"/>
              </a:rPr>
              <a:t>The independent Ockenden Review examined maternity care at Shrewsbury and Telford Hospital NHS Trust (SaTH) following serious concerns raised by families (Ockenden, 2022).</a:t>
            </a:r>
            <a:endParaRPr lang="en-GB" sz="1800" dirty="0">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sz="1800" dirty="0">
                <a:solidFill>
                  <a:srgbClr val="333333"/>
                </a:solidFill>
                <a:latin typeface="Arial" pitchFamily="34" charset="0"/>
                <a:ea typeface="Arial" pitchFamily="34" charset="-122"/>
                <a:cs typeface="Arial" pitchFamily="34" charset="-120"/>
              </a:rPr>
              <a:t>Initially commissioned to examine 23 families, the final review included 1,486 families and 1,592 clinical incidents, predominantly involving care between 2000–2019 (</a:t>
            </a:r>
            <a:r>
              <a:rPr lang="en-US" sz="1800" dirty="0" err="1">
                <a:solidFill>
                  <a:srgbClr val="333333"/>
                </a:solidFill>
                <a:latin typeface="Arial" pitchFamily="34" charset="0"/>
                <a:ea typeface="Arial" pitchFamily="34" charset="-122"/>
                <a:cs typeface="Arial" pitchFamily="34" charset="-120"/>
              </a:rPr>
              <a:t>Ockenden</a:t>
            </a:r>
            <a:r>
              <a:rPr lang="en-US" sz="1800" dirty="0">
                <a:solidFill>
                  <a:srgbClr val="333333"/>
                </a:solidFill>
                <a:latin typeface="Arial" pitchFamily="34" charset="0"/>
                <a:ea typeface="Arial" pitchFamily="34" charset="-122"/>
                <a:cs typeface="Arial" pitchFamily="34" charset="-120"/>
              </a:rPr>
              <a:t>, 2022).</a:t>
            </a:r>
            <a:endParaRPr lang="en-GB" sz="1800" dirty="0">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sz="1800" dirty="0">
                <a:solidFill>
                  <a:srgbClr val="333333"/>
                </a:solidFill>
                <a:latin typeface="Arial" pitchFamily="34" charset="0"/>
                <a:ea typeface="Arial" pitchFamily="34" charset="-122"/>
                <a:cs typeface="Arial" pitchFamily="34" charset="-120"/>
              </a:rPr>
              <a:t>The review identified recurring failures in clinical care, governance, incident investigation, leadership and organisational learning (Ockenden, 2022).</a:t>
            </a:r>
            <a:endParaRPr lang="en-GB" sz="1800" dirty="0">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sz="1800" dirty="0">
                <a:solidFill>
                  <a:srgbClr val="333333"/>
                </a:solidFill>
                <a:latin typeface="Arial" pitchFamily="34" charset="0"/>
                <a:ea typeface="Arial" pitchFamily="34" charset="-122"/>
                <a:cs typeface="Arial" pitchFamily="34" charset="-120"/>
              </a:rPr>
              <a:t>These findings indicate a system-level quality and patient-safety problem, requiring analysis beyond individual clinical error (</a:t>
            </a:r>
            <a:r>
              <a:rPr lang="en-US" sz="1800" dirty="0" err="1">
                <a:solidFill>
                  <a:srgbClr val="333333"/>
                </a:solidFill>
                <a:latin typeface="Arial" pitchFamily="34" charset="0"/>
                <a:ea typeface="Arial" pitchFamily="34" charset="-122"/>
                <a:cs typeface="Arial" pitchFamily="34" charset="-120"/>
              </a:rPr>
              <a:t>Ockenden</a:t>
            </a:r>
            <a:r>
              <a:rPr lang="en-US" sz="1800" dirty="0">
                <a:solidFill>
                  <a:srgbClr val="333333"/>
                </a:solidFill>
                <a:latin typeface="Arial" pitchFamily="34" charset="0"/>
                <a:ea typeface="Arial" pitchFamily="34" charset="-122"/>
                <a:cs typeface="Arial" pitchFamily="34" charset="-120"/>
              </a:rPr>
              <a:t>, 2022; Reason, 2000).</a:t>
            </a:r>
            <a:endParaRPr lang="en-US" sz="1800" dirty="0"/>
          </a:p>
        </p:txBody>
      </p:sp>
      <p:sp>
        <p:nvSpPr>
          <p:cNvPr id="5" name="Shape 3"/>
          <p:cNvSpPr/>
          <p:nvPr/>
        </p:nvSpPr>
        <p:spPr>
          <a:xfrm>
            <a:off x="457200" y="4983480"/>
            <a:ext cx="11274552" cy="1371600"/>
          </a:xfrm>
          <a:prstGeom prst="rect">
            <a:avLst/>
          </a:prstGeom>
          <a:solidFill>
            <a:srgbClr val="FBE9E4"/>
          </a:solidFill>
          <a:ln w="25400">
            <a:solidFill>
              <a:srgbClr val="C8553D"/>
            </a:solidFill>
            <a:prstDash val="solid"/>
          </a:ln>
        </p:spPr>
      </p:sp>
      <p:sp>
        <p:nvSpPr>
          <p:cNvPr id="6" name="Text 4"/>
          <p:cNvSpPr txBox="1"/>
          <p:nvPr/>
        </p:nvSpPr>
        <p:spPr>
          <a:xfrm>
            <a:off x="640080" y="5056632"/>
            <a:ext cx="10881360" cy="122529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Aim</a:t>
            </a:r>
            <a:r>
              <a:rPr lang="en-US" sz="1800" b="1" dirty="0">
                <a:solidFill>
                  <a:srgbClr val="C8553D"/>
                </a:solidFill>
                <a:latin typeface="Arial" pitchFamily="34" charset="0"/>
                <a:ea typeface="Arial" pitchFamily="34" charset="-122"/>
                <a:cs typeface="Arial" pitchFamily="34" charset="-120"/>
              </a:rPr>
              <a:t>: </a:t>
            </a:r>
            <a:r>
              <a:rPr lang="en-US" sz="1800" dirty="0">
                <a:solidFill>
                  <a:srgbClr val="333333"/>
                </a:solidFill>
                <a:latin typeface="Arial" pitchFamily="34" charset="0"/>
                <a:ea typeface="Arial" pitchFamily="34" charset="-122"/>
                <a:cs typeface="Arial" pitchFamily="34" charset="-120"/>
              </a:rPr>
              <a:t>To critically </a:t>
            </a:r>
            <a:r>
              <a:rPr lang="en-GB" sz="1800" dirty="0">
                <a:solidFill>
                  <a:srgbClr val="333333"/>
                </a:solidFill>
                <a:latin typeface="Arial" pitchFamily="34" charset="0"/>
                <a:ea typeface="Arial" pitchFamily="34" charset="-122"/>
                <a:cs typeface="Arial" pitchFamily="34" charset="-120"/>
              </a:rPr>
              <a:t>analysis </a:t>
            </a:r>
            <a:r>
              <a:rPr lang="en-US" sz="1800" dirty="0">
                <a:solidFill>
                  <a:srgbClr val="333333"/>
                </a:solidFill>
                <a:latin typeface="Arial" pitchFamily="34" charset="0"/>
                <a:ea typeface="Arial" pitchFamily="34" charset="-122"/>
                <a:cs typeface="Arial" pitchFamily="34" charset="-120"/>
              </a:rPr>
              <a:t> how interacting clinical, organisational and policy failures contributed to unsafe maternity care and impaired quality assurance at SaTH.</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A Pattern of Harm — Not Isolated Incidents</a:t>
            </a:r>
            <a:endParaRPr lang="en-US" sz="2800" dirty="0"/>
          </a:p>
        </p:txBody>
      </p:sp>
      <p:sp>
        <p:nvSpPr>
          <p:cNvPr id="4" name="Text 2"/>
          <p:cNvSpPr txBox="1"/>
          <p:nvPr/>
        </p:nvSpPr>
        <p:spPr>
          <a:xfrm>
            <a:off x="457200" y="1097280"/>
            <a:ext cx="11591925" cy="4389120"/>
          </a:xfrm>
          <a:prstGeom prst="rect">
            <a:avLst/>
          </a:prstGeom>
          <a:solidFill>
            <a:schemeClr val="accent6">
              <a:lumMod val="20000"/>
              <a:lumOff val="80000"/>
            </a:schemeClr>
          </a:solidFill>
          <a:ln/>
        </p:spPr>
        <p:txBody>
          <a:bodyPr wrap="square" lIns="0" tIns="0" rIns="0" bIns="0" rtlCol="0" anchor="t"/>
          <a:lstStyle/>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1,592 clinical incidents involving 1,486 families were reviewed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Of 498 stillbirth cases, 1 in 4 had significant or major concerns in maternity care that might or would have resulted in a different outcome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Significant or major concerns were identified in 65.9% of hypoxic-ischaemic encephalopathy (HIE) cases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Of the neonatal death incidents reviewed, 27.9% had significant or major concerns in maternity care that might or would have resulted in a different outcome (Ockenden, 2022).</a:t>
            </a:r>
            <a:endParaRPr lang="en-GB">
              <a:solidFill>
                <a:srgbClr val="333333"/>
              </a:solidFill>
              <a:latin typeface="Arial" pitchFamily="34" charset="0"/>
              <a:ea typeface="Arial" pitchFamily="34" charset="-122"/>
              <a:cs typeface="Arial" pitchFamily="34" charset="-120"/>
            </a:endParaRPr>
          </a:p>
          <a:p>
            <a:pPr marL="342900" indent="-342900">
              <a:lnSpc>
                <a:spcPct val="150000"/>
              </a:lnSpc>
              <a:spcAft>
                <a:spcPts val="400"/>
              </a:spcAft>
              <a:buSzPct val="100000"/>
              <a:buChar char="•"/>
            </a:pPr>
            <a:r>
              <a:rPr lang="en-US">
                <a:solidFill>
                  <a:srgbClr val="333333"/>
                </a:solidFill>
                <a:latin typeface="Arial" pitchFamily="34" charset="0"/>
                <a:ea typeface="Arial" pitchFamily="34" charset="-122"/>
                <a:cs typeface="Arial" pitchFamily="34" charset="-120"/>
              </a:rPr>
              <a:t>Repeated failures included delayed escalation, non-adherence to national clinical guidance and inadequate incident investigation (Ockenden, 2022).</a:t>
            </a:r>
            <a:endParaRPr lang="en-US" dirty="0"/>
          </a:p>
        </p:txBody>
      </p:sp>
      <p:sp>
        <p:nvSpPr>
          <p:cNvPr id="5" name="Shape 3"/>
          <p:cNvSpPr/>
          <p:nvPr/>
        </p:nvSpPr>
        <p:spPr>
          <a:xfrm>
            <a:off x="457200" y="5486400"/>
            <a:ext cx="11274552" cy="1005840"/>
          </a:xfrm>
          <a:prstGeom prst="rect">
            <a:avLst/>
          </a:prstGeom>
          <a:solidFill>
            <a:srgbClr val="FBE9E4"/>
          </a:solidFill>
          <a:ln w="25400">
            <a:solidFill>
              <a:srgbClr val="C8553D"/>
            </a:solidFill>
            <a:prstDash val="solid"/>
          </a:ln>
        </p:spPr>
      </p:sp>
      <p:sp>
        <p:nvSpPr>
          <p:cNvPr id="6" name="Text 4"/>
          <p:cNvSpPr txBox="1"/>
          <p:nvPr/>
        </p:nvSpPr>
        <p:spPr>
          <a:xfrm>
            <a:off x="812482" y="5559552"/>
            <a:ext cx="10881360" cy="85953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interpretation: </a:t>
            </a:r>
            <a:r>
              <a:rPr lang="en-US" sz="1800" dirty="0">
                <a:latin typeface="Arial" pitchFamily="34" charset="0"/>
                <a:ea typeface="Arial" pitchFamily="34" charset="-122"/>
                <a:cs typeface="Arial" pitchFamily="34" charset="-120"/>
              </a:rPr>
              <a:t>The recurrence of clinical failures and missed opportunities for learning suggests weaknesses in organisational quality assurance, rather than isolated incidents alone (Ockenden, 2022).</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Interacting Root Causes</a:t>
            </a:r>
            <a:endParaRPr lang="en-US" sz="2800" dirty="0"/>
          </a:p>
        </p:txBody>
      </p:sp>
      <p:sp>
        <p:nvSpPr>
          <p:cNvPr id="4" name="Shape 2"/>
          <p:cNvSpPr/>
          <p:nvPr/>
        </p:nvSpPr>
        <p:spPr>
          <a:xfrm>
            <a:off x="365760" y="1005840"/>
            <a:ext cx="3657600" cy="2744629"/>
          </a:xfrm>
          <a:prstGeom prst="rect">
            <a:avLst/>
          </a:prstGeom>
          <a:solidFill>
            <a:srgbClr val="F4F1EC"/>
          </a:solidFill>
          <a:ln w="25400">
            <a:solidFill>
              <a:srgbClr val="1F3A5F"/>
            </a:solidFill>
            <a:prstDash val="solid"/>
          </a:ln>
        </p:spPr>
      </p:sp>
      <p:sp>
        <p:nvSpPr>
          <p:cNvPr id="5" name="Text 3"/>
          <p:cNvSpPr txBox="1"/>
          <p:nvPr/>
        </p:nvSpPr>
        <p:spPr>
          <a:xfrm>
            <a:off x="502920" y="107899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Leadership &amp; Governance</a:t>
            </a:r>
            <a:endParaRPr lang="en-US" sz="1800" dirty="0"/>
          </a:p>
        </p:txBody>
      </p:sp>
      <p:sp>
        <p:nvSpPr>
          <p:cNvPr id="6" name="Text 4"/>
          <p:cNvSpPr txBox="1"/>
          <p:nvPr/>
        </p:nvSpPr>
        <p:spPr>
          <a:xfrm>
            <a:off x="502920" y="1536192"/>
            <a:ext cx="3383280" cy="2214277"/>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Leadership instability and inadequate board oversight.</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Weak clinical governance and ineffective learning from incidents.</a:t>
            </a:r>
            <a:endParaRPr lang="en-US" sz="1800" dirty="0"/>
          </a:p>
        </p:txBody>
      </p:sp>
      <p:sp>
        <p:nvSpPr>
          <p:cNvPr id="7" name="Shape 5"/>
          <p:cNvSpPr/>
          <p:nvPr/>
        </p:nvSpPr>
        <p:spPr>
          <a:xfrm>
            <a:off x="4113846" y="1024915"/>
            <a:ext cx="3657600" cy="2542032"/>
          </a:xfrm>
          <a:prstGeom prst="rect">
            <a:avLst/>
          </a:prstGeom>
          <a:solidFill>
            <a:srgbClr val="F4F1EC"/>
          </a:solidFill>
          <a:ln w="25400">
            <a:solidFill>
              <a:srgbClr val="C8553D"/>
            </a:solidFill>
            <a:prstDash val="solid"/>
          </a:ln>
        </p:spPr>
      </p:sp>
      <p:sp>
        <p:nvSpPr>
          <p:cNvPr id="8" name="Text 6"/>
          <p:cNvSpPr txBox="1"/>
          <p:nvPr/>
        </p:nvSpPr>
        <p:spPr>
          <a:xfrm>
            <a:off x="4389120" y="107899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Workforce</a:t>
            </a:r>
            <a:endParaRPr lang="en-US" sz="1800" dirty="0"/>
          </a:p>
        </p:txBody>
      </p:sp>
      <p:sp>
        <p:nvSpPr>
          <p:cNvPr id="9" name="Text 7"/>
          <p:cNvSpPr txBox="1"/>
          <p:nvPr/>
        </p:nvSpPr>
        <p:spPr>
          <a:xfrm>
            <a:off x="4172902" y="1545315"/>
            <a:ext cx="3383280" cy="2109430"/>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Shortages of midwives and doctors.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Workforce pressures affecting safe care.</a:t>
            </a:r>
            <a:endParaRPr lang="en-US" sz="1800" dirty="0"/>
          </a:p>
        </p:txBody>
      </p:sp>
      <p:sp>
        <p:nvSpPr>
          <p:cNvPr id="10" name="Shape 8"/>
          <p:cNvSpPr/>
          <p:nvPr/>
        </p:nvSpPr>
        <p:spPr>
          <a:xfrm>
            <a:off x="7920988" y="1005840"/>
            <a:ext cx="3874772" cy="3231077"/>
          </a:xfrm>
          <a:prstGeom prst="rect">
            <a:avLst/>
          </a:prstGeom>
          <a:solidFill>
            <a:srgbClr val="F4F1EC"/>
          </a:solidFill>
          <a:ln w="25400">
            <a:solidFill>
              <a:srgbClr val="1F3A5F"/>
            </a:solidFill>
            <a:prstDash val="solid"/>
          </a:ln>
        </p:spPr>
      </p:sp>
      <p:sp>
        <p:nvSpPr>
          <p:cNvPr id="11" name="Text 9"/>
          <p:cNvSpPr txBox="1"/>
          <p:nvPr/>
        </p:nvSpPr>
        <p:spPr>
          <a:xfrm>
            <a:off x="8275320" y="1078992"/>
            <a:ext cx="3383280" cy="2286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Culture &amp; Teamwork</a:t>
            </a:r>
            <a:endParaRPr lang="en-US" sz="1800" dirty="0"/>
          </a:p>
        </p:txBody>
      </p:sp>
      <p:sp>
        <p:nvSpPr>
          <p:cNvPr id="12" name="Text 10"/>
          <p:cNvSpPr txBox="1"/>
          <p:nvPr/>
        </p:nvSpPr>
        <p:spPr>
          <a:xfrm>
            <a:off x="8139114" y="1307592"/>
            <a:ext cx="3383280" cy="2971800"/>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Poor multidisciplinary relationships.</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Reported “them and us” culture between midwives and obstetricians.</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Fear surrounding escalation of concerns.</a:t>
            </a:r>
            <a:endParaRPr lang="en-US" sz="1800" dirty="0">
              <a:latin typeface="Arial" panose="020B0604020202020204" pitchFamily="34" charset="0"/>
              <a:cs typeface="Arial" panose="020B0604020202020204" pitchFamily="34" charset="0"/>
            </a:endParaRPr>
          </a:p>
        </p:txBody>
      </p:sp>
      <p:sp>
        <p:nvSpPr>
          <p:cNvPr id="13" name="Shape 11"/>
          <p:cNvSpPr/>
          <p:nvPr/>
        </p:nvSpPr>
        <p:spPr>
          <a:xfrm>
            <a:off x="365760" y="3750469"/>
            <a:ext cx="3657600" cy="2439216"/>
          </a:xfrm>
          <a:prstGeom prst="rect">
            <a:avLst/>
          </a:prstGeom>
          <a:solidFill>
            <a:srgbClr val="F4F1EC"/>
          </a:solidFill>
          <a:ln w="25400">
            <a:solidFill>
              <a:srgbClr val="C8553D"/>
            </a:solidFill>
            <a:prstDash val="solid"/>
          </a:ln>
        </p:spPr>
      </p:sp>
      <p:sp>
        <p:nvSpPr>
          <p:cNvPr id="14" name="Text 12"/>
          <p:cNvSpPr txBox="1"/>
          <p:nvPr/>
        </p:nvSpPr>
        <p:spPr>
          <a:xfrm>
            <a:off x="536733" y="3859264"/>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Clinical Processes</a:t>
            </a:r>
            <a:endParaRPr lang="en-US" sz="1800" dirty="0"/>
          </a:p>
        </p:txBody>
      </p:sp>
      <p:sp>
        <p:nvSpPr>
          <p:cNvPr id="15" name="Text 13"/>
          <p:cNvSpPr txBox="1"/>
          <p:nvPr/>
        </p:nvSpPr>
        <p:spPr>
          <a:xfrm>
            <a:off x="574834" y="4325587"/>
            <a:ext cx="3677126" cy="934379"/>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itchFamily="34" charset="-120"/>
              </a:rPr>
              <a:t>Failure to follow national guidance.</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itchFamily="34" charset="-120"/>
              </a:rPr>
              <a:t>Delayed escalation and inappropriate risk assessment.</a:t>
            </a:r>
            <a:endParaRPr lang="en-US" sz="1800" dirty="0"/>
          </a:p>
        </p:txBody>
      </p:sp>
      <p:sp>
        <p:nvSpPr>
          <p:cNvPr id="16" name="Shape 14"/>
          <p:cNvSpPr/>
          <p:nvPr/>
        </p:nvSpPr>
        <p:spPr>
          <a:xfrm>
            <a:off x="4113846" y="3621024"/>
            <a:ext cx="3657600" cy="2568661"/>
          </a:xfrm>
          <a:prstGeom prst="rect">
            <a:avLst/>
          </a:prstGeom>
          <a:solidFill>
            <a:srgbClr val="F4F1EC"/>
          </a:solidFill>
          <a:ln w="25400">
            <a:solidFill>
              <a:srgbClr val="1F3A5F"/>
            </a:solidFill>
            <a:prstDash val="solid"/>
          </a:ln>
        </p:spPr>
      </p:sp>
      <p:sp>
        <p:nvSpPr>
          <p:cNvPr id="17" name="Text 15"/>
          <p:cNvSpPr txBox="1"/>
          <p:nvPr/>
        </p:nvSpPr>
        <p:spPr>
          <a:xfrm>
            <a:off x="4251960" y="3672896"/>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Learning &amp; Family Voice</a:t>
            </a:r>
            <a:endParaRPr lang="en-US" sz="1800" dirty="0"/>
          </a:p>
        </p:txBody>
      </p:sp>
      <p:sp>
        <p:nvSpPr>
          <p:cNvPr id="18" name="Text 16"/>
          <p:cNvSpPr txBox="1"/>
          <p:nvPr/>
        </p:nvSpPr>
        <p:spPr>
          <a:xfrm>
            <a:off x="4172902" y="4236917"/>
            <a:ext cx="3335654" cy="1032172"/>
          </a:xfrm>
          <a:prstGeom prst="rect">
            <a:avLst/>
          </a:prstGeom>
          <a:no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Inadequate incident investigations.</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Families’ concerns repeatedly not heard.</a:t>
            </a:r>
            <a:endParaRPr lang="en-US" sz="18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97B0A8A-5221-6955-90B9-9B5D13688C52}"/>
              </a:ext>
            </a:extLst>
          </p:cNvPr>
          <p:cNvSpPr txBox="1"/>
          <p:nvPr/>
        </p:nvSpPr>
        <p:spPr>
          <a:xfrm>
            <a:off x="7920988" y="4310069"/>
            <a:ext cx="4058606" cy="2031325"/>
          </a:xfrm>
          <a:prstGeom prst="rect">
            <a:avLst/>
          </a:prstGeom>
          <a:solidFill>
            <a:srgbClr val="F1D5D5"/>
          </a:solidFill>
          <a:ln>
            <a:solidFill>
              <a:srgbClr val="FF0000"/>
            </a:solidFill>
          </a:ln>
        </p:spPr>
        <p:txBody>
          <a:bodyPr wrap="square" rtlCol="0">
            <a:spAutoFit/>
          </a:bodyPr>
          <a:lstStyle/>
          <a:p>
            <a:pPr algn="l"/>
            <a:r>
              <a:rPr lang="en-US" b="1" dirty="0">
                <a:latin typeface="Arial" panose="020B0604020202020204" pitchFamily="34" charset="0"/>
                <a:cs typeface="Arial" panose="020B0604020202020204" pitchFamily="34" charset="0"/>
              </a:rPr>
              <a:t>Critical interpretation: </a:t>
            </a:r>
            <a:r>
              <a:rPr lang="en-US" dirty="0">
                <a:latin typeface="Arial" panose="020B0604020202020204" pitchFamily="34" charset="0"/>
                <a:cs typeface="Arial" panose="020B0604020202020204" pitchFamily="34" charset="0"/>
              </a:rPr>
              <a:t>Staffing pressures and poor multidisciplinary working increased clinical risk, while weak governance and incident learning reduced opportunities to identify and address recurring failures (Ockenden, 2022).</a:t>
            </a:r>
          </a:p>
        </p:txBody>
      </p:sp>
      <p:sp>
        <p:nvSpPr>
          <p:cNvPr id="19" name="TextBox 18">
            <a:extLst>
              <a:ext uri="{FF2B5EF4-FFF2-40B4-BE49-F238E27FC236}">
                <a16:creationId xmlns:a16="http://schemas.microsoft.com/office/drawing/2014/main" id="{AC778BEC-3265-CAD4-0A8D-1CFE33EEFE87}"/>
              </a:ext>
            </a:extLst>
          </p:cNvPr>
          <p:cNvSpPr txBox="1"/>
          <p:nvPr/>
        </p:nvSpPr>
        <p:spPr>
          <a:xfrm>
            <a:off x="365760" y="6211670"/>
            <a:ext cx="3075146" cy="369332"/>
          </a:xfrm>
          <a:prstGeom prst="rect">
            <a:avLst/>
          </a:prstGeom>
          <a:noFill/>
        </p:spPr>
        <p:txBody>
          <a:bodyPr wrap="square" rtlCol="0">
            <a:spAutoFit/>
          </a:bodyPr>
          <a:lstStyle/>
          <a:p>
            <a:pPr algn="l"/>
            <a:r>
              <a:rPr lang="en-GB" dirty="0"/>
              <a:t>(Ockenden,2022).</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no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Swiss Cheese Model: When Safety Barriers Failed</a:t>
            </a:r>
            <a:endParaRPr lang="en-US" sz="2800" dirty="0"/>
          </a:p>
        </p:txBody>
      </p:sp>
      <p:sp>
        <p:nvSpPr>
          <p:cNvPr id="4" name="Shape 2"/>
          <p:cNvSpPr/>
          <p:nvPr/>
        </p:nvSpPr>
        <p:spPr>
          <a:xfrm>
            <a:off x="457200" y="1051560"/>
            <a:ext cx="2011680" cy="3611880"/>
          </a:xfrm>
          <a:prstGeom prst="roundRect">
            <a:avLst>
              <a:gd name="adj" fmla="val 5455"/>
            </a:avLst>
          </a:prstGeom>
          <a:solidFill>
            <a:srgbClr val="F2C94C"/>
          </a:solidFill>
          <a:ln w="25400">
            <a:solidFill>
              <a:srgbClr val="D4A017"/>
            </a:solidFill>
            <a:prstDash val="solid"/>
          </a:ln>
        </p:spPr>
      </p:sp>
      <p:sp>
        <p:nvSpPr>
          <p:cNvPr id="5" name="Shape 3"/>
          <p:cNvSpPr/>
          <p:nvPr/>
        </p:nvSpPr>
        <p:spPr>
          <a:xfrm>
            <a:off x="777240" y="4069080"/>
            <a:ext cx="365760" cy="365760"/>
          </a:xfrm>
          <a:prstGeom prst="ellipse">
            <a:avLst/>
          </a:prstGeom>
          <a:solidFill>
            <a:srgbClr val="FFFFFF"/>
          </a:solidFill>
          <a:ln w="12700">
            <a:solidFill>
              <a:srgbClr val="D4A017"/>
            </a:solidFill>
            <a:prstDash val="solid"/>
          </a:ln>
        </p:spPr>
      </p:sp>
      <p:sp>
        <p:nvSpPr>
          <p:cNvPr id="6" name="Shape 4"/>
          <p:cNvSpPr/>
          <p:nvPr/>
        </p:nvSpPr>
        <p:spPr>
          <a:xfrm>
            <a:off x="1463040" y="3840480"/>
            <a:ext cx="502920" cy="502920"/>
          </a:xfrm>
          <a:prstGeom prst="ellipse">
            <a:avLst/>
          </a:prstGeom>
          <a:solidFill>
            <a:srgbClr val="FFFFFF"/>
          </a:solidFill>
          <a:ln w="12700">
            <a:solidFill>
              <a:srgbClr val="D4A017"/>
            </a:solidFill>
            <a:prstDash val="solid"/>
          </a:ln>
        </p:spPr>
      </p:sp>
      <p:sp>
        <p:nvSpPr>
          <p:cNvPr id="7" name="Shape 5"/>
          <p:cNvSpPr/>
          <p:nvPr/>
        </p:nvSpPr>
        <p:spPr>
          <a:xfrm>
            <a:off x="1920240" y="4206240"/>
            <a:ext cx="274320" cy="274320"/>
          </a:xfrm>
          <a:prstGeom prst="ellipse">
            <a:avLst/>
          </a:prstGeom>
          <a:solidFill>
            <a:srgbClr val="FFFFFF"/>
          </a:solidFill>
          <a:ln w="12700">
            <a:solidFill>
              <a:srgbClr val="D4A017"/>
            </a:solidFill>
            <a:prstDash val="solid"/>
          </a:ln>
        </p:spPr>
      </p:sp>
      <p:sp>
        <p:nvSpPr>
          <p:cNvPr id="8" name="Text 6"/>
          <p:cNvSpPr txBox="1"/>
          <p:nvPr/>
        </p:nvSpPr>
        <p:spPr>
          <a:xfrm>
            <a:off x="566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National &amp; external oversight</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Missed opportunities to detect deteriorating safety</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9" name="Shape 7"/>
          <p:cNvSpPr/>
          <p:nvPr/>
        </p:nvSpPr>
        <p:spPr>
          <a:xfrm>
            <a:off x="2743200" y="1051560"/>
            <a:ext cx="2011680" cy="3611880"/>
          </a:xfrm>
          <a:prstGeom prst="roundRect">
            <a:avLst>
              <a:gd name="adj" fmla="val 5455"/>
            </a:avLst>
          </a:prstGeom>
          <a:solidFill>
            <a:srgbClr val="F2C94C"/>
          </a:solidFill>
          <a:ln w="25400">
            <a:solidFill>
              <a:srgbClr val="D4A017"/>
            </a:solidFill>
            <a:prstDash val="solid"/>
          </a:ln>
        </p:spPr>
      </p:sp>
      <p:sp>
        <p:nvSpPr>
          <p:cNvPr id="10" name="Shape 8"/>
          <p:cNvSpPr/>
          <p:nvPr/>
        </p:nvSpPr>
        <p:spPr>
          <a:xfrm>
            <a:off x="3154680" y="4069080"/>
            <a:ext cx="365760" cy="365760"/>
          </a:xfrm>
          <a:prstGeom prst="ellipse">
            <a:avLst/>
          </a:prstGeom>
          <a:solidFill>
            <a:srgbClr val="FFFFFF"/>
          </a:solidFill>
          <a:ln w="12700">
            <a:solidFill>
              <a:srgbClr val="D4A017"/>
            </a:solidFill>
            <a:prstDash val="solid"/>
          </a:ln>
        </p:spPr>
      </p:sp>
      <p:sp>
        <p:nvSpPr>
          <p:cNvPr id="11" name="Shape 9"/>
          <p:cNvSpPr/>
          <p:nvPr/>
        </p:nvSpPr>
        <p:spPr>
          <a:xfrm>
            <a:off x="3840480" y="3840480"/>
            <a:ext cx="502920" cy="502920"/>
          </a:xfrm>
          <a:prstGeom prst="ellipse">
            <a:avLst/>
          </a:prstGeom>
          <a:solidFill>
            <a:srgbClr val="FFFFFF"/>
          </a:solidFill>
          <a:ln w="12700">
            <a:solidFill>
              <a:srgbClr val="D4A017"/>
            </a:solidFill>
            <a:prstDash val="solid"/>
          </a:ln>
        </p:spPr>
      </p:sp>
      <p:sp>
        <p:nvSpPr>
          <p:cNvPr id="12" name="Shape 10"/>
          <p:cNvSpPr/>
          <p:nvPr/>
        </p:nvSpPr>
        <p:spPr>
          <a:xfrm>
            <a:off x="4297680" y="4206240"/>
            <a:ext cx="274320" cy="274320"/>
          </a:xfrm>
          <a:prstGeom prst="ellipse">
            <a:avLst/>
          </a:prstGeom>
          <a:solidFill>
            <a:srgbClr val="FFFFFF"/>
          </a:solidFill>
          <a:ln w="12700">
            <a:solidFill>
              <a:srgbClr val="D4A017"/>
            </a:solidFill>
            <a:prstDash val="solid"/>
          </a:ln>
        </p:spPr>
      </p:sp>
      <p:sp>
        <p:nvSpPr>
          <p:cNvPr id="13" name="Text 11"/>
          <p:cNvSpPr txBox="1"/>
          <p:nvPr/>
        </p:nvSpPr>
        <p:spPr>
          <a:xfrm>
            <a:off x="2852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Trust governance &amp; leadership</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Poor oversight + inadequate learning</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14" name="Shape 12"/>
          <p:cNvSpPr/>
          <p:nvPr/>
        </p:nvSpPr>
        <p:spPr>
          <a:xfrm>
            <a:off x="5029200" y="1051560"/>
            <a:ext cx="2011680" cy="3611880"/>
          </a:xfrm>
          <a:prstGeom prst="roundRect">
            <a:avLst>
              <a:gd name="adj" fmla="val 5455"/>
            </a:avLst>
          </a:prstGeom>
          <a:solidFill>
            <a:srgbClr val="F2C94C"/>
          </a:solidFill>
          <a:ln w="25400">
            <a:solidFill>
              <a:srgbClr val="D4A017"/>
            </a:solidFill>
            <a:prstDash val="solid"/>
          </a:ln>
        </p:spPr>
      </p:sp>
      <p:sp>
        <p:nvSpPr>
          <p:cNvPr id="15" name="Shape 13"/>
          <p:cNvSpPr/>
          <p:nvPr/>
        </p:nvSpPr>
        <p:spPr>
          <a:xfrm>
            <a:off x="5349240" y="4069080"/>
            <a:ext cx="365760" cy="365760"/>
          </a:xfrm>
          <a:prstGeom prst="ellipse">
            <a:avLst/>
          </a:prstGeom>
          <a:solidFill>
            <a:srgbClr val="FFFFFF"/>
          </a:solidFill>
          <a:ln w="12700">
            <a:solidFill>
              <a:srgbClr val="D4A017"/>
            </a:solidFill>
            <a:prstDash val="solid"/>
          </a:ln>
        </p:spPr>
      </p:sp>
      <p:sp>
        <p:nvSpPr>
          <p:cNvPr id="16" name="Shape 14"/>
          <p:cNvSpPr/>
          <p:nvPr/>
        </p:nvSpPr>
        <p:spPr>
          <a:xfrm>
            <a:off x="6035040" y="3840480"/>
            <a:ext cx="502920" cy="502920"/>
          </a:xfrm>
          <a:prstGeom prst="ellipse">
            <a:avLst/>
          </a:prstGeom>
          <a:solidFill>
            <a:srgbClr val="FFFFFF"/>
          </a:solidFill>
          <a:ln w="12700">
            <a:solidFill>
              <a:srgbClr val="D4A017"/>
            </a:solidFill>
            <a:prstDash val="solid"/>
          </a:ln>
        </p:spPr>
      </p:sp>
      <p:sp>
        <p:nvSpPr>
          <p:cNvPr id="17" name="Shape 15"/>
          <p:cNvSpPr/>
          <p:nvPr/>
        </p:nvSpPr>
        <p:spPr>
          <a:xfrm>
            <a:off x="6492240" y="4206240"/>
            <a:ext cx="274320" cy="274320"/>
          </a:xfrm>
          <a:prstGeom prst="ellipse">
            <a:avLst/>
          </a:prstGeom>
          <a:solidFill>
            <a:srgbClr val="FFFFFF"/>
          </a:solidFill>
          <a:ln w="12700">
            <a:solidFill>
              <a:srgbClr val="D4A017"/>
            </a:solidFill>
            <a:prstDash val="solid"/>
          </a:ln>
        </p:spPr>
      </p:sp>
      <p:sp>
        <p:nvSpPr>
          <p:cNvPr id="18" name="Text 16"/>
          <p:cNvSpPr txBox="1"/>
          <p:nvPr/>
        </p:nvSpPr>
        <p:spPr>
          <a:xfrm>
            <a:off x="5138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Workforce &amp; safety culture</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Staff shortages + poor teamwork + fear of escalation</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19" name="Shape 17"/>
          <p:cNvSpPr/>
          <p:nvPr/>
        </p:nvSpPr>
        <p:spPr>
          <a:xfrm>
            <a:off x="7315200" y="1051560"/>
            <a:ext cx="2011680" cy="3611880"/>
          </a:xfrm>
          <a:prstGeom prst="roundRect">
            <a:avLst>
              <a:gd name="adj" fmla="val 5455"/>
            </a:avLst>
          </a:prstGeom>
          <a:solidFill>
            <a:srgbClr val="F2C94C"/>
          </a:solidFill>
          <a:ln w="25400">
            <a:solidFill>
              <a:srgbClr val="D4A017"/>
            </a:solidFill>
            <a:prstDash val="solid"/>
          </a:ln>
        </p:spPr>
      </p:sp>
      <p:sp>
        <p:nvSpPr>
          <p:cNvPr id="20" name="Shape 18"/>
          <p:cNvSpPr/>
          <p:nvPr/>
        </p:nvSpPr>
        <p:spPr>
          <a:xfrm>
            <a:off x="7726680" y="4069080"/>
            <a:ext cx="365760" cy="365760"/>
          </a:xfrm>
          <a:prstGeom prst="ellipse">
            <a:avLst/>
          </a:prstGeom>
          <a:solidFill>
            <a:srgbClr val="FFFFFF"/>
          </a:solidFill>
          <a:ln w="12700">
            <a:solidFill>
              <a:srgbClr val="D4A017"/>
            </a:solidFill>
            <a:prstDash val="solid"/>
          </a:ln>
        </p:spPr>
      </p:sp>
      <p:sp>
        <p:nvSpPr>
          <p:cNvPr id="21" name="Shape 19"/>
          <p:cNvSpPr/>
          <p:nvPr/>
        </p:nvSpPr>
        <p:spPr>
          <a:xfrm>
            <a:off x="8412480" y="3840480"/>
            <a:ext cx="502920" cy="502920"/>
          </a:xfrm>
          <a:prstGeom prst="ellipse">
            <a:avLst/>
          </a:prstGeom>
          <a:solidFill>
            <a:srgbClr val="FFFFFF"/>
          </a:solidFill>
          <a:ln w="12700">
            <a:solidFill>
              <a:srgbClr val="D4A017"/>
            </a:solidFill>
            <a:prstDash val="solid"/>
          </a:ln>
        </p:spPr>
      </p:sp>
      <p:sp>
        <p:nvSpPr>
          <p:cNvPr id="22" name="Shape 20"/>
          <p:cNvSpPr/>
          <p:nvPr/>
        </p:nvSpPr>
        <p:spPr>
          <a:xfrm>
            <a:off x="8869680" y="4206240"/>
            <a:ext cx="274320" cy="274320"/>
          </a:xfrm>
          <a:prstGeom prst="ellipse">
            <a:avLst/>
          </a:prstGeom>
          <a:solidFill>
            <a:srgbClr val="FFFFFF"/>
          </a:solidFill>
          <a:ln w="12700">
            <a:solidFill>
              <a:srgbClr val="D4A017"/>
            </a:solidFill>
            <a:prstDash val="solid"/>
          </a:ln>
        </p:spPr>
      </p:sp>
      <p:sp>
        <p:nvSpPr>
          <p:cNvPr id="23" name="Text 21"/>
          <p:cNvSpPr txBox="1"/>
          <p:nvPr/>
        </p:nvSpPr>
        <p:spPr>
          <a:xfrm>
            <a:off x="7424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Clinical processes</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Guidelines not followed + delayed escalation</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24" name="Shape 22"/>
          <p:cNvSpPr/>
          <p:nvPr/>
        </p:nvSpPr>
        <p:spPr>
          <a:xfrm>
            <a:off x="9601200" y="1051560"/>
            <a:ext cx="2011680" cy="3611880"/>
          </a:xfrm>
          <a:prstGeom prst="roundRect">
            <a:avLst>
              <a:gd name="adj" fmla="val 5455"/>
            </a:avLst>
          </a:prstGeom>
          <a:solidFill>
            <a:srgbClr val="F2C94C"/>
          </a:solidFill>
          <a:ln w="25400">
            <a:solidFill>
              <a:srgbClr val="D4A017"/>
            </a:solidFill>
            <a:prstDash val="solid"/>
          </a:ln>
        </p:spPr>
      </p:sp>
      <p:sp>
        <p:nvSpPr>
          <p:cNvPr id="25" name="Shape 23"/>
          <p:cNvSpPr/>
          <p:nvPr/>
        </p:nvSpPr>
        <p:spPr>
          <a:xfrm>
            <a:off x="9921240" y="4069080"/>
            <a:ext cx="365760" cy="365760"/>
          </a:xfrm>
          <a:prstGeom prst="ellipse">
            <a:avLst/>
          </a:prstGeom>
          <a:solidFill>
            <a:srgbClr val="FFFFFF"/>
          </a:solidFill>
          <a:ln w="12700">
            <a:solidFill>
              <a:srgbClr val="D4A017"/>
            </a:solidFill>
            <a:prstDash val="solid"/>
          </a:ln>
        </p:spPr>
      </p:sp>
      <p:sp>
        <p:nvSpPr>
          <p:cNvPr id="26" name="Shape 24"/>
          <p:cNvSpPr/>
          <p:nvPr/>
        </p:nvSpPr>
        <p:spPr>
          <a:xfrm>
            <a:off x="10607040" y="3840480"/>
            <a:ext cx="502920" cy="502920"/>
          </a:xfrm>
          <a:prstGeom prst="ellipse">
            <a:avLst/>
          </a:prstGeom>
          <a:solidFill>
            <a:srgbClr val="FFFFFF"/>
          </a:solidFill>
          <a:ln w="12700">
            <a:solidFill>
              <a:srgbClr val="D4A017"/>
            </a:solidFill>
            <a:prstDash val="solid"/>
          </a:ln>
        </p:spPr>
      </p:sp>
      <p:sp>
        <p:nvSpPr>
          <p:cNvPr id="27" name="Shape 25"/>
          <p:cNvSpPr/>
          <p:nvPr/>
        </p:nvSpPr>
        <p:spPr>
          <a:xfrm>
            <a:off x="11064240" y="4206240"/>
            <a:ext cx="274320" cy="274320"/>
          </a:xfrm>
          <a:prstGeom prst="ellipse">
            <a:avLst/>
          </a:prstGeom>
          <a:solidFill>
            <a:srgbClr val="FFFFFF"/>
          </a:solidFill>
          <a:ln w="12700">
            <a:solidFill>
              <a:srgbClr val="D4A017"/>
            </a:solidFill>
            <a:prstDash val="solid"/>
          </a:ln>
        </p:spPr>
      </p:sp>
      <p:sp>
        <p:nvSpPr>
          <p:cNvPr id="28" name="Text 26"/>
          <p:cNvSpPr txBox="1"/>
          <p:nvPr/>
        </p:nvSpPr>
        <p:spPr>
          <a:xfrm>
            <a:off x="9710928" y="1115568"/>
            <a:ext cx="1792224" cy="265176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Incident investigation &amp; learning</a:t>
            </a:r>
            <a:endParaRPr lang="en-US" sz="1800" dirty="0"/>
          </a:p>
          <a:p>
            <a:pPr marL="0" indent="0">
              <a:lnSpc>
                <a:spcPct val="115000"/>
              </a:lnSpc>
              <a:buNone/>
            </a:pPr>
            <a:r>
              <a:rPr lang="en-US" sz="1800" dirty="0">
                <a:solidFill>
                  <a:srgbClr val="333333"/>
                </a:solidFill>
                <a:latin typeface="Arial" pitchFamily="34" charset="0"/>
                <a:ea typeface="Arial" pitchFamily="34" charset="-122"/>
                <a:cs typeface="Arial" pitchFamily="34" charset="-120"/>
              </a:rPr>
              <a:t>Failures to investigate and respond to warning signals</a:t>
            </a:r>
            <a:r>
              <a:rPr lang="en-GB" sz="1800" dirty="0">
                <a:solidFill>
                  <a:srgbClr val="333333"/>
                </a:solidFill>
                <a:latin typeface="Arial" pitchFamily="34" charset="0"/>
                <a:ea typeface="Arial" pitchFamily="34" charset="-122"/>
                <a:cs typeface="Arial" pitchFamily="34" charset="-120"/>
              </a:rPr>
              <a:t>.</a:t>
            </a:r>
            <a:endParaRPr lang="en-US" sz="1800" dirty="0"/>
          </a:p>
        </p:txBody>
      </p:sp>
      <p:sp>
        <p:nvSpPr>
          <p:cNvPr id="29" name="Shape 27"/>
          <p:cNvSpPr/>
          <p:nvPr/>
        </p:nvSpPr>
        <p:spPr>
          <a:xfrm>
            <a:off x="304800" y="3537693"/>
            <a:ext cx="11802922" cy="658463"/>
          </a:xfrm>
          <a:prstGeom prst="rightArrow">
            <a:avLst>
              <a:gd name="adj1" fmla="val 50000"/>
              <a:gd name="adj2" fmla="val 127759"/>
            </a:avLst>
          </a:prstGeom>
          <a:solidFill>
            <a:srgbClr val="C8553D"/>
          </a:solidFill>
          <a:ln/>
        </p:spPr>
      </p:sp>
      <p:sp>
        <p:nvSpPr>
          <p:cNvPr id="32" name="Text 30"/>
          <p:cNvSpPr txBox="1"/>
          <p:nvPr/>
        </p:nvSpPr>
        <p:spPr>
          <a:xfrm>
            <a:off x="304800" y="5247631"/>
            <a:ext cx="10972800" cy="1492853"/>
          </a:xfrm>
          <a:prstGeom prst="rect">
            <a:avLst/>
          </a:prstGeom>
          <a:solidFill>
            <a:srgbClr val="E5BFB1"/>
          </a:solidFill>
          <a:ln/>
        </p:spPr>
        <p:txBody>
          <a:bodyPr wrap="square" lIns="0" tIns="0" rIns="0" bIns="0" rtlCol="0" anchor="t"/>
          <a:lstStyle/>
          <a:p>
            <a:pPr marL="0" indent="0">
              <a:lnSpc>
                <a:spcPct val="120000"/>
              </a:lnSpc>
              <a:buNone/>
            </a:pPr>
            <a:r>
              <a:rPr lang="en-US" sz="1800" b="1" dirty="0">
                <a:solidFill>
                  <a:srgbClr val="333333"/>
                </a:solidFill>
                <a:latin typeface="Arial" pitchFamily="34" charset="0"/>
                <a:ea typeface="Arial" pitchFamily="34" charset="-122"/>
                <a:cs typeface="Arial" pitchFamily="34" charset="-120"/>
              </a:rPr>
              <a:t>Strength: </a:t>
            </a:r>
            <a:r>
              <a:rPr lang="en-US" sz="1800" dirty="0">
                <a:solidFill>
                  <a:srgbClr val="333333"/>
                </a:solidFill>
                <a:latin typeface="Arial" pitchFamily="34" charset="0"/>
                <a:ea typeface="Arial" pitchFamily="34" charset="-122"/>
                <a:cs typeface="Arial" pitchFamily="34" charset="-120"/>
              </a:rPr>
              <a:t>Demonstrates how weaknesses across multiple defensive layers can combine to permit patient harm. </a:t>
            </a:r>
            <a:endParaRPr lang="en-GB" sz="1800" dirty="0">
              <a:solidFill>
                <a:srgbClr val="333333"/>
              </a:solidFill>
              <a:latin typeface="Arial" pitchFamily="34" charset="0"/>
              <a:ea typeface="Arial" pitchFamily="34" charset="-122"/>
              <a:cs typeface="Arial" pitchFamily="34" charset="-120"/>
            </a:endParaRPr>
          </a:p>
          <a:p>
            <a:pPr marL="0" indent="0">
              <a:lnSpc>
                <a:spcPct val="120000"/>
              </a:lnSpc>
              <a:buNone/>
            </a:pPr>
            <a:r>
              <a:rPr lang="en-US" sz="1800" b="1" dirty="0">
                <a:solidFill>
                  <a:srgbClr val="333333"/>
                </a:solidFill>
                <a:latin typeface="Arial" pitchFamily="34" charset="0"/>
                <a:ea typeface="Arial" pitchFamily="34" charset="-122"/>
                <a:cs typeface="Arial" pitchFamily="34" charset="-120"/>
              </a:rPr>
              <a:t>Limitation: </a:t>
            </a:r>
            <a:r>
              <a:rPr lang="en-US" sz="1800" dirty="0">
                <a:solidFill>
                  <a:srgbClr val="333333"/>
                </a:solidFill>
                <a:latin typeface="Arial" pitchFamily="34" charset="0"/>
                <a:ea typeface="Arial" pitchFamily="34" charset="-122"/>
                <a:cs typeface="Arial" pitchFamily="34" charset="-120"/>
              </a:rPr>
              <a:t>Healthcare systems are dynamic, and adverse events do not necessarily follow a simple linear pathway.</a:t>
            </a:r>
            <a:endParaRPr lang="en-US" sz="1800" dirty="0"/>
          </a:p>
        </p:txBody>
      </p:sp>
      <p:sp>
        <p:nvSpPr>
          <p:cNvPr id="33" name="TextBox 32">
            <a:extLst>
              <a:ext uri="{FF2B5EF4-FFF2-40B4-BE49-F238E27FC236}">
                <a16:creationId xmlns:a16="http://schemas.microsoft.com/office/drawing/2014/main" id="{35AC82DF-8064-65D9-F66D-E470F5002850}"/>
              </a:ext>
            </a:extLst>
          </p:cNvPr>
          <p:cNvSpPr txBox="1"/>
          <p:nvPr/>
        </p:nvSpPr>
        <p:spPr>
          <a:xfrm>
            <a:off x="330755" y="4643149"/>
            <a:ext cx="8208169" cy="646331"/>
          </a:xfrm>
          <a:prstGeom prst="rect">
            <a:avLst/>
          </a:prstGeom>
          <a:noFill/>
        </p:spPr>
        <p:txBody>
          <a:bodyPr wrap="square" rtlCol="0">
            <a:spAutoFit/>
          </a:bodyPr>
          <a:lstStyle/>
          <a:p>
            <a:pPr algn="l"/>
            <a:r>
              <a:rPr lang="en-US"/>
              <a:t>Figure 1: Application of the Swiss Cheese Model to SaTH maternity failures (adapted from Reason, 2000; informed by Ockenden, 2022).</a:t>
            </a:r>
            <a:endParaRPr lang="en-US" dirty="0"/>
          </a:p>
        </p:txBody>
      </p:sp>
      <p:sp>
        <p:nvSpPr>
          <p:cNvPr id="30" name="Text 28"/>
          <p:cNvSpPr txBox="1"/>
          <p:nvPr/>
        </p:nvSpPr>
        <p:spPr>
          <a:xfrm>
            <a:off x="457200" y="3584448"/>
            <a:ext cx="9144000" cy="548640"/>
          </a:xfrm>
          <a:prstGeom prst="rect">
            <a:avLst/>
          </a:prstGeom>
          <a:noFill/>
          <a:ln/>
        </p:spPr>
        <p:txBody>
          <a:bodyPr wrap="square" lIns="0" tIns="0" rIns="0" bIns="0" rtlCol="0" anchor="ctr"/>
          <a:lstStyle/>
          <a:p>
            <a:pPr marL="0" indent="0">
              <a:lnSpc>
                <a:spcPct val="100000"/>
              </a:lnSpc>
              <a:buNone/>
            </a:pPr>
            <a:r>
              <a:rPr lang="en-US" sz="1800" b="1" dirty="0">
                <a:solidFill>
                  <a:srgbClr val="FFFFFF"/>
                </a:solidFill>
                <a:latin typeface="Arial" pitchFamily="34" charset="0"/>
                <a:ea typeface="Arial" pitchFamily="34" charset="-122"/>
                <a:cs typeface="Arial" pitchFamily="34" charset="-120"/>
              </a:rPr>
              <a:t>PATIENT HARM</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Root Cause Analysis: Why Did Unsafe Maternity Care Persist?</a:t>
            </a:r>
            <a:endParaRPr lang="en-GB" sz="2800" b="1" dirty="0">
              <a:solidFill>
                <a:srgbClr val="FFFFFF"/>
              </a:solidFill>
              <a:latin typeface="Arial" pitchFamily="34" charset="0"/>
              <a:ea typeface="Arial" pitchFamily="34" charset="-122"/>
              <a:cs typeface="Arial" pitchFamily="34" charset="-120"/>
            </a:endParaRPr>
          </a:p>
          <a:p>
            <a:pPr marL="0" indent="0">
              <a:lnSpc>
                <a:spcPct val="100000"/>
              </a:lnSpc>
              <a:buNone/>
            </a:pPr>
            <a:r>
              <a:rPr lang="en-GB" sz="2800" b="1" dirty="0">
                <a:solidFill>
                  <a:srgbClr val="FFFFFF"/>
                </a:solidFill>
                <a:latin typeface="Arial" pitchFamily="34" charset="0"/>
                <a:cs typeface="Arial" pitchFamily="34" charset="-120"/>
              </a:rPr>
              <a:t>Fishbone (Ishikawa) analysis</a:t>
            </a:r>
            <a:endParaRPr lang="en-US" sz="2800" dirty="0"/>
          </a:p>
        </p:txBody>
      </p:sp>
      <p:sp>
        <p:nvSpPr>
          <p:cNvPr id="4" name="Shape 2"/>
          <p:cNvSpPr/>
          <p:nvPr/>
        </p:nvSpPr>
        <p:spPr>
          <a:xfrm>
            <a:off x="365760" y="3474720"/>
            <a:ext cx="8412480" cy="0"/>
          </a:xfrm>
          <a:prstGeom prst="line">
            <a:avLst/>
          </a:prstGeom>
          <a:noFill/>
          <a:ln w="50800">
            <a:solidFill>
              <a:srgbClr val="1F3A5F"/>
            </a:solidFill>
            <a:prstDash val="solid"/>
          </a:ln>
        </p:spPr>
      </p:sp>
      <p:sp>
        <p:nvSpPr>
          <p:cNvPr id="5" name="Shape 3"/>
          <p:cNvSpPr/>
          <p:nvPr/>
        </p:nvSpPr>
        <p:spPr>
          <a:xfrm>
            <a:off x="8823960" y="2697480"/>
            <a:ext cx="3017520" cy="1554480"/>
          </a:xfrm>
          <a:prstGeom prst="rect">
            <a:avLst/>
          </a:prstGeom>
          <a:solidFill>
            <a:srgbClr val="C8553D"/>
          </a:solidFill>
          <a:ln/>
        </p:spPr>
      </p:sp>
      <p:sp>
        <p:nvSpPr>
          <p:cNvPr id="6" name="Text 4"/>
          <p:cNvSpPr txBox="1"/>
          <p:nvPr/>
        </p:nvSpPr>
        <p:spPr>
          <a:xfrm>
            <a:off x="8961120" y="2697480"/>
            <a:ext cx="2743200" cy="1554480"/>
          </a:xfrm>
          <a:prstGeom prst="rect">
            <a:avLst/>
          </a:prstGeom>
          <a:noFill/>
          <a:ln/>
        </p:spPr>
        <p:txBody>
          <a:bodyPr wrap="square" lIns="0" tIns="0" rIns="0" bIns="0" rtlCol="0" anchor="ctr"/>
          <a:lstStyle/>
          <a:p>
            <a:pPr marL="0" indent="0">
              <a:lnSpc>
                <a:spcPct val="115000"/>
              </a:lnSpc>
              <a:buNone/>
            </a:pPr>
            <a:r>
              <a:rPr lang="en-US" sz="1800" b="1" dirty="0">
                <a:solidFill>
                  <a:srgbClr val="FFFFFF"/>
                </a:solidFill>
                <a:latin typeface="Arial" pitchFamily="34" charset="0"/>
                <a:ea typeface="Arial" pitchFamily="34" charset="-122"/>
                <a:cs typeface="Arial" pitchFamily="34" charset="-120"/>
              </a:rPr>
              <a:t>Repeated maternal and neonatal harm</a:t>
            </a:r>
            <a:endParaRPr lang="en-US" sz="1800" dirty="0"/>
          </a:p>
        </p:txBody>
      </p:sp>
      <p:sp>
        <p:nvSpPr>
          <p:cNvPr id="7" name="Shape 5"/>
          <p:cNvSpPr/>
          <p:nvPr/>
        </p:nvSpPr>
        <p:spPr>
          <a:xfrm>
            <a:off x="365760" y="1051560"/>
            <a:ext cx="2743200" cy="1325880"/>
          </a:xfrm>
          <a:prstGeom prst="rect">
            <a:avLst/>
          </a:prstGeom>
          <a:solidFill>
            <a:srgbClr val="F4F1EC"/>
          </a:solidFill>
          <a:ln w="19050">
            <a:solidFill>
              <a:srgbClr val="1F3A5F"/>
            </a:solidFill>
            <a:prstDash val="solid"/>
          </a:ln>
        </p:spPr>
      </p:sp>
      <p:sp>
        <p:nvSpPr>
          <p:cNvPr id="8" name="Text 6"/>
          <p:cNvSpPr txBox="1"/>
          <p:nvPr/>
        </p:nvSpPr>
        <p:spPr>
          <a:xfrm>
            <a:off x="457200" y="1097280"/>
            <a:ext cx="2560320" cy="1234440"/>
          </a:xfrm>
          <a:prstGeom prst="rect">
            <a:avLst/>
          </a:prstGeom>
          <a:solidFill>
            <a:schemeClr val="accent2">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People</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Staff shortages • skills/training • escalation</a:t>
            </a:r>
            <a:endParaRPr lang="en-US" sz="1800" dirty="0"/>
          </a:p>
        </p:txBody>
      </p:sp>
      <p:sp>
        <p:nvSpPr>
          <p:cNvPr id="9" name="Shape 7"/>
          <p:cNvSpPr/>
          <p:nvPr/>
        </p:nvSpPr>
        <p:spPr>
          <a:xfrm>
            <a:off x="1737360" y="2377440"/>
            <a:ext cx="822960" cy="1097280"/>
          </a:xfrm>
          <a:prstGeom prst="line">
            <a:avLst/>
          </a:prstGeom>
          <a:noFill/>
          <a:ln w="31750">
            <a:solidFill>
              <a:srgbClr val="1F3A5F"/>
            </a:solidFill>
            <a:prstDash val="solid"/>
          </a:ln>
        </p:spPr>
      </p:sp>
      <p:sp>
        <p:nvSpPr>
          <p:cNvPr id="10" name="Shape 8"/>
          <p:cNvSpPr/>
          <p:nvPr/>
        </p:nvSpPr>
        <p:spPr>
          <a:xfrm>
            <a:off x="3200400" y="1051560"/>
            <a:ext cx="2743200" cy="1325880"/>
          </a:xfrm>
          <a:prstGeom prst="rect">
            <a:avLst/>
          </a:prstGeom>
          <a:solidFill>
            <a:srgbClr val="F4F1EC"/>
          </a:solidFill>
          <a:ln w="19050">
            <a:solidFill>
              <a:srgbClr val="1F3A5F"/>
            </a:solidFill>
            <a:prstDash val="solid"/>
          </a:ln>
        </p:spPr>
      </p:sp>
      <p:sp>
        <p:nvSpPr>
          <p:cNvPr id="11" name="Text 9"/>
          <p:cNvSpPr txBox="1"/>
          <p:nvPr/>
        </p:nvSpPr>
        <p:spPr>
          <a:xfrm>
            <a:off x="3291840" y="1097280"/>
            <a:ext cx="2560320" cy="1234440"/>
          </a:xfrm>
          <a:prstGeom prst="rect">
            <a:avLst/>
          </a:prstGeom>
          <a:solidFill>
            <a:schemeClr val="accent1">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Leadership</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Instability • oversight • accountability</a:t>
            </a:r>
            <a:endParaRPr lang="en-US" sz="1800" dirty="0"/>
          </a:p>
        </p:txBody>
      </p:sp>
      <p:sp>
        <p:nvSpPr>
          <p:cNvPr id="12" name="Shape 10"/>
          <p:cNvSpPr/>
          <p:nvPr/>
        </p:nvSpPr>
        <p:spPr>
          <a:xfrm>
            <a:off x="4572000" y="2377440"/>
            <a:ext cx="822960" cy="1097280"/>
          </a:xfrm>
          <a:prstGeom prst="line">
            <a:avLst/>
          </a:prstGeom>
          <a:noFill/>
          <a:ln w="31750">
            <a:solidFill>
              <a:srgbClr val="1F3A5F"/>
            </a:solidFill>
            <a:prstDash val="solid"/>
          </a:ln>
        </p:spPr>
      </p:sp>
      <p:sp>
        <p:nvSpPr>
          <p:cNvPr id="13" name="Shape 11"/>
          <p:cNvSpPr/>
          <p:nvPr/>
        </p:nvSpPr>
        <p:spPr>
          <a:xfrm>
            <a:off x="6035040" y="1051560"/>
            <a:ext cx="2743200" cy="1325880"/>
          </a:xfrm>
          <a:prstGeom prst="rect">
            <a:avLst/>
          </a:prstGeom>
          <a:solidFill>
            <a:srgbClr val="F4F1EC"/>
          </a:solidFill>
          <a:ln w="19050">
            <a:solidFill>
              <a:srgbClr val="1F3A5F"/>
            </a:solidFill>
            <a:prstDash val="solid"/>
          </a:ln>
        </p:spPr>
      </p:sp>
      <p:sp>
        <p:nvSpPr>
          <p:cNvPr id="14" name="Text 12"/>
          <p:cNvSpPr txBox="1"/>
          <p:nvPr/>
        </p:nvSpPr>
        <p:spPr>
          <a:xfrm>
            <a:off x="6126480" y="1097280"/>
            <a:ext cx="2560320" cy="1234440"/>
          </a:xfrm>
          <a:prstGeom prst="rect">
            <a:avLst/>
          </a:prstGeom>
          <a:solidFill>
            <a:schemeClr val="accent4">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Culture</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Poor teamwork • psychological safety • family voice</a:t>
            </a:r>
            <a:endParaRPr lang="en-US" sz="1800" dirty="0"/>
          </a:p>
        </p:txBody>
      </p:sp>
      <p:sp>
        <p:nvSpPr>
          <p:cNvPr id="15" name="Shape 13"/>
          <p:cNvSpPr/>
          <p:nvPr/>
        </p:nvSpPr>
        <p:spPr>
          <a:xfrm>
            <a:off x="7406640" y="2377440"/>
            <a:ext cx="822960" cy="1097280"/>
          </a:xfrm>
          <a:prstGeom prst="line">
            <a:avLst/>
          </a:prstGeom>
          <a:noFill/>
          <a:ln w="31750">
            <a:solidFill>
              <a:srgbClr val="1F3A5F"/>
            </a:solidFill>
            <a:prstDash val="solid"/>
          </a:ln>
        </p:spPr>
      </p:sp>
      <p:sp>
        <p:nvSpPr>
          <p:cNvPr id="16" name="Shape 14"/>
          <p:cNvSpPr/>
          <p:nvPr/>
        </p:nvSpPr>
        <p:spPr>
          <a:xfrm>
            <a:off x="365760" y="4572000"/>
            <a:ext cx="2743200" cy="1325880"/>
          </a:xfrm>
          <a:prstGeom prst="rect">
            <a:avLst/>
          </a:prstGeom>
          <a:solidFill>
            <a:srgbClr val="F4F1EC"/>
          </a:solidFill>
          <a:ln w="19050">
            <a:solidFill>
              <a:srgbClr val="1F3A5F"/>
            </a:solidFill>
            <a:prstDash val="solid"/>
          </a:ln>
        </p:spPr>
      </p:sp>
      <p:sp>
        <p:nvSpPr>
          <p:cNvPr id="17" name="Text 15"/>
          <p:cNvSpPr txBox="1"/>
          <p:nvPr/>
        </p:nvSpPr>
        <p:spPr>
          <a:xfrm>
            <a:off x="457200" y="4617720"/>
            <a:ext cx="2560320" cy="1234440"/>
          </a:xfrm>
          <a:prstGeom prst="rect">
            <a:avLst/>
          </a:prstGeom>
          <a:solidFill>
            <a:srgbClr val="FEE599"/>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Processes</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Risk assessment • clinical guidelines • escalation</a:t>
            </a:r>
            <a:endParaRPr lang="en-US" sz="1800" dirty="0"/>
          </a:p>
        </p:txBody>
      </p:sp>
      <p:sp>
        <p:nvSpPr>
          <p:cNvPr id="18" name="Shape 16"/>
          <p:cNvSpPr/>
          <p:nvPr/>
        </p:nvSpPr>
        <p:spPr>
          <a:xfrm flipV="1">
            <a:off x="1737360" y="3474720"/>
            <a:ext cx="822960" cy="1097280"/>
          </a:xfrm>
          <a:prstGeom prst="line">
            <a:avLst/>
          </a:prstGeom>
          <a:noFill/>
          <a:ln w="31750">
            <a:solidFill>
              <a:srgbClr val="1F3A5F"/>
            </a:solidFill>
            <a:prstDash val="solid"/>
          </a:ln>
        </p:spPr>
      </p:sp>
      <p:sp>
        <p:nvSpPr>
          <p:cNvPr id="19" name="Shape 17"/>
          <p:cNvSpPr/>
          <p:nvPr/>
        </p:nvSpPr>
        <p:spPr>
          <a:xfrm>
            <a:off x="3200400" y="4572000"/>
            <a:ext cx="2743200" cy="1325880"/>
          </a:xfrm>
          <a:prstGeom prst="rect">
            <a:avLst/>
          </a:prstGeom>
          <a:solidFill>
            <a:srgbClr val="F4F1EC"/>
          </a:solidFill>
          <a:ln w="19050">
            <a:solidFill>
              <a:srgbClr val="1F3A5F"/>
            </a:solidFill>
            <a:prstDash val="solid"/>
          </a:ln>
        </p:spPr>
      </p:sp>
      <p:sp>
        <p:nvSpPr>
          <p:cNvPr id="20" name="Text 18"/>
          <p:cNvSpPr txBox="1"/>
          <p:nvPr/>
        </p:nvSpPr>
        <p:spPr>
          <a:xfrm>
            <a:off x="3291840" y="4617720"/>
            <a:ext cx="2560320" cy="1234440"/>
          </a:xfrm>
          <a:prstGeom prst="rect">
            <a:avLst/>
          </a:prstGeom>
          <a:solidFill>
            <a:schemeClr val="accent6">
              <a:lumMod val="20000"/>
              <a:lumOff val="80000"/>
            </a:schemeClr>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Governance</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Incident investigation • audit • learning</a:t>
            </a:r>
            <a:endParaRPr lang="en-US" sz="1800" dirty="0"/>
          </a:p>
        </p:txBody>
      </p:sp>
      <p:sp>
        <p:nvSpPr>
          <p:cNvPr id="21" name="Shape 19"/>
          <p:cNvSpPr/>
          <p:nvPr/>
        </p:nvSpPr>
        <p:spPr>
          <a:xfrm flipV="1">
            <a:off x="4572000" y="3474720"/>
            <a:ext cx="822960" cy="1097280"/>
          </a:xfrm>
          <a:prstGeom prst="line">
            <a:avLst/>
          </a:prstGeom>
          <a:noFill/>
          <a:ln w="31750">
            <a:solidFill>
              <a:srgbClr val="1F3A5F"/>
            </a:solidFill>
            <a:prstDash val="solid"/>
          </a:ln>
        </p:spPr>
      </p:sp>
      <p:sp>
        <p:nvSpPr>
          <p:cNvPr id="22" name="Shape 20"/>
          <p:cNvSpPr/>
          <p:nvPr/>
        </p:nvSpPr>
        <p:spPr>
          <a:xfrm>
            <a:off x="6035040" y="4572000"/>
            <a:ext cx="2743200" cy="1325880"/>
          </a:xfrm>
          <a:prstGeom prst="rect">
            <a:avLst/>
          </a:prstGeom>
          <a:solidFill>
            <a:srgbClr val="F4F1EC"/>
          </a:solidFill>
          <a:ln w="19050">
            <a:solidFill>
              <a:srgbClr val="1F3A5F"/>
            </a:solidFill>
            <a:prstDash val="solid"/>
          </a:ln>
        </p:spPr>
      </p:sp>
      <p:sp>
        <p:nvSpPr>
          <p:cNvPr id="23" name="Text 21"/>
          <p:cNvSpPr txBox="1"/>
          <p:nvPr/>
        </p:nvSpPr>
        <p:spPr>
          <a:xfrm>
            <a:off x="6126480" y="4617720"/>
            <a:ext cx="2560320" cy="1234440"/>
          </a:xfrm>
          <a:prstGeom prst="rect">
            <a:avLst/>
          </a:prstGeom>
          <a:solidFill>
            <a:srgbClr val="E2D1F0"/>
          </a:solidFill>
          <a:ln/>
        </p:spPr>
        <p:txBody>
          <a:bodyPr wrap="square" lIns="0" tIns="0" rIns="0" bIns="0" rtlCol="0" anchor="t"/>
          <a:lstStyle/>
          <a:p>
            <a:pPr marL="0" indent="0">
              <a:lnSpc>
                <a:spcPct val="110000"/>
              </a:lnSpc>
              <a:buNone/>
            </a:pPr>
            <a:r>
              <a:rPr lang="en-US" sz="1800" b="1" dirty="0">
                <a:solidFill>
                  <a:srgbClr val="1F3A5F"/>
                </a:solidFill>
                <a:latin typeface="Arial" pitchFamily="34" charset="0"/>
                <a:ea typeface="Arial" pitchFamily="34" charset="-122"/>
                <a:cs typeface="Arial" pitchFamily="34" charset="-120"/>
              </a:rPr>
              <a:t>External/System</a:t>
            </a:r>
            <a:endParaRPr lang="en-US" sz="1800" dirty="0"/>
          </a:p>
          <a:p>
            <a:pPr marL="0" indent="0">
              <a:lnSpc>
                <a:spcPct val="110000"/>
              </a:lnSpc>
              <a:buNone/>
            </a:pPr>
            <a:r>
              <a:rPr lang="en-US" sz="1800" dirty="0">
                <a:solidFill>
                  <a:srgbClr val="333333"/>
                </a:solidFill>
                <a:latin typeface="Arial" pitchFamily="34" charset="0"/>
                <a:ea typeface="Arial" pitchFamily="34" charset="-122"/>
                <a:cs typeface="Arial" pitchFamily="34" charset="-120"/>
              </a:rPr>
              <a:t>Regulation • monitoring • national workforce pressures</a:t>
            </a:r>
            <a:endParaRPr lang="en-US" sz="1800" dirty="0"/>
          </a:p>
        </p:txBody>
      </p:sp>
      <p:sp>
        <p:nvSpPr>
          <p:cNvPr id="24" name="Shape 22"/>
          <p:cNvSpPr/>
          <p:nvPr/>
        </p:nvSpPr>
        <p:spPr>
          <a:xfrm flipV="1">
            <a:off x="7406640" y="3474720"/>
            <a:ext cx="822960" cy="1097280"/>
          </a:xfrm>
          <a:prstGeom prst="line">
            <a:avLst/>
          </a:prstGeom>
          <a:noFill/>
          <a:ln w="31750">
            <a:solidFill>
              <a:srgbClr val="1F3A5F"/>
            </a:solidFill>
            <a:prstDash val="solid"/>
          </a:ln>
        </p:spPr>
      </p:sp>
      <p:sp>
        <p:nvSpPr>
          <p:cNvPr id="25" name="Text 23"/>
          <p:cNvSpPr txBox="1"/>
          <p:nvPr/>
        </p:nvSpPr>
        <p:spPr>
          <a:xfrm>
            <a:off x="457200" y="5943600"/>
            <a:ext cx="11247120" cy="411480"/>
          </a:xfrm>
          <a:prstGeom prst="rect">
            <a:avLst/>
          </a:prstGeom>
          <a:noFill/>
          <a:ln/>
        </p:spPr>
        <p:txBody>
          <a:bodyPr wrap="square" lIns="0" tIns="0" rIns="0" bIns="0" rtlCol="0" anchor="t"/>
          <a:lstStyle/>
          <a:p>
            <a:pPr marL="0" indent="0">
              <a:lnSpc>
                <a:spcPct val="100000"/>
              </a:lnSpc>
              <a:buNone/>
            </a:pPr>
            <a:r>
              <a:rPr lang="en-US" sz="1800" b="1">
                <a:solidFill>
                  <a:srgbClr val="333333"/>
                </a:solidFill>
                <a:latin typeface="Arial" pitchFamily="34" charset="0"/>
                <a:ea typeface="Arial" pitchFamily="34" charset="-122"/>
                <a:cs typeface="Arial" pitchFamily="34" charset="-120"/>
              </a:rPr>
              <a:t>Critical evaluation: Fishbone analysis identifies interacting contributory factors but cannot independently establish causation; further investigation is required.</a:t>
            </a:r>
            <a:endParaRPr lang="en-US" sz="1800" dirty="0"/>
          </a:p>
        </p:txBody>
      </p:sp>
      <p:sp>
        <p:nvSpPr>
          <p:cNvPr id="27" name="TextBox 26">
            <a:extLst>
              <a:ext uri="{FF2B5EF4-FFF2-40B4-BE49-F238E27FC236}">
                <a16:creationId xmlns:a16="http://schemas.microsoft.com/office/drawing/2014/main" id="{6D167047-5F89-75A1-BE03-389E358F7624}"/>
              </a:ext>
            </a:extLst>
          </p:cNvPr>
          <p:cNvSpPr txBox="1"/>
          <p:nvPr/>
        </p:nvSpPr>
        <p:spPr>
          <a:xfrm>
            <a:off x="8815864" y="4251960"/>
            <a:ext cx="3639027" cy="1200329"/>
          </a:xfrm>
          <a:prstGeom prst="rect">
            <a:avLst/>
          </a:prstGeom>
          <a:noFill/>
        </p:spPr>
        <p:txBody>
          <a:bodyPr wrap="square">
            <a:spAutoFit/>
          </a:bodyPr>
          <a:lstStyle/>
          <a:p>
            <a:r>
              <a:rPr lang="en-US" dirty="0"/>
              <a:t>Figure 2: Fishbone analysis of contributory factors in SaTH maternity failures (based on Ockenden,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err="1">
                <a:solidFill>
                  <a:srgbClr val="FFFFFF"/>
                </a:solidFill>
                <a:latin typeface="Arial" pitchFamily="34" charset="0"/>
                <a:ea typeface="Arial" pitchFamily="34" charset="-122"/>
                <a:cs typeface="Arial" pitchFamily="34" charset="-120"/>
              </a:rPr>
              <a:t>Donabedian</a:t>
            </a:r>
            <a:r>
              <a:rPr lang="en-US" sz="2800" b="1" dirty="0">
                <a:solidFill>
                  <a:srgbClr val="FFFFFF"/>
                </a:solidFill>
                <a:latin typeface="Arial" pitchFamily="34" charset="0"/>
                <a:ea typeface="Arial" pitchFamily="34" charset="-122"/>
                <a:cs typeface="Arial" pitchFamily="34" charset="-120"/>
              </a:rPr>
              <a:t> Model: From Organisational Weakness to Patient Harm</a:t>
            </a:r>
            <a:endParaRPr lang="en-US" sz="2800" dirty="0"/>
          </a:p>
        </p:txBody>
      </p:sp>
      <p:sp>
        <p:nvSpPr>
          <p:cNvPr id="4" name="Shape 2"/>
          <p:cNvSpPr/>
          <p:nvPr/>
        </p:nvSpPr>
        <p:spPr>
          <a:xfrm>
            <a:off x="365760" y="1051560"/>
            <a:ext cx="3566160" cy="4114800"/>
          </a:xfrm>
          <a:prstGeom prst="rect">
            <a:avLst/>
          </a:prstGeom>
          <a:solidFill>
            <a:srgbClr val="F4F1EC"/>
          </a:solidFill>
          <a:ln w="25400">
            <a:solidFill>
              <a:srgbClr val="1F3A5F"/>
            </a:solidFill>
            <a:prstDash val="solid"/>
          </a:ln>
        </p:spPr>
      </p:sp>
      <p:sp>
        <p:nvSpPr>
          <p:cNvPr id="5" name="Text 3"/>
          <p:cNvSpPr txBox="1"/>
          <p:nvPr/>
        </p:nvSpPr>
        <p:spPr>
          <a:xfrm>
            <a:off x="502920" y="1124712"/>
            <a:ext cx="329184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STRUCTURE</a:t>
            </a:r>
            <a:endParaRPr lang="en-US" sz="1800" dirty="0"/>
          </a:p>
        </p:txBody>
      </p:sp>
      <p:sp>
        <p:nvSpPr>
          <p:cNvPr id="6" name="Text 4"/>
          <p:cNvSpPr txBox="1"/>
          <p:nvPr/>
        </p:nvSpPr>
        <p:spPr>
          <a:xfrm>
            <a:off x="502920" y="1581912"/>
            <a:ext cx="3291840" cy="3520440"/>
          </a:xfrm>
          <a:prstGeom prst="rect">
            <a:avLst/>
          </a:prstGeom>
          <a:solidFill>
            <a:srgbClr val="DDEFCF"/>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Staffing shortages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Leadership instability</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Governance weaknesses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Training/resources</a:t>
            </a:r>
            <a:endParaRPr lang="en-US" sz="1800" dirty="0"/>
          </a:p>
        </p:txBody>
      </p:sp>
      <p:sp>
        <p:nvSpPr>
          <p:cNvPr id="7" name="Shape 5"/>
          <p:cNvSpPr/>
          <p:nvPr/>
        </p:nvSpPr>
        <p:spPr>
          <a:xfrm>
            <a:off x="3977640" y="2834640"/>
            <a:ext cx="365760" cy="457200"/>
          </a:xfrm>
          <a:prstGeom prst="rightArrow">
            <a:avLst/>
          </a:prstGeom>
          <a:solidFill>
            <a:srgbClr val="1F3A5F"/>
          </a:solidFill>
          <a:ln/>
        </p:spPr>
      </p:sp>
      <p:sp>
        <p:nvSpPr>
          <p:cNvPr id="8" name="Shape 6"/>
          <p:cNvSpPr/>
          <p:nvPr/>
        </p:nvSpPr>
        <p:spPr>
          <a:xfrm>
            <a:off x="4389120" y="1051560"/>
            <a:ext cx="3566160" cy="4114800"/>
          </a:xfrm>
          <a:prstGeom prst="rect">
            <a:avLst/>
          </a:prstGeom>
          <a:solidFill>
            <a:srgbClr val="F4F1EC"/>
          </a:solidFill>
          <a:ln w="25400">
            <a:solidFill>
              <a:srgbClr val="1F3A5F"/>
            </a:solidFill>
            <a:prstDash val="solid"/>
          </a:ln>
        </p:spPr>
      </p:sp>
      <p:sp>
        <p:nvSpPr>
          <p:cNvPr id="9" name="Text 7"/>
          <p:cNvSpPr txBox="1"/>
          <p:nvPr/>
        </p:nvSpPr>
        <p:spPr>
          <a:xfrm>
            <a:off x="4526280" y="1124712"/>
            <a:ext cx="329184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PROCESS</a:t>
            </a:r>
            <a:endParaRPr lang="en-US" sz="1800" dirty="0"/>
          </a:p>
        </p:txBody>
      </p:sp>
      <p:sp>
        <p:nvSpPr>
          <p:cNvPr id="10" name="Text 8"/>
          <p:cNvSpPr txBox="1"/>
          <p:nvPr/>
        </p:nvSpPr>
        <p:spPr>
          <a:xfrm>
            <a:off x="4526280" y="1581912"/>
            <a:ext cx="3291840" cy="3520440"/>
          </a:xfrm>
          <a:prstGeom prst="rect">
            <a:avLst/>
          </a:prstGeom>
          <a:solidFill>
            <a:srgbClr val="D8D88B"/>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Poor risk assessment</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Failure to follow guidance</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Delayed escalation</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Weak incident investigation</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Poor communication</a:t>
            </a:r>
            <a:endParaRPr lang="en-US" sz="1800" dirty="0"/>
          </a:p>
        </p:txBody>
      </p:sp>
      <p:sp>
        <p:nvSpPr>
          <p:cNvPr id="11" name="Shape 9"/>
          <p:cNvSpPr/>
          <p:nvPr/>
        </p:nvSpPr>
        <p:spPr>
          <a:xfrm>
            <a:off x="8001000" y="2834640"/>
            <a:ext cx="365760" cy="457200"/>
          </a:xfrm>
          <a:prstGeom prst="rightArrow">
            <a:avLst/>
          </a:prstGeom>
          <a:solidFill>
            <a:srgbClr val="1F3A5F"/>
          </a:solidFill>
          <a:ln/>
        </p:spPr>
      </p:sp>
      <p:sp>
        <p:nvSpPr>
          <p:cNvPr id="12" name="Shape 10"/>
          <p:cNvSpPr/>
          <p:nvPr/>
        </p:nvSpPr>
        <p:spPr>
          <a:xfrm>
            <a:off x="8412480" y="1051560"/>
            <a:ext cx="3566160" cy="4114800"/>
          </a:xfrm>
          <a:prstGeom prst="rect">
            <a:avLst/>
          </a:prstGeom>
          <a:solidFill>
            <a:srgbClr val="F4F1EC"/>
          </a:solidFill>
          <a:ln w="25400">
            <a:solidFill>
              <a:srgbClr val="C8553D"/>
            </a:solidFill>
            <a:prstDash val="solid"/>
          </a:ln>
        </p:spPr>
      </p:sp>
      <p:sp>
        <p:nvSpPr>
          <p:cNvPr id="13" name="Text 11"/>
          <p:cNvSpPr txBox="1"/>
          <p:nvPr/>
        </p:nvSpPr>
        <p:spPr>
          <a:xfrm>
            <a:off x="8549640" y="1124712"/>
            <a:ext cx="3291840" cy="457200"/>
          </a:xfrm>
          <a:prstGeom prst="rect">
            <a:avLst/>
          </a:prstGeom>
          <a:noFill/>
          <a:ln/>
        </p:spPr>
        <p:txBody>
          <a:bodyPr wrap="square" lIns="0" tIns="0" rIns="0" bIns="0" rtlCol="0" anchor="t"/>
          <a:lstStyle/>
          <a:p>
            <a:pPr marL="0" indent="0">
              <a:lnSpc>
                <a:spcPct val="115000"/>
              </a:lnSpc>
              <a:buNone/>
            </a:pPr>
            <a:r>
              <a:rPr lang="en-US" sz="1800" b="1" dirty="0">
                <a:solidFill>
                  <a:srgbClr val="C8553D"/>
                </a:solidFill>
                <a:latin typeface="Arial" pitchFamily="34" charset="0"/>
                <a:ea typeface="Arial" pitchFamily="34" charset="-122"/>
                <a:cs typeface="Arial" pitchFamily="34" charset="-120"/>
              </a:rPr>
              <a:t>OUTCOMES</a:t>
            </a:r>
            <a:endParaRPr lang="en-US" sz="1800" dirty="0"/>
          </a:p>
        </p:txBody>
      </p:sp>
      <p:sp>
        <p:nvSpPr>
          <p:cNvPr id="14" name="Text 12"/>
          <p:cNvSpPr txBox="1"/>
          <p:nvPr/>
        </p:nvSpPr>
        <p:spPr>
          <a:xfrm>
            <a:off x="8549640" y="1581912"/>
            <a:ext cx="3291840" cy="3520440"/>
          </a:xfrm>
          <a:prstGeom prst="rect">
            <a:avLst/>
          </a:prstGeom>
          <a:solidFill>
            <a:srgbClr val="ADD5E4"/>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Patient harm and adverse outcomes</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Maternal/neonatal morbidity and mortality</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Poor family experience</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Loss of trust</a:t>
            </a:r>
            <a:endParaRPr lang="en-US" sz="1800" dirty="0"/>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Organisational and resource consequences</a:t>
            </a:r>
            <a:endParaRPr lang="en-US" sz="1800" dirty="0"/>
          </a:p>
        </p:txBody>
      </p:sp>
      <p:sp>
        <p:nvSpPr>
          <p:cNvPr id="15" name="Shape 13"/>
          <p:cNvSpPr/>
          <p:nvPr/>
        </p:nvSpPr>
        <p:spPr>
          <a:xfrm>
            <a:off x="457200" y="5303520"/>
            <a:ext cx="11274552" cy="1005840"/>
          </a:xfrm>
          <a:prstGeom prst="rect">
            <a:avLst/>
          </a:prstGeom>
          <a:solidFill>
            <a:srgbClr val="FBE9E4"/>
          </a:solidFill>
          <a:ln w="25400">
            <a:solidFill>
              <a:srgbClr val="C8553D"/>
            </a:solidFill>
            <a:prstDash val="solid"/>
          </a:ln>
        </p:spPr>
      </p:sp>
      <p:sp>
        <p:nvSpPr>
          <p:cNvPr id="16" name="Text 14"/>
          <p:cNvSpPr txBox="1"/>
          <p:nvPr/>
        </p:nvSpPr>
        <p:spPr>
          <a:xfrm>
            <a:off x="640080" y="5376672"/>
            <a:ext cx="10881360" cy="85953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evaluation: </a:t>
            </a:r>
            <a:r>
              <a:rPr lang="en-US" sz="1800" dirty="0" err="1">
                <a:latin typeface="Arial" pitchFamily="34" charset="0"/>
                <a:ea typeface="Arial" pitchFamily="34" charset="-122"/>
                <a:cs typeface="Arial" pitchFamily="34" charset="-120"/>
              </a:rPr>
              <a:t>Donabedian's</a:t>
            </a:r>
            <a:r>
              <a:rPr lang="en-US" sz="1800" dirty="0">
                <a:latin typeface="Arial" pitchFamily="34" charset="0"/>
                <a:ea typeface="Arial" pitchFamily="34" charset="-122"/>
                <a:cs typeface="Arial" pitchFamily="34" charset="-120"/>
              </a:rPr>
              <a:t> model links organisational structures and care processes to outcomes, but its linear presentation may overlook feedback loops and wider system influences</a:t>
            </a:r>
            <a:r>
              <a:rPr lang="en-US" sz="1800" b="1" dirty="0">
                <a:solidFill>
                  <a:srgbClr val="C8553D"/>
                </a:solidFill>
                <a:latin typeface="Arial" pitchFamily="34" charset="0"/>
                <a:ea typeface="Arial" pitchFamily="34" charset="-122"/>
                <a:cs typeface="Arial" pitchFamily="34" charset="-120"/>
              </a:rPr>
              <a:t>.</a:t>
            </a:r>
            <a:endParaRPr lang="en-US" sz="1800" dirty="0"/>
          </a:p>
        </p:txBody>
      </p:sp>
      <p:sp>
        <p:nvSpPr>
          <p:cNvPr id="17" name="Text 15"/>
          <p:cNvSpPr txBox="1"/>
          <p:nvPr/>
        </p:nvSpPr>
        <p:spPr>
          <a:xfrm>
            <a:off x="602932" y="4395025"/>
            <a:ext cx="3064193" cy="224600"/>
          </a:xfrm>
          <a:prstGeom prst="rect">
            <a:avLst/>
          </a:prstGeom>
          <a:noFill/>
          <a:ln/>
        </p:spPr>
        <p:txBody>
          <a:bodyPr wrap="square" lIns="0" tIns="0" rIns="0" bIns="0" rtlCol="0" anchor="t"/>
          <a:lstStyle/>
          <a:p>
            <a:pPr marL="0" indent="0">
              <a:lnSpc>
                <a:spcPct val="100000"/>
              </a:lnSpc>
              <a:buNone/>
            </a:pPr>
            <a:r>
              <a:rPr lang="en-US" sz="1800" i="1" dirty="0">
                <a:solidFill>
                  <a:srgbClr val="1F3A5F"/>
                </a:solidFill>
                <a:latin typeface="Arial" pitchFamily="34" charset="0"/>
                <a:ea typeface="Arial" pitchFamily="34" charset="-122"/>
                <a:cs typeface="Arial" pitchFamily="34" charset="-120"/>
              </a:rPr>
              <a:t>(Donabedian, 1966; Ayanian and Markel, 2016; Ockenden, 2022)</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Policy Existed — Why Did Implementation Fail?</a:t>
            </a:r>
            <a:endParaRPr lang="en-US" sz="2800" dirty="0"/>
          </a:p>
        </p:txBody>
      </p:sp>
      <p:sp>
        <p:nvSpPr>
          <p:cNvPr id="4" name="Shape 2"/>
          <p:cNvSpPr/>
          <p:nvPr/>
        </p:nvSpPr>
        <p:spPr>
          <a:xfrm>
            <a:off x="365760" y="1005840"/>
            <a:ext cx="5577840" cy="2286000"/>
          </a:xfrm>
          <a:prstGeom prst="rect">
            <a:avLst/>
          </a:prstGeom>
          <a:solidFill>
            <a:srgbClr val="F4F1EC"/>
          </a:solidFill>
          <a:ln w="25400">
            <a:solidFill>
              <a:srgbClr val="1F3A5F"/>
            </a:solidFill>
            <a:prstDash val="solid"/>
          </a:ln>
        </p:spPr>
      </p:sp>
      <p:sp>
        <p:nvSpPr>
          <p:cNvPr id="5" name="Text 3"/>
          <p:cNvSpPr txBox="1"/>
          <p:nvPr/>
        </p:nvSpPr>
        <p:spPr>
          <a:xfrm>
            <a:off x="708660" y="1010126"/>
            <a:ext cx="530352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Duty of Candour</a:t>
            </a:r>
            <a:endParaRPr lang="en-US" sz="1800" dirty="0"/>
          </a:p>
        </p:txBody>
      </p:sp>
      <p:sp>
        <p:nvSpPr>
          <p:cNvPr id="6" name="Text 4"/>
          <p:cNvSpPr txBox="1"/>
          <p:nvPr/>
        </p:nvSpPr>
        <p:spPr>
          <a:xfrm>
            <a:off x="396239" y="1371600"/>
            <a:ext cx="5547361" cy="2327148"/>
          </a:xfrm>
          <a:prstGeom prst="rect">
            <a:avLst/>
          </a:prstGeom>
          <a:solidFill>
            <a:srgbClr val="D6EAF1"/>
          </a:solidFill>
          <a:ln/>
        </p:spPr>
        <p:txBody>
          <a:bodyPr wrap="square" lIns="0" tIns="0" rIns="0" bIns="0" rtlCol="0" anchor="t"/>
          <a:lstStyle/>
          <a:p>
            <a:pPr marL="0" indent="0">
              <a:lnSpc>
                <a:spcPct val="150000"/>
              </a:lnSpc>
              <a:spcAft>
                <a:spcPts val="400"/>
              </a:spcAft>
              <a:buNone/>
            </a:pPr>
            <a:r>
              <a:rPr lang="en-US" sz="1600">
                <a:solidFill>
                  <a:srgbClr val="333333"/>
                </a:solidFill>
                <a:latin typeface="Arial" pitchFamily="34" charset="0"/>
                <a:ea typeface="Arial" pitchFamily="34" charset="-122"/>
                <a:cs typeface="Arial" pitchFamily="34" charset="-120"/>
              </a:rPr>
              <a:t>Requires openness following qualifying safety incidents. Weak communication and failure to listen to families can undermine transparency, trust and opportunities for learning (Health and Social Care Act 2008 (Regulated Activities) Regulations 2014; Ockenden, 2022).</a:t>
            </a:r>
            <a:endParaRPr lang="en-US" sz="1600" dirty="0"/>
          </a:p>
        </p:txBody>
      </p:sp>
      <p:sp>
        <p:nvSpPr>
          <p:cNvPr id="7" name="Shape 5"/>
          <p:cNvSpPr/>
          <p:nvPr/>
        </p:nvSpPr>
        <p:spPr>
          <a:xfrm>
            <a:off x="6217920" y="1005840"/>
            <a:ext cx="5577840" cy="2286000"/>
          </a:xfrm>
          <a:prstGeom prst="rect">
            <a:avLst/>
          </a:prstGeom>
          <a:solidFill>
            <a:srgbClr val="F4F1EC"/>
          </a:solidFill>
          <a:ln w="25400">
            <a:solidFill>
              <a:srgbClr val="C8553D"/>
            </a:solidFill>
            <a:prstDash val="solid"/>
          </a:ln>
        </p:spPr>
      </p:sp>
      <p:sp>
        <p:nvSpPr>
          <p:cNvPr id="8" name="Text 6"/>
          <p:cNvSpPr txBox="1"/>
          <p:nvPr/>
        </p:nvSpPr>
        <p:spPr>
          <a:xfrm>
            <a:off x="6355080" y="1078992"/>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Clinical guidelines &amp; governance</a:t>
            </a:r>
            <a:endParaRPr lang="en-US" sz="1800" dirty="0"/>
          </a:p>
        </p:txBody>
      </p:sp>
      <p:sp>
        <p:nvSpPr>
          <p:cNvPr id="9" name="Text 7"/>
          <p:cNvSpPr txBox="1"/>
          <p:nvPr/>
        </p:nvSpPr>
        <p:spPr>
          <a:xfrm>
            <a:off x="6217920" y="1536192"/>
            <a:ext cx="5608320" cy="1691640"/>
          </a:xfrm>
          <a:prstGeom prst="rect">
            <a:avLst/>
          </a:prstGeom>
          <a:solidFill>
            <a:srgbClr val="FEE599"/>
          </a:solid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Repeated failures to follow clinical guidance and escalate concerns contributed to inconsistent risk assessment and delayed responses to deterioration (Ockenden, 2022).</a:t>
            </a:r>
            <a:endParaRPr lang="en-US" sz="1800" dirty="0"/>
          </a:p>
        </p:txBody>
      </p:sp>
      <p:sp>
        <p:nvSpPr>
          <p:cNvPr id="10" name="Shape 8"/>
          <p:cNvSpPr/>
          <p:nvPr/>
        </p:nvSpPr>
        <p:spPr>
          <a:xfrm>
            <a:off x="365760" y="3227832"/>
            <a:ext cx="5577840" cy="2212848"/>
          </a:xfrm>
          <a:prstGeom prst="rect">
            <a:avLst/>
          </a:prstGeom>
          <a:solidFill>
            <a:srgbClr val="F4F1EC"/>
          </a:solidFill>
          <a:ln w="25400">
            <a:solidFill>
              <a:srgbClr val="C8553D"/>
            </a:solidFill>
            <a:prstDash val="solid"/>
          </a:ln>
        </p:spPr>
      </p:sp>
      <p:sp>
        <p:nvSpPr>
          <p:cNvPr id="12" name="Text 10"/>
          <p:cNvSpPr txBox="1"/>
          <p:nvPr/>
        </p:nvSpPr>
        <p:spPr>
          <a:xfrm>
            <a:off x="365759" y="3364992"/>
            <a:ext cx="5547361" cy="2011680"/>
          </a:xfrm>
          <a:prstGeom prst="rect">
            <a:avLst/>
          </a:prstGeom>
          <a:solidFill>
            <a:schemeClr val="accent6">
              <a:lumMod val="20000"/>
              <a:lumOff val="80000"/>
            </a:schemeClr>
          </a:solid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Emphasises safer systems, safety culture and learning. The SaTH findings illustrate why these ambitions require effective organisational leadership and implementation (NHS England, 2019; Ockenden, 2022).</a:t>
            </a:r>
            <a:endParaRPr lang="en-US" sz="1800" dirty="0"/>
          </a:p>
        </p:txBody>
      </p:sp>
      <p:sp>
        <p:nvSpPr>
          <p:cNvPr id="13" name="Shape 11"/>
          <p:cNvSpPr/>
          <p:nvPr/>
        </p:nvSpPr>
        <p:spPr>
          <a:xfrm>
            <a:off x="6217920" y="3337560"/>
            <a:ext cx="5577840" cy="2103120"/>
          </a:xfrm>
          <a:prstGeom prst="rect">
            <a:avLst/>
          </a:prstGeom>
          <a:solidFill>
            <a:srgbClr val="F4F1EC"/>
          </a:solidFill>
          <a:ln w="25400">
            <a:solidFill>
              <a:srgbClr val="1F3A5F"/>
            </a:solidFill>
            <a:prstDash val="solid"/>
          </a:ln>
        </p:spPr>
      </p:sp>
      <p:sp>
        <p:nvSpPr>
          <p:cNvPr id="15" name="Text 13"/>
          <p:cNvSpPr txBox="1"/>
          <p:nvPr/>
        </p:nvSpPr>
        <p:spPr>
          <a:xfrm>
            <a:off x="6187440" y="3685032"/>
            <a:ext cx="5681472" cy="2039112"/>
          </a:xfrm>
          <a:prstGeom prst="rect">
            <a:avLst/>
          </a:prstGeom>
          <a:solidFill>
            <a:srgbClr val="84C1D6"/>
          </a:solid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A subsequent reform emphasising proportionate, systems-based incident learning. Its effectiveness depends on staff capability, organisational culture and meaningful implementation (NHS England, 2022).</a:t>
            </a:r>
            <a:endParaRPr lang="en-US" sz="1800" dirty="0"/>
          </a:p>
        </p:txBody>
      </p:sp>
      <p:sp>
        <p:nvSpPr>
          <p:cNvPr id="16" name="Shape 14"/>
          <p:cNvSpPr/>
          <p:nvPr/>
        </p:nvSpPr>
        <p:spPr>
          <a:xfrm>
            <a:off x="457200" y="5532120"/>
            <a:ext cx="11274552" cy="1325880"/>
          </a:xfrm>
          <a:prstGeom prst="rect">
            <a:avLst/>
          </a:prstGeom>
          <a:solidFill>
            <a:srgbClr val="FBE9E4"/>
          </a:solidFill>
          <a:ln w="25400">
            <a:solidFill>
              <a:srgbClr val="C8553D"/>
            </a:solidFill>
            <a:prstDash val="solid"/>
          </a:ln>
        </p:spPr>
      </p:sp>
      <p:sp>
        <p:nvSpPr>
          <p:cNvPr id="17" name="Text 15"/>
          <p:cNvSpPr txBox="1"/>
          <p:nvPr/>
        </p:nvSpPr>
        <p:spPr>
          <a:xfrm>
            <a:off x="653796" y="5602271"/>
            <a:ext cx="10881360" cy="85953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analysis:</a:t>
            </a:r>
            <a:r>
              <a:rPr lang="en-US" sz="1800" b="1" dirty="0">
                <a:solidFill>
                  <a:srgbClr val="C8553D"/>
                </a:solidFill>
                <a:latin typeface="Arial" pitchFamily="34" charset="0"/>
                <a:ea typeface="Arial" pitchFamily="34" charset="-122"/>
                <a:cs typeface="Arial" pitchFamily="34" charset="-120"/>
              </a:rPr>
              <a:t> </a:t>
            </a:r>
            <a:r>
              <a:rPr lang="en-US" sz="1800" dirty="0">
                <a:latin typeface="Arial" pitchFamily="34" charset="0"/>
                <a:ea typeface="Arial" pitchFamily="34" charset="-122"/>
                <a:cs typeface="Arial" pitchFamily="34" charset="-120"/>
              </a:rPr>
              <a:t>Policy alone cannot ensure patient safety. At SaTH, weaknesses in leadership, clinical governance and organisational learning undermined the consistent translation of safety standards into maternity care (Ockenden, 2022).</a:t>
            </a:r>
            <a:endParaRPr lang="en-US" sz="1800" dirty="0"/>
          </a:p>
        </p:txBody>
      </p:sp>
      <p:sp>
        <p:nvSpPr>
          <p:cNvPr id="11" name="Text 9"/>
          <p:cNvSpPr txBox="1"/>
          <p:nvPr/>
        </p:nvSpPr>
        <p:spPr>
          <a:xfrm>
            <a:off x="533400" y="3209544"/>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NHS Patient Safety Strategy</a:t>
            </a:r>
            <a:endParaRPr lang="en-US" sz="1800" dirty="0"/>
          </a:p>
        </p:txBody>
      </p:sp>
      <p:sp>
        <p:nvSpPr>
          <p:cNvPr id="14" name="Text 12"/>
          <p:cNvSpPr txBox="1"/>
          <p:nvPr/>
        </p:nvSpPr>
        <p:spPr>
          <a:xfrm>
            <a:off x="6133528" y="3377137"/>
            <a:ext cx="5789295" cy="722376"/>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Patient Safety Incident Response Framework (PSIRF)</a:t>
            </a:r>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no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Impact on Quality, Efficiency and Equity</a:t>
            </a:r>
            <a:endParaRPr lang="en-US" sz="2800" dirty="0"/>
          </a:p>
        </p:txBody>
      </p:sp>
      <p:sp>
        <p:nvSpPr>
          <p:cNvPr id="4" name="Shape 2"/>
          <p:cNvSpPr/>
          <p:nvPr/>
        </p:nvSpPr>
        <p:spPr>
          <a:xfrm>
            <a:off x="365760" y="1051560"/>
            <a:ext cx="3611880" cy="4115753"/>
          </a:xfrm>
          <a:prstGeom prst="rect">
            <a:avLst/>
          </a:prstGeom>
          <a:solidFill>
            <a:srgbClr val="F4F1EC"/>
          </a:solidFill>
          <a:ln w="25400">
            <a:solidFill>
              <a:srgbClr val="1F3A5F"/>
            </a:solidFill>
            <a:prstDash val="solid"/>
          </a:ln>
        </p:spPr>
      </p:sp>
      <p:sp>
        <p:nvSpPr>
          <p:cNvPr id="5" name="Text 3"/>
          <p:cNvSpPr txBox="1"/>
          <p:nvPr/>
        </p:nvSpPr>
        <p:spPr>
          <a:xfrm>
            <a:off x="502920" y="1124712"/>
            <a:ext cx="333756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QUALITY</a:t>
            </a:r>
            <a:endParaRPr lang="en-US" sz="1800" dirty="0"/>
          </a:p>
        </p:txBody>
      </p:sp>
      <p:sp>
        <p:nvSpPr>
          <p:cNvPr id="6" name="Text 4"/>
          <p:cNvSpPr txBox="1"/>
          <p:nvPr/>
        </p:nvSpPr>
        <p:spPr>
          <a:xfrm>
            <a:off x="502920" y="1581912"/>
            <a:ext cx="3337560" cy="3359849"/>
          </a:xfrm>
          <a:prstGeom prst="rect">
            <a:avLst/>
          </a:prstGeom>
          <a:solidFill>
            <a:schemeClr val="accent6">
              <a:lumMod val="20000"/>
              <a:lumOff val="80000"/>
            </a:schemeClr>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Preventable harm and inconsistent care.</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Failure to deliver evidence-based practice.</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Poor patient/family experience.</a:t>
            </a:r>
            <a:endParaRPr lang="en-US" sz="1800" dirty="0">
              <a:latin typeface="Arial" panose="020B0604020202020204" pitchFamily="34" charset="0"/>
              <a:cs typeface="Arial" panose="020B0604020202020204" pitchFamily="34" charset="0"/>
            </a:endParaRP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anose="020B0604020202020204" pitchFamily="34" charset="0"/>
                <a:ea typeface="Arial" pitchFamily="34" charset="-122"/>
                <a:cs typeface="Arial" panose="020B0604020202020204" pitchFamily="34" charset="0"/>
              </a:rPr>
              <a:t>Loss of confidence and trust</a:t>
            </a:r>
            <a:r>
              <a:rPr lang="en-GB" sz="1800" dirty="0">
                <a:solidFill>
                  <a:srgbClr val="333333"/>
                </a:solidFill>
                <a:latin typeface="Arial" panose="020B0604020202020204" pitchFamily="34" charset="0"/>
                <a:ea typeface="Arial" pitchFamily="34" charset="-122"/>
                <a:cs typeface="Arial" panose="020B0604020202020204" pitchFamily="34" charset="0"/>
              </a:rPr>
              <a:t> (CQC,2024).</a:t>
            </a:r>
            <a:endParaRPr lang="en-US" sz="1800" dirty="0">
              <a:latin typeface="Arial" panose="020B0604020202020204" pitchFamily="34" charset="0"/>
              <a:cs typeface="Arial" panose="020B0604020202020204" pitchFamily="34" charset="0"/>
            </a:endParaRPr>
          </a:p>
        </p:txBody>
      </p:sp>
      <p:sp>
        <p:nvSpPr>
          <p:cNvPr id="7" name="Shape 5"/>
          <p:cNvSpPr/>
          <p:nvPr/>
        </p:nvSpPr>
        <p:spPr>
          <a:xfrm>
            <a:off x="4297680" y="1051560"/>
            <a:ext cx="3611880" cy="5212080"/>
          </a:xfrm>
          <a:prstGeom prst="rect">
            <a:avLst/>
          </a:prstGeom>
          <a:solidFill>
            <a:srgbClr val="F4F1EC"/>
          </a:solidFill>
          <a:ln w="25400">
            <a:solidFill>
              <a:srgbClr val="C8553D"/>
            </a:solidFill>
            <a:prstDash val="solid"/>
          </a:ln>
        </p:spPr>
      </p:sp>
      <p:sp>
        <p:nvSpPr>
          <p:cNvPr id="8" name="Text 6"/>
          <p:cNvSpPr txBox="1"/>
          <p:nvPr/>
        </p:nvSpPr>
        <p:spPr>
          <a:xfrm>
            <a:off x="4434840" y="1124712"/>
            <a:ext cx="333756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EFFICIENCY</a:t>
            </a:r>
            <a:endParaRPr lang="en-US" sz="1800" dirty="0"/>
          </a:p>
        </p:txBody>
      </p:sp>
      <p:sp>
        <p:nvSpPr>
          <p:cNvPr id="9" name="Text 7"/>
          <p:cNvSpPr txBox="1"/>
          <p:nvPr/>
        </p:nvSpPr>
        <p:spPr>
          <a:xfrm>
            <a:off x="4434840" y="1581912"/>
            <a:ext cx="3337560" cy="4617720"/>
          </a:xfrm>
          <a:prstGeom prst="rect">
            <a:avLst/>
          </a:prstGeom>
          <a:solidFill>
            <a:schemeClr val="accent4">
              <a:lumMod val="20000"/>
              <a:lumOff val="80000"/>
            </a:schemeClr>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Repeated incidents consume clinical, investigation and governance resources</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Harm can create additional treatment and longer-term care needs</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 Failure to learn allows similar safety problems to recur(</a:t>
            </a:r>
            <a:r>
              <a:rPr lang="en-US" sz="1800" dirty="0" err="1">
                <a:solidFill>
                  <a:srgbClr val="333333"/>
                </a:solidFill>
                <a:latin typeface="Arial" pitchFamily="34" charset="0"/>
                <a:ea typeface="Arial" pitchFamily="34" charset="-122"/>
                <a:cs typeface="Arial" pitchFamily="34" charset="-120"/>
              </a:rPr>
              <a:t>Ockenden</a:t>
            </a:r>
            <a:r>
              <a:rPr lang="en-US" sz="1800" dirty="0">
                <a:solidFill>
                  <a:srgbClr val="333333"/>
                </a:solidFill>
                <a:latin typeface="Arial" pitchFamily="34" charset="0"/>
                <a:ea typeface="Arial" pitchFamily="34" charset="-122"/>
                <a:cs typeface="Arial" pitchFamily="34" charset="-120"/>
              </a:rPr>
              <a:t>, 2022; Knight and Stanford, 2022)</a:t>
            </a:r>
            <a:endParaRPr lang="en-US" sz="1800" dirty="0"/>
          </a:p>
        </p:txBody>
      </p:sp>
      <p:sp>
        <p:nvSpPr>
          <p:cNvPr id="10" name="Shape 8"/>
          <p:cNvSpPr/>
          <p:nvPr/>
        </p:nvSpPr>
        <p:spPr>
          <a:xfrm>
            <a:off x="8229600" y="1051560"/>
            <a:ext cx="3611880" cy="5367528"/>
          </a:xfrm>
          <a:prstGeom prst="rect">
            <a:avLst/>
          </a:prstGeom>
          <a:solidFill>
            <a:srgbClr val="F4F1EC"/>
          </a:solidFill>
          <a:ln w="25400">
            <a:solidFill>
              <a:srgbClr val="1F3A5F"/>
            </a:solidFill>
            <a:prstDash val="solid"/>
          </a:ln>
        </p:spPr>
      </p:sp>
      <p:sp>
        <p:nvSpPr>
          <p:cNvPr id="11" name="Text 9"/>
          <p:cNvSpPr txBox="1"/>
          <p:nvPr/>
        </p:nvSpPr>
        <p:spPr>
          <a:xfrm>
            <a:off x="8366760" y="1124712"/>
            <a:ext cx="333756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EQUITY</a:t>
            </a:r>
            <a:endParaRPr lang="en-US" sz="1800" dirty="0"/>
          </a:p>
        </p:txBody>
      </p:sp>
      <p:sp>
        <p:nvSpPr>
          <p:cNvPr id="12" name="Text 10"/>
          <p:cNvSpPr txBox="1"/>
          <p:nvPr/>
        </p:nvSpPr>
        <p:spPr>
          <a:xfrm>
            <a:off x="8351520" y="1353312"/>
            <a:ext cx="3337560" cy="4954619"/>
          </a:xfrm>
          <a:prstGeom prst="rect">
            <a:avLst/>
          </a:prstGeom>
          <a:solidFill>
            <a:schemeClr val="accent5">
              <a:lumMod val="20000"/>
              <a:lumOff val="80000"/>
            </a:schemeClr>
          </a:solidFill>
          <a:ln/>
        </p:spPr>
        <p:txBody>
          <a:bodyPr wrap="square" lIns="0" tIns="0" rIns="0" bIns="0" rtlCol="0" anchor="t"/>
          <a:lstStyle/>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Failure to listen to women and families can undermine person-</a:t>
            </a:r>
            <a:r>
              <a:rPr lang="en-US" sz="1800" dirty="0" err="1">
                <a:solidFill>
                  <a:srgbClr val="333333"/>
                </a:solidFill>
                <a:latin typeface="Arial" pitchFamily="34" charset="0"/>
                <a:ea typeface="Arial" pitchFamily="34" charset="-122"/>
                <a:cs typeface="Arial" pitchFamily="34" charset="-120"/>
              </a:rPr>
              <a:t>centred</a:t>
            </a:r>
            <a:r>
              <a:rPr lang="en-US" sz="1800" dirty="0">
                <a:solidFill>
                  <a:srgbClr val="333333"/>
                </a:solidFill>
                <a:latin typeface="Arial" pitchFamily="34" charset="0"/>
                <a:ea typeface="Arial" pitchFamily="34" charset="-122"/>
                <a:cs typeface="Arial" pitchFamily="34" charset="-120"/>
              </a:rPr>
              <a:t> and equitable car</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 Wider UK maternity evidence demonstrates persistent inequalities in maternal outcomes</a:t>
            </a:r>
            <a:r>
              <a:rPr lang="en-GB" sz="1800" dirty="0">
                <a:solidFill>
                  <a:srgbClr val="333333"/>
                </a:solidFill>
                <a:latin typeface="Arial" pitchFamily="34" charset="0"/>
                <a:ea typeface="Arial" pitchFamily="34" charset="-122"/>
                <a:cs typeface="Arial" pitchFamily="34" charset="-120"/>
              </a:rPr>
              <a:t>.</a:t>
            </a:r>
          </a:p>
          <a:p>
            <a:pPr marL="285750" indent="-285750">
              <a:lnSpc>
                <a:spcPct val="150000"/>
              </a:lnSpc>
              <a:spcAft>
                <a:spcPts val="400"/>
              </a:spcAft>
              <a:buFont typeface="Arial" panose="020B0604020202020204" pitchFamily="34" charset="0"/>
              <a:buChar char="•"/>
            </a:pPr>
            <a:r>
              <a:rPr lang="en-US" sz="1800" dirty="0">
                <a:solidFill>
                  <a:srgbClr val="333333"/>
                </a:solidFill>
                <a:latin typeface="Arial" pitchFamily="34" charset="0"/>
                <a:ea typeface="Arial" pitchFamily="34" charset="-122"/>
                <a:cs typeface="Arial" pitchFamily="34" charset="-120"/>
              </a:rPr>
              <a:t> Quality improvement must consider whose concerns are heard and whose safety risks are recognised</a:t>
            </a:r>
            <a:endParaRPr lang="en-US" sz="1800" dirty="0"/>
          </a:p>
        </p:txBody>
      </p:sp>
      <p:sp>
        <p:nvSpPr>
          <p:cNvPr id="14" name="TextBox 13">
            <a:extLst>
              <a:ext uri="{FF2B5EF4-FFF2-40B4-BE49-F238E27FC236}">
                <a16:creationId xmlns:a16="http://schemas.microsoft.com/office/drawing/2014/main" id="{7F1BBA4F-A6A7-EE99-A4BA-4FFAD9ABE497}"/>
              </a:ext>
            </a:extLst>
          </p:cNvPr>
          <p:cNvSpPr txBox="1"/>
          <p:nvPr/>
        </p:nvSpPr>
        <p:spPr>
          <a:xfrm>
            <a:off x="139065" y="5167313"/>
            <a:ext cx="4295775" cy="1477328"/>
          </a:xfrm>
          <a:prstGeom prst="rect">
            <a:avLst/>
          </a:prstGeom>
          <a:solidFill>
            <a:srgbClr val="F1D5D5"/>
          </a:solidFill>
        </p:spPr>
        <p:txBody>
          <a:bodyPr wrap="square" rtlCol="0">
            <a:spAutoFit/>
          </a:bodyPr>
          <a:lstStyle/>
          <a:p>
            <a:pPr algn="l"/>
            <a:r>
              <a:rPr lang="en-US" b="1" dirty="0">
                <a:latin typeface="Arial" panose="020B0604020202020204" pitchFamily="34" charset="0"/>
                <a:cs typeface="Arial" panose="020B0604020202020204" pitchFamily="34" charset="0"/>
              </a:rPr>
              <a:t>Critical interpretation</a:t>
            </a:r>
            <a:r>
              <a:rPr lang="en-US" dirty="0">
                <a:latin typeface="Arial" panose="020B0604020202020204" pitchFamily="34" charset="0"/>
                <a:cs typeface="Arial" panose="020B0604020202020204" pitchFamily="34" charset="0"/>
              </a:rPr>
              <a:t>: Failures in governance and organisational learning can undermine safety, increase pressure on services and weaken equitable, person-</a:t>
            </a:r>
            <a:r>
              <a:rPr lang="en-GB"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Why Did the System Fail to Learn?</a:t>
            </a:r>
            <a:endParaRPr lang="en-US" sz="2800" dirty="0"/>
          </a:p>
        </p:txBody>
      </p:sp>
      <p:sp>
        <p:nvSpPr>
          <p:cNvPr id="4" name="Shape 2"/>
          <p:cNvSpPr/>
          <p:nvPr/>
        </p:nvSpPr>
        <p:spPr>
          <a:xfrm>
            <a:off x="365760" y="1005840"/>
            <a:ext cx="5577840" cy="2148840"/>
          </a:xfrm>
          <a:prstGeom prst="rect">
            <a:avLst/>
          </a:prstGeom>
          <a:solidFill>
            <a:srgbClr val="F4F1EC"/>
          </a:solidFill>
          <a:ln w="25400">
            <a:solidFill>
              <a:srgbClr val="1F3A5F"/>
            </a:solidFill>
            <a:prstDash val="solid"/>
          </a:ln>
        </p:spPr>
      </p:sp>
      <p:sp>
        <p:nvSpPr>
          <p:cNvPr id="5" name="Text 3"/>
          <p:cNvSpPr txBox="1"/>
          <p:nvPr/>
        </p:nvSpPr>
        <p:spPr>
          <a:xfrm>
            <a:off x="502920" y="1078992"/>
            <a:ext cx="530352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Individual-error explanation</a:t>
            </a:r>
            <a:endParaRPr lang="en-US" sz="1800" dirty="0"/>
          </a:p>
        </p:txBody>
      </p:sp>
      <p:sp>
        <p:nvSpPr>
          <p:cNvPr id="6" name="Text 4"/>
          <p:cNvSpPr txBox="1"/>
          <p:nvPr/>
        </p:nvSpPr>
        <p:spPr>
          <a:xfrm>
            <a:off x="502920" y="153619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Clinical errors contributed to harm, but individual accountability alone cannot explain repeated organisational failures.</a:t>
            </a:r>
            <a:endParaRPr lang="en-US" sz="1800" dirty="0"/>
          </a:p>
        </p:txBody>
      </p:sp>
      <p:sp>
        <p:nvSpPr>
          <p:cNvPr id="7" name="Shape 5"/>
          <p:cNvSpPr/>
          <p:nvPr/>
        </p:nvSpPr>
        <p:spPr>
          <a:xfrm>
            <a:off x="6217920" y="1005840"/>
            <a:ext cx="5577840" cy="2148840"/>
          </a:xfrm>
          <a:prstGeom prst="rect">
            <a:avLst/>
          </a:prstGeom>
          <a:solidFill>
            <a:srgbClr val="F4F1EC"/>
          </a:solidFill>
          <a:ln w="25400">
            <a:solidFill>
              <a:srgbClr val="C8553D"/>
            </a:solidFill>
            <a:prstDash val="solid"/>
          </a:ln>
        </p:spPr>
      </p:sp>
      <p:sp>
        <p:nvSpPr>
          <p:cNvPr id="8" name="Text 6"/>
          <p:cNvSpPr txBox="1"/>
          <p:nvPr/>
        </p:nvSpPr>
        <p:spPr>
          <a:xfrm>
            <a:off x="6355080" y="1078992"/>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Systems explanation</a:t>
            </a:r>
            <a:endParaRPr lang="en-US" sz="1800" dirty="0"/>
          </a:p>
        </p:txBody>
      </p:sp>
      <p:sp>
        <p:nvSpPr>
          <p:cNvPr id="9" name="Text 7"/>
          <p:cNvSpPr txBox="1"/>
          <p:nvPr/>
        </p:nvSpPr>
        <p:spPr>
          <a:xfrm>
            <a:off x="6355080" y="153619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Weak governance, staffing pressures and poor teamwork allowed unsafe practices to persist (Reason, 2000; Ockenden, 2022).</a:t>
            </a:r>
            <a:endParaRPr lang="en-US" sz="1800" dirty="0"/>
          </a:p>
        </p:txBody>
      </p:sp>
      <p:sp>
        <p:nvSpPr>
          <p:cNvPr id="10" name="Shape 8"/>
          <p:cNvSpPr/>
          <p:nvPr/>
        </p:nvSpPr>
        <p:spPr>
          <a:xfrm>
            <a:off x="365760" y="3200400"/>
            <a:ext cx="5577840" cy="2148840"/>
          </a:xfrm>
          <a:prstGeom prst="rect">
            <a:avLst/>
          </a:prstGeom>
          <a:solidFill>
            <a:srgbClr val="F4F1EC"/>
          </a:solidFill>
          <a:ln w="25400">
            <a:solidFill>
              <a:srgbClr val="C8553D"/>
            </a:solidFill>
            <a:prstDash val="solid"/>
          </a:ln>
        </p:spPr>
      </p:sp>
      <p:sp>
        <p:nvSpPr>
          <p:cNvPr id="11" name="Text 9"/>
          <p:cNvSpPr txBox="1"/>
          <p:nvPr/>
        </p:nvSpPr>
        <p:spPr>
          <a:xfrm>
            <a:off x="502920" y="3273552"/>
            <a:ext cx="530352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Policy explanation</a:t>
            </a:r>
            <a:endParaRPr lang="en-US" sz="1800" dirty="0"/>
          </a:p>
        </p:txBody>
      </p:sp>
      <p:sp>
        <p:nvSpPr>
          <p:cNvPr id="12" name="Text 10"/>
          <p:cNvSpPr txBox="1"/>
          <p:nvPr/>
        </p:nvSpPr>
        <p:spPr>
          <a:xfrm>
            <a:off x="502920" y="373075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Safety standards existed, but weaknesses in implementation, monitoring and accountability limited their effectiveness.</a:t>
            </a:r>
            <a:endParaRPr lang="en-US" sz="1800" dirty="0"/>
          </a:p>
        </p:txBody>
      </p:sp>
      <p:sp>
        <p:nvSpPr>
          <p:cNvPr id="13" name="Shape 11"/>
          <p:cNvSpPr/>
          <p:nvPr/>
        </p:nvSpPr>
        <p:spPr>
          <a:xfrm>
            <a:off x="6217920" y="3200400"/>
            <a:ext cx="5577840" cy="2148840"/>
          </a:xfrm>
          <a:prstGeom prst="rect">
            <a:avLst/>
          </a:prstGeom>
          <a:solidFill>
            <a:srgbClr val="F4F1EC"/>
          </a:solidFill>
          <a:ln w="25400">
            <a:solidFill>
              <a:srgbClr val="1F3A5F"/>
            </a:solidFill>
            <a:prstDash val="solid"/>
          </a:ln>
        </p:spPr>
      </p:sp>
      <p:sp>
        <p:nvSpPr>
          <p:cNvPr id="14" name="Text 12"/>
          <p:cNvSpPr txBox="1"/>
          <p:nvPr/>
        </p:nvSpPr>
        <p:spPr>
          <a:xfrm>
            <a:off x="6355080" y="3273552"/>
            <a:ext cx="5303520" cy="457200"/>
          </a:xfrm>
          <a:prstGeom prst="rect">
            <a:avLst/>
          </a:prstGeom>
          <a:noFill/>
          <a:ln/>
        </p:spPr>
        <p:txBody>
          <a:bodyPr wrap="square" lIns="0" tIns="0" rIns="0" bIns="0" rtlCol="0" anchor="t"/>
          <a:lstStyle/>
          <a:p>
            <a:pPr marL="0" indent="0">
              <a:lnSpc>
                <a:spcPct val="115000"/>
              </a:lnSpc>
              <a:buNone/>
            </a:pPr>
            <a:r>
              <a:rPr lang="en-US" sz="1800" b="1" dirty="0">
                <a:solidFill>
                  <a:srgbClr val="1F3A5F"/>
                </a:solidFill>
                <a:latin typeface="Arial" pitchFamily="34" charset="0"/>
                <a:ea typeface="Arial" pitchFamily="34" charset="-122"/>
                <a:cs typeface="Arial" pitchFamily="34" charset="-120"/>
              </a:rPr>
              <a:t>Wider NHS perspective</a:t>
            </a:r>
            <a:endParaRPr lang="en-US" sz="1800" dirty="0"/>
          </a:p>
        </p:txBody>
      </p:sp>
      <p:sp>
        <p:nvSpPr>
          <p:cNvPr id="15" name="Text 13"/>
          <p:cNvSpPr txBox="1"/>
          <p:nvPr/>
        </p:nvSpPr>
        <p:spPr>
          <a:xfrm>
            <a:off x="6355080" y="3730752"/>
            <a:ext cx="5303520" cy="1554480"/>
          </a:xfrm>
          <a:prstGeom prst="rect">
            <a:avLst/>
          </a:prstGeom>
          <a:noFill/>
          <a:ln/>
        </p:spPr>
        <p:txBody>
          <a:bodyPr wrap="square" lIns="0" tIns="0" rIns="0" bIns="0" rtlCol="0" anchor="t"/>
          <a:lstStyle/>
          <a:p>
            <a:pPr marL="0" indent="0">
              <a:lnSpc>
                <a:spcPct val="150000"/>
              </a:lnSpc>
              <a:spcAft>
                <a:spcPts val="400"/>
              </a:spcAft>
              <a:buNone/>
            </a:pPr>
            <a:r>
              <a:rPr lang="en-US" sz="1800">
                <a:solidFill>
                  <a:srgbClr val="333333"/>
                </a:solidFill>
                <a:latin typeface="Arial" pitchFamily="34" charset="0"/>
                <a:ea typeface="Arial" pitchFamily="34" charset="-122"/>
                <a:cs typeface="Arial" pitchFamily="34" charset="-120"/>
              </a:rPr>
              <a:t>Similar concerns in other maternity investigations suggest problems extending beyond SaTH (Knight and Stanford, 2022; CQC, 2024).</a:t>
            </a:r>
            <a:endParaRPr lang="en-US" sz="1800" dirty="0"/>
          </a:p>
        </p:txBody>
      </p:sp>
      <p:sp>
        <p:nvSpPr>
          <p:cNvPr id="16" name="Shape 14"/>
          <p:cNvSpPr/>
          <p:nvPr/>
        </p:nvSpPr>
        <p:spPr>
          <a:xfrm>
            <a:off x="457200" y="5440680"/>
            <a:ext cx="11274552" cy="960120"/>
          </a:xfrm>
          <a:prstGeom prst="rect">
            <a:avLst/>
          </a:prstGeom>
          <a:solidFill>
            <a:srgbClr val="FBE9E4"/>
          </a:solidFill>
          <a:ln w="25400">
            <a:solidFill>
              <a:srgbClr val="C8553D"/>
            </a:solidFill>
            <a:prstDash val="solid"/>
          </a:ln>
        </p:spPr>
      </p:sp>
      <p:sp>
        <p:nvSpPr>
          <p:cNvPr id="17" name="Text 15"/>
          <p:cNvSpPr txBox="1"/>
          <p:nvPr/>
        </p:nvSpPr>
        <p:spPr>
          <a:xfrm>
            <a:off x="640080" y="5513832"/>
            <a:ext cx="10881360" cy="813816"/>
          </a:xfrm>
          <a:prstGeom prst="rect">
            <a:avLst/>
          </a:prstGeom>
          <a:noFill/>
          <a:ln/>
        </p:spPr>
        <p:txBody>
          <a:bodyPr wrap="square" lIns="0" tIns="0" rIns="0" bIns="0" rtlCol="0" anchor="t"/>
          <a:lstStyle/>
          <a:p>
            <a:pPr marL="0" indent="0">
              <a:lnSpc>
                <a:spcPct val="150000"/>
              </a:lnSpc>
              <a:buNone/>
            </a:pPr>
            <a:r>
              <a:rPr lang="en-GB" sz="1800" b="1" dirty="0">
                <a:latin typeface="Arial" pitchFamily="34" charset="0"/>
                <a:ea typeface="Arial" pitchFamily="34" charset="-122"/>
                <a:cs typeface="Arial" pitchFamily="34" charset="-120"/>
              </a:rPr>
              <a:t>Synthesis</a:t>
            </a:r>
            <a:r>
              <a:rPr lang="en-GB" sz="1800" dirty="0">
                <a:latin typeface="Arial" pitchFamily="34" charset="0"/>
                <a:ea typeface="Arial" pitchFamily="34" charset="-122"/>
                <a:cs typeface="Arial" pitchFamily="34" charset="-120"/>
              </a:rPr>
              <a:t>:</a:t>
            </a:r>
            <a:r>
              <a:rPr lang="en-US" sz="1800" dirty="0">
                <a:latin typeface="Arial" pitchFamily="34" charset="0"/>
                <a:ea typeface="Arial" pitchFamily="34" charset="-122"/>
                <a:cs typeface="Arial" pitchFamily="34" charset="-120"/>
              </a:rPr>
              <a:t>Individual accountability remains necessary, but sustained improvement requires addressing the organisational conditions that repeatedly permit unsafe care.</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From Learning to Sustainable Improvement</a:t>
            </a:r>
            <a:endParaRPr lang="en-US" sz="2800" dirty="0"/>
          </a:p>
        </p:txBody>
      </p:sp>
      <p:sp>
        <p:nvSpPr>
          <p:cNvPr id="4" name="Text 2"/>
          <p:cNvSpPr txBox="1"/>
          <p:nvPr/>
        </p:nvSpPr>
        <p:spPr>
          <a:xfrm>
            <a:off x="457200" y="987552"/>
            <a:ext cx="11247120" cy="731520"/>
          </a:xfrm>
          <a:prstGeom prst="rect">
            <a:avLst/>
          </a:prstGeom>
          <a:noFill/>
          <a:ln/>
        </p:spPr>
        <p:txBody>
          <a:bodyPr wrap="square" lIns="0" tIns="0" rIns="0" bIns="0" rtlCol="0" anchor="t"/>
          <a:lstStyle/>
          <a:p>
            <a:pPr marL="0" indent="0">
              <a:lnSpc>
                <a:spcPct val="150000"/>
              </a:lnSpc>
              <a:buNone/>
            </a:pPr>
            <a:r>
              <a:rPr lang="en-US" sz="1800" dirty="0">
                <a:solidFill>
                  <a:srgbClr val="333333"/>
                </a:solidFill>
                <a:latin typeface="Arial" pitchFamily="34" charset="0"/>
                <a:ea typeface="Arial" pitchFamily="34" charset="-122"/>
                <a:cs typeface="Arial" pitchFamily="34" charset="-120"/>
              </a:rPr>
              <a:t>Ockenden identified 15 Immediate and Essential Actions for maternity services in England and more than 60 Local Actions for Learning at SaTH (Ockenden, 2022).</a:t>
            </a:r>
            <a:endParaRPr lang="en-US" sz="1800" dirty="0"/>
          </a:p>
        </p:txBody>
      </p:sp>
      <p:sp>
        <p:nvSpPr>
          <p:cNvPr id="5" name="Shape 3"/>
          <p:cNvSpPr/>
          <p:nvPr/>
        </p:nvSpPr>
        <p:spPr>
          <a:xfrm>
            <a:off x="365760" y="1828800"/>
            <a:ext cx="3657600" cy="1280160"/>
          </a:xfrm>
          <a:prstGeom prst="rect">
            <a:avLst/>
          </a:prstGeom>
          <a:solidFill>
            <a:srgbClr val="F4F1EC"/>
          </a:solidFill>
          <a:ln w="25400">
            <a:solidFill>
              <a:srgbClr val="1F3A5F"/>
            </a:solidFill>
            <a:prstDash val="solid"/>
          </a:ln>
        </p:spPr>
      </p:sp>
      <p:sp>
        <p:nvSpPr>
          <p:cNvPr id="6" name="Text 4"/>
          <p:cNvSpPr txBox="1"/>
          <p:nvPr/>
        </p:nvSpPr>
        <p:spPr>
          <a:xfrm>
            <a:off x="502920" y="190195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Safe workforce</a:t>
            </a:r>
            <a:endParaRPr lang="en-US" sz="1800" dirty="0"/>
          </a:p>
        </p:txBody>
      </p:sp>
      <p:sp>
        <p:nvSpPr>
          <p:cNvPr id="7" name="Text 5"/>
          <p:cNvSpPr txBox="1"/>
          <p:nvPr/>
        </p:nvSpPr>
        <p:spPr>
          <a:xfrm>
            <a:off x="617220" y="2208562"/>
            <a:ext cx="3383280" cy="872966"/>
          </a:xfrm>
          <a:prstGeom prst="rect">
            <a:avLst/>
          </a:prstGeom>
          <a:solidFill>
            <a:schemeClr val="accent2">
              <a:lumMod val="20000"/>
              <a:lumOff val="80000"/>
            </a:schemeClr>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Sustainable maternity and neonatal staffing.</a:t>
            </a:r>
            <a:endParaRPr lang="en-US" sz="1800" dirty="0"/>
          </a:p>
        </p:txBody>
      </p:sp>
      <p:sp>
        <p:nvSpPr>
          <p:cNvPr id="8" name="Shape 6"/>
          <p:cNvSpPr/>
          <p:nvPr/>
        </p:nvSpPr>
        <p:spPr>
          <a:xfrm>
            <a:off x="4251960" y="1828800"/>
            <a:ext cx="3657600" cy="1280160"/>
          </a:xfrm>
          <a:prstGeom prst="rect">
            <a:avLst/>
          </a:prstGeom>
          <a:solidFill>
            <a:srgbClr val="F4F1EC"/>
          </a:solidFill>
          <a:ln w="25400">
            <a:solidFill>
              <a:srgbClr val="C8553D"/>
            </a:solidFill>
            <a:prstDash val="solid"/>
          </a:ln>
        </p:spPr>
      </p:sp>
      <p:sp>
        <p:nvSpPr>
          <p:cNvPr id="9" name="Text 7"/>
          <p:cNvSpPr txBox="1"/>
          <p:nvPr/>
        </p:nvSpPr>
        <p:spPr>
          <a:xfrm>
            <a:off x="4389120" y="190195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Stronger governance</a:t>
            </a:r>
            <a:endParaRPr lang="en-US" sz="1800" dirty="0"/>
          </a:p>
        </p:txBody>
      </p:sp>
      <p:sp>
        <p:nvSpPr>
          <p:cNvPr id="10" name="Text 8"/>
          <p:cNvSpPr txBox="1"/>
          <p:nvPr/>
        </p:nvSpPr>
        <p:spPr>
          <a:xfrm>
            <a:off x="4526280" y="2162556"/>
            <a:ext cx="3383280" cy="918972"/>
          </a:xfrm>
          <a:prstGeom prst="rect">
            <a:avLst/>
          </a:prstGeom>
          <a:solidFill>
            <a:srgbClr val="F1D5D5"/>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Board-level oversight of maternity quality and safety.</a:t>
            </a:r>
            <a:endParaRPr lang="en-US" sz="1800" dirty="0"/>
          </a:p>
        </p:txBody>
      </p:sp>
      <p:sp>
        <p:nvSpPr>
          <p:cNvPr id="11" name="Shape 9"/>
          <p:cNvSpPr/>
          <p:nvPr/>
        </p:nvSpPr>
        <p:spPr>
          <a:xfrm>
            <a:off x="8138160" y="1828800"/>
            <a:ext cx="3657600" cy="1280160"/>
          </a:xfrm>
          <a:prstGeom prst="rect">
            <a:avLst/>
          </a:prstGeom>
          <a:solidFill>
            <a:srgbClr val="F4F1EC"/>
          </a:solidFill>
          <a:ln w="25400">
            <a:solidFill>
              <a:srgbClr val="1F3A5F"/>
            </a:solidFill>
            <a:prstDash val="solid"/>
          </a:ln>
        </p:spPr>
      </p:sp>
      <p:sp>
        <p:nvSpPr>
          <p:cNvPr id="12" name="Text 10"/>
          <p:cNvSpPr txBox="1"/>
          <p:nvPr/>
        </p:nvSpPr>
        <p:spPr>
          <a:xfrm>
            <a:off x="8275320" y="190195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Multidisciplinary culture</a:t>
            </a:r>
            <a:endParaRPr lang="en-US" sz="1800" dirty="0"/>
          </a:p>
        </p:txBody>
      </p:sp>
      <p:sp>
        <p:nvSpPr>
          <p:cNvPr id="13" name="Text 11"/>
          <p:cNvSpPr txBox="1"/>
          <p:nvPr/>
        </p:nvSpPr>
        <p:spPr>
          <a:xfrm>
            <a:off x="8286750" y="2125980"/>
            <a:ext cx="3383280" cy="1280160"/>
          </a:xfrm>
          <a:prstGeom prst="rect">
            <a:avLst/>
          </a:prstGeom>
          <a:solidFill>
            <a:schemeClr val="tx2">
              <a:lumMod val="20000"/>
              <a:lumOff val="80000"/>
            </a:schemeClr>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Psychological safety, teamwork and effective escalation.</a:t>
            </a:r>
            <a:endParaRPr lang="en-US" sz="1800" dirty="0"/>
          </a:p>
        </p:txBody>
      </p:sp>
      <p:sp>
        <p:nvSpPr>
          <p:cNvPr id="14" name="Shape 12"/>
          <p:cNvSpPr/>
          <p:nvPr/>
        </p:nvSpPr>
        <p:spPr>
          <a:xfrm>
            <a:off x="365760" y="3154680"/>
            <a:ext cx="3657600" cy="2331720"/>
          </a:xfrm>
          <a:prstGeom prst="rect">
            <a:avLst/>
          </a:prstGeom>
          <a:solidFill>
            <a:srgbClr val="F4F1EC"/>
          </a:solidFill>
          <a:ln w="25400">
            <a:solidFill>
              <a:srgbClr val="C8553D"/>
            </a:solidFill>
            <a:prstDash val="solid"/>
          </a:ln>
        </p:spPr>
      </p:sp>
      <p:sp>
        <p:nvSpPr>
          <p:cNvPr id="15" name="Text 13"/>
          <p:cNvSpPr txBox="1"/>
          <p:nvPr/>
        </p:nvSpPr>
        <p:spPr>
          <a:xfrm>
            <a:off x="502920" y="322783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Family involvement</a:t>
            </a:r>
            <a:endParaRPr lang="en-US" sz="1800" dirty="0"/>
          </a:p>
        </p:txBody>
      </p:sp>
      <p:sp>
        <p:nvSpPr>
          <p:cNvPr id="16" name="Text 14"/>
          <p:cNvSpPr txBox="1"/>
          <p:nvPr/>
        </p:nvSpPr>
        <p:spPr>
          <a:xfrm>
            <a:off x="502920" y="3685032"/>
            <a:ext cx="3383280" cy="1737360"/>
          </a:xfrm>
          <a:prstGeom prst="rect">
            <a:avLst/>
          </a:prstGeom>
          <a:solidFill>
            <a:srgbClr val="FEE599"/>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Listen to women and families and meaningfully involve them following incidents.</a:t>
            </a:r>
            <a:endParaRPr lang="en-US" sz="1800" dirty="0"/>
          </a:p>
        </p:txBody>
      </p:sp>
      <p:sp>
        <p:nvSpPr>
          <p:cNvPr id="17" name="Shape 15"/>
          <p:cNvSpPr/>
          <p:nvPr/>
        </p:nvSpPr>
        <p:spPr>
          <a:xfrm>
            <a:off x="4251960" y="3154680"/>
            <a:ext cx="3657600" cy="2331720"/>
          </a:xfrm>
          <a:prstGeom prst="rect">
            <a:avLst/>
          </a:prstGeom>
          <a:solidFill>
            <a:srgbClr val="F4F1EC"/>
          </a:solidFill>
          <a:ln w="25400">
            <a:solidFill>
              <a:srgbClr val="1F3A5F"/>
            </a:solidFill>
            <a:prstDash val="solid"/>
          </a:ln>
        </p:spPr>
      </p:sp>
      <p:sp>
        <p:nvSpPr>
          <p:cNvPr id="18" name="Text 16"/>
          <p:cNvSpPr txBox="1"/>
          <p:nvPr/>
        </p:nvSpPr>
        <p:spPr>
          <a:xfrm>
            <a:off x="4389120" y="3227832"/>
            <a:ext cx="3383280" cy="73152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Systems-based incident learning</a:t>
            </a:r>
            <a:endParaRPr lang="en-US" sz="1800" dirty="0"/>
          </a:p>
        </p:txBody>
      </p:sp>
      <p:sp>
        <p:nvSpPr>
          <p:cNvPr id="19" name="Text 17"/>
          <p:cNvSpPr txBox="1"/>
          <p:nvPr/>
        </p:nvSpPr>
        <p:spPr>
          <a:xfrm>
            <a:off x="4526280" y="3822192"/>
            <a:ext cx="3383280" cy="1600200"/>
          </a:xfrm>
          <a:prstGeom prst="rect">
            <a:avLst/>
          </a:prstGeom>
          <a:solidFill>
            <a:srgbClr val="D6EAF1"/>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Apply PSIRF principles to understand contributory factors and translate learning into improvement</a:t>
            </a:r>
            <a:r>
              <a:rPr lang="en-GB" sz="1800" dirty="0">
                <a:solidFill>
                  <a:srgbClr val="333333"/>
                </a:solidFill>
                <a:latin typeface="Arial" pitchFamily="34" charset="0"/>
                <a:ea typeface="Arial" pitchFamily="34" charset="-122"/>
                <a:cs typeface="Arial" pitchFamily="34" charset="-120"/>
              </a:rPr>
              <a:t> (NHS,2022).</a:t>
            </a:r>
            <a:endParaRPr lang="en-US" sz="1800" dirty="0"/>
          </a:p>
        </p:txBody>
      </p:sp>
      <p:sp>
        <p:nvSpPr>
          <p:cNvPr id="20" name="Shape 18"/>
          <p:cNvSpPr/>
          <p:nvPr/>
        </p:nvSpPr>
        <p:spPr>
          <a:xfrm>
            <a:off x="8138160" y="3154680"/>
            <a:ext cx="3657600" cy="2331720"/>
          </a:xfrm>
          <a:prstGeom prst="rect">
            <a:avLst/>
          </a:prstGeom>
          <a:solidFill>
            <a:srgbClr val="F4F1EC"/>
          </a:solidFill>
          <a:ln w="25400">
            <a:solidFill>
              <a:srgbClr val="C8553D"/>
            </a:solidFill>
            <a:prstDash val="solid"/>
          </a:ln>
        </p:spPr>
      </p:sp>
      <p:sp>
        <p:nvSpPr>
          <p:cNvPr id="21" name="Text 19"/>
          <p:cNvSpPr txBox="1"/>
          <p:nvPr/>
        </p:nvSpPr>
        <p:spPr>
          <a:xfrm>
            <a:off x="8275320" y="3227832"/>
            <a:ext cx="3383280" cy="457200"/>
          </a:xfrm>
          <a:prstGeom prst="rect">
            <a:avLst/>
          </a:prstGeom>
          <a:noFill/>
          <a:ln/>
        </p:spPr>
        <p:txBody>
          <a:bodyPr wrap="square" lIns="0" tIns="0" rIns="0" bIns="0" rtlCol="0" anchor="t"/>
          <a:lstStyle/>
          <a:p>
            <a:pPr marL="0" indent="0">
              <a:lnSpc>
                <a:spcPct val="115000"/>
              </a:lnSpc>
              <a:buNone/>
            </a:pPr>
            <a:r>
              <a:rPr lang="en-US" sz="1800" b="1" dirty="0">
                <a:latin typeface="Arial" pitchFamily="34" charset="0"/>
                <a:ea typeface="Arial" pitchFamily="34" charset="-122"/>
                <a:cs typeface="Arial" pitchFamily="34" charset="-120"/>
              </a:rPr>
              <a:t>Continuous assurance</a:t>
            </a:r>
            <a:endParaRPr lang="en-US" sz="1800" dirty="0"/>
          </a:p>
        </p:txBody>
      </p:sp>
      <p:sp>
        <p:nvSpPr>
          <p:cNvPr id="22" name="Text 20"/>
          <p:cNvSpPr txBox="1"/>
          <p:nvPr/>
        </p:nvSpPr>
        <p:spPr>
          <a:xfrm>
            <a:off x="8275320" y="3685032"/>
            <a:ext cx="3383280" cy="1737360"/>
          </a:xfrm>
          <a:prstGeom prst="rect">
            <a:avLst/>
          </a:prstGeom>
          <a:solidFill>
            <a:srgbClr val="E5BFB1"/>
          </a:solidFill>
          <a:ln/>
        </p:spPr>
        <p:txBody>
          <a:bodyPr wrap="square" lIns="0" tIns="0" rIns="0" bIns="0" rtlCol="0" anchor="t"/>
          <a:lstStyle/>
          <a:p>
            <a:pPr marL="0" indent="0">
              <a:lnSpc>
                <a:spcPct val="150000"/>
              </a:lnSpc>
              <a:spcAft>
                <a:spcPts val="400"/>
              </a:spcAft>
              <a:buNone/>
            </a:pPr>
            <a:r>
              <a:rPr lang="en-US" sz="1800" dirty="0">
                <a:solidFill>
                  <a:srgbClr val="333333"/>
                </a:solidFill>
                <a:latin typeface="Arial" pitchFamily="34" charset="0"/>
                <a:ea typeface="Arial" pitchFamily="34" charset="-122"/>
                <a:cs typeface="Arial" pitchFamily="34" charset="-120"/>
              </a:rPr>
              <a:t>Audit → feedback → improvement → re-evaluation.</a:t>
            </a:r>
            <a:endParaRPr lang="en-US" sz="1800" dirty="0"/>
          </a:p>
        </p:txBody>
      </p:sp>
      <p:sp>
        <p:nvSpPr>
          <p:cNvPr id="23" name="Shape 21"/>
          <p:cNvSpPr/>
          <p:nvPr/>
        </p:nvSpPr>
        <p:spPr>
          <a:xfrm>
            <a:off x="457200" y="5532120"/>
            <a:ext cx="11274552" cy="914400"/>
          </a:xfrm>
          <a:prstGeom prst="rect">
            <a:avLst/>
          </a:prstGeom>
          <a:solidFill>
            <a:srgbClr val="FBE9E4"/>
          </a:solidFill>
          <a:ln w="25400">
            <a:solidFill>
              <a:srgbClr val="C8553D"/>
            </a:solidFill>
            <a:prstDash val="solid"/>
          </a:ln>
        </p:spPr>
      </p:sp>
      <p:sp>
        <p:nvSpPr>
          <p:cNvPr id="24" name="Text 22"/>
          <p:cNvSpPr txBox="1"/>
          <p:nvPr/>
        </p:nvSpPr>
        <p:spPr>
          <a:xfrm>
            <a:off x="640080" y="5605272"/>
            <a:ext cx="10881360" cy="768096"/>
          </a:xfrm>
          <a:prstGeom prst="rect">
            <a:avLst/>
          </a:prstGeom>
          <a:noFill/>
          <a:ln/>
        </p:spPr>
        <p:txBody>
          <a:bodyPr wrap="square" lIns="0" tIns="0" rIns="0" bIns="0" rtlCol="0" anchor="t"/>
          <a:lstStyle/>
          <a:p>
            <a:pPr marL="0" indent="0">
              <a:lnSpc>
                <a:spcPct val="150000"/>
              </a:lnSpc>
              <a:buNone/>
            </a:pPr>
            <a:r>
              <a:rPr lang="en-US" sz="1800" b="1" dirty="0">
                <a:latin typeface="Arial" pitchFamily="34" charset="0"/>
                <a:ea typeface="Arial" pitchFamily="34" charset="-122"/>
                <a:cs typeface="Arial" pitchFamily="34" charset="-120"/>
              </a:rPr>
              <a:t>Critical recommendation</a:t>
            </a:r>
            <a:r>
              <a:rPr lang="en-US" sz="1800" b="1" dirty="0">
                <a:solidFill>
                  <a:srgbClr val="C8553D"/>
                </a:solidFill>
                <a:latin typeface="Arial" pitchFamily="34" charset="0"/>
                <a:ea typeface="Arial" pitchFamily="34" charset="-122"/>
                <a:cs typeface="Arial" pitchFamily="34" charset="-120"/>
              </a:rPr>
              <a:t>: </a:t>
            </a:r>
            <a:r>
              <a:rPr lang="en-US" sz="1800" dirty="0">
                <a:solidFill>
                  <a:srgbClr val="333333"/>
                </a:solidFill>
                <a:latin typeface="Arial" pitchFamily="34" charset="0"/>
                <a:ea typeface="Arial" pitchFamily="34" charset="-122"/>
                <a:cs typeface="Arial" pitchFamily="34" charset="-120"/>
              </a:rPr>
              <a:t>Success should be measured by demonstrable changes in safety culture, processes and outcomes—not merely policy compliance</a:t>
            </a:r>
            <a:r>
              <a:rPr lang="en-GB" sz="1800" dirty="0">
                <a:solidFill>
                  <a:srgbClr val="333333"/>
                </a:solidFill>
                <a:latin typeface="Arial" pitchFamily="34" charset="0"/>
                <a:ea typeface="Arial" pitchFamily="34" charset="-122"/>
                <a:cs typeface="Arial" pitchFamily="34" charset="-120"/>
              </a:rPr>
              <a:t> (CQC,2024).</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0">
            <a:extLst>
              <a:ext uri="{FF2B5EF4-FFF2-40B4-BE49-F238E27FC236}">
                <a16:creationId xmlns:a16="http://schemas.microsoft.com/office/drawing/2014/main" id="{1FCAAD3C-8652-2D68-9107-596CF19B67F0}"/>
              </a:ext>
            </a:extLst>
          </p:cNvPr>
          <p:cNvSpPr/>
          <p:nvPr/>
        </p:nvSpPr>
        <p:spPr>
          <a:xfrm>
            <a:off x="0" y="0"/>
            <a:ext cx="12188952" cy="914400"/>
          </a:xfrm>
          <a:prstGeom prst="rect">
            <a:avLst/>
          </a:prstGeom>
          <a:solidFill>
            <a:srgbClr val="1F3A5F"/>
          </a:solidFill>
          <a:ln/>
        </p:spPr>
      </p:sp>
      <p:sp>
        <p:nvSpPr>
          <p:cNvPr id="7" name="Text 1">
            <a:extLst>
              <a:ext uri="{FF2B5EF4-FFF2-40B4-BE49-F238E27FC236}">
                <a16:creationId xmlns:a16="http://schemas.microsoft.com/office/drawing/2014/main" id="{657FC9B4-ECD5-7295-CFCE-BD273773EB24}"/>
              </a:ext>
            </a:extLst>
          </p:cNvPr>
          <p:cNvSpPr txBox="1"/>
          <p:nvPr/>
        </p:nvSpPr>
        <p:spPr>
          <a:xfrm>
            <a:off x="457200" y="0"/>
            <a:ext cx="11247120" cy="914400"/>
          </a:xfrm>
          <a:prstGeom prst="rect">
            <a:avLst/>
          </a:prstGeom>
          <a:noFill/>
          <a:ln/>
        </p:spPr>
        <p:txBody>
          <a:bodyPr wrap="square" lIns="0" tIns="0" rIns="0" bIns="0" rtlCol="0" anchor="ctr"/>
          <a:lstStyle/>
          <a:p>
            <a:r>
              <a:rPr lang="en-GB" sz="2800" b="1">
                <a:solidFill>
                  <a:schemeClr val="bg1"/>
                </a:solidFill>
              </a:rPr>
              <a:t>Measuring and Sustaining Maternity Safety Improvement</a:t>
            </a:r>
          </a:p>
        </p:txBody>
      </p:sp>
      <p:sp>
        <p:nvSpPr>
          <p:cNvPr id="9" name="Shape 18">
            <a:extLst>
              <a:ext uri="{FF2B5EF4-FFF2-40B4-BE49-F238E27FC236}">
                <a16:creationId xmlns:a16="http://schemas.microsoft.com/office/drawing/2014/main" id="{9FCE1D39-3A9E-0661-9031-AD8A534C227E}"/>
              </a:ext>
            </a:extLst>
          </p:cNvPr>
          <p:cNvSpPr/>
          <p:nvPr/>
        </p:nvSpPr>
        <p:spPr>
          <a:xfrm>
            <a:off x="89535" y="1011555"/>
            <a:ext cx="3657600" cy="2331720"/>
          </a:xfrm>
          <a:prstGeom prst="rect">
            <a:avLst/>
          </a:prstGeom>
          <a:solidFill>
            <a:srgbClr val="F4F1EC"/>
          </a:solidFill>
          <a:ln w="25400">
            <a:solidFill>
              <a:srgbClr val="C8553D"/>
            </a:solidFill>
            <a:prstDash val="solid"/>
          </a:ln>
        </p:spPr>
      </p:sp>
      <p:sp>
        <p:nvSpPr>
          <p:cNvPr id="11" name="Shape 18">
            <a:extLst>
              <a:ext uri="{FF2B5EF4-FFF2-40B4-BE49-F238E27FC236}">
                <a16:creationId xmlns:a16="http://schemas.microsoft.com/office/drawing/2014/main" id="{35F52D9B-71B8-F950-E27F-DBA991B23B16}"/>
              </a:ext>
            </a:extLst>
          </p:cNvPr>
          <p:cNvSpPr/>
          <p:nvPr/>
        </p:nvSpPr>
        <p:spPr>
          <a:xfrm>
            <a:off x="3873341" y="1011555"/>
            <a:ext cx="3657600" cy="2331720"/>
          </a:xfrm>
          <a:prstGeom prst="rect">
            <a:avLst/>
          </a:prstGeom>
          <a:solidFill>
            <a:srgbClr val="F4F1EC"/>
          </a:solidFill>
          <a:ln w="25400">
            <a:solidFill>
              <a:srgbClr val="C8553D"/>
            </a:solidFill>
            <a:prstDash val="solid"/>
          </a:ln>
        </p:spPr>
      </p:sp>
      <p:sp>
        <p:nvSpPr>
          <p:cNvPr id="13" name="TextBox 12">
            <a:extLst>
              <a:ext uri="{FF2B5EF4-FFF2-40B4-BE49-F238E27FC236}">
                <a16:creationId xmlns:a16="http://schemas.microsoft.com/office/drawing/2014/main" id="{5D067ADD-24D4-EFED-BDB6-58D9A0D9B243}"/>
              </a:ext>
            </a:extLst>
          </p:cNvPr>
          <p:cNvSpPr txBox="1"/>
          <p:nvPr/>
        </p:nvSpPr>
        <p:spPr>
          <a:xfrm>
            <a:off x="89535" y="1011555"/>
            <a:ext cx="3556991" cy="2308324"/>
          </a:xfrm>
          <a:prstGeom prst="rect">
            <a:avLst/>
          </a:prstGeom>
          <a:solidFill>
            <a:srgbClr val="E5BFB1"/>
          </a:solidFill>
        </p:spPr>
        <p:txBody>
          <a:bodyPr wrap="square">
            <a:spAutoFit/>
          </a:bodyPr>
          <a:lstStyle/>
          <a:p>
            <a:pPr>
              <a:buNone/>
            </a:pPr>
            <a:r>
              <a:rPr lang="en-GB" b="1" dirty="0">
                <a:latin typeface="Arial" panose="020B0604020202020204" pitchFamily="34" charset="0"/>
                <a:cs typeface="Arial" panose="020B0604020202020204" pitchFamily="34" charset="0"/>
              </a:rPr>
              <a:t>Workforce Safety</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Monitor maternity staffing levels and skill mix against safe staffing requirements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Audit compliance with clinical escalation procedures (Ockenden, 2022).</a:t>
            </a:r>
          </a:p>
        </p:txBody>
      </p:sp>
      <p:sp>
        <p:nvSpPr>
          <p:cNvPr id="15" name="TextBox 14">
            <a:extLst>
              <a:ext uri="{FF2B5EF4-FFF2-40B4-BE49-F238E27FC236}">
                <a16:creationId xmlns:a16="http://schemas.microsoft.com/office/drawing/2014/main" id="{FF89AAC9-3DEB-47A4-25EF-FCFC8FC9489D}"/>
              </a:ext>
            </a:extLst>
          </p:cNvPr>
          <p:cNvSpPr txBox="1"/>
          <p:nvPr/>
        </p:nvSpPr>
        <p:spPr>
          <a:xfrm>
            <a:off x="3873342" y="1011554"/>
            <a:ext cx="3657600" cy="2308323"/>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Governance and Accountability</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Require board-level oversight of maternity safety and corrective actions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Verify that agreed improvements are implemented and sustained.</a:t>
            </a:r>
          </a:p>
        </p:txBody>
      </p:sp>
      <p:sp>
        <p:nvSpPr>
          <p:cNvPr id="21" name="Shape 18">
            <a:extLst>
              <a:ext uri="{FF2B5EF4-FFF2-40B4-BE49-F238E27FC236}">
                <a16:creationId xmlns:a16="http://schemas.microsoft.com/office/drawing/2014/main" id="{84DD1664-5988-3B16-CF5B-E9F5F30A7A84}"/>
              </a:ext>
            </a:extLst>
          </p:cNvPr>
          <p:cNvSpPr/>
          <p:nvPr/>
        </p:nvSpPr>
        <p:spPr>
          <a:xfrm>
            <a:off x="7541691" y="1025036"/>
            <a:ext cx="3657600" cy="2331720"/>
          </a:xfrm>
          <a:prstGeom prst="rect">
            <a:avLst/>
          </a:prstGeom>
          <a:solidFill>
            <a:srgbClr val="F4F1EC"/>
          </a:solidFill>
          <a:ln w="25400">
            <a:solidFill>
              <a:srgbClr val="C8553D"/>
            </a:solidFill>
            <a:prstDash val="solid"/>
          </a:ln>
        </p:spPr>
      </p:sp>
      <p:sp>
        <p:nvSpPr>
          <p:cNvPr id="23" name="Shape 18">
            <a:extLst>
              <a:ext uri="{FF2B5EF4-FFF2-40B4-BE49-F238E27FC236}">
                <a16:creationId xmlns:a16="http://schemas.microsoft.com/office/drawing/2014/main" id="{C2C24C12-9DB7-997A-FADE-53F06F851D9B}"/>
              </a:ext>
            </a:extLst>
          </p:cNvPr>
          <p:cNvSpPr/>
          <p:nvPr/>
        </p:nvSpPr>
        <p:spPr>
          <a:xfrm>
            <a:off x="110966" y="3319877"/>
            <a:ext cx="3657600" cy="2331720"/>
          </a:xfrm>
          <a:prstGeom prst="rect">
            <a:avLst/>
          </a:prstGeom>
          <a:solidFill>
            <a:srgbClr val="F4F1EC"/>
          </a:solidFill>
          <a:ln w="25400">
            <a:solidFill>
              <a:srgbClr val="C8553D"/>
            </a:solidFill>
            <a:prstDash val="solid"/>
          </a:ln>
        </p:spPr>
      </p:sp>
      <p:sp>
        <p:nvSpPr>
          <p:cNvPr id="25" name="Shape 18">
            <a:extLst>
              <a:ext uri="{FF2B5EF4-FFF2-40B4-BE49-F238E27FC236}">
                <a16:creationId xmlns:a16="http://schemas.microsoft.com/office/drawing/2014/main" id="{3FEF6D79-300D-FB01-05E8-951EC9200B4A}"/>
              </a:ext>
            </a:extLst>
          </p:cNvPr>
          <p:cNvSpPr/>
          <p:nvPr/>
        </p:nvSpPr>
        <p:spPr>
          <a:xfrm>
            <a:off x="3862591" y="3343275"/>
            <a:ext cx="3657600" cy="2331720"/>
          </a:xfrm>
          <a:prstGeom prst="rect">
            <a:avLst/>
          </a:prstGeom>
          <a:solidFill>
            <a:srgbClr val="F4F1EC"/>
          </a:solidFill>
          <a:ln w="25400">
            <a:solidFill>
              <a:srgbClr val="C8553D"/>
            </a:solidFill>
            <a:prstDash val="solid"/>
          </a:ln>
        </p:spPr>
      </p:sp>
      <p:sp>
        <p:nvSpPr>
          <p:cNvPr id="27" name="TextBox 26">
            <a:extLst>
              <a:ext uri="{FF2B5EF4-FFF2-40B4-BE49-F238E27FC236}">
                <a16:creationId xmlns:a16="http://schemas.microsoft.com/office/drawing/2014/main" id="{4B2EC677-6314-7F42-97C2-4BCDF96FEBA7}"/>
              </a:ext>
            </a:extLst>
          </p:cNvPr>
          <p:cNvSpPr txBox="1"/>
          <p:nvPr/>
        </p:nvSpPr>
        <p:spPr>
          <a:xfrm>
            <a:off x="7541691" y="1079266"/>
            <a:ext cx="3762375" cy="2031325"/>
          </a:xfrm>
          <a:prstGeom prst="rect">
            <a:avLst/>
          </a:prstGeom>
          <a:solidFill>
            <a:schemeClr val="accent6">
              <a:lumMod val="20000"/>
              <a:lumOff val="80000"/>
            </a:schemeClr>
          </a:solidFill>
        </p:spPr>
        <p:txBody>
          <a:bodyPr wrap="square">
            <a:spAutoFit/>
          </a:bodyPr>
          <a:lstStyle/>
          <a:p>
            <a:pPr>
              <a:buNone/>
            </a:pPr>
            <a:r>
              <a:rPr lang="en-GB" b="1" dirty="0">
                <a:latin typeface="Arial" panose="020B0604020202020204" pitchFamily="34" charset="0"/>
                <a:cs typeface="Arial" panose="020B0604020202020204" pitchFamily="34" charset="0"/>
              </a:rPr>
              <a:t>Safety Culture and Teamwork</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Evaluate multidisciplinary teamwork and psychological safety through staff feedback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Audit whether staff concerns are escalated and addressed.</a:t>
            </a:r>
          </a:p>
        </p:txBody>
      </p:sp>
      <p:sp>
        <p:nvSpPr>
          <p:cNvPr id="29" name="TextBox 28">
            <a:extLst>
              <a:ext uri="{FF2B5EF4-FFF2-40B4-BE49-F238E27FC236}">
                <a16:creationId xmlns:a16="http://schemas.microsoft.com/office/drawing/2014/main" id="{AD2DB164-3663-B044-82CC-2B7BAB36F166}"/>
              </a:ext>
            </a:extLst>
          </p:cNvPr>
          <p:cNvSpPr txBox="1"/>
          <p:nvPr/>
        </p:nvSpPr>
        <p:spPr>
          <a:xfrm>
            <a:off x="188356" y="3319877"/>
            <a:ext cx="3521273" cy="2308324"/>
          </a:xfrm>
          <a:prstGeom prst="rect">
            <a:avLst/>
          </a:prstGeom>
          <a:solidFill>
            <a:srgbClr val="D6EAF1"/>
          </a:solidFill>
        </p:spPr>
        <p:txBody>
          <a:bodyPr wrap="square">
            <a:spAutoFit/>
          </a:bodyPr>
          <a:lstStyle/>
          <a:p>
            <a:pPr>
              <a:buNone/>
            </a:pPr>
            <a:r>
              <a:rPr lang="en-GB" b="1" dirty="0">
                <a:latin typeface="Arial" panose="020B0604020202020204" pitchFamily="34" charset="0"/>
                <a:cs typeface="Arial" panose="020B0604020202020204" pitchFamily="34" charset="0"/>
              </a:rPr>
              <a:t>Family Involvement</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Monitor how women's and families' concerns are recorded, investigated and addressed (Ockenden,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Use family feedback to inform service improvements.</a:t>
            </a:r>
          </a:p>
        </p:txBody>
      </p:sp>
      <p:sp>
        <p:nvSpPr>
          <p:cNvPr id="31" name="TextBox 30">
            <a:extLst>
              <a:ext uri="{FF2B5EF4-FFF2-40B4-BE49-F238E27FC236}">
                <a16:creationId xmlns:a16="http://schemas.microsoft.com/office/drawing/2014/main" id="{39568962-674A-B303-871B-BF2207B0D6BC}"/>
              </a:ext>
            </a:extLst>
          </p:cNvPr>
          <p:cNvSpPr txBox="1"/>
          <p:nvPr/>
        </p:nvSpPr>
        <p:spPr>
          <a:xfrm>
            <a:off x="3956616" y="3366673"/>
            <a:ext cx="3657600" cy="2308324"/>
          </a:xfrm>
          <a:prstGeom prst="rect">
            <a:avLst/>
          </a:prstGeom>
          <a:solidFill>
            <a:schemeClr val="accent4">
              <a:lumMod val="20000"/>
              <a:lumOff val="80000"/>
            </a:schemeClr>
          </a:solidFill>
        </p:spPr>
        <p:txBody>
          <a:bodyPr wrap="square">
            <a:spAutoFit/>
          </a:bodyPr>
          <a:lstStyle/>
          <a:p>
            <a:pPr>
              <a:buNone/>
            </a:pPr>
            <a:r>
              <a:rPr lang="en-GB" b="1" dirty="0">
                <a:latin typeface="Arial" panose="020B0604020202020204" pitchFamily="34" charset="0"/>
                <a:cs typeface="Arial" panose="020B0604020202020204" pitchFamily="34" charset="0"/>
              </a:rPr>
              <a:t>Systems-Based Incident Learning</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Evaluate the quality of incident responses and identification of contributory factors (NHS England,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Monitor whether learning leads to changes in clinical practice.</a:t>
            </a:r>
          </a:p>
        </p:txBody>
      </p:sp>
      <p:sp>
        <p:nvSpPr>
          <p:cNvPr id="33" name="Shape 18">
            <a:extLst>
              <a:ext uri="{FF2B5EF4-FFF2-40B4-BE49-F238E27FC236}">
                <a16:creationId xmlns:a16="http://schemas.microsoft.com/office/drawing/2014/main" id="{9BFCCE34-E39D-11B9-E091-3D0583D75644}"/>
              </a:ext>
            </a:extLst>
          </p:cNvPr>
          <p:cNvSpPr/>
          <p:nvPr/>
        </p:nvSpPr>
        <p:spPr>
          <a:xfrm>
            <a:off x="7614216" y="3390073"/>
            <a:ext cx="3657600" cy="2331720"/>
          </a:xfrm>
          <a:prstGeom prst="rect">
            <a:avLst/>
          </a:prstGeom>
          <a:solidFill>
            <a:srgbClr val="F4F1EC"/>
          </a:solidFill>
          <a:ln w="25400">
            <a:solidFill>
              <a:srgbClr val="C8553D"/>
            </a:solidFill>
            <a:prstDash val="solid"/>
          </a:ln>
        </p:spPr>
      </p:sp>
      <p:sp>
        <p:nvSpPr>
          <p:cNvPr id="35" name="TextBox 34">
            <a:extLst>
              <a:ext uri="{FF2B5EF4-FFF2-40B4-BE49-F238E27FC236}">
                <a16:creationId xmlns:a16="http://schemas.microsoft.com/office/drawing/2014/main" id="{1D8497EF-E6D1-A633-B42D-DFC6E933BCC6}"/>
              </a:ext>
            </a:extLst>
          </p:cNvPr>
          <p:cNvSpPr txBox="1"/>
          <p:nvPr/>
        </p:nvSpPr>
        <p:spPr>
          <a:xfrm>
            <a:off x="7646465" y="3467392"/>
            <a:ext cx="3657601" cy="2031325"/>
          </a:xfrm>
          <a:prstGeom prst="rect">
            <a:avLst/>
          </a:prstGeom>
          <a:solidFill>
            <a:schemeClr val="accent2">
              <a:lumMod val="20000"/>
              <a:lumOff val="80000"/>
            </a:schemeClr>
          </a:solidFill>
        </p:spPr>
        <p:txBody>
          <a:bodyPr wrap="square">
            <a:spAutoFit/>
          </a:bodyPr>
          <a:lstStyle/>
          <a:p>
            <a:pPr>
              <a:buNone/>
            </a:pPr>
            <a:r>
              <a:rPr lang="en-GB" b="1" dirty="0">
                <a:latin typeface="Arial" panose="020B0604020202020204" pitchFamily="34" charset="0"/>
                <a:cs typeface="Arial" panose="020B0604020202020204" pitchFamily="34" charset="0"/>
              </a:rPr>
              <a:t>Continuous Quality Assurance</a:t>
            </a:r>
            <a:endParaRPr lang="en-GB"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Repeat audits and review trends in care processes and patient outcomes (Ockenden, 2022; NHS England, 2022).</a:t>
            </a:r>
          </a:p>
          <a:p>
            <a:pPr marL="342900" lvl="0" indent="-342900">
              <a:buFont typeface="Arial" panose="020B0604020202020204" pitchFamily="34" charset="0"/>
              <a:buChar char="•"/>
            </a:pPr>
            <a:r>
              <a:rPr lang="en-GB" dirty="0">
                <a:latin typeface="Arial" panose="020B0604020202020204" pitchFamily="34" charset="0"/>
                <a:cs typeface="Arial" panose="020B0604020202020204" pitchFamily="34" charset="0"/>
              </a:rPr>
              <a:t>Use findings to revise improvement plans.</a:t>
            </a:r>
          </a:p>
        </p:txBody>
      </p:sp>
      <p:sp>
        <p:nvSpPr>
          <p:cNvPr id="37" name="Shape 21">
            <a:extLst>
              <a:ext uri="{FF2B5EF4-FFF2-40B4-BE49-F238E27FC236}">
                <a16:creationId xmlns:a16="http://schemas.microsoft.com/office/drawing/2014/main" id="{C22A9095-6AEF-2705-EE95-BDAF20E6BB69}"/>
              </a:ext>
            </a:extLst>
          </p:cNvPr>
          <p:cNvSpPr/>
          <p:nvPr/>
        </p:nvSpPr>
        <p:spPr>
          <a:xfrm>
            <a:off x="148140" y="5747945"/>
            <a:ext cx="11274552" cy="914400"/>
          </a:xfrm>
          <a:prstGeom prst="rect">
            <a:avLst/>
          </a:prstGeom>
          <a:solidFill>
            <a:srgbClr val="FBE9E4"/>
          </a:solidFill>
          <a:ln w="25400">
            <a:solidFill>
              <a:srgbClr val="C8553D"/>
            </a:solidFill>
            <a:prstDash val="solid"/>
          </a:ln>
        </p:spPr>
      </p:sp>
      <p:sp>
        <p:nvSpPr>
          <p:cNvPr id="39" name="TextBox 38">
            <a:extLst>
              <a:ext uri="{FF2B5EF4-FFF2-40B4-BE49-F238E27FC236}">
                <a16:creationId xmlns:a16="http://schemas.microsoft.com/office/drawing/2014/main" id="{C8D7CF94-A702-FED7-CB07-C2B687651A38}"/>
              </a:ext>
            </a:extLst>
          </p:cNvPr>
          <p:cNvSpPr txBox="1"/>
          <p:nvPr/>
        </p:nvSpPr>
        <p:spPr>
          <a:xfrm>
            <a:off x="188356" y="5776582"/>
            <a:ext cx="10067925" cy="923330"/>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Critical evaluation:</a:t>
            </a:r>
            <a:r>
              <a:rPr lang="en-GB" dirty="0">
                <a:latin typeface="Arial" panose="020B0604020202020204" pitchFamily="34" charset="0"/>
                <a:cs typeface="Arial" panose="020B0604020202020204" pitchFamily="34" charset="0"/>
              </a:rPr>
              <a:t> Completing safety actions does not necessarily demonstrate improved care; effectiveness must be judged through sustained changes in clinical practice, safety culture and patient outcomes.</a:t>
            </a:r>
          </a:p>
        </p:txBody>
      </p:sp>
    </p:spTree>
    <p:extLst>
      <p:ext uri="{BB962C8B-B14F-4D97-AF65-F5344CB8AC3E}">
        <p14:creationId xmlns:p14="http://schemas.microsoft.com/office/powerpoint/2010/main" val="1513333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4"/>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Conclusion</a:t>
            </a:r>
            <a:endParaRPr lang="en-US" sz="2800" dirty="0"/>
          </a:p>
        </p:txBody>
      </p:sp>
      <p:sp>
        <p:nvSpPr>
          <p:cNvPr id="4" name="Shape 2"/>
          <p:cNvSpPr/>
          <p:nvPr/>
        </p:nvSpPr>
        <p:spPr>
          <a:xfrm flipH="1">
            <a:off x="1047750" y="1631156"/>
            <a:ext cx="35719" cy="4107657"/>
          </a:xfrm>
          <a:prstGeom prst="line">
            <a:avLst/>
          </a:prstGeom>
          <a:noFill/>
          <a:ln w="25400">
            <a:solidFill>
              <a:srgbClr val="1F3A5F"/>
            </a:solidFill>
            <a:prstDash val="solid"/>
          </a:ln>
        </p:spPr>
      </p:sp>
      <p:sp>
        <p:nvSpPr>
          <p:cNvPr id="8" name="Text 6"/>
          <p:cNvSpPr txBox="1"/>
          <p:nvPr/>
        </p:nvSpPr>
        <p:spPr>
          <a:xfrm>
            <a:off x="1393032" y="1262062"/>
            <a:ext cx="9060655" cy="4905376"/>
          </a:xfrm>
          <a:prstGeom prst="rect">
            <a:avLst/>
          </a:prstGeom>
          <a:solidFill>
            <a:srgbClr val="D6EAF1"/>
          </a:solidFill>
          <a:ln/>
        </p:spPr>
        <p:txBody>
          <a:bodyPr wrap="square" lIns="0" tIns="0" rIns="0" bIns="0" numCol="1" rtlCol="0" anchor="t"/>
          <a:lstStyle/>
          <a:p>
            <a:endParaRPr lang="en-GB" b="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The SaTH maternity failures reflected systemic weaknesses in clinical governance, leadership, workforce capacity and organisational learning, rather than isolated clinical errors (Ockenden, 2022).</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Applying Reason's systems approach demonstrates how interacting weaknesses in safety barriers can permit repeated harm, while highlighting the limitations of individual-blame explanations (Reason, 2000; Ockenden, 2022).</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b="1" dirty="0">
                <a:latin typeface="Arial" panose="020B0604020202020204" pitchFamily="34" charset="0"/>
                <a:cs typeface="Arial" panose="020B0604020202020204" pitchFamily="34" charset="0"/>
              </a:rPr>
              <a:t>The central failure was not simply the absence of safety standards, but the inability to consistently implement, monitor and learn from them</a:t>
            </a:r>
            <a:r>
              <a:rPr lang="en-GB" dirty="0">
                <a:latin typeface="Arial" panose="020B0604020202020204" pitchFamily="34" charset="0"/>
                <a:cs typeface="Arial" panose="020B0604020202020204" pitchFamily="34" charset="0"/>
              </a:rPr>
              <a:t> (Ockenden, 2022).</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Sustainable improvement therefore requires accountable leadership, effective multidisciplinary working, meaningful family involvement and measurable improvements in care quality and patient safety (Ockenden, 2022; NHS England, 2022).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4">
            <a:extLst>
              <a:ext uri="{FF2B5EF4-FFF2-40B4-BE49-F238E27FC236}">
                <a16:creationId xmlns:a16="http://schemas.microsoft.com/office/drawing/2014/main" id="{AEF18F59-E36B-F4F3-7C3D-A2CE69085423}"/>
              </a:ext>
            </a:extLst>
          </p:cNvPr>
          <p:cNvSpPr txBox="1"/>
          <p:nvPr/>
        </p:nvSpPr>
        <p:spPr>
          <a:xfrm>
            <a:off x="472440" y="1003935"/>
            <a:ext cx="8055770" cy="5711190"/>
          </a:xfrm>
          <a:prstGeom prst="rect">
            <a:avLst/>
          </a:prstGeom>
          <a:solidFill>
            <a:srgbClr val="F1D5D5"/>
          </a:solidFill>
          <a:ln/>
        </p:spPr>
        <p:txBody>
          <a:bodyPr wrap="square" lIns="0" tIns="0" rIns="0" bIns="0" rtlCol="0" anchor="t"/>
          <a:lstStyle/>
          <a:p>
            <a:pPr marL="342900" indent="-342900">
              <a:buFont typeface="+mj-lt"/>
              <a:buAutoNum type="arabicPeriod"/>
            </a:pPr>
            <a:endParaRPr lang="en-GB" b="1" dirty="0">
              <a:latin typeface="Arial" panose="020B0604020202020204" pitchFamily="34" charset="0"/>
              <a:cs typeface="Arial" panose="020B0604020202020204" pitchFamily="34" charset="0"/>
            </a:endParaRPr>
          </a:p>
          <a:p>
            <a:pPr marL="342900" lvl="0" indent="-342900">
              <a:buFont typeface="+mj-lt"/>
              <a:buAutoNum type="arabicPeriod"/>
            </a:pPr>
            <a:r>
              <a:rPr lang="en-GB" b="1" dirty="0">
                <a:latin typeface="Arial" panose="020B0604020202020204" pitchFamily="34" charset="0"/>
                <a:cs typeface="Arial" panose="020B0604020202020204" pitchFamily="34" charset="0"/>
              </a:rPr>
              <a:t>Introduction and case context</a:t>
            </a:r>
            <a:r>
              <a:rPr lang="en-GB" dirty="0">
                <a:latin typeface="Arial" panose="020B0604020202020204" pitchFamily="34" charset="0"/>
                <a:cs typeface="Arial" panose="020B0604020202020204" pitchFamily="34" charset="0"/>
              </a:rPr>
              <a:t> — SaTH maternity failures and quality concerns.</a:t>
            </a:r>
          </a:p>
          <a:p>
            <a:pPr marL="342900" lvl="0" indent="-342900">
              <a:buFont typeface="+mj-lt"/>
              <a:buAutoNum type="arabicPeriod"/>
            </a:pPr>
            <a:r>
              <a:rPr lang="en-GB" b="1" dirty="0">
                <a:latin typeface="Arial" panose="020B0604020202020204" pitchFamily="34" charset="0"/>
                <a:cs typeface="Arial" panose="020B0604020202020204" pitchFamily="34" charset="0"/>
              </a:rPr>
              <a:t>Literature review</a:t>
            </a:r>
            <a:r>
              <a:rPr lang="en-GB" dirty="0">
                <a:latin typeface="Arial" panose="020B0604020202020204" pitchFamily="34" charset="0"/>
                <a:cs typeface="Arial" panose="020B0604020202020204" pitchFamily="34" charset="0"/>
              </a:rPr>
              <a:t> — Healthcare quality, patient safety and organisational learning.</a:t>
            </a:r>
          </a:p>
          <a:p>
            <a:pPr marL="342900" lvl="0" indent="-342900">
              <a:buFont typeface="+mj-lt"/>
              <a:buAutoNum type="arabicPeriod"/>
            </a:pPr>
            <a:r>
              <a:rPr lang="en-GB" b="1" dirty="0">
                <a:latin typeface="Arial" panose="020B0604020202020204" pitchFamily="34" charset="0"/>
                <a:cs typeface="Arial" panose="020B0604020202020204" pitchFamily="34" charset="0"/>
              </a:rPr>
              <a:t>Root-cause analysis</a:t>
            </a:r>
            <a:r>
              <a:rPr lang="en-GB" dirty="0">
                <a:latin typeface="Arial" panose="020B0604020202020204" pitchFamily="34" charset="0"/>
                <a:cs typeface="Arial" panose="020B0604020202020204" pitchFamily="34" charset="0"/>
              </a:rPr>
              <a:t> — Application of Swiss Cheese and Fishbone/RCA.</a:t>
            </a:r>
          </a:p>
          <a:p>
            <a:pPr marL="342900" lvl="0" indent="-342900">
              <a:buFont typeface="+mj-lt"/>
              <a:buAutoNum type="arabicPeriod"/>
            </a:pPr>
            <a:r>
              <a:rPr lang="en-GB" b="1" dirty="0">
                <a:latin typeface="Arial" panose="020B0604020202020204" pitchFamily="34" charset="0"/>
                <a:cs typeface="Arial" panose="020B0604020202020204" pitchFamily="34" charset="0"/>
              </a:rPr>
              <a:t>Quality evaluation</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Donabedian's</a:t>
            </a:r>
            <a:r>
              <a:rPr lang="en-GB" dirty="0">
                <a:latin typeface="Arial" panose="020B0604020202020204" pitchFamily="34" charset="0"/>
                <a:cs typeface="Arial" panose="020B0604020202020204" pitchFamily="34" charset="0"/>
              </a:rPr>
              <a:t> Structure–Process–Outcome framework.</a:t>
            </a:r>
          </a:p>
          <a:p>
            <a:pPr marL="342900" lvl="0" indent="-342900">
              <a:buFont typeface="+mj-lt"/>
              <a:buAutoNum type="arabicPeriod"/>
            </a:pPr>
            <a:r>
              <a:rPr lang="en-GB" b="1" dirty="0">
                <a:latin typeface="Arial" panose="020B0604020202020204" pitchFamily="34" charset="0"/>
                <a:cs typeface="Arial" panose="020B0604020202020204" pitchFamily="34" charset="0"/>
              </a:rPr>
              <a:t>Policy and governance analysis</a:t>
            </a:r>
            <a:r>
              <a:rPr lang="en-GB" dirty="0">
                <a:latin typeface="Arial" panose="020B0604020202020204" pitchFamily="34" charset="0"/>
                <a:cs typeface="Arial" panose="020B0604020202020204" pitchFamily="34" charset="0"/>
              </a:rPr>
              <a:t> — Safety standards, implementation and accountability.</a:t>
            </a:r>
          </a:p>
          <a:p>
            <a:pPr marL="342900" lvl="0" indent="-342900">
              <a:buFont typeface="+mj-lt"/>
              <a:buAutoNum type="arabicPeriod"/>
            </a:pPr>
            <a:r>
              <a:rPr lang="en-GB" b="1" dirty="0">
                <a:latin typeface="Arial" panose="020B0604020202020204" pitchFamily="34" charset="0"/>
                <a:cs typeface="Arial" panose="020B0604020202020204" pitchFamily="34" charset="0"/>
              </a:rPr>
              <a:t>Impact on service delivery</a:t>
            </a:r>
            <a:r>
              <a:rPr lang="en-GB" dirty="0">
                <a:latin typeface="Arial" panose="020B0604020202020204" pitchFamily="34" charset="0"/>
                <a:cs typeface="Arial" panose="020B0604020202020204" pitchFamily="34" charset="0"/>
              </a:rPr>
              <a:t> — Quality, efficiency and equity.</a:t>
            </a:r>
          </a:p>
          <a:p>
            <a:pPr marL="342900" lvl="0" indent="-342900">
              <a:buFont typeface="+mj-lt"/>
              <a:buAutoNum type="arabicPeriod"/>
            </a:pPr>
            <a:r>
              <a:rPr lang="en-GB" b="1" dirty="0">
                <a:latin typeface="Arial" panose="020B0604020202020204" pitchFamily="34" charset="0"/>
                <a:cs typeface="Arial" panose="020B0604020202020204" pitchFamily="34" charset="0"/>
              </a:rPr>
              <a:t>Critical discussion</a:t>
            </a:r>
            <a:r>
              <a:rPr lang="en-GB" dirty="0">
                <a:latin typeface="Arial" panose="020B0604020202020204" pitchFamily="34" charset="0"/>
                <a:cs typeface="Arial" panose="020B0604020202020204" pitchFamily="34" charset="0"/>
              </a:rPr>
              <a:t> — Comparison of individual, organisational and systems perspectives.</a:t>
            </a:r>
          </a:p>
          <a:p>
            <a:pPr marL="342900" lvl="0" indent="-342900">
              <a:buFont typeface="+mj-lt"/>
              <a:buAutoNum type="arabicPeriod"/>
            </a:pPr>
            <a:r>
              <a:rPr lang="en-GB" b="1" dirty="0">
                <a:latin typeface="Arial" panose="020B0604020202020204" pitchFamily="34" charset="0"/>
                <a:cs typeface="Arial" panose="020B0604020202020204" pitchFamily="34" charset="0"/>
              </a:rPr>
              <a:t>Evidence-based recommendations</a:t>
            </a:r>
            <a:r>
              <a:rPr lang="en-GB" dirty="0">
                <a:latin typeface="Arial" panose="020B0604020202020204" pitchFamily="34" charset="0"/>
                <a:cs typeface="Arial" panose="020B0604020202020204" pitchFamily="34" charset="0"/>
              </a:rPr>
              <a:t> — Implementation, accountability and evaluation.</a:t>
            </a:r>
          </a:p>
          <a:p>
            <a:pPr marL="342900" lvl="0" indent="-342900">
              <a:buFont typeface="+mj-lt"/>
              <a:buAutoNum type="arabicPeriod"/>
            </a:pPr>
            <a:r>
              <a:rPr lang="en-GB" b="1" dirty="0">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 Key findings and implications for sustainable quality improvement.</a:t>
            </a:r>
          </a:p>
          <a:p>
            <a:pPr marL="342900" indent="-342900">
              <a:buFont typeface="+mj-lt"/>
              <a:buAutoNum type="arabicPeriod"/>
            </a:pPr>
            <a:r>
              <a:rPr lang="en-GB" b="1" dirty="0">
                <a:latin typeface="Arial" panose="020B0604020202020204" pitchFamily="34" charset="0"/>
                <a:cs typeface="Arial" panose="020B0604020202020204" pitchFamily="34" charset="0"/>
              </a:rPr>
              <a:t>Report approach:</a:t>
            </a:r>
            <a:r>
              <a:rPr lang="en-GB" dirty="0">
                <a:latin typeface="Arial" panose="020B0604020202020204" pitchFamily="34" charset="0"/>
                <a:cs typeface="Arial" panose="020B0604020202020204" pitchFamily="34" charset="0"/>
              </a:rPr>
              <a:t> A critical, evidence-informed case analysis integrating patient-safety theory, policy evaluation and practical quality-improvement recommendations.</a:t>
            </a:r>
          </a:p>
        </p:txBody>
      </p:sp>
      <p:sp>
        <p:nvSpPr>
          <p:cNvPr id="9" name="Shape 0">
            <a:extLst>
              <a:ext uri="{FF2B5EF4-FFF2-40B4-BE49-F238E27FC236}">
                <a16:creationId xmlns:a16="http://schemas.microsoft.com/office/drawing/2014/main" id="{D8EB6E59-5FEF-6396-A530-DCF1421E03BF}"/>
              </a:ext>
            </a:extLst>
          </p:cNvPr>
          <p:cNvSpPr/>
          <p:nvPr/>
        </p:nvSpPr>
        <p:spPr>
          <a:xfrm>
            <a:off x="3048" y="-99536"/>
            <a:ext cx="12188952" cy="914400"/>
          </a:xfrm>
          <a:prstGeom prst="rect">
            <a:avLst/>
          </a:prstGeom>
          <a:solidFill>
            <a:srgbClr val="1F3A5F"/>
          </a:solidFill>
          <a:ln/>
        </p:spPr>
      </p:sp>
      <p:sp>
        <p:nvSpPr>
          <p:cNvPr id="7" name="Text 1">
            <a:extLst>
              <a:ext uri="{FF2B5EF4-FFF2-40B4-BE49-F238E27FC236}">
                <a16:creationId xmlns:a16="http://schemas.microsoft.com/office/drawing/2014/main" id="{7961B832-AE29-A24D-16BB-CC3BA112BB99}"/>
              </a:ext>
            </a:extLst>
          </p:cNvPr>
          <p:cNvSpPr txBox="1"/>
          <p:nvPr/>
        </p:nvSpPr>
        <p:spPr>
          <a:xfrm>
            <a:off x="472440" y="-99536"/>
            <a:ext cx="11247120" cy="914400"/>
          </a:xfrm>
          <a:prstGeom prst="rect">
            <a:avLst/>
          </a:prstGeom>
          <a:no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Component 2 Report </a:t>
            </a:r>
            <a:r>
              <a:rPr lang="en-GB" sz="2800" b="1" dirty="0">
                <a:solidFill>
                  <a:srgbClr val="FFFFFF"/>
                </a:solidFill>
                <a:latin typeface="Arial" pitchFamily="34" charset="0"/>
                <a:ea typeface="Arial" pitchFamily="34" charset="-122"/>
                <a:cs typeface="Arial" pitchFamily="34" charset="-120"/>
              </a:rPr>
              <a:t>Structure</a:t>
            </a:r>
            <a:endParaRPr lang="en-US" sz="2800" dirty="0"/>
          </a:p>
        </p:txBody>
      </p:sp>
      <p:sp>
        <p:nvSpPr>
          <p:cNvPr id="11" name="TextBox 10">
            <a:extLst>
              <a:ext uri="{FF2B5EF4-FFF2-40B4-BE49-F238E27FC236}">
                <a16:creationId xmlns:a16="http://schemas.microsoft.com/office/drawing/2014/main" id="{F88F16D0-1625-5E34-1636-B0405BD75F75}"/>
              </a:ext>
            </a:extLst>
          </p:cNvPr>
          <p:cNvSpPr txBox="1"/>
          <p:nvPr/>
        </p:nvSpPr>
        <p:spPr>
          <a:xfrm>
            <a:off x="8802053" y="1631156"/>
            <a:ext cx="2758915" cy="3693319"/>
          </a:xfrm>
          <a:prstGeom prst="rect">
            <a:avLst/>
          </a:prstGeom>
          <a:solidFill>
            <a:schemeClr val="accent4">
              <a:lumMod val="20000"/>
              <a:lumOff val="80000"/>
            </a:schemeClr>
          </a:solidFill>
        </p:spPr>
        <p:txBody>
          <a:bodyPr wrap="square">
            <a:spAutoFit/>
          </a:bodyPr>
          <a:lstStyle/>
          <a:p>
            <a:r>
              <a:rPr lang="en-US" dirty="0">
                <a:latin typeface="Arial" panose="020B0604020202020204" pitchFamily="34" charset="0"/>
                <a:cs typeface="Arial" panose="020B0604020202020204" pitchFamily="34" charset="0"/>
              </a:rPr>
              <a:t>Apply and critically evaluate theories, not simply describe them. Compare alternative explanations using scholarly evidence. Develop practical recommendations linked to the identified root causes. Consider how improvements will be implemented and measured.</a:t>
            </a:r>
          </a:p>
        </p:txBody>
      </p:sp>
    </p:spTree>
    <p:extLst>
      <p:ext uri="{BB962C8B-B14F-4D97-AF65-F5344CB8AC3E}">
        <p14:creationId xmlns:p14="http://schemas.microsoft.com/office/powerpoint/2010/main" val="82367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914400"/>
          </a:xfrm>
          <a:prstGeom prst="rect">
            <a:avLst/>
          </a:prstGeom>
          <a:solidFill>
            <a:srgbClr val="1F3A5F"/>
          </a:solidFill>
          <a:ln/>
        </p:spPr>
      </p:sp>
      <p:sp>
        <p:nvSpPr>
          <p:cNvPr id="3" name="Text 1"/>
          <p:cNvSpPr txBox="1"/>
          <p:nvPr/>
        </p:nvSpPr>
        <p:spPr>
          <a:xfrm>
            <a:off x="457200" y="0"/>
            <a:ext cx="11247120" cy="914400"/>
          </a:xfrm>
          <a:prstGeom prst="rect">
            <a:avLst/>
          </a:prstGeom>
          <a:solidFill>
            <a:schemeClr val="accent2"/>
          </a:solidFill>
          <a:ln/>
        </p:spPr>
        <p:txBody>
          <a:bodyPr wrap="square" lIns="0" tIns="0" rIns="0" bIns="0" rtlCol="0" anchor="ctr"/>
          <a:lstStyle/>
          <a:p>
            <a:pPr marL="0" indent="0">
              <a:lnSpc>
                <a:spcPct val="100000"/>
              </a:lnSpc>
              <a:buNone/>
            </a:pPr>
            <a:r>
              <a:rPr lang="en-US" sz="2800" b="1" dirty="0">
                <a:solidFill>
                  <a:srgbClr val="FFFFFF"/>
                </a:solidFill>
                <a:latin typeface="Arial" pitchFamily="34" charset="0"/>
                <a:ea typeface="Arial" pitchFamily="34" charset="-122"/>
                <a:cs typeface="Arial" pitchFamily="34" charset="-120"/>
              </a:rPr>
              <a:t>References</a:t>
            </a:r>
            <a:endParaRPr lang="en-US" sz="2800" dirty="0"/>
          </a:p>
        </p:txBody>
      </p:sp>
      <p:sp>
        <p:nvSpPr>
          <p:cNvPr id="14" name="TextBox 13">
            <a:extLst>
              <a:ext uri="{FF2B5EF4-FFF2-40B4-BE49-F238E27FC236}">
                <a16:creationId xmlns:a16="http://schemas.microsoft.com/office/drawing/2014/main" id="{652B3AAD-0F60-5B03-311B-4F8457F67382}"/>
              </a:ext>
            </a:extLst>
          </p:cNvPr>
          <p:cNvSpPr txBox="1"/>
          <p:nvPr/>
        </p:nvSpPr>
        <p:spPr>
          <a:xfrm>
            <a:off x="240744" y="914400"/>
            <a:ext cx="11680031" cy="5786199"/>
          </a:xfrm>
          <a:prstGeom prst="rect">
            <a:avLst/>
          </a:prstGeom>
          <a:noFill/>
        </p:spPr>
        <p:txBody>
          <a:bodyPr wrap="square">
            <a:spAutoFit/>
          </a:bodyPr>
          <a:lstStyle/>
          <a:p>
            <a:endParaRPr lang="en-GB" sz="1400" b="1" dirty="0">
              <a:latin typeface="Arial" panose="020B0604020202020204" pitchFamily="34" charset="0"/>
              <a:cs typeface="Arial" panose="020B0604020202020204" pitchFamily="34" charset="0"/>
            </a:endParaRPr>
          </a:p>
          <a:p>
            <a:pPr marL="342900" indent="-342900">
              <a:buFont typeface="+mj-lt"/>
              <a:buAutoNum type="arabicPeriod"/>
            </a:pPr>
            <a:r>
              <a:rPr lang="en-GB" sz="1400" dirty="0" err="1">
                <a:latin typeface="Arial" panose="020B0604020202020204" pitchFamily="34" charset="0"/>
                <a:cs typeface="Arial" panose="020B0604020202020204" pitchFamily="34" charset="0"/>
              </a:rPr>
              <a:t>Ayanian</a:t>
            </a:r>
            <a:r>
              <a:rPr lang="en-GB" sz="1400" dirty="0">
                <a:latin typeface="Arial" panose="020B0604020202020204" pitchFamily="34" charset="0"/>
                <a:cs typeface="Arial" panose="020B0604020202020204" pitchFamily="34" charset="0"/>
              </a:rPr>
              <a:t>, J.Z. and Markel, H. (2016) '</a:t>
            </a:r>
            <a:r>
              <a:rPr lang="en-GB" sz="1400" dirty="0" err="1">
                <a:latin typeface="Arial" panose="020B0604020202020204" pitchFamily="34" charset="0"/>
                <a:cs typeface="Arial" panose="020B0604020202020204" pitchFamily="34" charset="0"/>
              </a:rPr>
              <a:t>Donabedian's</a:t>
            </a:r>
            <a:r>
              <a:rPr lang="en-GB" sz="1400" dirty="0">
                <a:latin typeface="Arial" panose="020B0604020202020204" pitchFamily="34" charset="0"/>
                <a:cs typeface="Arial" panose="020B0604020202020204" pitchFamily="34" charset="0"/>
              </a:rPr>
              <a:t> lasting framework for health care quality', </a:t>
            </a:r>
            <a:r>
              <a:rPr lang="en-GB" sz="1400" i="1" dirty="0">
                <a:latin typeface="Arial" panose="020B0604020202020204" pitchFamily="34" charset="0"/>
                <a:cs typeface="Arial" panose="020B0604020202020204" pitchFamily="34" charset="0"/>
              </a:rPr>
              <a:t>The New England Journal of Medicine</a:t>
            </a:r>
            <a:r>
              <a:rPr lang="en-GB" sz="1400" dirty="0">
                <a:latin typeface="Arial" panose="020B0604020202020204" pitchFamily="34" charset="0"/>
                <a:cs typeface="Arial" panose="020B0604020202020204" pitchFamily="34" charset="0"/>
              </a:rPr>
              <a:t>, 375(3), pp. 205–207. Available at: </a:t>
            </a:r>
            <a:r>
              <a:rPr lang="en-GB" sz="1400" dirty="0">
                <a:latin typeface="Arial" panose="020B0604020202020204" pitchFamily="34" charset="0"/>
                <a:cs typeface="Arial" panose="020B0604020202020204" pitchFamily="34" charset="0"/>
                <a:hlinkClick r:id="rId3"/>
              </a:rPr>
              <a:t>https://doi.org/10.1056/NEJMp1605101</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Care Quality Commission (CQC) (2024) </a:t>
            </a:r>
            <a:r>
              <a:rPr lang="en-GB" sz="1400" i="1" dirty="0">
                <a:latin typeface="Arial" panose="020B0604020202020204" pitchFamily="34" charset="0"/>
                <a:cs typeface="Arial" panose="020B0604020202020204" pitchFamily="34" charset="0"/>
              </a:rPr>
              <a:t>National review of maternity services in England 2022 to 2024</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https://www.cqc.org.uk/publications/maternity-services-2022-2024</a:t>
            </a:r>
            <a:r>
              <a:rPr lang="en-GB" sz="1400" dirty="0">
                <a:latin typeface="Arial" panose="020B0604020202020204" pitchFamily="34" charset="0"/>
                <a:cs typeface="Arial" panose="020B0604020202020204" pitchFamily="34" charset="0"/>
              </a:rPr>
              <a:t>  (Accessed: 09 October 2026).</a:t>
            </a:r>
          </a:p>
          <a:p>
            <a:pPr marL="342900" indent="-342900">
              <a:buFont typeface="+mj-lt"/>
              <a:buAutoNum type="arabicPeriod"/>
            </a:pPr>
            <a:r>
              <a:rPr lang="en-GB" sz="1400" dirty="0" err="1">
                <a:latin typeface="Arial" panose="020B0604020202020204" pitchFamily="34" charset="0"/>
                <a:cs typeface="Arial" panose="020B0604020202020204" pitchFamily="34" charset="0"/>
              </a:rPr>
              <a:t>Donabedian</a:t>
            </a:r>
            <a:r>
              <a:rPr lang="en-GB" sz="1400" dirty="0">
                <a:latin typeface="Arial" panose="020B0604020202020204" pitchFamily="34" charset="0"/>
                <a:cs typeface="Arial" panose="020B0604020202020204" pitchFamily="34" charset="0"/>
              </a:rPr>
              <a:t>, A. (1966) 'Evaluating the quality of medical care', </a:t>
            </a:r>
            <a:r>
              <a:rPr lang="en-GB" sz="1400" i="1" dirty="0">
                <a:latin typeface="Arial" panose="020B0604020202020204" pitchFamily="34" charset="0"/>
                <a:cs typeface="Arial" panose="020B0604020202020204" pitchFamily="34" charset="0"/>
              </a:rPr>
              <a:t>The Milbank Memorial Fund Quarterly</a:t>
            </a:r>
            <a:r>
              <a:rPr lang="en-GB" sz="1400" dirty="0">
                <a:latin typeface="Arial" panose="020B0604020202020204" pitchFamily="34" charset="0"/>
                <a:cs typeface="Arial" panose="020B0604020202020204" pitchFamily="34" charset="0"/>
              </a:rPr>
              <a:t>, 44(3), Part 2, pp. 166–206.</a:t>
            </a:r>
          </a:p>
          <a:p>
            <a:pPr marL="342900" indent="-342900">
              <a:buFont typeface="+mj-lt"/>
              <a:buAutoNum type="arabicPeriod"/>
            </a:pPr>
            <a:r>
              <a:rPr lang="en-GB" sz="1400" dirty="0">
                <a:latin typeface="Arial" panose="020B0604020202020204" pitchFamily="34" charset="0"/>
                <a:cs typeface="Arial" panose="020B0604020202020204" pitchFamily="34" charset="0"/>
              </a:rPr>
              <a:t>Dyer, C. (2022) 'Failure to work collaboratively and learn from incidents led to deaths of babies and mothers at Shrewsbury and Telford trust, review finds',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376, o858. Available at: </a:t>
            </a:r>
            <a:r>
              <a:rPr lang="en-GB" sz="1400" dirty="0">
                <a:latin typeface="Arial" panose="020B0604020202020204" pitchFamily="34" charset="0"/>
                <a:cs typeface="Arial" panose="020B0604020202020204" pitchFamily="34" charset="0"/>
                <a:hlinkClick r:id="rId5"/>
              </a:rPr>
              <a:t>https://doi.org/10.1136/bmj.o858</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Great Britain (2014) </a:t>
            </a:r>
            <a:r>
              <a:rPr lang="en-GB" sz="1400" i="1" dirty="0">
                <a:latin typeface="Arial" panose="020B0604020202020204" pitchFamily="34" charset="0"/>
                <a:cs typeface="Arial" panose="020B0604020202020204" pitchFamily="34" charset="0"/>
              </a:rPr>
              <a:t>The Health and Social Care Act 2008 (Regulated Activities) Regulations 2014</a:t>
            </a:r>
            <a:r>
              <a:rPr lang="en-GB" sz="1400" dirty="0">
                <a:latin typeface="Arial" panose="020B0604020202020204" pitchFamily="34" charset="0"/>
                <a:cs typeface="Arial" panose="020B0604020202020204" pitchFamily="34" charset="0"/>
              </a:rPr>
              <a:t>, SI 2014/2936, Regulation 20. Available at: </a:t>
            </a:r>
            <a:r>
              <a:rPr lang="en-GB" sz="1400" dirty="0">
                <a:latin typeface="Arial" panose="020B0604020202020204" pitchFamily="34" charset="0"/>
                <a:cs typeface="Arial" panose="020B0604020202020204" pitchFamily="34" charset="0"/>
                <a:hlinkClick r:id="rId6"/>
              </a:rPr>
              <a:t>https://www.legislation.gov.uk/uksi/2014/2936/regulation/20</a:t>
            </a:r>
            <a:r>
              <a:rPr lang="en-GB" sz="1400" dirty="0">
                <a:latin typeface="Arial" panose="020B0604020202020204" pitchFamily="34" charset="0"/>
                <a:cs typeface="Arial" panose="020B0604020202020204" pitchFamily="34" charset="0"/>
              </a:rPr>
              <a:t>  (Accessed: 09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Knight, M. and Stanford, S. (2022) 'Ockenden: another shocking review of maternity services',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377, o898. Available at: </a:t>
            </a:r>
            <a:r>
              <a:rPr lang="en-GB" sz="1400" dirty="0">
                <a:latin typeface="Arial" panose="020B0604020202020204" pitchFamily="34" charset="0"/>
                <a:cs typeface="Arial" panose="020B0604020202020204" pitchFamily="34" charset="0"/>
                <a:hlinkClick r:id="rId7"/>
              </a:rPr>
              <a:t>https://doi.org/10.1136/bmj.o898</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NHS England (2019) </a:t>
            </a:r>
            <a:r>
              <a:rPr lang="en-GB" sz="1400" i="1" dirty="0">
                <a:latin typeface="Arial" panose="020B0604020202020204" pitchFamily="34" charset="0"/>
                <a:cs typeface="Arial" panose="020B0604020202020204" pitchFamily="34" charset="0"/>
              </a:rPr>
              <a:t>The NHS Patient Safety Strategy: Safer culture, safer systems, safer patients</a:t>
            </a:r>
            <a:r>
              <a:rPr lang="en-GB" sz="1400" dirty="0">
                <a:latin typeface="Arial" panose="020B0604020202020204" pitchFamily="34" charset="0"/>
                <a:cs typeface="Arial" panose="020B0604020202020204" pitchFamily="34" charset="0"/>
              </a:rPr>
              <a:t>. London: NHS England. Available at: </a:t>
            </a:r>
            <a:r>
              <a:rPr lang="en-GB" sz="1400" dirty="0">
                <a:latin typeface="Arial" panose="020B0604020202020204" pitchFamily="34" charset="0"/>
                <a:cs typeface="Arial" panose="020B0604020202020204" pitchFamily="34" charset="0"/>
                <a:hlinkClick r:id="rId8"/>
              </a:rPr>
              <a:t>https://www.england.nhs.uk/patient-safety/the-nhs-patient-safety-strategy/</a:t>
            </a:r>
            <a:r>
              <a:rPr lang="en-GB" sz="1400" dirty="0">
                <a:latin typeface="Arial" panose="020B0604020202020204" pitchFamily="34" charset="0"/>
                <a:cs typeface="Arial" panose="020B0604020202020204" pitchFamily="34" charset="0"/>
              </a:rPr>
              <a:t>  (Accessed:10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NHS England (2022) </a:t>
            </a:r>
            <a:r>
              <a:rPr lang="en-GB" sz="1400" i="1" dirty="0">
                <a:latin typeface="Arial" panose="020B0604020202020204" pitchFamily="34" charset="0"/>
                <a:cs typeface="Arial" panose="020B0604020202020204" pitchFamily="34" charset="0"/>
              </a:rPr>
              <a:t>Patient Safety Incident Response Framework</a:t>
            </a:r>
            <a:r>
              <a:rPr lang="en-GB" sz="1400" dirty="0">
                <a:latin typeface="Arial" panose="020B0604020202020204" pitchFamily="34" charset="0"/>
                <a:cs typeface="Arial" panose="020B0604020202020204" pitchFamily="34" charset="0"/>
              </a:rPr>
              <a:t>. London: NHS England. Available at: </a:t>
            </a:r>
            <a:r>
              <a:rPr lang="en-GB" sz="1400" dirty="0">
                <a:latin typeface="Arial" panose="020B0604020202020204" pitchFamily="34" charset="0"/>
                <a:cs typeface="Arial" panose="020B0604020202020204" pitchFamily="34" charset="0"/>
                <a:hlinkClick r:id="rId9"/>
              </a:rPr>
              <a:t>https://www.england.nhs.uk/long-read/patient-safety-incident-response-framework/</a:t>
            </a:r>
            <a:r>
              <a:rPr lang="en-GB" sz="1400" dirty="0">
                <a:latin typeface="Arial" panose="020B0604020202020204" pitchFamily="34" charset="0"/>
                <a:cs typeface="Arial" panose="020B0604020202020204" pitchFamily="34" charset="0"/>
              </a:rPr>
              <a:t>  (Accessed: 08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NHS England (2023) </a:t>
            </a:r>
            <a:r>
              <a:rPr lang="en-GB" sz="1400" i="1" dirty="0">
                <a:latin typeface="Arial" panose="020B0604020202020204" pitchFamily="34" charset="0"/>
                <a:cs typeface="Arial" panose="020B0604020202020204" pitchFamily="34" charset="0"/>
              </a:rPr>
              <a:t>Three year delivery plan for maternity and neonatal services</a:t>
            </a:r>
            <a:r>
              <a:rPr lang="en-GB" sz="1400" dirty="0">
                <a:latin typeface="Arial" panose="020B0604020202020204" pitchFamily="34" charset="0"/>
                <a:cs typeface="Arial" panose="020B0604020202020204" pitchFamily="34" charset="0"/>
              </a:rPr>
              <a:t>. London: NHS England. Available at: </a:t>
            </a:r>
            <a:r>
              <a:rPr lang="en-GB" sz="1400" dirty="0">
                <a:latin typeface="Arial" panose="020B0604020202020204" pitchFamily="34" charset="0"/>
                <a:cs typeface="Arial" panose="020B0604020202020204" pitchFamily="34" charset="0"/>
                <a:hlinkClick r:id="rId10"/>
              </a:rPr>
              <a:t>https://www.england.nhs.uk/long-read/three-year-delivery-plan-for-maternity-and-neonatal-services/</a:t>
            </a:r>
            <a:r>
              <a:rPr lang="en-GB" sz="1400" dirty="0">
                <a:latin typeface="Arial" panose="020B0604020202020204" pitchFamily="34" charset="0"/>
                <a:cs typeface="Arial" panose="020B0604020202020204" pitchFamily="34" charset="0"/>
              </a:rPr>
              <a:t>   (Accessed: 09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Ockenden, D. (2022) </a:t>
            </a:r>
            <a:r>
              <a:rPr lang="en-GB" sz="1400" i="1" dirty="0">
                <a:latin typeface="Arial" panose="020B0604020202020204" pitchFamily="34" charset="0"/>
                <a:cs typeface="Arial" panose="020B0604020202020204" pitchFamily="34" charset="0"/>
              </a:rPr>
              <a:t>Final findings, conclusions and essential actions from the Ockenden review of maternity services at Shrewsbury and Telford Hospital NHS Trust</a:t>
            </a:r>
            <a:r>
              <a:rPr lang="en-GB" sz="1400" dirty="0">
                <a:latin typeface="Arial" panose="020B0604020202020204" pitchFamily="34" charset="0"/>
                <a:cs typeface="Arial" panose="020B0604020202020204" pitchFamily="34" charset="0"/>
              </a:rPr>
              <a:t>. London: Department of Health and Social Care. Available at: </a:t>
            </a:r>
            <a:r>
              <a:rPr lang="en-GB" sz="1400" dirty="0">
                <a:latin typeface="Arial" panose="020B0604020202020204" pitchFamily="34" charset="0"/>
                <a:cs typeface="Arial" panose="020B0604020202020204" pitchFamily="34" charset="0"/>
                <a:hlinkClick r:id="rId11"/>
              </a:rPr>
              <a:t>https://www.gov.uk/government/publications/final-report-of-the-ockenden-review</a:t>
            </a:r>
            <a:r>
              <a:rPr lang="en-GB" sz="1400" dirty="0">
                <a:latin typeface="Arial" panose="020B0604020202020204" pitchFamily="34" charset="0"/>
                <a:cs typeface="Arial" panose="020B0604020202020204" pitchFamily="34" charset="0"/>
              </a:rPr>
              <a:t> (Accessed: 06 October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Reason, J. (2000) 'Human error: models and management',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320(7237), pp. 768–770. Available at: </a:t>
            </a:r>
            <a:r>
              <a:rPr lang="en-GB" sz="1400" dirty="0">
                <a:latin typeface="Arial" panose="020B0604020202020204" pitchFamily="34" charset="0"/>
                <a:cs typeface="Arial" panose="020B0604020202020204" pitchFamily="34" charset="0"/>
                <a:hlinkClick r:id="rId12"/>
              </a:rPr>
              <a:t>https://doi.org/10.1136/bmj.320.7237.768</a:t>
            </a:r>
            <a:r>
              <a:rPr lang="en-GB" sz="1400" dirty="0">
                <a:latin typeface="Arial" panose="020B0604020202020204" pitchFamily="34" charset="0"/>
                <a:cs typeface="Arial" panose="020B0604020202020204" pitchFamily="34" charset="0"/>
              </a:rPr>
              <a:t> </a:t>
            </a:r>
          </a:p>
          <a:p>
            <a:pPr marL="342900" indent="-342900">
              <a:buFont typeface="+mj-lt"/>
              <a:buAutoNum type="arabicPeriod"/>
            </a:pPr>
            <a:r>
              <a:rPr lang="en-GB" sz="1400" dirty="0">
                <a:latin typeface="Arial" panose="020B0604020202020204" pitchFamily="34" charset="0"/>
                <a:cs typeface="Arial" panose="020B0604020202020204" pitchFamily="34" charset="0"/>
              </a:rPr>
              <a:t>World Health Organization (WHO) (2021) </a:t>
            </a:r>
            <a:r>
              <a:rPr lang="en-GB" sz="1400" i="1" dirty="0">
                <a:latin typeface="Arial" panose="020B0604020202020204" pitchFamily="34" charset="0"/>
                <a:cs typeface="Arial" panose="020B0604020202020204" pitchFamily="34" charset="0"/>
              </a:rPr>
              <a:t>Glo</a:t>
            </a:r>
            <a:r>
              <a:rPr lang="en-GB" sz="1600" i="1" dirty="0">
                <a:latin typeface="Arial" panose="020B0604020202020204" pitchFamily="34" charset="0"/>
                <a:cs typeface="Arial" panose="020B0604020202020204" pitchFamily="34" charset="0"/>
              </a:rPr>
              <a:t>bal patient safety action plan 2021–2030: Towards eliminating avoidable harm in health care</a:t>
            </a:r>
            <a:r>
              <a:rPr lang="en-GB" sz="1600" dirty="0">
                <a:latin typeface="Arial" panose="020B0604020202020204" pitchFamily="34" charset="0"/>
                <a:cs typeface="Arial" panose="020B0604020202020204" pitchFamily="34" charset="0"/>
              </a:rPr>
              <a:t>. Geneva: World Health Organization. Available at: </a:t>
            </a:r>
            <a:r>
              <a:rPr lang="en-GB" sz="1600" dirty="0">
                <a:latin typeface="Arial" panose="020B0604020202020204" pitchFamily="34" charset="0"/>
                <a:cs typeface="Arial" panose="020B0604020202020204" pitchFamily="34" charset="0"/>
                <a:hlinkClick r:id="rId13"/>
              </a:rPr>
              <a:t>https://www.who.int/publications/i/item/9789240032705</a:t>
            </a:r>
            <a:r>
              <a:rPr lang="en-GB" sz="1600" dirty="0">
                <a:latin typeface="Arial" panose="020B0604020202020204" pitchFamily="34" charset="0"/>
                <a:cs typeface="Arial" panose="020B0604020202020204" pitchFamily="34" charset="0"/>
              </a:rPr>
              <a:t>  (Accessed:11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Nazmin Malik (2242813)</cp:lastModifiedBy>
  <cp:revision>8</cp:revision>
  <dcterms:created xsi:type="dcterms:W3CDTF">2026-10-02T13:31:27Z</dcterms:created>
  <dcterms:modified xsi:type="dcterms:W3CDTF">2026-10-17T20:20:23Z</dcterms:modified>
</cp:coreProperties>
</file>